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70"/>
  </p:notesMasterIdLst>
  <p:sldIdLst>
    <p:sldId id="352" r:id="rId6"/>
    <p:sldId id="413" r:id="rId7"/>
    <p:sldId id="414" r:id="rId8"/>
    <p:sldId id="415" r:id="rId9"/>
    <p:sldId id="416" r:id="rId10"/>
    <p:sldId id="404" r:id="rId11"/>
    <p:sldId id="417" r:id="rId12"/>
    <p:sldId id="418" r:id="rId13"/>
    <p:sldId id="419" r:id="rId14"/>
    <p:sldId id="420" r:id="rId15"/>
    <p:sldId id="421" r:id="rId16"/>
    <p:sldId id="422" r:id="rId17"/>
    <p:sldId id="423" r:id="rId18"/>
    <p:sldId id="424" r:id="rId19"/>
    <p:sldId id="425" r:id="rId20"/>
    <p:sldId id="410" r:id="rId21"/>
    <p:sldId id="426" r:id="rId22"/>
    <p:sldId id="427" r:id="rId23"/>
    <p:sldId id="428" r:id="rId24"/>
    <p:sldId id="429" r:id="rId25"/>
    <p:sldId id="430" r:id="rId26"/>
    <p:sldId id="431" r:id="rId27"/>
    <p:sldId id="432" r:id="rId28"/>
    <p:sldId id="433" r:id="rId29"/>
    <p:sldId id="434" r:id="rId30"/>
    <p:sldId id="436" r:id="rId31"/>
    <p:sldId id="435" r:id="rId32"/>
    <p:sldId id="437" r:id="rId33"/>
    <p:sldId id="443" r:id="rId34"/>
    <p:sldId id="438" r:id="rId35"/>
    <p:sldId id="444" r:id="rId36"/>
    <p:sldId id="445" r:id="rId37"/>
    <p:sldId id="446" r:id="rId38"/>
    <p:sldId id="447" r:id="rId39"/>
    <p:sldId id="448" r:id="rId40"/>
    <p:sldId id="450" r:id="rId41"/>
    <p:sldId id="449" r:id="rId42"/>
    <p:sldId id="451" r:id="rId43"/>
    <p:sldId id="452" r:id="rId44"/>
    <p:sldId id="454" r:id="rId45"/>
    <p:sldId id="455" r:id="rId46"/>
    <p:sldId id="456" r:id="rId47"/>
    <p:sldId id="457" r:id="rId48"/>
    <p:sldId id="458" r:id="rId49"/>
    <p:sldId id="459" r:id="rId50"/>
    <p:sldId id="460" r:id="rId51"/>
    <p:sldId id="461" r:id="rId52"/>
    <p:sldId id="462" r:id="rId53"/>
    <p:sldId id="463" r:id="rId54"/>
    <p:sldId id="464" r:id="rId55"/>
    <p:sldId id="467" r:id="rId56"/>
    <p:sldId id="468" r:id="rId57"/>
    <p:sldId id="469" r:id="rId58"/>
    <p:sldId id="465" r:id="rId59"/>
    <p:sldId id="466" r:id="rId60"/>
    <p:sldId id="470" r:id="rId61"/>
    <p:sldId id="471" r:id="rId62"/>
    <p:sldId id="472" r:id="rId63"/>
    <p:sldId id="473" r:id="rId64"/>
    <p:sldId id="474" r:id="rId65"/>
    <p:sldId id="475" r:id="rId66"/>
    <p:sldId id="476" r:id="rId67"/>
    <p:sldId id="481" r:id="rId68"/>
    <p:sldId id="48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signment 1" id="{87F5B151-5DA7-4D9C-8DF3-1B9786894251}">
          <p14:sldIdLst>
            <p14:sldId id="352"/>
            <p14:sldId id="413"/>
            <p14:sldId id="414"/>
            <p14:sldId id="415"/>
            <p14:sldId id="416"/>
            <p14:sldId id="404"/>
            <p14:sldId id="417"/>
            <p14:sldId id="418"/>
            <p14:sldId id="419"/>
            <p14:sldId id="420"/>
            <p14:sldId id="421"/>
          </p14:sldIdLst>
        </p14:section>
        <p14:section name="Assignment 2" id="{88CBFCBF-BAFF-4F18-B3B3-A7153261E5FE}">
          <p14:sldIdLst>
            <p14:sldId id="422"/>
            <p14:sldId id="423"/>
            <p14:sldId id="424"/>
            <p14:sldId id="425"/>
            <p14:sldId id="410"/>
            <p14:sldId id="426"/>
            <p14:sldId id="427"/>
            <p14:sldId id="428"/>
            <p14:sldId id="429"/>
            <p14:sldId id="430"/>
            <p14:sldId id="431"/>
          </p14:sldIdLst>
        </p14:section>
        <p14:section name="Assignment 3" id="{B578AE84-DB17-4CBD-A3E1-BE0ECAA14940}">
          <p14:sldIdLst>
            <p14:sldId id="432"/>
            <p14:sldId id="433"/>
            <p14:sldId id="434"/>
            <p14:sldId id="436"/>
            <p14:sldId id="435"/>
            <p14:sldId id="437"/>
            <p14:sldId id="443"/>
            <p14:sldId id="438"/>
            <p14:sldId id="444"/>
            <p14:sldId id="445"/>
          </p14:sldIdLst>
        </p14:section>
        <p14:section name="Assignment 4" id="{95D65A02-A85F-4D73-95E8-E7F8F23A5F79}">
          <p14:sldIdLst>
            <p14:sldId id="446"/>
            <p14:sldId id="447"/>
            <p14:sldId id="448"/>
            <p14:sldId id="450"/>
            <p14:sldId id="449"/>
            <p14:sldId id="451"/>
            <p14:sldId id="452"/>
            <p14:sldId id="454"/>
            <p14:sldId id="455"/>
            <p14:sldId id="456"/>
          </p14:sldIdLst>
        </p14:section>
        <p14:section name="Assignment 5" id="{E2A2DCB6-B0DC-4BD8-AE2E-0EF7C584F983}">
          <p14:sldIdLst>
            <p14:sldId id="457"/>
            <p14:sldId id="458"/>
            <p14:sldId id="459"/>
            <p14:sldId id="460"/>
            <p14:sldId id="461"/>
            <p14:sldId id="462"/>
            <p14:sldId id="463"/>
            <p14:sldId id="464"/>
            <p14:sldId id="467"/>
            <p14:sldId id="468"/>
            <p14:sldId id="469"/>
            <p14:sldId id="465"/>
            <p14:sldId id="466"/>
          </p14:sldIdLst>
        </p14:section>
        <p14:section name="Assignment 6" id="{605EB9D7-A735-4279-9962-90F68CB733DB}">
          <p14:sldIdLst>
            <p14:sldId id="470"/>
            <p14:sldId id="471"/>
            <p14:sldId id="472"/>
            <p14:sldId id="473"/>
            <p14:sldId id="474"/>
            <p14:sldId id="475"/>
            <p14:sldId id="476"/>
            <p14:sldId id="481"/>
            <p14:sldId id="4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F64F9-7089-48B9-B42B-7C48D766F43A}" v="1820" dt="2021-08-02T12:14:46.818"/>
    <p1510:client id="{96F7CBDA-400B-6143-EB15-F39F031CF91C}" v="32" dt="2021-08-02T11:14:52.808"/>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85A2B-B56C-45C9-85C2-E69A2E58160C}"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5173E-5229-41B9-A1A3-5088872901D0}" type="slidenum">
              <a:rPr lang="en-US" smtClean="0"/>
              <a:t>‹#›</a:t>
            </a:fld>
            <a:endParaRPr lang="en-US"/>
          </a:p>
        </p:txBody>
      </p:sp>
    </p:spTree>
    <p:extLst>
      <p:ext uri="{BB962C8B-B14F-4D97-AF65-F5344CB8AC3E}">
        <p14:creationId xmlns:p14="http://schemas.microsoft.com/office/powerpoint/2010/main" val="194762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7</a:t>
            </a:fld>
            <a:endParaRPr lang="en-US"/>
          </a:p>
        </p:txBody>
      </p:sp>
    </p:spTree>
    <p:extLst>
      <p:ext uri="{BB962C8B-B14F-4D97-AF65-F5344CB8AC3E}">
        <p14:creationId xmlns:p14="http://schemas.microsoft.com/office/powerpoint/2010/main" val="334847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8</a:t>
            </a:fld>
            <a:endParaRPr lang="en-US"/>
          </a:p>
        </p:txBody>
      </p:sp>
    </p:spTree>
    <p:extLst>
      <p:ext uri="{BB962C8B-B14F-4D97-AF65-F5344CB8AC3E}">
        <p14:creationId xmlns:p14="http://schemas.microsoft.com/office/powerpoint/2010/main" val="360659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10</a:t>
            </a:fld>
            <a:endParaRPr lang="en-US"/>
          </a:p>
        </p:txBody>
      </p:sp>
    </p:spTree>
    <p:extLst>
      <p:ext uri="{BB962C8B-B14F-4D97-AF65-F5344CB8AC3E}">
        <p14:creationId xmlns:p14="http://schemas.microsoft.com/office/powerpoint/2010/main" val="4123558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13</a:t>
            </a:fld>
            <a:endParaRPr lang="en-US"/>
          </a:p>
        </p:txBody>
      </p:sp>
    </p:spTree>
    <p:extLst>
      <p:ext uri="{BB962C8B-B14F-4D97-AF65-F5344CB8AC3E}">
        <p14:creationId xmlns:p14="http://schemas.microsoft.com/office/powerpoint/2010/main" val="1051452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5173E-5229-41B9-A1A3-5088872901D0}" type="slidenum">
              <a:rPr lang="en-US" smtClean="0"/>
              <a:t>24</a:t>
            </a:fld>
            <a:endParaRPr lang="en-US"/>
          </a:p>
        </p:txBody>
      </p:sp>
    </p:spTree>
    <p:extLst>
      <p:ext uri="{BB962C8B-B14F-4D97-AF65-F5344CB8AC3E}">
        <p14:creationId xmlns:p14="http://schemas.microsoft.com/office/powerpoint/2010/main" val="24977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5173E-5229-41B9-A1A3-5088872901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99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5173E-5229-41B9-A1A3-5088872901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11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45173E-5229-41B9-A1A3-5088872901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86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F37B-9441-46E4-9A4A-35A28C6CB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DD99EB-AFF0-477C-8EBC-48533BF71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C148CC-5A6D-4BB6-BAF5-4AC26101B218}"/>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5" name="Footer Placeholder 4">
            <a:extLst>
              <a:ext uri="{FF2B5EF4-FFF2-40B4-BE49-F238E27FC236}">
                <a16:creationId xmlns:a16="http://schemas.microsoft.com/office/drawing/2014/main" id="{AEA5DFE7-531E-42C6-A867-37F9E7FB1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A088-E19C-4D1E-B37E-54BE5F67881B}"/>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098025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9435-E43D-413A-BC61-A50C10F48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2AA2E-4B9F-45DD-8186-AABD7B561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646C-F1B0-4866-870D-6BDA3091C920}"/>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5" name="Footer Placeholder 4">
            <a:extLst>
              <a:ext uri="{FF2B5EF4-FFF2-40B4-BE49-F238E27FC236}">
                <a16:creationId xmlns:a16="http://schemas.microsoft.com/office/drawing/2014/main" id="{CC7E2A9C-62DD-4E97-8278-69C874F20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F61A7-BED2-4C7A-8A86-C5C42D23B6B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00321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A35B3-EF55-4772-A2D5-87077F087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A5D30-7EF0-442F-9F93-21574D61703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6CBC6-32A0-41C4-8949-19F43C941147}"/>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5" name="Footer Placeholder 4">
            <a:extLst>
              <a:ext uri="{FF2B5EF4-FFF2-40B4-BE49-F238E27FC236}">
                <a16:creationId xmlns:a16="http://schemas.microsoft.com/office/drawing/2014/main" id="{3833ABF8-72D4-4482-8289-C99B8A25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F2B7E-6998-4C63-A1C2-DB2D8002C35F}"/>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67037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900984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dirty="0"/>
              <a:t>Edit title</a:t>
            </a:r>
            <a:endParaRPr lang="en-PT" dirty="0"/>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092233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3_Title Green">
    <p:bg>
      <p:bgPr>
        <a:solidFill>
          <a:srgbClr val="00DBA9"/>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4">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809947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rgbClr val="060320"/>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rgbClr val="060320"/>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3578525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_Title Blue">
    <p:bg>
      <p:bgPr>
        <a:solidFill>
          <a:srgbClr val="09294D"/>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bg1"/>
                </a:solidFill>
                <a:latin typeface="Equip Extended" panose="02000503030000020004" pitchFamily="2" charset="77"/>
              </a:defRPr>
            </a:lvl1pPr>
          </a:lstStyle>
          <a:p>
            <a:r>
              <a:rPr lang="en-GB" dirty="0"/>
              <a:t>Edit title</a:t>
            </a:r>
            <a:endParaRPr lang="en-PT" dirty="0"/>
          </a:p>
        </p:txBody>
      </p:sp>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bg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574143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_Title Green">
    <p:bg>
      <p:bgPr>
        <a:solidFill>
          <a:srgbClr val="00DBA9"/>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7312A8C-40FE-CC4B-A872-EF27E5B8A7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7600" y="0"/>
            <a:ext cx="1982400" cy="1486800"/>
          </a:xfrm>
          <a:prstGeom prst="rect">
            <a:avLst/>
          </a:prstGeom>
        </p:spPr>
      </p:pic>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userDrawn="1"/>
        </p:nvPicPr>
        <p:blipFill rotWithShape="1">
          <a:blip r:embed="rId4">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540000" y="2826958"/>
            <a:ext cx="9767782" cy="1519968"/>
          </a:xfrm>
          <a:prstGeom prst="rect">
            <a:avLst/>
          </a:prstGeom>
        </p:spPr>
        <p:txBody>
          <a:bodyPr anchor="ctr">
            <a:spAutoFit/>
          </a:bodyPr>
          <a:lstStyle>
            <a:lvl1pPr>
              <a:lnSpc>
                <a:spcPct val="70000"/>
              </a:lnSpc>
              <a:defRPr sz="12000" b="1" i="0">
                <a:solidFill>
                  <a:schemeClr val="tx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300" b="0" i="0">
                <a:solidFill>
                  <a:schemeClr val="tx1"/>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407991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userDrawn="1"/>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dirty="0"/>
              <a:t>Edit title</a:t>
            </a:r>
            <a:endParaRPr lang="en-PT" dirty="0"/>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877792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2_Section Big Title Blue">
    <p:bg>
      <p:bgPr>
        <a:solidFill>
          <a:srgbClr val="09294D"/>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bg1"/>
                </a:solidFill>
                <a:latin typeface="Equip Extended" panose="02000503030000020004" pitchFamily="2" charset="77"/>
              </a:defRPr>
            </a:lvl1pPr>
          </a:lstStyle>
          <a:p>
            <a:r>
              <a:rPr lang="en-GB" dirty="0"/>
              <a:t>Edit title</a:t>
            </a:r>
            <a:endParaRPr lang="en-PT" dirty="0"/>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77739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B8BB-7A27-4EE3-AD0F-55D2D29E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15D40-41BC-471B-861E-13FDD7096B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1A761-2F9C-4A2D-9EC9-D89A57FE810F}"/>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5" name="Footer Placeholder 4">
            <a:extLst>
              <a:ext uri="{FF2B5EF4-FFF2-40B4-BE49-F238E27FC236}">
                <a16:creationId xmlns:a16="http://schemas.microsoft.com/office/drawing/2014/main" id="{642587E8-5B95-4C58-A81D-E6EE0037D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E790F-630B-421D-9BA6-D86C7C4DEA13}"/>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219514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3_Section Big Title Green">
    <p:bg>
      <p:bgPr>
        <a:solidFill>
          <a:srgbClr val="00DBA9"/>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userDrawn="1"/>
        </p:nvPicPr>
        <p:blipFill rotWithShape="1">
          <a:blip r:embed="rId2">
            <a:alphaModFix amt="5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11120" y="3068554"/>
            <a:ext cx="9767782" cy="1032014"/>
          </a:xfrm>
          <a:prstGeom prst="rect">
            <a:avLst/>
          </a:prstGeom>
        </p:spPr>
        <p:txBody>
          <a:bodyPr anchor="b">
            <a:spAutoFit/>
          </a:bodyPr>
          <a:lstStyle>
            <a:lvl1pPr>
              <a:lnSpc>
                <a:spcPct val="80000"/>
              </a:lnSpc>
              <a:defRPr sz="7200" b="1" i="0">
                <a:solidFill>
                  <a:schemeClr val="tx1"/>
                </a:solidFill>
                <a:latin typeface="Equip Extended" panose="02000503030000020004" pitchFamily="2" charset="77"/>
              </a:defRPr>
            </a:lvl1pPr>
          </a:lstStyle>
          <a:p>
            <a:r>
              <a:rPr lang="en-GB" dirty="0"/>
              <a:t>Edit title</a:t>
            </a:r>
            <a:endParaRPr lang="en-PT" dirty="0"/>
          </a:p>
        </p:txBody>
      </p:sp>
      <p:pic>
        <p:nvPicPr>
          <p:cNvPr id="10" name="Graphic 9">
            <a:extLst>
              <a:ext uri="{FF2B5EF4-FFF2-40B4-BE49-F238E27FC236}">
                <a16:creationId xmlns:a16="http://schemas.microsoft.com/office/drawing/2014/main" id="{D6517F54-B2B2-8E4D-BE47-0A3FBD6DEE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3469267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4_Section Big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3070934"/>
            <a:ext cx="9767782" cy="1032014"/>
          </a:xfrm>
          <a:prstGeom prst="rect">
            <a:avLst/>
          </a:prstGeom>
        </p:spPr>
        <p:txBody>
          <a:bodyPr anchor="ctr">
            <a:spAutoFit/>
          </a:bodyPr>
          <a:lstStyle>
            <a:lvl1pPr>
              <a:lnSpc>
                <a:spcPct val="80000"/>
              </a:lnSpc>
              <a:defRPr sz="7200" b="1" i="0">
                <a:solidFill>
                  <a:schemeClr val="bg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77037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341982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2_Section Small Title Blue">
    <p:bg>
      <p:bgPr>
        <a:solidFill>
          <a:srgbClr val="09294D"/>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073572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tx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tx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28177589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4_Section Small Title Purple">
    <p:bg>
      <p:bgPr>
        <a:solidFill>
          <a:srgbClr val="2E008B"/>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Edit description</a:t>
            </a:r>
          </a:p>
        </p:txBody>
      </p:sp>
    </p:spTree>
    <p:extLst>
      <p:ext uri="{BB962C8B-B14F-4D97-AF65-F5344CB8AC3E}">
        <p14:creationId xmlns:p14="http://schemas.microsoft.com/office/powerpoint/2010/main" val="104341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5_Section Small Title Im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userDrawn="1"/>
        </p:nvSpPr>
        <p:spPr>
          <a:xfrm>
            <a:off x="0" y="0"/>
            <a:ext cx="12192000" cy="68580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11120" y="2907905"/>
            <a:ext cx="9767782" cy="797078"/>
          </a:xfrm>
          <a:prstGeom prst="rect">
            <a:avLst/>
          </a:prstGeom>
        </p:spPr>
        <p:txBody>
          <a:bodyPr anchor="b">
            <a:spAutoFit/>
          </a:bodyPr>
          <a:lstStyle>
            <a:lvl1pPr>
              <a:lnSpc>
                <a:spcPct val="80000"/>
              </a:lnSpc>
              <a:defRPr sz="5400" b="1" i="0">
                <a:solidFill>
                  <a:schemeClr val="bg1"/>
                </a:solidFill>
                <a:latin typeface="Equip Extended" panose="02000503030000020004" pitchFamily="2" charset="77"/>
              </a:defRPr>
            </a:lvl1pPr>
          </a:lstStyle>
          <a:p>
            <a:r>
              <a:rPr lang="en-GB" dirty="0"/>
              <a:t>Edit title</a:t>
            </a:r>
            <a:endParaRPr lang="en-PT" dirty="0"/>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dirty="0"/>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4253763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704972" y="243620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704974" y="211211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079996" y="211211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704972" y="352205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704974" y="319796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079996" y="319796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704972" y="4521563"/>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704974" y="4197471"/>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079996" y="4197471"/>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1000"/>
              </a:spcBef>
              <a:buNone/>
              <a:defRPr sz="1400" b="0" i="0">
                <a:solidFill>
                  <a:schemeClr val="tx1"/>
                </a:solidFill>
                <a:latin typeface="Equip Light" panose="02000503000000020004" pitchFamily="2" charset="77"/>
              </a:defRPr>
            </a:lvl1pPr>
          </a:lstStyle>
          <a:p>
            <a:pPr lvl="0"/>
            <a:r>
              <a:rPr lang="en-GB" dirty="0"/>
              <a:t>Edit  </a:t>
            </a:r>
            <a:r>
              <a:rPr lang="en-GB" dirty="0" err="1"/>
              <a:t>subheader</a:t>
            </a:r>
            <a:endParaRPr lang="en-GB" dirty="0"/>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buNone/>
              <a:defRPr sz="2000" b="1" i="0">
                <a:solidFill>
                  <a:schemeClr val="tx1"/>
                </a:solidFill>
                <a:latin typeface="Equip Extended" panose="02000503030000020004" pitchFamily="2" charset="77"/>
              </a:defRPr>
            </a:lvl1pPr>
          </a:lstStyle>
          <a:p>
            <a:pPr lvl="0"/>
            <a:r>
              <a:rPr lang="en-GB" dirty="0"/>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buNone/>
              <a:defRPr sz="2000" b="1" i="0">
                <a:solidFill>
                  <a:srgbClr val="00DBA9"/>
                </a:solidFill>
                <a:latin typeface="Equip Extended" panose="02000503030000020004" pitchFamily="2" charset="77"/>
              </a:defRPr>
            </a:lvl1pPr>
          </a:lstStyle>
          <a:p>
            <a:pPr lvl="0"/>
            <a:r>
              <a:rPr lang="en-GB" dirty="0"/>
              <a:t>Nr.</a:t>
            </a:r>
          </a:p>
        </p:txBody>
      </p:sp>
    </p:spTree>
    <p:extLst>
      <p:ext uri="{BB962C8B-B14F-4D97-AF65-F5344CB8AC3E}">
        <p14:creationId xmlns:p14="http://schemas.microsoft.com/office/powerpoint/2010/main" val="1120596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285750" indent="-285750">
              <a:lnSpc>
                <a:spcPct val="100000"/>
              </a:lnSpc>
              <a:buFont typeface="Arial" panose="020B0604020202020204" pitchFamily="34" charset="0"/>
              <a:buChar char="•"/>
              <a:defRPr sz="1400" b="0" i="0">
                <a:solidFill>
                  <a:srgbClr val="060320"/>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rgbClr val="060320"/>
                </a:solidFill>
                <a:latin typeface="Equip Extended" panose="02000503030000020004" pitchFamily="2" charset="77"/>
              </a:defRPr>
            </a:lvl1pPr>
          </a:lstStyle>
          <a:p>
            <a:r>
              <a:rPr lang="en-GB" dirty="0"/>
              <a:t>Edit supporting title</a:t>
            </a:r>
            <a:endParaRPr lang="en-PT" dirty="0"/>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816657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1365365"/>
          </a:xfrm>
          <a:prstGeom prst="rect">
            <a:avLst/>
          </a:prstGeom>
        </p:spPr>
        <p:txBody>
          <a:bodyPr wrap="square" tIns="72000" anchor="t">
            <a:spAutoFit/>
          </a:bodyPr>
          <a:lstStyle>
            <a:lvl1pPr marL="342900" indent="-342900">
              <a:lnSpc>
                <a:spcPct val="100000"/>
              </a:lnSpc>
              <a:buFont typeface="+mj-lt"/>
              <a:buAutoNum type="arabicPeriod"/>
              <a:defRPr sz="1400" b="0" i="0">
                <a:solidFill>
                  <a:srgbClr val="060320"/>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09948"/>
          </a:xfrm>
        </p:spPr>
        <p:txBody>
          <a:bodyPr wrap="square">
            <a:spAutoFit/>
          </a:bodyPr>
          <a:lstStyle>
            <a:lvl1pPr marL="0" indent="0">
              <a:lnSpc>
                <a:spcPct val="80000"/>
              </a:lnSpc>
              <a:buNone/>
              <a:defRPr sz="3200" b="1" i="0">
                <a:solidFill>
                  <a:srgbClr val="060320"/>
                </a:solidFill>
                <a:latin typeface="Equip Extended" panose="02000503030000020004" pitchFamily="2" charset="77"/>
              </a:defRPr>
            </a:lvl1pPr>
          </a:lstStyle>
          <a:p>
            <a:r>
              <a:rPr lang="en-GB" dirty="0"/>
              <a:t>Edit supporting title</a:t>
            </a:r>
            <a:endParaRPr lang="en-PT" dirty="0"/>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9519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348A-A348-455A-BC43-F72843926A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A2024-3149-41E9-BCA6-FC61EA4A4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3EC139-6D59-43F2-8256-C35946A9666E}"/>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5" name="Footer Placeholder 4">
            <a:extLst>
              <a:ext uri="{FF2B5EF4-FFF2-40B4-BE49-F238E27FC236}">
                <a16:creationId xmlns:a16="http://schemas.microsoft.com/office/drawing/2014/main" id="{B6360F52-E871-4A36-BB09-0C86D228F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5E006-8886-4E98-A732-0CDFB1F709C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547887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818664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2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1079996" y="5261733"/>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1079998" y="493764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6152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6152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150400" y="5261169"/>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150400" y="493707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1079998"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dirty="0"/>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6152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dirty="0"/>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150400" y="4516763"/>
            <a:ext cx="2959200" cy="395869"/>
          </a:xfrm>
          <a:prstGeom prst="rect">
            <a:avLst/>
          </a:prstGeom>
        </p:spPr>
        <p:txBody>
          <a:bodyPr tIns="72000" anchor="t">
            <a:spAutoFit/>
          </a:bodyPr>
          <a:lstStyle>
            <a:lvl1pPr marL="0" indent="0">
              <a:lnSpc>
                <a:spcPct val="100000"/>
              </a:lnSpc>
              <a:buNone/>
              <a:defRPr sz="1800" b="1" i="0">
                <a:solidFill>
                  <a:srgbClr val="00DBA9"/>
                </a:solidFill>
                <a:latin typeface="Equip Extended ExtraBold" panose="02000603000000020004" pitchFamily="2" charset="77"/>
              </a:defRPr>
            </a:lvl1pPr>
          </a:lstStyle>
          <a:p>
            <a:pPr lvl="0"/>
            <a:r>
              <a:rPr lang="en-GB" dirty="0"/>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1079996" y="1605300"/>
            <a:ext cx="10029604" cy="26028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dirty="0"/>
          </a:p>
        </p:txBody>
      </p:sp>
    </p:spTree>
    <p:extLst>
      <p:ext uri="{BB962C8B-B14F-4D97-AF65-F5344CB8AC3E}">
        <p14:creationId xmlns:p14="http://schemas.microsoft.com/office/powerpoint/2010/main" val="2550342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3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065200" cy="386615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411600" y="1602250"/>
            <a:ext cx="5065200" cy="3866400"/>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661290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4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5" y="5876515"/>
            <a:ext cx="10854585"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lstStyle>
            <a:lvl1pPr>
              <a:defRPr>
                <a:solidFill>
                  <a:srgbClr val="060320"/>
                </a:solidFill>
              </a:defRPr>
            </a:lvl1pPr>
            <a:lvl2pPr>
              <a:defRPr>
                <a:solidFill>
                  <a:srgbClr val="060320"/>
                </a:solidFill>
              </a:defRPr>
            </a:lvl2pPr>
            <a:lvl3pPr>
              <a:defRPr>
                <a:solidFill>
                  <a:srgbClr val="060320"/>
                </a:solidFill>
              </a:defRPr>
            </a:lvl3pPr>
            <a:lvl4pPr>
              <a:defRPr>
                <a:solidFill>
                  <a:srgbClr val="060320"/>
                </a:solidFill>
              </a:defRPr>
            </a:lvl4pPr>
            <a:lvl5pPr>
              <a:defRPr>
                <a:solidFill>
                  <a:srgbClr val="06032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rgbClr val="060320"/>
                </a:solidFill>
                <a:latin typeface="Equip Extended" panose="02000503030000020004" pitchFamily="2" charset="77"/>
              </a:defRPr>
            </a:lvl1pPr>
          </a:lstStyle>
          <a:p>
            <a:pPr lvl="0"/>
            <a:r>
              <a:rPr lang="en-GB" dirty="0"/>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122541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5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10181386" cy="2150195"/>
          </a:xfrm>
          <a:prstGeom prst="rect">
            <a:avLst/>
          </a:prstGeom>
        </p:spPr>
        <p:txBody>
          <a:bodyPr wrap="square" tIns="72000" numCol="3" spcCol="720000" anchor="t">
            <a:spAutoFit/>
          </a:bodyPr>
          <a:lstStyle>
            <a:lvl1pPr marL="0" indent="0">
              <a:lnSpc>
                <a:spcPct val="100000"/>
              </a:lnSpc>
              <a:buFont typeface="+mj-lt"/>
              <a:buNone/>
              <a:defRPr sz="1200" b="0" i="0">
                <a:solidFill>
                  <a:schemeClr val="tx1"/>
                </a:solidFill>
                <a:latin typeface="Equip Light" panose="02000503000000020004" pitchFamily="2" charset="77"/>
              </a:defRPr>
            </a:lvl1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magna </a:t>
            </a:r>
            <a:r>
              <a:rPr lang="en-GB" dirty="0" err="1"/>
              <a:t>aliqua</a:t>
            </a:r>
            <a:r>
              <a:rPr lang="en-GB" dirty="0"/>
              <a:t>. </a:t>
            </a:r>
            <a:r>
              <a:rPr lang="en-GB" dirty="0" err="1"/>
              <a:t>Risus</a:t>
            </a:r>
            <a:r>
              <a:rPr lang="en-GB" dirty="0"/>
              <a:t> </a:t>
            </a:r>
            <a:r>
              <a:rPr lang="en-GB" dirty="0" err="1"/>
              <a:t>feugiat</a:t>
            </a:r>
            <a:r>
              <a:rPr lang="en-GB" dirty="0"/>
              <a:t> in ante </a:t>
            </a:r>
            <a:r>
              <a:rPr lang="en-GB" dirty="0" err="1"/>
              <a:t>metus</a:t>
            </a:r>
            <a:r>
              <a:rPr lang="en-GB" dirty="0"/>
              <a:t> dictum. </a:t>
            </a:r>
            <a:r>
              <a:rPr lang="en-GB" dirty="0" err="1"/>
              <a:t>Tincidunt</a:t>
            </a:r>
            <a:r>
              <a:rPr lang="en-GB" dirty="0"/>
              <a:t> </a:t>
            </a:r>
            <a:r>
              <a:rPr lang="en-GB" dirty="0" err="1"/>
              <a:t>praesent</a:t>
            </a:r>
            <a:r>
              <a:rPr lang="en-GB" dirty="0"/>
              <a:t> semper </a:t>
            </a:r>
            <a:r>
              <a:rPr lang="en-GB" dirty="0" err="1"/>
              <a:t>feugiat</a:t>
            </a:r>
            <a:r>
              <a:rPr lang="en-GB" dirty="0"/>
              <a:t> </a:t>
            </a:r>
            <a:r>
              <a:rPr lang="en-GB" dirty="0" err="1"/>
              <a:t>nibh</a:t>
            </a:r>
            <a:r>
              <a:rPr lang="en-GB" dirty="0"/>
              <a:t>  </a:t>
            </a:r>
            <a:r>
              <a:rPr lang="en-GB" dirty="0" err="1"/>
              <a:t>sed</a:t>
            </a:r>
            <a:r>
              <a:rPr lang="en-GB" dirty="0"/>
              <a:t> pulvinar. Proin libero </a:t>
            </a:r>
            <a:r>
              <a:rPr lang="en-GB" dirty="0" err="1"/>
              <a:t>nunc</a:t>
            </a:r>
            <a:r>
              <a:rPr lang="en-GB" dirty="0"/>
              <a:t> </a:t>
            </a:r>
            <a:r>
              <a:rPr lang="en-GB" dirty="0" err="1"/>
              <a:t>consequat</a:t>
            </a:r>
            <a:r>
              <a:rPr lang="en-GB" dirty="0"/>
              <a:t> </a:t>
            </a:r>
            <a:r>
              <a:rPr lang="en-GB" dirty="0" err="1"/>
              <a:t>interdum</a:t>
            </a:r>
            <a:r>
              <a:rPr lang="en-GB" dirty="0"/>
              <a:t> </a:t>
            </a:r>
            <a:r>
              <a:rPr lang="en-GB" dirty="0" err="1"/>
              <a:t>varius</a:t>
            </a:r>
            <a:r>
              <a:rPr lang="en-GB" dirty="0"/>
              <a:t> sit </a:t>
            </a:r>
            <a:r>
              <a:rPr lang="en-GB" dirty="0" err="1"/>
              <a:t>amet</a:t>
            </a:r>
            <a:r>
              <a:rPr lang="en-GB" dirty="0"/>
              <a:t>. </a:t>
            </a:r>
            <a:r>
              <a:rPr lang="en-GB" dirty="0" err="1"/>
              <a:t>Sagittis</a:t>
            </a:r>
            <a:r>
              <a:rPr lang="en-GB" dirty="0"/>
              <a:t> id </a:t>
            </a:r>
            <a:r>
              <a:rPr lang="en-GB" dirty="0" err="1"/>
              <a:t>consectetur</a:t>
            </a:r>
            <a:r>
              <a:rPr lang="en-GB" dirty="0"/>
              <a:t> </a:t>
            </a:r>
            <a:r>
              <a:rPr lang="en-GB" dirty="0" err="1"/>
              <a:t>purus</a:t>
            </a:r>
            <a:r>
              <a:rPr lang="en-GB" dirty="0"/>
              <a:t> </a:t>
            </a:r>
            <a:r>
              <a:rPr lang="en-GB" dirty="0" err="1"/>
              <a:t>ut.</a:t>
            </a:r>
            <a:r>
              <a:rPr lang="en-GB" dirty="0"/>
              <a:t> </a:t>
            </a:r>
            <a:r>
              <a:rPr lang="en-GB" dirty="0" err="1"/>
              <a:t>Aliquam</a:t>
            </a:r>
            <a:r>
              <a:rPr lang="en-GB" dirty="0"/>
              <a:t> </a:t>
            </a:r>
            <a:r>
              <a:rPr lang="en-GB" dirty="0" err="1"/>
              <a:t>faucibus</a:t>
            </a:r>
            <a:r>
              <a:rPr lang="en-GB" dirty="0"/>
              <a:t> </a:t>
            </a:r>
            <a:r>
              <a:rPr lang="en-GB" dirty="0" err="1"/>
              <a:t>purus</a:t>
            </a:r>
            <a:r>
              <a:rPr lang="en-GB" dirty="0"/>
              <a:t> in </a:t>
            </a:r>
            <a:r>
              <a:rPr lang="en-GB" dirty="0" err="1"/>
              <a:t>massa</a:t>
            </a:r>
            <a:r>
              <a:rPr lang="en-GB" dirty="0"/>
              <a:t> </a:t>
            </a:r>
            <a:r>
              <a:rPr lang="en-GB" dirty="0" err="1"/>
              <a:t>tempor</a:t>
            </a:r>
            <a:r>
              <a:rPr lang="en-GB" dirty="0"/>
              <a:t> </a:t>
            </a:r>
            <a:r>
              <a:rPr lang="en-GB" dirty="0" err="1"/>
              <a:t>nec</a:t>
            </a:r>
            <a:r>
              <a:rPr lang="en-GB" dirty="0"/>
              <a:t> feu </a:t>
            </a:r>
            <a:r>
              <a:rPr lang="en-GB" dirty="0" err="1"/>
              <a:t>giat</a:t>
            </a:r>
            <a:r>
              <a:rPr lang="en-GB" dirty="0"/>
              <a:t> </a:t>
            </a:r>
            <a:r>
              <a:rPr lang="en-GB" dirty="0" err="1"/>
              <a:t>nisl</a:t>
            </a:r>
            <a:r>
              <a:rPr lang="en-GB" dirty="0"/>
              <a:t> </a:t>
            </a:r>
            <a:r>
              <a:rPr lang="en-GB" dirty="0" err="1"/>
              <a:t>pretium</a:t>
            </a:r>
            <a:r>
              <a:rPr lang="en-GB" dirty="0"/>
              <a:t>. </a:t>
            </a:r>
            <a:r>
              <a:rPr lang="en-GB" dirty="0" err="1"/>
              <a:t>Tempor</a:t>
            </a:r>
            <a:r>
              <a:rPr lang="en-GB" dirty="0"/>
              <a:t> </a:t>
            </a:r>
            <a:r>
              <a:rPr lang="en-GB" dirty="0" err="1"/>
              <a:t>commodo</a:t>
            </a:r>
            <a:r>
              <a:rPr lang="en-GB" dirty="0"/>
              <a:t> </a:t>
            </a:r>
            <a:r>
              <a:rPr lang="en-GB" dirty="0" err="1"/>
              <a:t>ullam</a:t>
            </a:r>
            <a:r>
              <a:rPr lang="en-GB" dirty="0"/>
              <a:t> </a:t>
            </a:r>
            <a:r>
              <a:rPr lang="en-GB" dirty="0" err="1"/>
              <a:t>corper</a:t>
            </a:r>
            <a:r>
              <a:rPr lang="en-GB" dirty="0"/>
              <a:t> a </a:t>
            </a:r>
            <a:r>
              <a:rPr lang="en-GB" dirty="0" err="1"/>
              <a:t>lacus</a:t>
            </a:r>
            <a:r>
              <a:rPr lang="en-GB" dirty="0"/>
              <a:t> vestibulum. Semper </a:t>
            </a:r>
            <a:r>
              <a:rPr lang="en-GB" dirty="0" err="1"/>
              <a:t>risus</a:t>
            </a:r>
            <a:r>
              <a:rPr lang="en-GB" dirty="0"/>
              <a:t> in </a:t>
            </a:r>
            <a:r>
              <a:rPr lang="en-GB" dirty="0" err="1"/>
              <a:t>hendrerit</a:t>
            </a:r>
            <a:r>
              <a:rPr lang="en-GB" dirty="0"/>
              <a:t> gravida </a:t>
            </a:r>
            <a:r>
              <a:rPr lang="en-GB" dirty="0" err="1"/>
              <a:t>rutrum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a:t>
            </a:r>
            <a:r>
              <a:rPr lang="en-GB" dirty="0" err="1"/>
              <a:t>ullamcorper</a:t>
            </a:r>
            <a:r>
              <a:rPr lang="en-GB" dirty="0"/>
              <a:t> </a:t>
            </a:r>
            <a:r>
              <a:rPr lang="en-GB" dirty="0" err="1"/>
              <a:t>malesuada</a:t>
            </a:r>
            <a:r>
              <a:rPr lang="en-GB" dirty="0"/>
              <a:t>.       Ac </a:t>
            </a:r>
            <a:r>
              <a:rPr lang="en-GB" dirty="0" err="1"/>
              <a:t>felis</a:t>
            </a:r>
            <a:r>
              <a:rPr lang="en-GB" dirty="0"/>
              <a:t> </a:t>
            </a:r>
            <a:r>
              <a:rPr lang="en-GB" dirty="0" err="1"/>
              <a:t>donec</a:t>
            </a:r>
            <a:r>
              <a:rPr lang="en-GB" dirty="0"/>
              <a:t> et </a:t>
            </a:r>
            <a:r>
              <a:rPr lang="en-GB" dirty="0" err="1"/>
              <a:t>odio</a:t>
            </a:r>
            <a:r>
              <a:rPr lang="en-GB" dirty="0"/>
              <a:t> </a:t>
            </a:r>
            <a:r>
              <a:rPr lang="en-GB" dirty="0" err="1"/>
              <a:t>pellentesque</a:t>
            </a:r>
            <a:r>
              <a:rPr lang="en-GB" dirty="0"/>
              <a:t> diam. In vitae </a:t>
            </a:r>
            <a:r>
              <a:rPr lang="en-GB" dirty="0" err="1"/>
              <a:t>turpis</a:t>
            </a:r>
            <a:r>
              <a:rPr lang="en-GB" dirty="0"/>
              <a:t> </a:t>
            </a:r>
            <a:r>
              <a:rPr lang="en-GB" dirty="0" err="1"/>
              <a:t>massa</a:t>
            </a:r>
            <a:r>
              <a:rPr lang="en-GB" dirty="0"/>
              <a:t> </a:t>
            </a:r>
            <a:r>
              <a:rPr lang="en-GB" dirty="0" err="1"/>
              <a:t>sed</a:t>
            </a:r>
            <a:r>
              <a:rPr lang="en-GB" dirty="0"/>
              <a:t> </a:t>
            </a:r>
            <a:r>
              <a:rPr lang="en-GB" dirty="0" err="1"/>
              <a:t>elementum</a:t>
            </a:r>
            <a:r>
              <a:rPr lang="en-GB" dirty="0"/>
              <a:t>. </a:t>
            </a:r>
            <a:r>
              <a:rPr lang="en-GB" dirty="0" err="1"/>
              <a:t>Imperdiet</a:t>
            </a:r>
            <a:r>
              <a:rPr lang="en-GB" dirty="0"/>
              <a:t> </a:t>
            </a:r>
            <a:r>
              <a:rPr lang="en-GB" dirty="0" err="1"/>
              <a:t>massa</a:t>
            </a:r>
            <a:r>
              <a:rPr lang="en-GB" dirty="0"/>
              <a:t> </a:t>
            </a:r>
            <a:r>
              <a:rPr lang="en-GB" dirty="0" err="1"/>
              <a:t>tincidunt</a:t>
            </a:r>
            <a:r>
              <a:rPr lang="en-GB" dirty="0"/>
              <a:t> </a:t>
            </a:r>
            <a:r>
              <a:rPr lang="en-GB" dirty="0" err="1"/>
              <a:t>nunc</a:t>
            </a:r>
            <a:r>
              <a:rPr lang="en-GB" dirty="0"/>
              <a:t> pulvinar </a:t>
            </a:r>
            <a:r>
              <a:rPr lang="en-GB" dirty="0" err="1"/>
              <a:t>sapien</a:t>
            </a:r>
            <a:r>
              <a:rPr lang="en-GB" dirty="0"/>
              <a:t> et ligula. Et </a:t>
            </a:r>
            <a:r>
              <a:rPr lang="en-GB" dirty="0" err="1"/>
              <a:t>tortor</a:t>
            </a:r>
            <a:r>
              <a:rPr lang="en-GB" dirty="0"/>
              <a:t> at </a:t>
            </a:r>
            <a:r>
              <a:rPr lang="en-GB" dirty="0" err="1"/>
              <a:t>risus</a:t>
            </a:r>
            <a:r>
              <a:rPr lang="en-GB" dirty="0"/>
              <a:t> </a:t>
            </a:r>
            <a:r>
              <a:rPr lang="en-GB" dirty="0" err="1"/>
              <a:t>viverra</a:t>
            </a:r>
            <a:r>
              <a:rPr lang="en-GB" dirty="0"/>
              <a:t> </a:t>
            </a:r>
            <a:r>
              <a:rPr lang="en-GB" dirty="0" err="1"/>
              <a:t>adipiscing</a:t>
            </a:r>
            <a:r>
              <a:rPr lang="en-GB" dirty="0"/>
              <a:t> at in. Cursus </a:t>
            </a:r>
            <a:r>
              <a:rPr lang="en-GB" dirty="0" err="1"/>
              <a:t>risus</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t>
            </a:r>
            <a:r>
              <a:rPr lang="en-GB" dirty="0" err="1"/>
              <a:t>ultrices</a:t>
            </a:r>
            <a:r>
              <a:rPr lang="en-GB" dirty="0"/>
              <a:t> mi tempus </a:t>
            </a:r>
            <a:r>
              <a:rPr lang="en-GB" dirty="0" err="1"/>
              <a:t>imperdiet</a:t>
            </a:r>
            <a:r>
              <a:rPr lang="en-GB" dirty="0"/>
              <a:t> </a:t>
            </a:r>
            <a:r>
              <a:rPr lang="en-GB" dirty="0" err="1"/>
              <a:t>nulla</a:t>
            </a:r>
            <a:r>
              <a:rPr lang="en-GB" dirty="0"/>
              <a:t> </a:t>
            </a:r>
            <a:r>
              <a:rPr lang="en-GB" dirty="0" err="1"/>
              <a:t>malesuada</a:t>
            </a:r>
            <a:r>
              <a:rPr lang="en-GB" dirty="0"/>
              <a:t> </a:t>
            </a:r>
            <a:r>
              <a:rPr lang="en-GB" dirty="0" err="1"/>
              <a:t>pellentesque</a:t>
            </a:r>
            <a:r>
              <a:rPr lang="en-GB" dirty="0"/>
              <a:t> </a:t>
            </a:r>
            <a:r>
              <a:rPr lang="en-GB" dirty="0" err="1"/>
              <a:t>elit</a:t>
            </a:r>
            <a:r>
              <a:rPr lang="en-GB" dirty="0"/>
              <a:t>. Nunc </a:t>
            </a:r>
            <a:r>
              <a:rPr lang="en-GB" dirty="0" err="1"/>
              <a:t>vel</a:t>
            </a:r>
            <a:r>
              <a:rPr lang="en-GB" dirty="0"/>
              <a:t> </a:t>
            </a:r>
            <a:r>
              <a:rPr lang="en-GB" dirty="0" err="1"/>
              <a:t>risus</a:t>
            </a:r>
            <a:r>
              <a:rPr lang="en-GB" dirty="0"/>
              <a:t> </a:t>
            </a:r>
            <a:r>
              <a:rPr lang="en-GB" dirty="0" err="1"/>
              <a:t>commodo</a:t>
            </a:r>
            <a:r>
              <a:rPr lang="en-GB" dirty="0"/>
              <a:t> </a:t>
            </a:r>
            <a:r>
              <a:rPr lang="en-GB" dirty="0" err="1"/>
              <a:t>viverra</a:t>
            </a:r>
            <a:r>
              <a:rPr lang="en-GB" dirty="0"/>
              <a:t> </a:t>
            </a:r>
            <a:r>
              <a:rPr lang="en-GB" dirty="0" err="1"/>
              <a:t>maecenas</a:t>
            </a:r>
            <a:r>
              <a:rPr lang="en-GB" dirty="0"/>
              <a:t>.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duis</a:t>
            </a:r>
            <a:r>
              <a:rPr lang="en-GB" dirty="0"/>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720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paragraph headline</a:t>
            </a:r>
            <a:endParaRPr lang="en-PT" dirty="0"/>
          </a:p>
        </p:txBody>
      </p:sp>
      <p:sp>
        <p:nvSpPr>
          <p:cNvPr id="8" name="Text Placeholder 7">
            <a:extLst>
              <a:ext uri="{FF2B5EF4-FFF2-40B4-BE49-F238E27FC236}">
                <a16:creationId xmlns:a16="http://schemas.microsoft.com/office/drawing/2014/main" id="{2B194115-C80D-C847-B4D6-BB1148451F3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276590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6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438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438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254800" y="2153050"/>
            <a:ext cx="3240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254800" y="1752059"/>
            <a:ext cx="3240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2" name="Text Placeholder 7">
            <a:extLst>
              <a:ext uri="{FF2B5EF4-FFF2-40B4-BE49-F238E27FC236}">
                <a16:creationId xmlns:a16="http://schemas.microsoft.com/office/drawing/2014/main" id="{9DE1E3AC-AA13-E348-B65E-35E523F0E538}"/>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0523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0523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678388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7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153053"/>
            <a:ext cx="5148000" cy="1242254"/>
          </a:xfrm>
          <a:prstGeom prst="rect">
            <a:avLst/>
          </a:prstGeom>
        </p:spPr>
        <p:txBody>
          <a:bodyPr wrap="square" tIns="72000" numCol="1" spcCol="720000" anchor="t">
            <a:spAutoFit/>
          </a:bodyPr>
          <a:lstStyle>
            <a:lvl1pPr marL="171450" indent="-171450">
              <a:lnSpc>
                <a:spcPct val="100000"/>
              </a:lnSpc>
              <a:buFont typeface="Arial" panose="020B0604020202020204" pitchFamily="34" charset="0"/>
              <a:buChar char="•"/>
              <a:defRPr sz="12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752062"/>
            <a:ext cx="5148000" cy="323165"/>
          </a:xfrm>
        </p:spPr>
        <p:txBody>
          <a:bodyPr wrap="square" anchor="b">
            <a:spAutoFit/>
          </a:bodyPr>
          <a:lstStyle>
            <a:lvl1pPr marL="0" indent="0">
              <a:lnSpc>
                <a:spcPct val="100000"/>
              </a:lnSpc>
              <a:buNone/>
              <a:defRPr sz="1500" b="1" i="0">
                <a:solidFill>
                  <a:schemeClr val="accent1"/>
                </a:solidFill>
                <a:latin typeface="Equip Extended" panose="02000503030000020004" pitchFamily="2" charset="77"/>
              </a:defRPr>
            </a:lvl1pPr>
          </a:lstStyle>
          <a:p>
            <a:r>
              <a:rPr lang="en-GB" dirty="0"/>
              <a:t>Edit bullet list header</a:t>
            </a:r>
            <a:endParaRPr lang="en-PT" dirty="0"/>
          </a:p>
        </p:txBody>
      </p:sp>
      <p:sp>
        <p:nvSpPr>
          <p:cNvPr id="11" name="Text Placeholder 7">
            <a:extLst>
              <a:ext uri="{FF2B5EF4-FFF2-40B4-BE49-F238E27FC236}">
                <a16:creationId xmlns:a16="http://schemas.microsoft.com/office/drawing/2014/main" id="{9CFAFAB4-3447-804B-87EA-0C0D570EDE3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7254391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solidFill>
                  <a:srgbClr val="00DBA9"/>
                </a:solid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buNone/>
              <a:defRPr>
                <a:noFill/>
              </a:defRPr>
            </a:lvl1pPr>
          </a:lstStyle>
          <a:p>
            <a:r>
              <a:rPr lang="en-US"/>
              <a:t>Click icon to add picture</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1885395"/>
            <a:ext cx="5455376"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333692"/>
            <a:ext cx="5455376" cy="611312"/>
          </a:xfrm>
          <a:prstGeom prst="rect">
            <a:avLst/>
          </a:prstGeom>
        </p:spPr>
        <p:txBody>
          <a:bodyPr wrap="square" tIns="72000" anchor="t">
            <a:spAutoFit/>
          </a:bodyPr>
          <a:lstStyle>
            <a:lvl1pPr>
              <a:lnSpc>
                <a:spcPct val="100000"/>
              </a:lnSpc>
              <a:defRPr sz="3200" b="1" i="0">
                <a:solidFill>
                  <a:srgbClr val="060320"/>
                </a:solidFill>
                <a:latin typeface="Equip Extended" panose="02000503030000020004" pitchFamily="2" charset="77"/>
              </a:defRPr>
            </a:lvl1pPr>
          </a:lstStyle>
          <a:p>
            <a:r>
              <a:rPr lang="en-GB" dirty="0"/>
              <a:t>Edit title</a:t>
            </a:r>
            <a:endParaRPr lang="en-PT" dirty="0"/>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rgbClr val="060320"/>
                </a:solidFill>
                <a:latin typeface="Equip Light" panose="02000503000000020004" pitchFamily="2" charset="77"/>
              </a:defRPr>
            </a:lvl1pPr>
          </a:lstStyle>
          <a:p>
            <a:pPr lvl="0"/>
            <a:r>
              <a:rPr lang="en-GB" dirty="0"/>
              <a:t>Edit description; feel free to change </a:t>
            </a:r>
            <a:r>
              <a:rPr lang="en-GB" dirty="0" err="1"/>
              <a:t>color</a:t>
            </a:r>
            <a:r>
              <a:rPr lang="en-GB" dirty="0"/>
              <a:t> of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513284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buNone/>
              <a:defRPr>
                <a:noFill/>
              </a:defRPr>
            </a:lvl1pPr>
          </a:lstStyle>
          <a:p>
            <a:r>
              <a:rPr lang="en-US"/>
              <a:t>Click icon to add picture</a:t>
            </a:r>
            <a:endParaRPr lang="en-PT" dirty="0"/>
          </a:p>
        </p:txBody>
      </p:sp>
      <p:pic>
        <p:nvPicPr>
          <p:cNvPr id="7" name="Graphic 6">
            <a:extLst>
              <a:ext uri="{FF2B5EF4-FFF2-40B4-BE49-F238E27FC236}">
                <a16:creationId xmlns:a16="http://schemas.microsoft.com/office/drawing/2014/main" id="{68B0E22B-FCE9-754C-80EB-DF1C8C38A2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1885395"/>
            <a:ext cx="5455376"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333692"/>
            <a:ext cx="5455376" cy="611312"/>
          </a:xfrm>
          <a:prstGeom prst="rect">
            <a:avLst/>
          </a:prstGeom>
        </p:spPr>
        <p:txBody>
          <a:bodyPr wrap="square" tIns="72000" anchor="t">
            <a:spAutoFit/>
          </a:bodyPr>
          <a:lstStyle>
            <a:lvl1pPr>
              <a:lnSpc>
                <a:spcPct val="100000"/>
              </a:lnSpc>
              <a:defRPr sz="3200" b="1" i="0">
                <a:solidFill>
                  <a:schemeClr val="tx1"/>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430619"/>
            <a:ext cx="5455376" cy="488201"/>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200" b="0" i="0">
                <a:solidFill>
                  <a:schemeClr val="tx1"/>
                </a:solidFill>
                <a:latin typeface="Equip Light" panose="02000503000000020004" pitchFamily="2" charset="77"/>
              </a:defRPr>
            </a:lvl1pPr>
          </a:lstStyle>
          <a:p>
            <a:pPr lvl="0"/>
            <a:r>
              <a:rPr lang="en-GB" dirty="0"/>
              <a:t>Edit description; feel free to change </a:t>
            </a:r>
            <a:r>
              <a:rPr lang="en-GB" dirty="0" err="1"/>
              <a:t>color</a:t>
            </a:r>
            <a:r>
              <a:rPr lang="en-GB" dirty="0"/>
              <a:t> of photo-frame to “nightfall-blue” (#13294B) or to “lavender-purple” (#2E008B) </a:t>
            </a:r>
          </a:p>
        </p:txBody>
      </p:sp>
    </p:spTree>
    <p:extLst>
      <p:ext uri="{BB962C8B-B14F-4D97-AF65-F5344CB8AC3E}">
        <p14:creationId xmlns:p14="http://schemas.microsoft.com/office/powerpoint/2010/main" val="1955840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40770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D082-1340-4C0C-960B-727D32CC8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82657-ACBC-4EF1-8741-5D181A0366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CC761-5C3A-431C-91B2-9846F09BD2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8617A8-AE6E-44AC-A2C3-8AC3122E15FA}"/>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6" name="Footer Placeholder 5">
            <a:extLst>
              <a:ext uri="{FF2B5EF4-FFF2-40B4-BE49-F238E27FC236}">
                <a16:creationId xmlns:a16="http://schemas.microsoft.com/office/drawing/2014/main" id="{0015420D-ACE7-4EEA-BC74-70D9D6B8C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1218-937A-4657-903D-FE90E193871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875007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763461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6976800"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06400" y="720000"/>
            <a:ext cx="348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06400" y="3574801"/>
            <a:ext cx="348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21338573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518000" y="720000"/>
            <a:ext cx="6976800" cy="5418000"/>
          </a:xfrm>
          <a:solidFill>
            <a:schemeClr val="bg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48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48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2250944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3525548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accent1"/>
          </a:solidFill>
        </p:spPr>
        <p:txBody>
          <a:bodyPr/>
          <a:lstStyle>
            <a:lvl1pPr marL="0" indent="0">
              <a:buNone/>
              <a:defRPr>
                <a:noFill/>
              </a:defRPr>
            </a:lvl1pPr>
          </a:lstStyle>
          <a:p>
            <a:r>
              <a:rPr lang="en-US"/>
              <a:t>Click icon to add picture</a:t>
            </a:r>
            <a:endParaRPr lang="en-PT" dirty="0"/>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dirty="0"/>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15095223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8" name="Text Placeholder 7">
            <a:extLst>
              <a:ext uri="{FF2B5EF4-FFF2-40B4-BE49-F238E27FC236}">
                <a16:creationId xmlns:a16="http://schemas.microsoft.com/office/drawing/2014/main" id="{F58B3105-25FA-4A42-9600-479307B2997E}"/>
              </a:ext>
            </a:extLst>
          </p:cNvPr>
          <p:cNvSpPr>
            <a:spLocks noGrp="1"/>
          </p:cNvSpPr>
          <p:nvPr>
            <p:ph type="body" sz="quarter" idx="10" hasCustomPrompt="1"/>
          </p:nvPr>
        </p:nvSpPr>
        <p:spPr>
          <a:xfrm>
            <a:off x="639385" y="5876515"/>
            <a:ext cx="10977813"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78393"/>
            <a:ext cx="9767782" cy="718787"/>
          </a:xfrm>
          <a:prstGeom prst="rect">
            <a:avLst/>
          </a:prstGeom>
        </p:spPr>
        <p:txBody>
          <a:bodyPr anchor="ctr">
            <a:spAutoFit/>
          </a:bodyPr>
          <a:lstStyle>
            <a:lvl1pPr>
              <a:lnSpc>
                <a:spcPct val="80000"/>
              </a:lnSpc>
              <a:defRPr sz="4800" b="0" i="0">
                <a:solidFill>
                  <a:schemeClr val="tx1"/>
                </a:solidFill>
                <a:latin typeface="Equip Extended" panose="02000503030000020004" pitchFamily="2" charset="77"/>
              </a:defRPr>
            </a:lvl1pPr>
          </a:lstStyle>
          <a:p>
            <a:r>
              <a:rPr lang="en-GB" dirty="0"/>
              <a:t>Edit multiline description</a:t>
            </a:r>
            <a:endParaRPr lang="en-PT" dirty="0"/>
          </a:p>
        </p:txBody>
      </p:sp>
    </p:spTree>
    <p:extLst>
      <p:ext uri="{BB962C8B-B14F-4D97-AF65-F5344CB8AC3E}">
        <p14:creationId xmlns:p14="http://schemas.microsoft.com/office/powerpoint/2010/main" val="80096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buNone/>
              <a:defRPr sz="1600" b="0" i="0">
                <a:solidFill>
                  <a:schemeClr val="tx1"/>
                </a:solidFill>
                <a:latin typeface="Equip Extended Light" panose="02000503000000020004" pitchFamily="2" charset="77"/>
              </a:defRPr>
            </a:lvl1pPr>
          </a:lstStyle>
          <a:p>
            <a:pPr lvl="0"/>
            <a:r>
              <a:rPr lang="en-GB" dirty="0"/>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buNone/>
              <a:defRPr sz="4800" b="1" i="0">
                <a:solidFill>
                  <a:schemeClr val="tx1"/>
                </a:solidFill>
                <a:latin typeface="Equip Extended" panose="02000503030000020004" pitchFamily="2" charset="77"/>
              </a:defRPr>
            </a:lvl1pPr>
          </a:lstStyle>
          <a:p>
            <a:pPr lvl="0"/>
            <a:r>
              <a:rPr lang="en-GB" dirty="0"/>
              <a:t>8,400</a:t>
            </a:r>
          </a:p>
        </p:txBody>
      </p:sp>
      <p:sp>
        <p:nvSpPr>
          <p:cNvPr id="15" name="Text Placeholder 7">
            <a:extLst>
              <a:ext uri="{FF2B5EF4-FFF2-40B4-BE49-F238E27FC236}">
                <a16:creationId xmlns:a16="http://schemas.microsoft.com/office/drawing/2014/main" id="{9DC2C14C-9EC2-194E-865F-584B25F4495B}"/>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0276601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chemeClr val="accent1"/>
                </a:solidFill>
                <a:latin typeface="Equip Extended" panose="02000503030000020004" pitchFamily="2" charset="77"/>
              </a:defRPr>
            </a:lvl1pPr>
          </a:lstStyle>
          <a:p>
            <a:pPr lvl="0"/>
            <a:r>
              <a:rPr lang="en-GB" dirty="0"/>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437792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1428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1428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2056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2056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2684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2684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331200" y="4065371"/>
            <a:ext cx="1774800" cy="288147"/>
          </a:xfrm>
          <a:prstGeom prst="rect">
            <a:avLst/>
          </a:prstGeom>
        </p:spPr>
        <p:txBody>
          <a:bodyPr wrap="square" tIns="72000" anchor="t">
            <a:spAutoFit/>
          </a:bodyPr>
          <a:lstStyle>
            <a:lvl1pPr marL="0" indent="0" algn="ctr">
              <a:lnSpc>
                <a:spcPct val="100000"/>
              </a:lnSpc>
              <a:spcBef>
                <a:spcPts val="1000"/>
              </a:spcBef>
              <a:buNone/>
              <a:defRPr sz="1100" b="0" i="0">
                <a:solidFill>
                  <a:schemeClr val="tx1"/>
                </a:solidFill>
                <a:latin typeface="Equip Light" panose="02000503000000020004" pitchFamily="2" charset="77"/>
              </a:defRPr>
            </a:lvl1pPr>
          </a:lstStyle>
          <a:p>
            <a:pPr lvl="0"/>
            <a:r>
              <a:rPr lang="en-GB" dirty="0"/>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331200" y="3741371"/>
            <a:ext cx="1774800" cy="334313"/>
          </a:xfrm>
          <a:prstGeom prst="rect">
            <a:avLst/>
          </a:prstGeom>
        </p:spPr>
        <p:txBody>
          <a:bodyPr wrap="square" tIns="72000" anchor="t">
            <a:spAutoFit/>
          </a:bodyPr>
          <a:lstStyle>
            <a:lvl1pPr marL="0" indent="0" algn="ctr">
              <a:lnSpc>
                <a:spcPct val="100000"/>
              </a:lnSpc>
              <a:buNone/>
              <a:defRPr sz="1400" b="1" i="0">
                <a:solidFill>
                  <a:srgbClr val="060320"/>
                </a:solidFill>
                <a:latin typeface="Equip Extended" panose="02000503030000020004" pitchFamily="2" charset="77"/>
              </a:defRPr>
            </a:lvl1pPr>
          </a:lstStyle>
          <a:p>
            <a:pPr lvl="0"/>
            <a:r>
              <a:rPr lang="en-GB" dirty="0"/>
              <a:t>Edit title</a:t>
            </a:r>
          </a:p>
        </p:txBody>
      </p:sp>
      <p:sp>
        <p:nvSpPr>
          <p:cNvPr id="22" name="Text Placeholder 7">
            <a:extLst>
              <a:ext uri="{FF2B5EF4-FFF2-40B4-BE49-F238E27FC236}">
                <a16:creationId xmlns:a16="http://schemas.microsoft.com/office/drawing/2014/main" id="{8D606845-63F3-E744-8637-5AEC1CCF2C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Tree>
    <p:extLst>
      <p:ext uri="{BB962C8B-B14F-4D97-AF65-F5344CB8AC3E}">
        <p14:creationId xmlns:p14="http://schemas.microsoft.com/office/powerpoint/2010/main" val="662051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25" name="Text Placeholder 7">
            <a:extLst>
              <a:ext uri="{FF2B5EF4-FFF2-40B4-BE49-F238E27FC236}">
                <a16:creationId xmlns:a16="http://schemas.microsoft.com/office/drawing/2014/main" id="{0A2FAD0F-C7E7-9E43-B2FB-56A6A8BFFE0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42568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529-E2AF-4E6E-B9F1-8345366DC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E1B542-25B5-4C64-98DA-A6BE41AAD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AB63315-2919-4759-BCA7-88BC0AD874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3FC35-4A10-4CB9-812F-E81A2473D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83727-7DEC-4638-9218-387D697B14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894B-5417-4583-B75C-463488F5B35F}"/>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8" name="Footer Placeholder 7">
            <a:extLst>
              <a:ext uri="{FF2B5EF4-FFF2-40B4-BE49-F238E27FC236}">
                <a16:creationId xmlns:a16="http://schemas.microsoft.com/office/drawing/2014/main" id="{D3C99CE0-A467-4B65-849A-1341538011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0AF31F-E3E3-4FB9-92A3-3BA8545D8982}"/>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23600090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6" name="Text Placeholder 7">
            <a:extLst>
              <a:ext uri="{FF2B5EF4-FFF2-40B4-BE49-F238E27FC236}">
                <a16:creationId xmlns:a16="http://schemas.microsoft.com/office/drawing/2014/main" id="{4661CB75-1828-2B46-A9CD-C73E1573261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601321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buNone/>
              <a:defRPr>
                <a:noFill/>
              </a:defRPr>
            </a:lvl1pPr>
          </a:lstStyle>
          <a:p>
            <a:r>
              <a:rPr lang="en-US"/>
              <a:t>Click icon to add picture</a:t>
            </a:r>
            <a:endParaRPr lang="en-PT" dirty="0"/>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9" name="Text Placeholder 7">
            <a:extLst>
              <a:ext uri="{FF2B5EF4-FFF2-40B4-BE49-F238E27FC236}">
                <a16:creationId xmlns:a16="http://schemas.microsoft.com/office/drawing/2014/main" id="{F577E242-BDA9-7648-AF61-5D0DDF5175B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708221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buNone/>
              <a:defRPr>
                <a:noFill/>
              </a:defRPr>
            </a:lvl1pPr>
          </a:lstStyle>
          <a:p>
            <a:r>
              <a:rPr lang="en-US"/>
              <a:t>Click icon to add picture</a:t>
            </a:r>
            <a:endParaRPr lang="en-PT" dirty="0"/>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title</a:t>
            </a:r>
          </a:p>
        </p:txBody>
      </p:sp>
      <p:sp>
        <p:nvSpPr>
          <p:cNvPr id="14" name="Text Placeholder 7">
            <a:extLst>
              <a:ext uri="{FF2B5EF4-FFF2-40B4-BE49-F238E27FC236}">
                <a16:creationId xmlns:a16="http://schemas.microsoft.com/office/drawing/2014/main" id="{C0DAA69F-A6A9-FD47-9A59-F3A24672534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916020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buNone/>
              <a:defRPr>
                <a:noFill/>
              </a:defRPr>
            </a:lvl1pPr>
          </a:lstStyle>
          <a:p>
            <a:r>
              <a:rPr lang="en-US"/>
              <a:t>Click icon to add picture</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buNone/>
              <a:defRPr>
                <a:noFill/>
              </a:defRPr>
            </a:lvl1pPr>
          </a:lstStyle>
          <a:p>
            <a:r>
              <a:rPr lang="en-US"/>
              <a:t>Click icon to add picture</a:t>
            </a:r>
            <a:endParaRPr lang="en-PT" dirty="0"/>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buNone/>
              <a:defRPr>
                <a:noFill/>
              </a:defRPr>
            </a:lvl1pPr>
          </a:lstStyle>
          <a:p>
            <a:r>
              <a:rPr lang="en-US"/>
              <a:t>Click icon to add picture</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buNone/>
              <a:defRPr>
                <a:noFill/>
              </a:defRPr>
            </a:lvl1pPr>
          </a:lstStyle>
          <a:p>
            <a:r>
              <a:rPr lang="en-US"/>
              <a:t>Click icon to add picture</a:t>
            </a:r>
            <a:endParaRPr lang="en-PT" dirty="0"/>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buNone/>
              <a:defRPr>
                <a:noFill/>
              </a:defRPr>
            </a:lvl1pPr>
          </a:lstStyle>
          <a:p>
            <a:r>
              <a:rPr lang="en-US"/>
              <a:t>Click icon to add picture</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buNone/>
              <a:defRPr>
                <a:noFill/>
              </a:defRPr>
            </a:lvl1pPr>
          </a:lstStyle>
          <a:p>
            <a:r>
              <a:rPr lang="en-US"/>
              <a:t>Click icon to add picture</a:t>
            </a:r>
            <a:endParaRPr lang="en-PT" dirty="0"/>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buNone/>
              <a:defRPr>
                <a:noFill/>
              </a:defRPr>
            </a:lvl1pPr>
          </a:lstStyle>
          <a:p>
            <a:r>
              <a:rPr lang="en-US"/>
              <a:t>Click icon to add picture</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buNone/>
              <a:defRPr>
                <a:noFill/>
              </a:defRPr>
            </a:lvl1pPr>
          </a:lstStyle>
          <a:p>
            <a:r>
              <a:rPr lang="en-US"/>
              <a:t>Click icon to add picture</a:t>
            </a:r>
            <a:endParaRPr lang="en-PT" dirty="0"/>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buNone/>
              <a:defRPr>
                <a:noFill/>
              </a:defRPr>
            </a:lvl1pPr>
          </a:lstStyle>
          <a:p>
            <a:r>
              <a:rPr lang="en-US"/>
              <a:t>Click icon to add picture</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buNone/>
              <a:defRPr>
                <a:noFill/>
              </a:defRPr>
            </a:lvl1pPr>
          </a:lstStyle>
          <a:p>
            <a:r>
              <a:rPr lang="en-US"/>
              <a:t>Click icon to add picture</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buNone/>
              <a:defRPr>
                <a:noFill/>
              </a:defRPr>
            </a:lvl1pPr>
          </a:lstStyle>
          <a:p>
            <a:r>
              <a:rPr lang="en-US"/>
              <a:t>Click icon to add picture</a:t>
            </a:r>
            <a:endParaRPr lang="en-PT" dirty="0"/>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buNone/>
              <a:defRPr>
                <a:noFill/>
              </a:defRPr>
            </a:lvl1pPr>
          </a:lstStyle>
          <a:p>
            <a:r>
              <a:rPr lang="en-US"/>
              <a:t>Click icon to add picture</a:t>
            </a:r>
            <a:endParaRPr lang="en-PT" dirty="0"/>
          </a:p>
        </p:txBody>
      </p:sp>
      <p:sp>
        <p:nvSpPr>
          <p:cNvPr id="25" name="Text Placeholder 7">
            <a:extLst>
              <a:ext uri="{FF2B5EF4-FFF2-40B4-BE49-F238E27FC236}">
                <a16:creationId xmlns:a16="http://schemas.microsoft.com/office/drawing/2014/main" id="{DB84B0BB-4B93-1844-8C01-F6E85DE0099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3937096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buNone/>
              <a:defRPr>
                <a:noFill/>
              </a:defRPr>
            </a:lvl1pPr>
          </a:lstStyle>
          <a:p>
            <a:r>
              <a:rPr lang="en-US"/>
              <a:t>Click icon to add picture</a:t>
            </a:r>
            <a:endParaRPr lang="en-PT" dirty="0"/>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buNone/>
              <a:defRPr>
                <a:noFill/>
              </a:defRPr>
            </a:lvl1pPr>
          </a:lstStyle>
          <a:p>
            <a:r>
              <a:rPr lang="en-US"/>
              <a:t>Click icon to add picture</a:t>
            </a:r>
            <a:endParaRPr lang="en-PT" dirty="0"/>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buNone/>
              <a:defRPr>
                <a:noFill/>
              </a:defRPr>
            </a:lvl1pPr>
          </a:lstStyle>
          <a:p>
            <a:r>
              <a:rPr lang="en-US"/>
              <a:t>Click icon to add picture</a:t>
            </a:r>
            <a:endParaRPr lang="en-PT" dirty="0"/>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buNone/>
              <a:defRPr>
                <a:noFill/>
              </a:defRPr>
            </a:lvl1pPr>
          </a:lstStyle>
          <a:p>
            <a:r>
              <a:rPr lang="en-US"/>
              <a:t>Click icon to add picture</a:t>
            </a:r>
            <a:endParaRPr lang="en-PT" dirty="0"/>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buNone/>
              <a:defRPr>
                <a:noFill/>
              </a:defRPr>
            </a:lvl1pPr>
          </a:lstStyle>
          <a:p>
            <a:r>
              <a:rPr lang="en-US"/>
              <a:t>Click icon to add picture</a:t>
            </a:r>
            <a:endParaRPr lang="en-PT" dirty="0"/>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buNone/>
              <a:defRPr>
                <a:noFill/>
              </a:defRPr>
            </a:lvl1pPr>
          </a:lstStyle>
          <a:p>
            <a:r>
              <a:rPr lang="en-US"/>
              <a:t>Click icon to add picture</a:t>
            </a:r>
            <a:endParaRPr lang="en-PT" dirty="0"/>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buNone/>
              <a:defRPr>
                <a:noFill/>
              </a:defRPr>
            </a:lvl1pPr>
          </a:lstStyle>
          <a:p>
            <a:r>
              <a:rPr lang="en-US"/>
              <a:t>Click icon to add picture</a:t>
            </a:r>
            <a:endParaRPr lang="en-PT" dirty="0"/>
          </a:p>
        </p:txBody>
      </p:sp>
      <p:sp>
        <p:nvSpPr>
          <p:cNvPr id="17" name="Text Placeholder 7">
            <a:extLst>
              <a:ext uri="{FF2B5EF4-FFF2-40B4-BE49-F238E27FC236}">
                <a16:creationId xmlns:a16="http://schemas.microsoft.com/office/drawing/2014/main" id="{206B3D9C-0952-C948-9725-FA76A981C06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903477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buNone/>
              <a:defRPr>
                <a:noFill/>
              </a:defRPr>
            </a:lvl1pPr>
          </a:lstStyle>
          <a:p>
            <a:r>
              <a:rPr lang="en-US"/>
              <a:t>Click icon to add picture</a:t>
            </a:r>
            <a:endParaRPr lang="en-PT" dirty="0"/>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buNone/>
              <a:defRPr>
                <a:noFill/>
              </a:defRPr>
            </a:lvl1pPr>
          </a:lstStyle>
          <a:p>
            <a:r>
              <a:rPr lang="en-US"/>
              <a:t>Click icon to add picture</a:t>
            </a:r>
            <a:endParaRPr lang="en-PT" dirty="0"/>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buNone/>
              <a:defRPr>
                <a:noFill/>
              </a:defRPr>
            </a:lvl1pPr>
          </a:lstStyle>
          <a:p>
            <a:r>
              <a:rPr lang="en-US"/>
              <a:t>Click icon to add picture</a:t>
            </a:r>
            <a:endParaRPr lang="en-PT" dirty="0"/>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buNone/>
              <a:defRPr>
                <a:noFill/>
              </a:defRPr>
            </a:lvl1pPr>
          </a:lstStyle>
          <a:p>
            <a:r>
              <a:rPr lang="en-US"/>
              <a:t>Click icon to add picture</a:t>
            </a:r>
            <a:endParaRPr lang="en-PT" dirty="0"/>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buNone/>
              <a:defRPr>
                <a:noFill/>
              </a:defRPr>
            </a:lvl1pPr>
          </a:lstStyle>
          <a:p>
            <a:r>
              <a:rPr lang="en-US"/>
              <a:t>Click icon to add picture</a:t>
            </a:r>
            <a:endParaRPr lang="en-PT" dirty="0"/>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buNone/>
              <a:defRPr>
                <a:noFill/>
              </a:defRPr>
            </a:lvl1pPr>
          </a:lstStyle>
          <a:p>
            <a:r>
              <a:rPr lang="en-US"/>
              <a:t>Click icon to add picture</a:t>
            </a:r>
            <a:endParaRPr lang="en-PT" dirty="0"/>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buNone/>
              <a:defRPr>
                <a:noFill/>
              </a:defRPr>
            </a:lvl1pPr>
          </a:lstStyle>
          <a:p>
            <a:r>
              <a:rPr lang="en-US"/>
              <a:t>Click icon to add picture</a:t>
            </a:r>
            <a:endParaRPr lang="en-PT" dirty="0"/>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buNone/>
              <a:defRPr>
                <a:noFill/>
              </a:defRPr>
            </a:lvl1pPr>
          </a:lstStyle>
          <a:p>
            <a:r>
              <a:rPr lang="en-US"/>
              <a:t>Click icon to add picture</a:t>
            </a:r>
            <a:endParaRPr lang="en-PT" dirty="0"/>
          </a:p>
        </p:txBody>
      </p:sp>
      <p:sp>
        <p:nvSpPr>
          <p:cNvPr id="15" name="Text Placeholder 7">
            <a:extLst>
              <a:ext uri="{FF2B5EF4-FFF2-40B4-BE49-F238E27FC236}">
                <a16:creationId xmlns:a16="http://schemas.microsoft.com/office/drawing/2014/main" id="{225BF25A-EAEB-7A47-AF98-B8605EE3A872}"/>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6398807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7" name="Rectangle 16">
            <a:extLst>
              <a:ext uri="{FF2B5EF4-FFF2-40B4-BE49-F238E27FC236}">
                <a16:creationId xmlns:a16="http://schemas.microsoft.com/office/drawing/2014/main" id="{74B96CD7-A210-6842-8242-FF15C9F6856E}"/>
              </a:ext>
            </a:extLst>
          </p:cNvPr>
          <p:cNvSpPr/>
          <p:nvPr userDrawn="1"/>
        </p:nvSpPr>
        <p:spPr>
          <a:xfrm>
            <a:off x="46151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8" name="Rectangle 17">
            <a:extLst>
              <a:ext uri="{FF2B5EF4-FFF2-40B4-BE49-F238E27FC236}">
                <a16:creationId xmlns:a16="http://schemas.microsoft.com/office/drawing/2014/main" id="{B18DB5B3-B5A1-EB41-9AF4-AEF80DF21EE6}"/>
              </a:ext>
            </a:extLst>
          </p:cNvPr>
          <p:cNvSpPr/>
          <p:nvPr userDrawn="1"/>
        </p:nvSpPr>
        <p:spPr>
          <a:xfrm>
            <a:off x="8150398" y="1597180"/>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Edit this multiple lines option title</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2" name="Rectangle 41">
            <a:extLst>
              <a:ext uri="{FF2B5EF4-FFF2-40B4-BE49-F238E27FC236}">
                <a16:creationId xmlns:a16="http://schemas.microsoft.com/office/drawing/2014/main" id="{FA0D017E-D97C-8642-8A03-2950DADD2ECE}"/>
              </a:ext>
            </a:extLst>
          </p:cNvPr>
          <p:cNvSpPr/>
          <p:nvPr userDrawn="1"/>
        </p:nvSpPr>
        <p:spPr>
          <a:xfrm>
            <a:off x="46151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3" name="Rectangle 42">
            <a:extLst>
              <a:ext uri="{FF2B5EF4-FFF2-40B4-BE49-F238E27FC236}">
                <a16:creationId xmlns:a16="http://schemas.microsoft.com/office/drawing/2014/main" id="{22A51CC3-64A0-CB48-91FD-0188311BF8AA}"/>
              </a:ext>
            </a:extLst>
          </p:cNvPr>
          <p:cNvSpPr/>
          <p:nvPr userDrawn="1"/>
        </p:nvSpPr>
        <p:spPr>
          <a:xfrm>
            <a:off x="8150396" y="3484243"/>
            <a:ext cx="29592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5" name="Text Placeholder 7">
            <a:extLst>
              <a:ext uri="{FF2B5EF4-FFF2-40B4-BE49-F238E27FC236}">
                <a16:creationId xmlns:a16="http://schemas.microsoft.com/office/drawing/2014/main" id="{28B56567-6174-3741-8E0E-21503601854A}"/>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6958953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userDrawn="1"/>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2" name="Rectangle 1">
            <a:extLst>
              <a:ext uri="{FF2B5EF4-FFF2-40B4-BE49-F238E27FC236}">
                <a16:creationId xmlns:a16="http://schemas.microsoft.com/office/drawing/2014/main" id="{519C6C6D-4AD1-D94F-A7F8-0C696B90B3FD}"/>
              </a:ext>
            </a:extLst>
          </p:cNvPr>
          <p:cNvSpPr/>
          <p:nvPr userDrawn="1"/>
        </p:nvSpPr>
        <p:spPr>
          <a:xfrm>
            <a:off x="1079998" y="159718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41" name="Rectangle 40">
            <a:extLst>
              <a:ext uri="{FF2B5EF4-FFF2-40B4-BE49-F238E27FC236}">
                <a16:creationId xmlns:a16="http://schemas.microsoft.com/office/drawing/2014/main" id="{E70FE203-75C7-4441-A66D-4D9B7D69B4F9}"/>
              </a:ext>
            </a:extLst>
          </p:cNvPr>
          <p:cNvSpPr/>
          <p:nvPr userDrawn="1"/>
        </p:nvSpPr>
        <p:spPr>
          <a:xfrm>
            <a:off x="1079996"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27" name="Rectangle 26">
            <a:extLst>
              <a:ext uri="{FF2B5EF4-FFF2-40B4-BE49-F238E27FC236}">
                <a16:creationId xmlns:a16="http://schemas.microsoft.com/office/drawing/2014/main" id="{7BCC5D30-B1E9-A341-B81B-D994ED074EE3}"/>
              </a:ext>
            </a:extLst>
          </p:cNvPr>
          <p:cNvSpPr/>
          <p:nvPr userDrawn="1"/>
        </p:nvSpPr>
        <p:spPr>
          <a:xfrm>
            <a:off x="6382796" y="1595960"/>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tIns="72000" anchor="t">
            <a:spAutoFit/>
          </a:bodyPr>
          <a:lstStyle>
            <a:lvl1pPr marL="0" indent="0">
              <a:lnSpc>
                <a:spcPct val="100000"/>
              </a:lnSpc>
              <a:spcBef>
                <a:spcPts val="1000"/>
              </a:spcBef>
              <a:buNone/>
              <a:defRPr sz="1200" b="0" i="0">
                <a:solidFill>
                  <a:schemeClr val="tx1"/>
                </a:solidFill>
                <a:latin typeface="Equip Light" panose="02000503000000020004" pitchFamily="2" charset="77"/>
              </a:defRPr>
            </a:lvl1pPr>
          </a:lstStyle>
          <a:p>
            <a:pPr lvl="0"/>
            <a:r>
              <a:rPr lang="en-GB" dirty="0"/>
              <a:t>In this context, it is the current state of humanity's knowledge of how to combine resources to produce desired products, to solve problems, </a:t>
            </a:r>
            <a:r>
              <a:rPr lang="en-GB" dirty="0" err="1"/>
              <a:t>fulfill</a:t>
            </a:r>
            <a:r>
              <a:rPr lang="en-GB" dirty="0"/>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tIns="72000" anchor="t">
            <a:spAutoFit/>
          </a:bodyPr>
          <a:lstStyle>
            <a:lvl1pPr marL="0" indent="0">
              <a:lnSpc>
                <a:spcPct val="100000"/>
              </a:lnSpc>
              <a:buNone/>
              <a:defRPr sz="13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38" name="Rectangle 37">
            <a:extLst>
              <a:ext uri="{FF2B5EF4-FFF2-40B4-BE49-F238E27FC236}">
                <a16:creationId xmlns:a16="http://schemas.microsoft.com/office/drawing/2014/main" id="{A56803FD-895D-284D-821A-5702C6D5B89E}"/>
              </a:ext>
            </a:extLst>
          </p:cNvPr>
          <p:cNvSpPr/>
          <p:nvPr userDrawn="1"/>
        </p:nvSpPr>
        <p:spPr>
          <a:xfrm>
            <a:off x="6382794" y="3484243"/>
            <a:ext cx="47268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19" name="Text Placeholder 7">
            <a:extLst>
              <a:ext uri="{FF2B5EF4-FFF2-40B4-BE49-F238E27FC236}">
                <a16:creationId xmlns:a16="http://schemas.microsoft.com/office/drawing/2014/main" id="{AFAA0023-01B5-6341-8AA6-0576079490A4}"/>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529485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755524"/>
            <a:ext cx="2570400" cy="834995"/>
          </a:xfrm>
          <a:prstGeom prst="rect">
            <a:avLst/>
          </a:prstGeom>
          <a:solidFill>
            <a:srgbClr val="D1F5EA"/>
          </a:solidFill>
        </p:spPr>
        <p:txBody>
          <a:bodyPr lIns="180000" tIns="180000" rIns="180000" bIns="144000" anchor="t">
            <a:spAutoFit/>
          </a:bodyPr>
          <a:lstStyle>
            <a:lvl1pPr marL="0" indent="0">
              <a:lnSpc>
                <a:spcPct val="100000"/>
              </a:lnSpc>
              <a:buNone/>
              <a:defRPr sz="1100" b="1" i="0">
                <a:solidFill>
                  <a:schemeClr val="tx1"/>
                </a:solidFill>
                <a:latin typeface="Equip Extended" panose="02000503030000020004" pitchFamily="2" charset="77"/>
              </a:defRPr>
            </a:lvl1pPr>
          </a:lstStyle>
          <a:p>
            <a:pPr lvl="0"/>
            <a:r>
              <a:rPr lang="en-GB" dirty="0"/>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2023200"/>
            <a:ext cx="2570400" cy="461665"/>
          </a:xfrm>
        </p:spPr>
        <p:txBody>
          <a:bodyPr wrap="square" anchor="t">
            <a:spAutoFit/>
          </a:bodyPr>
          <a:lstStyle>
            <a:lvl1pPr marL="0" indent="0">
              <a:lnSpc>
                <a:spcPct val="100000"/>
              </a:lnSpc>
              <a:buNone/>
              <a:defRPr sz="2400" b="1" i="0">
                <a:solidFill>
                  <a:srgbClr val="060320"/>
                </a:solidFill>
                <a:latin typeface="Equip Extended" panose="02000503030000020004" pitchFamily="2" charset="77"/>
              </a:defRPr>
            </a:lvl1pPr>
          </a:lstStyle>
          <a:p>
            <a:r>
              <a:rPr lang="en-GB" dirty="0"/>
              <a:t>Edit headline</a:t>
            </a:r>
            <a:endParaRPr lang="en-PT" dirty="0"/>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760771"/>
            <a:ext cx="25704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rgbClr val="060320"/>
                </a:solidFill>
                <a:latin typeface="Equip Extended Light" panose="02000503000000020004" pitchFamily="2" charset="77"/>
              </a:defRPr>
            </a:lvl1pPr>
          </a:lstStyle>
          <a:p>
            <a:pPr lvl="0"/>
            <a:r>
              <a:rPr lang="en-GB" dirty="0"/>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590519"/>
            <a:ext cx="2570400" cy="2998800"/>
          </a:xfrm>
          <a:prstGeom prst="rect">
            <a:avLst/>
          </a:prstGeom>
          <a:solidFill>
            <a:srgbClr val="D1F5EA"/>
          </a:solidFill>
        </p:spPr>
        <p:txBody>
          <a:bodyPr lIns="180000" tIns="180000" rIns="180000" bIns="144000" anchor="t">
            <a:noAutofit/>
          </a:bodyPr>
          <a:lstStyle>
            <a:lvl1pPr marL="171450" indent="-171450">
              <a:lnSpc>
                <a:spcPct val="100000"/>
              </a:lnSpc>
              <a:buFont typeface="Arial" panose="020B0604020202020204" pitchFamily="34" charset="0"/>
              <a:buChar char="•"/>
              <a:defRPr sz="1100" b="0" i="0">
                <a:solidFill>
                  <a:schemeClr val="tx1"/>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893A5"/>
                </a:solidFill>
                <a:latin typeface="Equip Extended" panose="02000503030000020004" pitchFamily="2" charset="77"/>
              </a:defRPr>
            </a:lvl1pPr>
          </a:lstStyle>
          <a:p>
            <a:pPr lvl="0"/>
            <a:r>
              <a:rPr lang="en-GB" dirty="0"/>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755524"/>
            <a:ext cx="2570400" cy="834995"/>
          </a:xfrm>
          <a:prstGeom prst="rect">
            <a:avLst/>
          </a:prstGeom>
          <a:solidFill>
            <a:srgbClr val="EFF1F4"/>
          </a:solidFill>
        </p:spPr>
        <p:txBody>
          <a:bodyPr lIns="180000" tIns="180000" rIns="180000" bIns="144000" anchor="t">
            <a:spAutoFit/>
          </a:bodyPr>
          <a:lstStyle>
            <a:lvl1pPr marL="0" indent="0">
              <a:lnSpc>
                <a:spcPct val="100000"/>
              </a:lnSpc>
              <a:buNone/>
              <a:defRPr sz="1100" b="1" i="0">
                <a:solidFill>
                  <a:srgbClr val="8594A7"/>
                </a:solidFill>
                <a:latin typeface="Equip Extended" panose="02000503030000020004" pitchFamily="2" charset="77"/>
              </a:defRPr>
            </a:lvl1pPr>
          </a:lstStyle>
          <a:p>
            <a:pPr lvl="0"/>
            <a:r>
              <a:rPr lang="en-GB" dirty="0"/>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590519"/>
            <a:ext cx="2570400" cy="2998800"/>
          </a:xfrm>
          <a:prstGeom prst="rect">
            <a:avLst/>
          </a:prstGeom>
          <a:solidFill>
            <a:srgbClr val="EFF1F4"/>
          </a:solidFill>
        </p:spPr>
        <p:txBody>
          <a:bodyPr lIns="180000" tIns="180000" rIns="180000" bIns="144000" anchor="t">
            <a:noAutofit/>
          </a:bodyPr>
          <a:lstStyle>
            <a:lvl1pPr marL="171450" indent="-171450">
              <a:lnSpc>
                <a:spcPct val="100000"/>
              </a:lnSpc>
              <a:buClr>
                <a:srgbClr val="8693A7"/>
              </a:buClr>
              <a:buFont typeface="Arial" panose="020B0604020202020204" pitchFamily="34" charset="0"/>
              <a:buChar char="•"/>
              <a:defRPr sz="1100" b="0" i="0">
                <a:solidFill>
                  <a:srgbClr val="8594A7"/>
                </a:solidFill>
                <a:latin typeface="Equip Light" panose="02000503000000020004" pitchFamily="2" charset="77"/>
              </a:defRPr>
            </a:lvl1pPr>
          </a:lstStyle>
          <a:p>
            <a:pPr lvl="0"/>
            <a:r>
              <a:rPr lang="en-GB" dirty="0"/>
              <a:t>Option 1</a:t>
            </a:r>
          </a:p>
          <a:p>
            <a:pPr lvl="0"/>
            <a:r>
              <a:rPr lang="en-GB" dirty="0"/>
              <a:t>Option 2</a:t>
            </a:r>
          </a:p>
          <a:p>
            <a:pPr lvl="0"/>
            <a:r>
              <a:rPr lang="en-GB" dirty="0"/>
              <a:t>Option 3</a:t>
            </a:r>
          </a:p>
          <a:p>
            <a:pPr lvl="0"/>
            <a:r>
              <a:rPr lang="en-GB" dirty="0"/>
              <a:t>Option 4</a:t>
            </a:r>
          </a:p>
        </p:txBody>
      </p:sp>
      <p:sp>
        <p:nvSpPr>
          <p:cNvPr id="17" name="Text Placeholder 7">
            <a:extLst>
              <a:ext uri="{FF2B5EF4-FFF2-40B4-BE49-F238E27FC236}">
                <a16:creationId xmlns:a16="http://schemas.microsoft.com/office/drawing/2014/main" id="{E06D7953-ED67-374B-8B1C-AD763AE91353}"/>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dirty="0"/>
              <a:t>Edit title</a:t>
            </a:r>
            <a:endParaRPr lang="en-PT" dirty="0"/>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dirty="0"/>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720800"/>
            <a:ext cx="2570400" cy="36000"/>
          </a:xfrm>
          <a:solidFill>
            <a:srgbClr val="00DBA9"/>
          </a:solidFill>
        </p:spPr>
        <p:txBody>
          <a:bodyPr/>
          <a:lstStyle>
            <a:lvl1pPr marL="0" indent="0">
              <a:buNone/>
              <a:defRPr>
                <a:noFill/>
              </a:defRPr>
            </a:lvl1pPr>
          </a:lstStyle>
          <a:p>
            <a:r>
              <a:rPr lang="en-US"/>
              <a:t>Click icon to add picture</a:t>
            </a:r>
            <a:endParaRPr lang="en-PT" dirty="0"/>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720800"/>
            <a:ext cx="2570400" cy="36000"/>
          </a:xfrm>
          <a:solidFill>
            <a:srgbClr val="8594A7"/>
          </a:solidFill>
        </p:spPr>
        <p:txBody>
          <a:bodyPr/>
          <a:lstStyle>
            <a:lvl1pPr marL="0" indent="0">
              <a:buNone/>
              <a:defRPr>
                <a:noFill/>
              </a:defRPr>
            </a:lvl1pPr>
          </a:lstStyle>
          <a:p>
            <a:r>
              <a:rPr lang="en-US"/>
              <a:t>Click icon to add picture</a:t>
            </a:r>
            <a:endParaRPr lang="en-PT" dirty="0"/>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720800"/>
            <a:ext cx="2570400" cy="36000"/>
          </a:xfrm>
          <a:solidFill>
            <a:srgbClr val="8594A7"/>
          </a:solidFill>
        </p:spPr>
        <p:txBody>
          <a:bodyPr/>
          <a:lstStyle>
            <a:lvl1pPr marL="0" indent="0">
              <a:buNone/>
              <a:defRPr>
                <a:noFill/>
              </a:defRPr>
            </a:lvl1pPr>
          </a:lstStyle>
          <a:p>
            <a:r>
              <a:rPr lang="en-US"/>
              <a:t>Click icon to add picture</a:t>
            </a:r>
            <a:endParaRPr lang="en-PT" dirty="0"/>
          </a:p>
        </p:txBody>
      </p:sp>
    </p:spTree>
    <p:extLst>
      <p:ext uri="{BB962C8B-B14F-4D97-AF65-F5344CB8AC3E}">
        <p14:creationId xmlns:p14="http://schemas.microsoft.com/office/powerpoint/2010/main" val="6713592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1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800" b="0" i="0">
                <a:solidFill>
                  <a:schemeClr val="tx1"/>
                </a:solidFill>
                <a:latin typeface="Equip Extended" panose="02000503030000020004" pitchFamily="2" charset="77"/>
              </a:defRPr>
            </a:lvl1pPr>
          </a:lstStyle>
          <a:p>
            <a:pPr lvl="0"/>
            <a:r>
              <a:rPr lang="en-GB" dirty="0"/>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userDrawn="1"/>
        </p:nvPicPr>
        <p:blipFill>
          <a:blip r:embed="rId4"/>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93386" y="983284"/>
            <a:ext cx="3240000" cy="334313"/>
          </a:xfrm>
          <a:prstGeom prst="rect">
            <a:avLst/>
          </a:prstGeom>
        </p:spPr>
        <p:txBody>
          <a:bodyPr wrap="square" tIns="72000" numCol="1" spcCol="720000" anchor="t">
            <a:spAutoFit/>
          </a:bodyPr>
          <a:lstStyle>
            <a:lvl1pPr marL="0" indent="0" algn="ctr">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description</a:t>
            </a:r>
          </a:p>
        </p:txBody>
      </p:sp>
      <p:sp>
        <p:nvSpPr>
          <p:cNvPr id="31" name="Text Placeholder 7">
            <a:extLst>
              <a:ext uri="{FF2B5EF4-FFF2-40B4-BE49-F238E27FC236}">
                <a16:creationId xmlns:a16="http://schemas.microsoft.com/office/drawing/2014/main" id="{6E42A130-2E6F-CE48-9410-7FB484837826}"/>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rgbClr val="0C294D"/>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005565"/>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00827C"/>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00AE93"/>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bg1"/>
                </a:solidFill>
                <a:latin typeface="Equip Extended" panose="02000503030000020004" pitchFamily="2" charset="77"/>
              </a:defRPr>
            </a:lvl1pPr>
          </a:lstStyle>
          <a:p>
            <a:pPr lvl="0"/>
            <a:r>
              <a:rPr lang="en-GB" dirty="0"/>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6EA"/>
          </a:solidFill>
        </p:spPr>
        <p:txBody>
          <a:bodyPr wrap="square" tIns="72000" numCol="1" spcCol="720000" anchor="ctr">
            <a:noAutofit/>
          </a:bodyPr>
          <a:lstStyle>
            <a:lvl1pPr marL="0" indent="0" algn="ctr">
              <a:lnSpc>
                <a:spcPct val="100000"/>
              </a:lnSpc>
              <a:buFont typeface="Arial" panose="020B0604020202020204" pitchFamily="34" charset="0"/>
              <a:buNone/>
              <a:defRPr sz="1200" b="0" i="0">
                <a:solidFill>
                  <a:schemeClr val="tx1"/>
                </a:solidFill>
                <a:latin typeface="Equip Extended" panose="02000503030000020004" pitchFamily="2" charset="77"/>
              </a:defRPr>
            </a:lvl1pPr>
          </a:lstStyle>
          <a:p>
            <a:pPr lvl="0"/>
            <a:r>
              <a:rPr lang="en-GB" dirty="0"/>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dirty="0"/>
              <a:t>Edit title</a:t>
            </a:r>
            <a:endParaRPr lang="en-PT" dirty="0"/>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tx2"/>
          </a:solidFill>
        </p:spPr>
        <p:txBody>
          <a:bodyPr wrap="none" tIns="72000" numCol="1" spcCol="720000" anchor="ctr" anchorCtr="0">
            <a:noAutofit/>
          </a:bodyPr>
          <a:lstStyle>
            <a:lvl1pPr marL="0" indent="0" algn="ctr">
              <a:lnSpc>
                <a:spcPct val="100000"/>
              </a:lnSpc>
              <a:buFont typeface="Arial" panose="020B0604020202020204" pitchFamily="34" charset="0"/>
              <a:buNone/>
              <a:defRPr sz="1100" b="0" i="1">
                <a:solidFill>
                  <a:schemeClr val="bg1"/>
                </a:solidFill>
                <a:latin typeface="Equip" panose="02000503030000020004" pitchFamily="2" charset="77"/>
              </a:defRPr>
            </a:lvl1pPr>
          </a:lstStyle>
          <a:p>
            <a:pPr lvl="0"/>
            <a:r>
              <a:rPr lang="en-GB" dirty="0"/>
              <a:t>Over</a:t>
            </a:r>
          </a:p>
        </p:txBody>
      </p:sp>
    </p:spTree>
    <p:extLst>
      <p:ext uri="{BB962C8B-B14F-4D97-AF65-F5344CB8AC3E}">
        <p14:creationId xmlns:p14="http://schemas.microsoft.com/office/powerpoint/2010/main" val="389557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3B94-F1EC-4426-9782-1A0CAA5E0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55082-B444-409F-A6BD-AC39EB076E08}"/>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4" name="Footer Placeholder 3">
            <a:extLst>
              <a:ext uri="{FF2B5EF4-FFF2-40B4-BE49-F238E27FC236}">
                <a16:creationId xmlns:a16="http://schemas.microsoft.com/office/drawing/2014/main" id="{D7D9AF0B-881B-4E82-A544-FFD2ABB85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BE64A-5452-4F19-B7B2-F6259D6655D0}"/>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2261976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1_Quotes Blue">
    <p:bg>
      <p:bgPr>
        <a:solidFill>
          <a:srgbClr val="09294D"/>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1767678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2_Quotes Purple">
    <p:bg>
      <p:bgPr>
        <a:solidFill>
          <a:srgbClr val="2E008B"/>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44" name="Text Placeholder 7">
            <a:extLst>
              <a:ext uri="{FF2B5EF4-FFF2-40B4-BE49-F238E27FC236}">
                <a16:creationId xmlns:a16="http://schemas.microsoft.com/office/drawing/2014/main" id="{B5142791-BBE3-5C4E-968E-02EE0E8B2BC9}"/>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chemeClr val="bg1"/>
                </a:solidFill>
                <a:latin typeface="Equip Extended Light" panose="02000503000000020004" pitchFamily="2" charset="77"/>
              </a:defRPr>
            </a:lvl1pPr>
          </a:lstStyle>
          <a:p>
            <a:pPr lvl="0"/>
            <a:r>
              <a:rPr lang="en-GB" dirty="0"/>
              <a:t>Edit Footnote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966780" y="1379958"/>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602823" y="5051551"/>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1000"/>
              </a:spcBef>
              <a:buNone/>
              <a:defRPr sz="12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buNone/>
              <a:defRPr sz="13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buNone/>
              <a:defRPr sz="14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defRPr sz="2400" b="1" i="0">
                <a:solidFill>
                  <a:schemeClr val="bg1"/>
                </a:solidFill>
                <a:latin typeface="Equip Extended" panose="02000503030000020004" pitchFamily="2" charset="77"/>
              </a:defRPr>
            </a:lvl1pPr>
          </a:lstStyle>
          <a:p>
            <a:r>
              <a:rPr lang="en-GB" dirty="0"/>
              <a:t>Edit title</a:t>
            </a:r>
            <a:endParaRPr lang="en-PT" dirty="0"/>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buNone/>
              <a:defRPr sz="1600" b="0" i="0">
                <a:solidFill>
                  <a:schemeClr val="bg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7408427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092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27573095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userDrawn="1"/>
        </p:nvSpPr>
        <p:spPr>
          <a:xfrm>
            <a:off x="5691598" y="0"/>
            <a:ext cx="6500402" cy="6858000"/>
          </a:xfrm>
          <a:prstGeom prst="rect">
            <a:avLst/>
          </a:prstGeom>
          <a:solidFill>
            <a:srgbClr val="2E0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 name="TextBox 2">
            <a:extLst>
              <a:ext uri="{FF2B5EF4-FFF2-40B4-BE49-F238E27FC236}">
                <a16:creationId xmlns:a16="http://schemas.microsoft.com/office/drawing/2014/main" id="{887C61D2-B01E-A14D-A3C4-B70E84D40EC0}"/>
              </a:ext>
            </a:extLst>
          </p:cNvPr>
          <p:cNvSpPr txBox="1"/>
          <p:nvPr userDrawn="1"/>
        </p:nvSpPr>
        <p:spPr>
          <a:xfrm>
            <a:off x="6333156" y="326194"/>
            <a:ext cx="630301" cy="1323439"/>
          </a:xfrm>
          <a:prstGeom prst="rect">
            <a:avLst/>
          </a:prstGeom>
          <a:noFill/>
        </p:spPr>
        <p:txBody>
          <a:bodyPr wrap="none" rtlCol="0">
            <a:spAutoFit/>
          </a:bodyPr>
          <a:lstStyle/>
          <a:p>
            <a:r>
              <a:rPr lang="en-PT" sz="8000" b="1" i="0" dirty="0">
                <a:solidFill>
                  <a:schemeClr val="accent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userDrawn="1"/>
        </p:nvSpPr>
        <p:spPr>
          <a:xfrm>
            <a:off x="10925052" y="5626330"/>
            <a:ext cx="628698" cy="1323439"/>
          </a:xfrm>
          <a:prstGeom prst="rect">
            <a:avLst/>
          </a:prstGeom>
          <a:noFill/>
        </p:spPr>
        <p:txBody>
          <a:bodyPr wrap="none" rtlCol="0" anchor="b">
            <a:noAutofit/>
          </a:bodyPr>
          <a:lstStyle/>
          <a:p>
            <a:r>
              <a:rPr lang="en-PT" sz="8000" b="1" i="0" dirty="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1000"/>
              </a:spcBef>
              <a:buNone/>
              <a:defRPr sz="1100" b="0" i="0">
                <a:solidFill>
                  <a:schemeClr val="bg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buNone/>
              <a:defRPr sz="1200" b="1" i="0">
                <a:solidFill>
                  <a:schemeClr val="accent1"/>
                </a:solidFill>
                <a:latin typeface="Equip Extended" panose="02000503030000020004" pitchFamily="2" charset="77"/>
              </a:defRPr>
            </a:lvl1pPr>
          </a:lstStyle>
          <a:p>
            <a:pPr lvl="0"/>
            <a:r>
              <a:rPr lang="en-GB" dirty="0"/>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buNone/>
              <a:defRPr sz="1200" b="0" i="1">
                <a:solidFill>
                  <a:schemeClr val="bg1"/>
                </a:solidFill>
                <a:latin typeface="Equip Extended Light" panose="02000503000000020004" pitchFamily="2" charset="77"/>
              </a:defRPr>
            </a:lvl1pPr>
          </a:lstStyle>
          <a:p>
            <a:pPr lvl="0"/>
            <a:r>
              <a:rPr lang="en-GB" dirty="0"/>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defRPr sz="2400" b="1" i="0">
                <a:solidFill>
                  <a:schemeClr val="tx1"/>
                </a:solidFill>
                <a:latin typeface="Equip Extended" panose="02000503030000020004" pitchFamily="2" charset="77"/>
              </a:defRPr>
            </a:lvl1pPr>
          </a:lstStyle>
          <a:p>
            <a:r>
              <a:rPr lang="en-GB" dirty="0"/>
              <a:t>Edit title</a:t>
            </a:r>
            <a:endParaRPr lang="en-PT" dirty="0"/>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buNone/>
              <a:defRPr sz="1600" b="0" i="0">
                <a:solidFill>
                  <a:schemeClr val="tx1"/>
                </a:solidFill>
                <a:latin typeface="Equip Extended Light" panose="02000503000000020004" pitchFamily="2" charset="77"/>
              </a:defRPr>
            </a:lvl1pPr>
          </a:lstStyle>
          <a:p>
            <a:pPr lvl="0"/>
            <a:r>
              <a:rPr lang="en-GB" dirty="0"/>
              <a:t>Edit subtitle</a:t>
            </a:r>
          </a:p>
        </p:txBody>
      </p:sp>
    </p:spTree>
    <p:extLst>
      <p:ext uri="{BB962C8B-B14F-4D97-AF65-F5344CB8AC3E}">
        <p14:creationId xmlns:p14="http://schemas.microsoft.com/office/powerpoint/2010/main" val="38981677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userDrawn="1"/>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184640"/>
            <a:ext cx="5497200" cy="549757"/>
          </a:xfrm>
          <a:prstGeom prst="rect">
            <a:avLst/>
          </a:prstGeom>
        </p:spPr>
        <p:txBody>
          <a:bodyPr wrap="square" tIns="72000" anchor="b">
            <a:spAutoFit/>
          </a:bodyPr>
          <a:lstStyle>
            <a:lvl1pPr>
              <a:lnSpc>
                <a:spcPct val="100000"/>
              </a:lnSpc>
              <a:defRPr sz="2800" b="1" i="0">
                <a:solidFill>
                  <a:schemeClr val="tx1"/>
                </a:solidFill>
                <a:latin typeface="Equip Extended" panose="02000503030000020004" pitchFamily="2" charset="77"/>
              </a:defRPr>
            </a:lvl1pPr>
          </a:lstStyle>
          <a:p>
            <a:r>
              <a:rPr lang="en-GB" dirty="0"/>
              <a:t>Edit presenter name</a:t>
            </a:r>
            <a:endParaRPr lang="en-PT" dirty="0"/>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1497600"/>
            <a:ext cx="2880000" cy="2880000"/>
          </a:xfrm>
          <a:prstGeom prst="ellipse">
            <a:avLst/>
          </a:prstGeom>
          <a:effectLst>
            <a:softEdge rad="0"/>
          </a:effectLst>
        </p:spPr>
        <p:txBody>
          <a:bodyPr lIns="91439" tIns="45719" rIns="91439" bIns="45719">
            <a:noAutofit/>
          </a:bodyPr>
          <a:lstStyle>
            <a:lvl1pPr marL="0" indent="0">
              <a:buNone/>
              <a:defRPr>
                <a:noFill/>
              </a:defRPr>
            </a:lvl1pPr>
          </a:lstStyle>
          <a:p>
            <a:r>
              <a:rPr lang="en-US"/>
              <a:t>Click icon to add picture</a:t>
            </a:r>
            <a:endParaRPr dirty="0"/>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2877957"/>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233749"/>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3589541"/>
            <a:ext cx="5496000" cy="334313"/>
          </a:xfrm>
          <a:prstGeom prst="rect">
            <a:avLst/>
          </a:prstGeom>
        </p:spPr>
        <p:txBody>
          <a:bodyPr wrap="square" tIns="72000" numCol="1" spcCol="720000" anchor="t">
            <a:spAutoFit/>
          </a:bodyPr>
          <a:lstStyle>
            <a:lvl1pPr marL="0" indent="0">
              <a:lnSpc>
                <a:spcPct val="100000"/>
              </a:lnSpc>
              <a:buFont typeface="Arial" panose="020B0604020202020204" pitchFamily="34" charset="0"/>
              <a:buNone/>
              <a:defRPr sz="1400" b="0" i="0">
                <a:solidFill>
                  <a:schemeClr val="tx1"/>
                </a:solidFill>
                <a:latin typeface="Equip Light" panose="02000503000000020004" pitchFamily="2" charset="77"/>
              </a:defRPr>
            </a:lvl1pPr>
          </a:lstStyle>
          <a:p>
            <a:pPr lvl="0"/>
            <a:r>
              <a:rPr lang="en-GB" dirty="0"/>
              <a:t>Edit social networks</a:t>
            </a:r>
          </a:p>
        </p:txBody>
      </p:sp>
      <p:sp>
        <p:nvSpPr>
          <p:cNvPr id="27" name="Text Placeholder 7">
            <a:extLst>
              <a:ext uri="{FF2B5EF4-FFF2-40B4-BE49-F238E27FC236}">
                <a16:creationId xmlns:a16="http://schemas.microsoft.com/office/drawing/2014/main" id="{ED6B39CA-A771-B745-857C-F277952DE3BD}"/>
              </a:ext>
            </a:extLst>
          </p:cNvPr>
          <p:cNvSpPr>
            <a:spLocks noGrp="1"/>
          </p:cNvSpPr>
          <p:nvPr>
            <p:ph type="body" sz="quarter" idx="10" hasCustomPrompt="1"/>
          </p:nvPr>
        </p:nvSpPr>
        <p:spPr>
          <a:xfrm>
            <a:off x="639385" y="5876515"/>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dirty="0"/>
              <a:t>Edit Footnote</a:t>
            </a:r>
          </a:p>
        </p:txBody>
      </p:sp>
    </p:spTree>
    <p:extLst>
      <p:ext uri="{BB962C8B-B14F-4D97-AF65-F5344CB8AC3E}">
        <p14:creationId xmlns:p14="http://schemas.microsoft.com/office/powerpoint/2010/main" val="11420966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4_1_Thank You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bg2"/>
                </a:solidFill>
                <a:latin typeface="Equip Extended Light" panose="02000503000000020004" pitchFamily="2" charset="77"/>
              </a:defRPr>
            </a:lvl1pPr>
          </a:lstStyle>
          <a:p>
            <a:pPr lvl="0"/>
            <a:r>
              <a:rPr lang="en-GB" dirty="0"/>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4026"/>
            <a:ext cx="2894399" cy="509948"/>
          </a:xfrm>
          <a:prstGeom prst="rect">
            <a:avLst/>
          </a:prstGeom>
        </p:spPr>
        <p:txBody>
          <a:bodyPr wrap="square" anchor="ctr">
            <a:spAutoFit/>
          </a:bodyPr>
          <a:lstStyle>
            <a:lvl1pPr>
              <a:lnSpc>
                <a:spcPct val="80000"/>
              </a:lnSpc>
              <a:defRPr sz="3200" b="0" i="0">
                <a:solidFill>
                  <a:schemeClr val="tx1"/>
                </a:solidFill>
                <a:latin typeface="Equip Extended Medium" panose="0200060300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tx1"/>
                </a:solidFill>
                <a:latin typeface="Equip Extended Light" panose="02000503000000020004" pitchFamily="2" charset="77"/>
              </a:defRPr>
            </a:lvl1pPr>
          </a:lstStyle>
          <a:p>
            <a:pPr lvl="0"/>
            <a:r>
              <a:rPr lang="en-GB" dirty="0"/>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17983622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4_2_Thank You Blue">
    <p:bg>
      <p:bgPr>
        <a:solidFill>
          <a:schemeClr val="tx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rmAutofit/>
          </a:bodyPr>
          <a:lstStyle>
            <a:lvl1pPr marL="0" indent="0">
              <a:buNone/>
              <a:defRPr sz="1000" b="0" i="0">
                <a:solidFill>
                  <a:schemeClr val="accent3"/>
                </a:solidFill>
                <a:latin typeface="Equip Extended Light" panose="02000503000000020004" pitchFamily="2" charset="77"/>
              </a:defRPr>
            </a:lvl1pPr>
          </a:lstStyle>
          <a:p>
            <a:pPr lvl="0"/>
            <a:r>
              <a:rPr lang="en-GB" dirty="0"/>
              <a:t>Edit Footnote</a:t>
            </a:r>
          </a:p>
        </p:txBody>
      </p:sp>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11121" y="3173400"/>
            <a:ext cx="2894399" cy="511200"/>
          </a:xfrm>
          <a:prstGeom prst="rect">
            <a:avLst/>
          </a:prstGeom>
        </p:spPr>
        <p:txBody>
          <a:bodyPr wrap="square" anchor="ctr">
            <a:spAutoFit/>
          </a:bodyPr>
          <a:lstStyle>
            <a:lvl1pPr>
              <a:lnSpc>
                <a:spcPct val="80000"/>
              </a:lnSpc>
              <a:defRPr sz="3200" b="0" i="0">
                <a:solidFill>
                  <a:schemeClr val="bg1"/>
                </a:solidFill>
                <a:latin typeface="Equip Extended Medium" panose="02000603000000020004" pitchFamily="2" charset="77"/>
              </a:defRPr>
            </a:lvl1pPr>
          </a:lstStyle>
          <a:p>
            <a:r>
              <a:rPr lang="en-GB" dirty="0"/>
              <a:t>Edit title</a:t>
            </a:r>
            <a:endParaRPr lang="en-PT" dirty="0"/>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5379197"/>
            <a:ext cx="9767782" cy="370665"/>
          </a:xfrm>
        </p:spPr>
        <p:txBody>
          <a:bodyPr tIns="108000" anchor="ctr">
            <a:spAutoFit/>
          </a:bodyPr>
          <a:lstStyle>
            <a:lvl1pPr marL="0" indent="0">
              <a:lnSpc>
                <a:spcPct val="100000"/>
              </a:lnSpc>
              <a:buNone/>
              <a:defRPr sz="1400" b="0" i="0">
                <a:solidFill>
                  <a:schemeClr val="bg1"/>
                </a:solidFill>
                <a:latin typeface="Equip Extended Light" panose="02000503000000020004" pitchFamily="2" charset="77"/>
              </a:defRPr>
            </a:lvl1pPr>
          </a:lstStyle>
          <a:p>
            <a:pPr lvl="0"/>
            <a:r>
              <a:rPr lang="en-GB" dirty="0"/>
              <a:t>Edit description</a:t>
            </a:r>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userDrawn="1"/>
        </p:nvPicPr>
        <p:blipFill>
          <a:blip r:embed="rId2"/>
          <a:srcRect l="26275" t="24199" r="29122" b="27518"/>
          <a:stretch>
            <a:fillRect/>
          </a:stretch>
        </p:blipFill>
        <p:spPr>
          <a:xfrm>
            <a:off x="4225440" y="1997476"/>
            <a:ext cx="3741121" cy="2863048"/>
          </a:xfrm>
          <a:prstGeom prst="rect">
            <a:avLst/>
          </a:prstGeom>
          <a:ln w="12700">
            <a:miter lim="400000"/>
          </a:ln>
        </p:spPr>
      </p:pic>
    </p:spTree>
    <p:extLst>
      <p:ext uri="{BB962C8B-B14F-4D97-AF65-F5344CB8AC3E}">
        <p14:creationId xmlns:p14="http://schemas.microsoft.com/office/powerpoint/2010/main" val="182389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8D214-B676-4A08-B114-CC7FB27E5F57}"/>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3" name="Footer Placeholder 2">
            <a:extLst>
              <a:ext uri="{FF2B5EF4-FFF2-40B4-BE49-F238E27FC236}">
                <a16:creationId xmlns:a16="http://schemas.microsoft.com/office/drawing/2014/main" id="{83F8791A-F910-49B7-8AF7-5DEACE25D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9FA02-A1F1-422C-9EF4-3D4A421D30F8}"/>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133585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61C1-78A4-40A8-AC55-0B9CADD4D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9BD61-4F64-44CE-BE71-0320E9110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E5F5B-D07D-4662-B197-C7FC775DC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AA081-49C8-4CB1-B151-CA3644717C92}"/>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6" name="Footer Placeholder 5">
            <a:extLst>
              <a:ext uri="{FF2B5EF4-FFF2-40B4-BE49-F238E27FC236}">
                <a16:creationId xmlns:a16="http://schemas.microsoft.com/office/drawing/2014/main" id="{9C7255B6-CF34-4435-A322-DB5D7CE62C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F1F5F-EAA8-4DB7-8DD0-BF1D40039DEA}"/>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381816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D9-0F7B-4A93-ABF8-FB3EDC8BF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E341D-53B7-4AC6-91CA-E755A9FFF0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E9E96-2B6F-409D-8C7A-BBE102C79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9604EF-D9F2-4CD3-B19D-F307AA3D77D6}"/>
              </a:ext>
            </a:extLst>
          </p:cNvPr>
          <p:cNvSpPr>
            <a:spLocks noGrp="1"/>
          </p:cNvSpPr>
          <p:nvPr>
            <p:ph type="dt" sz="half" idx="10"/>
          </p:nvPr>
        </p:nvSpPr>
        <p:spPr/>
        <p:txBody>
          <a:bodyPr/>
          <a:lstStyle/>
          <a:p>
            <a:fld id="{BA9A500C-6C84-4A1F-B7CE-E54329785061}" type="datetimeFigureOut">
              <a:rPr lang="en-US" smtClean="0"/>
              <a:t>12/12/2022</a:t>
            </a:fld>
            <a:endParaRPr lang="en-US"/>
          </a:p>
        </p:txBody>
      </p:sp>
      <p:sp>
        <p:nvSpPr>
          <p:cNvPr id="6" name="Footer Placeholder 5">
            <a:extLst>
              <a:ext uri="{FF2B5EF4-FFF2-40B4-BE49-F238E27FC236}">
                <a16:creationId xmlns:a16="http://schemas.microsoft.com/office/drawing/2014/main" id="{CC1D0554-37B5-49AA-9242-4763BA1AF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453E9-79F7-47F1-8891-A2998A83A455}"/>
              </a:ext>
            </a:extLst>
          </p:cNvPr>
          <p:cNvSpPr>
            <a:spLocks noGrp="1"/>
          </p:cNvSpPr>
          <p:nvPr>
            <p:ph type="sldNum" sz="quarter" idx="12"/>
          </p:nvPr>
        </p:nvSpPr>
        <p:spPr/>
        <p:txBody>
          <a:bodyPr/>
          <a:lstStyle/>
          <a:p>
            <a:fld id="{DBD00F27-EB0C-4FC5-B94D-331BF20A446F}" type="slidenum">
              <a:rPr lang="en-US" smtClean="0"/>
              <a:t>‹#›</a:t>
            </a:fld>
            <a:endParaRPr lang="en-US"/>
          </a:p>
        </p:txBody>
      </p:sp>
    </p:spTree>
    <p:extLst>
      <p:ext uri="{BB962C8B-B14F-4D97-AF65-F5344CB8AC3E}">
        <p14:creationId xmlns:p14="http://schemas.microsoft.com/office/powerpoint/2010/main" val="414488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50" Type="http://schemas.openxmlformats.org/officeDocument/2006/relationships/slideLayout" Target="../slideLayouts/slideLayout64.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41" Type="http://schemas.openxmlformats.org/officeDocument/2006/relationships/slideLayout" Target="../slideLayouts/slideLayout5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3"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8" Type="http://schemas.openxmlformats.org/officeDocument/2006/relationships/slideLayout" Target="../slideLayouts/slideLayout22.xml"/><Relationship Id="rId51"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6C9BC-1820-4C53-8D92-E0AFCCE46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39F21-2E79-4D6A-B476-E4BEC53F2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912EB-49C0-427D-A331-ACC0D3B8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500C-6C84-4A1F-B7CE-E54329785061}" type="datetimeFigureOut">
              <a:rPr lang="en-US" smtClean="0"/>
              <a:t>12/12/2022</a:t>
            </a:fld>
            <a:endParaRPr lang="en-US"/>
          </a:p>
        </p:txBody>
      </p:sp>
      <p:sp>
        <p:nvSpPr>
          <p:cNvPr id="5" name="Footer Placeholder 4">
            <a:extLst>
              <a:ext uri="{FF2B5EF4-FFF2-40B4-BE49-F238E27FC236}">
                <a16:creationId xmlns:a16="http://schemas.microsoft.com/office/drawing/2014/main" id="{9AEAAECE-59E2-4534-B0F4-6B3FDC4B1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4579D-D015-4AB5-8DEA-514EA09723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00F27-EB0C-4FC5-B94D-331BF20A446F}" type="slidenum">
              <a:rPr lang="en-US" smtClean="0"/>
              <a:t>‹#›</a:t>
            </a:fld>
            <a:endParaRPr lang="en-US"/>
          </a:p>
        </p:txBody>
      </p:sp>
    </p:spTree>
    <p:extLst>
      <p:ext uri="{BB962C8B-B14F-4D97-AF65-F5344CB8AC3E}">
        <p14:creationId xmlns:p14="http://schemas.microsoft.com/office/powerpoint/2010/main" val="270167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PT" dirty="0"/>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dirty="0"/>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b="0" i="0">
                <a:solidFill>
                  <a:schemeClr val="tx1"/>
                </a:solidFill>
                <a:latin typeface="Equip Light" panose="02000503000000020004" pitchFamily="2" charset="77"/>
              </a:defRPr>
            </a:lvl1pPr>
          </a:lstStyle>
          <a:p>
            <a:fld id="{EFC80696-FAF8-7A43-A227-9407CAA5A0D1}" type="datetimeFigureOut">
              <a:rPr lang="en-PT" smtClean="0"/>
              <a:pPr/>
              <a:t>12/12/2022</a:t>
            </a:fld>
            <a:endParaRPr lang="en-PT" dirty="0"/>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b="0" i="0">
                <a:solidFill>
                  <a:schemeClr val="tx1"/>
                </a:solidFill>
                <a:latin typeface="Equip Light" panose="02000503000000020004" pitchFamily="2" charset="77"/>
              </a:defRPr>
            </a:lvl1pPr>
          </a:lstStyle>
          <a:p>
            <a:endParaRPr lang="en-PT"/>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b="0" i="0">
                <a:solidFill>
                  <a:schemeClr val="tx1"/>
                </a:solidFill>
                <a:latin typeface="Equip Light" panose="02000503000000020004" pitchFamily="2" charset="77"/>
              </a:defRPr>
            </a:lvl1pPr>
          </a:lstStyle>
          <a:p>
            <a:fld id="{94EE45FB-11CC-594D-B3F6-AACB8EE154A1}" type="slidenum">
              <a:rPr lang="en-PT" smtClean="0"/>
              <a:pPr/>
              <a:t>‹#›</a:t>
            </a:fld>
            <a:endParaRPr lang="en-PT"/>
          </a:p>
        </p:txBody>
      </p:sp>
    </p:spTree>
    <p:extLst>
      <p:ext uri="{BB962C8B-B14F-4D97-AF65-F5344CB8AC3E}">
        <p14:creationId xmlns:p14="http://schemas.microsoft.com/office/powerpoint/2010/main" val="19115002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Lst>
  <p:txStyles>
    <p:titleStyle>
      <a:lvl1pPr algn="l" defTabSz="914400" rtl="0" eaLnBrk="1" latinLnBrk="0" hangingPunct="1">
        <a:lnSpc>
          <a:spcPct val="90000"/>
        </a:lnSpc>
        <a:spcBef>
          <a:spcPct val="0"/>
        </a:spcBef>
        <a:buNone/>
        <a:defRPr sz="3200" b="1" i="0" kern="1200">
          <a:solidFill>
            <a:srgbClr val="06041F"/>
          </a:solidFill>
          <a:latin typeface="Equip Extended" panose="0200050303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41F"/>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41F"/>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41F"/>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41F"/>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41F"/>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8.gif"/><Relationship Id="rId4" Type="http://schemas.openxmlformats.org/officeDocument/2006/relationships/image" Target="../media/image27.gif"/></Relationships>
</file>

<file path=ppt/slides/_rels/slide1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hibernate/" TargetMode="External"/><Relationship Id="rId2" Type="http://schemas.openxmlformats.org/officeDocument/2006/relationships/hyperlink" Target="http://www.tutorialspoint.com/jdbc/" TargetMode="External"/><Relationship Id="rId1" Type="http://schemas.openxmlformats.org/officeDocument/2006/relationships/slideLayout" Target="../slideLayouts/slideLayout30.xml"/><Relationship Id="rId5" Type="http://schemas.openxmlformats.org/officeDocument/2006/relationships/hyperlink" Target="https://www.youtube.com/watch?v=PMR0ld5h938&amp;list=PLsyeobzWxl7qBZtsEvp_n2A7sJs2MpF3r&amp;index=1" TargetMode="External"/><Relationship Id="rId4" Type="http://schemas.openxmlformats.org/officeDocument/2006/relationships/hyperlink" Target="http://www.youtube.com/watch?v=ee9q-o6U2q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 Id="rId4" Type="http://schemas.openxmlformats.org/officeDocument/2006/relationships/image" Target="../media/image2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1.gif"/><Relationship Id="rId4" Type="http://schemas.openxmlformats.org/officeDocument/2006/relationships/image" Target="../media/image30.gif"/></Relationships>
</file>

<file path=ppt/slides/_rels/slide2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8" Type="http://schemas.openxmlformats.org/officeDocument/2006/relationships/hyperlink" Target="https://www.tutorialspoint.com/jsp/" TargetMode="External"/><Relationship Id="rId3" Type="http://schemas.openxmlformats.org/officeDocument/2006/relationships/hyperlink" Target="http://www.youtube.com/watch?v=b42CJ0r-1to&amp;list=PLE0F6C1917A427E96" TargetMode="External"/><Relationship Id="rId7" Type="http://schemas.openxmlformats.org/officeDocument/2006/relationships/hyperlink" Target="https://www.tutorialspoint.com/servlets/index.htm" TargetMode="External"/><Relationship Id="rId2" Type="http://schemas.openxmlformats.org/officeDocument/2006/relationships/hyperlink" Target="http://www.youtube.com/watch?v=Av6zh817QEc" TargetMode="External"/><Relationship Id="rId1" Type="http://schemas.openxmlformats.org/officeDocument/2006/relationships/slideLayout" Target="../slideLayouts/slideLayout12.xml"/><Relationship Id="rId6" Type="http://schemas.openxmlformats.org/officeDocument/2006/relationships/hyperlink" Target="https://personal.ntu.edu.sg/ehchua/programming/howto/Tomcat_More.html" TargetMode="External"/><Relationship Id="rId5" Type="http://schemas.openxmlformats.org/officeDocument/2006/relationships/hyperlink" Target="https://personal.ntu.edu.sg/ehchua/programming/howto/Tomcat_HowTo.html" TargetMode="External"/><Relationship Id="rId4" Type="http://schemas.openxmlformats.org/officeDocument/2006/relationships/hyperlink" Target="https://youtube.com/playlist?list=PLsyeobzWxl7pUPF2xjjJiG4BKC9x_GY46"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8.gif"/></Relationships>
</file>

<file path=ppt/slides/_rels/slide3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If1Lw4pLLEo" TargetMode="External"/><Relationship Id="rId7" Type="http://schemas.openxmlformats.org/officeDocument/2006/relationships/hyperlink" Target="https://www.youtube.com/watch?v=0lqlg5tnDag" TargetMode="External"/><Relationship Id="rId2" Type="http://schemas.openxmlformats.org/officeDocument/2006/relationships/hyperlink" Target="https://www.tutorialspoint.com/spring/index.htm" TargetMode="External"/><Relationship Id="rId1" Type="http://schemas.openxmlformats.org/officeDocument/2006/relationships/slideLayout" Target="../slideLayouts/slideLayout30.xml"/><Relationship Id="rId6" Type="http://schemas.openxmlformats.org/officeDocument/2006/relationships/hyperlink" Target="https://app.pluralsight.com/library/courses/spring-framework-spring-mvc-fundamentals/table-of-contents" TargetMode="External"/><Relationship Id="rId5" Type="http://schemas.openxmlformats.org/officeDocument/2006/relationships/hyperlink" Target="https://www.youtube.com/watch?v=g2b-NbR48Jo" TargetMode="External"/><Relationship Id="rId4" Type="http://schemas.openxmlformats.org/officeDocument/2006/relationships/hyperlink" Target="https://www.youtube.com/watch?v=BkRZfxznaOo&amp;list=PLsyeobzWxl7rjSO6xX00UWmVhL90i-cOk&amp;index=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8" Type="http://schemas.openxmlformats.org/officeDocument/2006/relationships/hyperlink" Target="https://www.youtube.com/watch?v=35EQXmHKZYs" TargetMode="External"/><Relationship Id="rId3" Type="http://schemas.openxmlformats.org/officeDocument/2006/relationships/hyperlink" Target="https://www.tutorialspoint.com/restful/index.htm" TargetMode="External"/><Relationship Id="rId7" Type="http://schemas.openxmlformats.org/officeDocument/2006/relationships/hyperlink" Target="http://www.w3schools.com/xml/xml_wsdl.asp" TargetMode="External"/><Relationship Id="rId2" Type="http://schemas.openxmlformats.org/officeDocument/2006/relationships/hyperlink" Target="http://docs.oracle.com/javaee/6/tutorial/doc/giepu.html" TargetMode="External"/><Relationship Id="rId1" Type="http://schemas.openxmlformats.org/officeDocument/2006/relationships/slideLayout" Target="../slideLayouts/slideLayout30.xml"/><Relationship Id="rId6" Type="http://schemas.openxmlformats.org/officeDocument/2006/relationships/hyperlink" Target="http://docs.oracle.com/javaee/5/tutorial/doc/bnayl.html" TargetMode="External"/><Relationship Id="rId5" Type="http://schemas.openxmlformats.org/officeDocument/2006/relationships/hyperlink" Target="http://www.w3schools.com/xml/xml_soap.asp" TargetMode="External"/><Relationship Id="rId4" Type="http://schemas.openxmlformats.org/officeDocument/2006/relationships/hyperlink" Target="http://cxf.apache.org/docs/restful-services.html" TargetMode="External"/><Relationship Id="rId9" Type="http://schemas.openxmlformats.org/officeDocument/2006/relationships/hyperlink" Target="https://app.pluralsight.com/library/courses/restful-services-java-using-jersey/table-of-cont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hyperlink" Target="https://youtube.com/playlist?list=PLkiVxfkxAYd2TAn--1BH1ERvYbHxh11Qs" TargetMode="External"/><Relationship Id="rId3" Type="http://schemas.openxmlformats.org/officeDocument/2006/relationships/hyperlink" Target="http://docs.oracle.com/javase/tutorial/collections/TOC.html" TargetMode="External"/><Relationship Id="rId7" Type="http://schemas.openxmlformats.org/officeDocument/2006/relationships/hyperlink" Target="https://www.youtube.com/watch?v=CFD9EFcNZTQ" TargetMode="External"/><Relationship Id="rId2" Type="http://schemas.openxmlformats.org/officeDocument/2006/relationships/hyperlink" Target="http://docs.oracle.com/javase/tutorial/essential/TOC.html" TargetMode="External"/><Relationship Id="rId1" Type="http://schemas.openxmlformats.org/officeDocument/2006/relationships/slideLayout" Target="../slideLayouts/slideLayout12.xml"/><Relationship Id="rId6" Type="http://schemas.openxmlformats.org/officeDocument/2006/relationships/hyperlink" Target="http://jsag.ggn.nagarro.com:8090/svn/JSAG/Courses/Freshers-training/Documents/week1/3.Java_Sample_Program_Run.pdf" TargetMode="External"/><Relationship Id="rId11" Type="http://schemas.openxmlformats.org/officeDocument/2006/relationships/hyperlink" Target="https://youtube.com/playlist?list=PLsyeobzWxl7ptH3liyvX_Y55-nsPaVxj2" TargetMode="External"/><Relationship Id="rId5" Type="http://schemas.openxmlformats.org/officeDocument/2006/relationships/hyperlink" Target="http://www.tutorialspoint.com/maven/" TargetMode="External"/><Relationship Id="rId10" Type="http://schemas.openxmlformats.org/officeDocument/2006/relationships/hyperlink" Target="https://youtube.com/playlist?list=PLsyeobzWxl7qbvNnJKjYbkTLn2w3eRy1Q" TargetMode="External"/><Relationship Id="rId4" Type="http://schemas.openxmlformats.org/officeDocument/2006/relationships/hyperlink" Target="http://www.tutorialspoint.com/ant/" TargetMode="External"/><Relationship Id="rId9" Type="http://schemas.openxmlformats.org/officeDocument/2006/relationships/hyperlink" Target="https://youtu.be/p0LPfK_oNCM"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gif"/><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HjXTSbXG1k8" TargetMode="External"/><Relationship Id="rId2" Type="http://schemas.openxmlformats.org/officeDocument/2006/relationships/hyperlink" Target="https://www.youtube.com/watch?v=_Gpe1Zn-1fE" TargetMode="External"/><Relationship Id="rId1" Type="http://schemas.openxmlformats.org/officeDocument/2006/relationships/slideLayout" Target="../slideLayouts/slideLayout30.xml"/><Relationship Id="rId5" Type="http://schemas.openxmlformats.org/officeDocument/2006/relationships/hyperlink" Target="https://www.youtube.com/watch?v=Spzk1lrCgNY" TargetMode="External"/><Relationship Id="rId4" Type="http://schemas.openxmlformats.org/officeDocument/2006/relationships/hyperlink" Target="https://web.microsoftstream.com/video/34d9c2d4-788e-441b-954b-e0f0603243ad?channelId=9c33eba9-627e-41e9-a0a6-4a6134894bfd"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package" Target="../embeddings/Microsoft_Excel_Macro-Enabled_Worksheet.xlsm"/><Relationship Id="rId7" Type="http://schemas.openxmlformats.org/officeDocument/2006/relationships/package" Target="../embeddings/Microsoft_Excel_Macro-Enabled_Worksheet2.xlsm"/><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package" Target="../embeddings/Microsoft_Excel_Macro-Enabled_Worksheet1.xlsm"/><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1 - 5</a:t>
            </a:r>
            <a:endParaRPr lang="en-PT" dirty="0"/>
          </a:p>
        </p:txBody>
      </p:sp>
    </p:spTree>
    <p:extLst>
      <p:ext uri="{BB962C8B-B14F-4D97-AF65-F5344CB8AC3E}">
        <p14:creationId xmlns:p14="http://schemas.microsoft.com/office/powerpoint/2010/main" val="42106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079770"/>
            <a:ext cx="10854000" cy="5486400"/>
          </a:xfrm>
        </p:spPr>
        <p:txBody>
          <a:bodyPr>
            <a:normAutofit fontScale="92500" lnSpcReduction="20000"/>
          </a:bodyPr>
          <a:lstStyle/>
          <a:p>
            <a:pPr marL="380990" indent="-380990" algn="just">
              <a:spcAft>
                <a:spcPts val="667"/>
              </a:spcAft>
              <a:buFont typeface="Arial" panose="020B0604020202020204" pitchFamily="34" charset="0"/>
              <a:buChar char="•"/>
            </a:pPr>
            <a:r>
              <a:rPr lang="en-IN" sz="2000" dirty="0"/>
              <a:t>After getting the inputs, program should search for the T-shirts in all 3 csv files and list the results on standard output, sorted by Output Preference.</a:t>
            </a:r>
          </a:p>
          <a:p>
            <a:pPr marL="380990" indent="-380990" algn="just">
              <a:spcAft>
                <a:spcPts val="667"/>
              </a:spcAft>
              <a:buFont typeface="Arial" panose="020B0604020202020204" pitchFamily="34" charset="0"/>
              <a:buChar char="•"/>
            </a:pPr>
            <a:r>
              <a:rPr lang="en-IN" sz="2000" dirty="0"/>
              <a:t>Program should be written considering that there could be more csv files and at runtime program should load the files. Please make use of Thread which will look for any new file at a particular configurable location after some configurable time and load the provided file</a:t>
            </a:r>
          </a:p>
          <a:p>
            <a:pPr marL="380990" indent="-380990" algn="just">
              <a:spcAft>
                <a:spcPts val="667"/>
              </a:spcAft>
              <a:buFont typeface="Arial" panose="020B0604020202020204" pitchFamily="34" charset="0"/>
              <a:buChar char="•"/>
            </a:pPr>
            <a:r>
              <a:rPr lang="en-IN" sz="2000" dirty="0"/>
              <a:t>If the suitable T-shirt is not present in any csv files, then program should return a user-friendly error</a:t>
            </a:r>
          </a:p>
          <a:p>
            <a:pPr marL="380990" indent="-380990" algn="just">
              <a:spcAft>
                <a:spcPts val="667"/>
              </a:spcAft>
              <a:buFont typeface="Arial" panose="020B0604020202020204" pitchFamily="34" charset="0"/>
              <a:buChar char="•"/>
            </a:pPr>
            <a:r>
              <a:rPr lang="en-IN" sz="2000" dirty="0"/>
              <a:t>Assignment should be implemented as a Maven project.</a:t>
            </a:r>
          </a:p>
          <a:p>
            <a:pPr marL="380990" indent="-380990" algn="just">
              <a:spcAft>
                <a:spcPts val="667"/>
              </a:spcAft>
              <a:buFont typeface="Arial" panose="020B0604020202020204" pitchFamily="34" charset="0"/>
              <a:buChar char="•"/>
            </a:pPr>
            <a:r>
              <a:rPr lang="en-IN" sz="2000" dirty="0"/>
              <a:t>Maven 3.x should be used.</a:t>
            </a:r>
          </a:p>
          <a:p>
            <a:pPr marL="380990" indent="-380990" algn="just">
              <a:spcAft>
                <a:spcPts val="667"/>
              </a:spcAft>
              <a:buFont typeface="Arial" panose="020B0604020202020204" pitchFamily="34" charset="0"/>
              <a:buChar char="•"/>
            </a:pPr>
            <a:r>
              <a:rPr lang="en-IN" sz="2000" dirty="0"/>
              <a:t>Use available 3</a:t>
            </a:r>
            <a:r>
              <a:rPr lang="en-IN" sz="2000" baseline="30000" dirty="0"/>
              <a:t>rd</a:t>
            </a:r>
            <a:r>
              <a:rPr lang="en-IN" sz="2000" dirty="0"/>
              <a:t> party dependencies to read and parse CSV files.</a:t>
            </a:r>
          </a:p>
          <a:p>
            <a:pPr marL="380990" indent="-380990" algn="just">
              <a:spcAft>
                <a:spcPts val="667"/>
              </a:spcAft>
              <a:buFont typeface="Arial" panose="020B0604020202020204" pitchFamily="34" charset="0"/>
              <a:buChar char="•"/>
            </a:pPr>
            <a:r>
              <a:rPr lang="en-IN" sz="2000" dirty="0"/>
              <a:t>Write an ant script to build a jar file for the same java program</a:t>
            </a:r>
          </a:p>
          <a:p>
            <a:pPr marL="380990" indent="-380990" algn="just">
              <a:spcAft>
                <a:spcPts val="667"/>
              </a:spcAft>
              <a:buFont typeface="Arial" panose="020B0604020202020204" pitchFamily="34" charset="0"/>
              <a:buChar char="•"/>
            </a:pPr>
            <a:r>
              <a:rPr lang="en-IN" sz="2000" dirty="0"/>
              <a:t>Use the new features of Java 8 wherever possible</a:t>
            </a:r>
          </a:p>
          <a:p>
            <a:pPr marL="0" indent="0" algn="just">
              <a:spcAft>
                <a:spcPts val="800"/>
              </a:spcAft>
              <a:buNone/>
            </a:pPr>
            <a:r>
              <a:rPr lang="en-US" sz="2000" b="1" dirty="0">
                <a:solidFill>
                  <a:schemeClr val="accent1"/>
                </a:solidFill>
              </a:rPr>
              <a:t>Output</a:t>
            </a:r>
            <a:endParaRPr lang="en-US" sz="2000" b="1" i="1" dirty="0">
              <a:solidFill>
                <a:schemeClr val="accent1"/>
              </a:solidFill>
            </a:endParaRPr>
          </a:p>
          <a:p>
            <a:pPr algn="just">
              <a:spcAft>
                <a:spcPts val="800"/>
              </a:spcAft>
            </a:pPr>
            <a:r>
              <a:rPr lang="en-IN" sz="2000" dirty="0"/>
              <a:t>Program should display the list of </a:t>
            </a:r>
            <a:r>
              <a:rPr lang="en-IN" sz="2000" b="1" u="sng" dirty="0"/>
              <a:t>available</a:t>
            </a:r>
            <a:r>
              <a:rPr lang="en-IN" sz="2000" dirty="0"/>
              <a:t> T-shirts with details on console  for provided user inputs.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45675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r>
              <a:rPr lang="en-US" dirty="0"/>
              <a:t>Code Completeness and Correctness</a:t>
            </a:r>
          </a:p>
          <a:p>
            <a:r>
              <a:rPr lang="en-US" dirty="0"/>
              <a:t>Use of Java Collections, Threads and Annotations</a:t>
            </a:r>
          </a:p>
          <a:p>
            <a:r>
              <a:rPr lang="en-US" dirty="0"/>
              <a:t>Usage of OO Principles, package/class structure, class/function/variable names</a:t>
            </a:r>
          </a:p>
          <a:p>
            <a:r>
              <a:rPr lang="en-US" dirty="0"/>
              <a:t>Code in running condition</a:t>
            </a:r>
          </a:p>
          <a:p>
            <a:r>
              <a:rPr lang="en-US" dirty="0"/>
              <a:t>Face to face discussion</a:t>
            </a:r>
          </a:p>
          <a:p>
            <a:r>
              <a:rPr lang="en-US" dirty="0"/>
              <a:t>Usage of Java 8 new features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66007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6 - 9</a:t>
            </a:r>
            <a:endParaRPr lang="en-PT" dirty="0"/>
          </a:p>
        </p:txBody>
      </p:sp>
    </p:spTree>
    <p:extLst>
      <p:ext uri="{BB962C8B-B14F-4D97-AF65-F5344CB8AC3E}">
        <p14:creationId xmlns:p14="http://schemas.microsoft.com/office/powerpoint/2010/main" val="315795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JDBC, ORM &amp; Hibernate</a:t>
            </a:r>
            <a:endParaRPr lang="en-US" dirty="0"/>
          </a:p>
        </p:txBody>
      </p:sp>
      <p:pic>
        <p:nvPicPr>
          <p:cNvPr id="9" name="Picture 2" descr="C:\Users\surender2567\Downloads\imageedit_2_9820083543.gif">
            <a:extLst>
              <a:ext uri="{FF2B5EF4-FFF2-40B4-BE49-F238E27FC236}">
                <a16:creationId xmlns:a16="http://schemas.microsoft.com/office/drawing/2014/main" id="{FD9E1AD6-57D6-4282-8B79-9D350B59E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651" y="2646975"/>
            <a:ext cx="34036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surender2567\Downloads\imageedit_6_6901382099.gif">
            <a:extLst>
              <a:ext uri="{FF2B5EF4-FFF2-40B4-BE49-F238E27FC236}">
                <a16:creationId xmlns:a16="http://schemas.microsoft.com/office/drawing/2014/main" id="{24247A7E-4C71-468B-830F-E85BDFAAD6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56" y="2420888"/>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urender2567\Downloads\imageedit_8_5633072376.gif">
            <a:extLst>
              <a:ext uri="{FF2B5EF4-FFF2-40B4-BE49-F238E27FC236}">
                <a16:creationId xmlns:a16="http://schemas.microsoft.com/office/drawing/2014/main" id="{2709D4E6-1E74-4B00-9EDF-D732DFFF6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8505" y="2889581"/>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3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9"/>
                                        </p:tgtEl>
                                        <p:attrNameLst>
                                          <p:attrName>r</p:attrName>
                                        </p:attrNameLst>
                                      </p:cBhvr>
                                    </p:animRot>
                                    <p:animRot by="-240000">
                                      <p:cBhvr>
                                        <p:cTn id="13" dur="200" fill="hold">
                                          <p:stCondLst>
                                            <p:cond delay="200"/>
                                          </p:stCondLst>
                                        </p:cTn>
                                        <p:tgtEl>
                                          <p:spTgt spid="9"/>
                                        </p:tgtEl>
                                        <p:attrNameLst>
                                          <p:attrName>r</p:attrName>
                                        </p:attrNameLst>
                                      </p:cBhvr>
                                    </p:animRot>
                                    <p:animRot by="240000">
                                      <p:cBhvr>
                                        <p:cTn id="14" dur="200" fill="hold">
                                          <p:stCondLst>
                                            <p:cond delay="400"/>
                                          </p:stCondLst>
                                        </p:cTn>
                                        <p:tgtEl>
                                          <p:spTgt spid="9"/>
                                        </p:tgtEl>
                                        <p:attrNameLst>
                                          <p:attrName>r</p:attrName>
                                        </p:attrNameLst>
                                      </p:cBhvr>
                                    </p:animRot>
                                    <p:animRot by="-240000">
                                      <p:cBhvr>
                                        <p:cTn id="15" dur="200" fill="hold">
                                          <p:stCondLst>
                                            <p:cond delay="600"/>
                                          </p:stCondLst>
                                        </p:cTn>
                                        <p:tgtEl>
                                          <p:spTgt spid="9"/>
                                        </p:tgtEl>
                                        <p:attrNameLst>
                                          <p:attrName>r</p:attrName>
                                        </p:attrNameLst>
                                      </p:cBhvr>
                                    </p:animRot>
                                    <p:animRot by="120000">
                                      <p:cBhvr>
                                        <p:cTn id="16" dur="200" fill="hold">
                                          <p:stCondLst>
                                            <p:cond delay="800"/>
                                          </p:stCondLst>
                                        </p:cTn>
                                        <p:tgtEl>
                                          <p:spTgt spid="9"/>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3540247" cy="1329486"/>
          </a:xfrm>
        </p:spPr>
        <p:txBody>
          <a:bodyPr/>
          <a:lstStyle/>
          <a:p>
            <a:pPr marL="0" indent="0">
              <a:buNone/>
            </a:pPr>
            <a:r>
              <a:rPr lang="en-US" b="1" dirty="0">
                <a:solidFill>
                  <a:srgbClr val="00DAA9"/>
                </a:solidFill>
              </a:rPr>
              <a:t>Objective</a:t>
            </a:r>
          </a:p>
          <a:p>
            <a:r>
              <a:rPr lang="en-US" dirty="0"/>
              <a:t>Learn JDBC Usage</a:t>
            </a:r>
          </a:p>
          <a:p>
            <a:r>
              <a:rPr lang="en-US" dirty="0"/>
              <a:t>Learn ORM Framework</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Learn JDBC, ORM basics and Hibernate</a:t>
            </a:r>
          </a:p>
        </p:txBody>
      </p:sp>
      <p:pic>
        <p:nvPicPr>
          <p:cNvPr id="8" name="Picture 5" descr="C:\Users\surender2567\Downloads\imageedit_8_5633072376.gif">
            <a:extLst>
              <a:ext uri="{FF2B5EF4-FFF2-40B4-BE49-F238E27FC236}">
                <a16:creationId xmlns:a16="http://schemas.microsoft.com/office/drawing/2014/main" id="{1EB27BC0-D2FC-4724-9578-BD79C2DC8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59" y="3432271"/>
            <a:ext cx="3575177" cy="9879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BC1400A-7F18-476C-B18D-91B9D3C378B3}"/>
              </a:ext>
            </a:extLst>
          </p:cNvPr>
          <p:cNvSpPr txBox="1"/>
          <p:nvPr/>
        </p:nvSpPr>
        <p:spPr>
          <a:xfrm>
            <a:off x="4978140" y="1437553"/>
            <a:ext cx="6587459" cy="4196405"/>
          </a:xfrm>
          <a:prstGeom prst="rect">
            <a:avLst/>
          </a:prstGeom>
          <a:noFill/>
        </p:spPr>
        <p:txBody>
          <a:bodyPr wrap="square">
            <a:spAutoFit/>
          </a:bodyPr>
          <a:lstStyle/>
          <a:p>
            <a:pPr>
              <a:spcAft>
                <a:spcPts val="800"/>
              </a:spcAft>
            </a:pPr>
            <a:r>
              <a:rPr lang="en-IN" sz="2000" b="1" dirty="0">
                <a:solidFill>
                  <a:srgbClr val="00DAA9"/>
                </a:solidFill>
              </a:rPr>
              <a:t>Course Content</a:t>
            </a:r>
          </a:p>
          <a:p>
            <a:pPr marL="380990" indent="-380990">
              <a:buClr>
                <a:srgbClr val="00DAA9"/>
              </a:buClr>
              <a:buFont typeface="Arial" panose="020B0604020202020204" pitchFamily="34" charset="0"/>
              <a:buChar char="•"/>
            </a:pPr>
            <a:r>
              <a:rPr lang="en-IN" sz="2200" dirty="0"/>
              <a:t>JDBC</a:t>
            </a:r>
            <a:r>
              <a:rPr lang="en-IN" sz="2400" dirty="0">
                <a:solidFill>
                  <a:schemeClr val="accent1"/>
                </a:solidFill>
              </a:rPr>
              <a:t> </a:t>
            </a:r>
            <a:endParaRPr lang="en-IN" sz="2400" dirty="0"/>
          </a:p>
          <a:p>
            <a:pPr marL="990575" lvl="1" indent="-380990">
              <a:buClr>
                <a:srgbClr val="00DAA9"/>
              </a:buClr>
              <a:buFont typeface="Wingdings" panose="05000000000000000000" pitchFamily="2" charset="2"/>
              <a:buChar char="ü"/>
            </a:pPr>
            <a:r>
              <a:rPr lang="en-IN" sz="2000" dirty="0"/>
              <a:t>How to setup JDBC?</a:t>
            </a:r>
          </a:p>
          <a:p>
            <a:pPr marL="990575" lvl="1" indent="-380990">
              <a:buClr>
                <a:srgbClr val="00DAA9"/>
              </a:buClr>
              <a:buFont typeface="Wingdings" panose="05000000000000000000" pitchFamily="2" charset="2"/>
              <a:buChar char="ü"/>
            </a:pPr>
            <a:r>
              <a:rPr lang="en-IN" sz="2000" dirty="0"/>
              <a:t>JDBC Connections, Statements, Result Sets</a:t>
            </a:r>
          </a:p>
          <a:p>
            <a:pPr marL="990575" lvl="1" indent="-380990">
              <a:buClr>
                <a:srgbClr val="00DAA9"/>
              </a:buClr>
              <a:buFont typeface="Wingdings" panose="05000000000000000000" pitchFamily="2" charset="2"/>
              <a:buChar char="ü"/>
            </a:pPr>
            <a:r>
              <a:rPr lang="en-IN" sz="2000" dirty="0"/>
              <a:t>JDBC Transactions, Exceptions, Batch processing</a:t>
            </a:r>
            <a:endParaRPr lang="en-US" sz="2000" dirty="0"/>
          </a:p>
          <a:p>
            <a:pPr marL="990575" lvl="1" indent="-380990">
              <a:buFont typeface="Wingdings" panose="05000000000000000000" pitchFamily="2" charset="2"/>
              <a:buChar char="ü"/>
            </a:pPr>
            <a:endParaRPr lang="en-US" sz="1867" dirty="0"/>
          </a:p>
          <a:p>
            <a:pPr marL="380990" lvl="1" indent="-380990">
              <a:buClr>
                <a:srgbClr val="00DAA9"/>
              </a:buClr>
              <a:buFont typeface="Arial" panose="020B0604020202020204" pitchFamily="34" charset="0"/>
              <a:buChar char="•"/>
            </a:pPr>
            <a:r>
              <a:rPr lang="en-US" sz="2400" dirty="0"/>
              <a:t>ORM And Hibernate </a:t>
            </a:r>
          </a:p>
          <a:p>
            <a:pPr marL="990575" lvl="1" indent="-380990">
              <a:buClr>
                <a:srgbClr val="00DAA9"/>
              </a:buClr>
              <a:buFont typeface="Wingdings" panose="05000000000000000000" pitchFamily="2" charset="2"/>
              <a:buChar char="ü"/>
            </a:pPr>
            <a:r>
              <a:rPr lang="en-IN" sz="1867" dirty="0"/>
              <a:t>ORM Fundamentals</a:t>
            </a:r>
          </a:p>
          <a:p>
            <a:pPr marL="990575" lvl="1" indent="-380990">
              <a:buClr>
                <a:srgbClr val="00DAA9"/>
              </a:buClr>
              <a:buFont typeface="Wingdings" panose="05000000000000000000" pitchFamily="2" charset="2"/>
              <a:buChar char="ü"/>
            </a:pPr>
            <a:r>
              <a:rPr lang="en-IN" sz="1867" dirty="0"/>
              <a:t>Hibernate Env. Setup</a:t>
            </a:r>
          </a:p>
          <a:p>
            <a:pPr marL="990575" lvl="1" indent="-380990">
              <a:buClr>
                <a:srgbClr val="00DAA9"/>
              </a:buClr>
              <a:buFont typeface="Wingdings" panose="05000000000000000000" pitchFamily="2" charset="2"/>
              <a:buChar char="ü"/>
            </a:pPr>
            <a:r>
              <a:rPr lang="en-IN" sz="1867" dirty="0"/>
              <a:t>Define Hibernate Mappings</a:t>
            </a:r>
          </a:p>
          <a:p>
            <a:pPr marL="990575" lvl="1" indent="-380990">
              <a:buClr>
                <a:srgbClr val="00DAA9"/>
              </a:buClr>
              <a:buFont typeface="Wingdings" panose="05000000000000000000" pitchFamily="2" charset="2"/>
              <a:buChar char="ü"/>
            </a:pPr>
            <a:r>
              <a:rPr lang="en-IN" sz="1867" dirty="0"/>
              <a:t>Use Hibernate for CRUD Operations</a:t>
            </a:r>
          </a:p>
          <a:p>
            <a:pPr marL="990575" lvl="1" indent="-380990">
              <a:buFont typeface="Wingdings" panose="05000000000000000000" pitchFamily="2" charset="2"/>
              <a:buChar char="ü"/>
            </a:pPr>
            <a:endParaRPr lang="en-IN" sz="1867" dirty="0"/>
          </a:p>
        </p:txBody>
      </p:sp>
    </p:spTree>
    <p:extLst>
      <p:ext uri="{BB962C8B-B14F-4D97-AF65-F5344CB8AC3E}">
        <p14:creationId xmlns:p14="http://schemas.microsoft.com/office/powerpoint/2010/main" val="41843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3540247" cy="1329486"/>
          </a:xfrm>
        </p:spPr>
        <p:txBody>
          <a:bodyPr>
            <a:normAutofit lnSpcReduction="10000"/>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IN" sz="2000" dirty="0">
                <a:solidFill>
                  <a:schemeClr val="tx1"/>
                </a:solidFill>
                <a:hlinkClick r:id="rId2">
                  <a:extLst>
                    <a:ext uri="{A12FA001-AC4F-418D-AE19-62706E023703}">
                      <ahyp:hlinkClr xmlns:ahyp="http://schemas.microsoft.com/office/drawing/2018/hyperlinkcolor" val="tx"/>
                    </a:ext>
                  </a:extLst>
                </a:hlinkClick>
              </a:rPr>
              <a:t>JDBC Tutorial</a:t>
            </a:r>
            <a:r>
              <a:rPr lang="en-IN" sz="2000" dirty="0">
                <a:solidFill>
                  <a:schemeClr val="tx1"/>
                </a:solidFill>
              </a:rPr>
              <a:t> [5h]</a:t>
            </a:r>
          </a:p>
          <a:p>
            <a:pPr marL="380990" indent="-380990">
              <a:spcAft>
                <a:spcPts val="800"/>
              </a:spcAft>
              <a:buFont typeface="Wingdings" panose="05000000000000000000" pitchFamily="2" charset="2"/>
              <a:buChar char="ü"/>
            </a:pPr>
            <a:r>
              <a:rPr lang="en-IN" sz="2000" dirty="0">
                <a:solidFill>
                  <a:schemeClr val="tx1"/>
                </a:solidFill>
                <a:hlinkClick r:id="rId3">
                  <a:extLst>
                    <a:ext uri="{A12FA001-AC4F-418D-AE19-62706E023703}">
                      <ahyp:hlinkClr xmlns:ahyp="http://schemas.microsoft.com/office/drawing/2018/hyperlinkcolor" val="tx"/>
                    </a:ext>
                  </a:extLst>
                </a:hlinkClick>
              </a:rPr>
              <a:t>Hibernate Tutorial</a:t>
            </a:r>
            <a:r>
              <a:rPr lang="en-IN" sz="2000" dirty="0">
                <a:solidFill>
                  <a:schemeClr val="tx1"/>
                </a:solidFill>
              </a:rPr>
              <a:t> [7h]</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172384" cy="1329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DAA9"/>
                </a:solidFill>
              </a:rPr>
              <a:t>Video Material</a:t>
            </a:r>
          </a:p>
          <a:p>
            <a:pPr marL="380365" indent="-380365">
              <a:spcAft>
                <a:spcPts val="400"/>
              </a:spcAft>
              <a:buFont typeface="Wingdings" panose="05000000000000000000" pitchFamily="2" charset="2"/>
              <a:buChar char="ü"/>
            </a:pPr>
            <a:r>
              <a:rPr lang="en-IN" sz="2000" dirty="0">
                <a:hlinkClick r:id="rId4">
                  <a:extLst>
                    <a:ext uri="{A12FA001-AC4F-418D-AE19-62706E023703}">
                      <ahyp:hlinkClr xmlns:ahyp="http://schemas.microsoft.com/office/drawing/2018/hyperlinkcolor" val="tx"/>
                    </a:ext>
                  </a:extLst>
                </a:hlinkClick>
              </a:rPr>
              <a:t>Install MySQL on Windows</a:t>
            </a:r>
            <a:r>
              <a:rPr lang="en-IN" sz="2000" dirty="0"/>
              <a:t> [6m]</a:t>
            </a:r>
            <a:endParaRPr lang="en-IN" sz="2000" dirty="0">
              <a:cs typeface="Calibri"/>
            </a:endParaRPr>
          </a:p>
          <a:p>
            <a:pPr marL="380365" indent="-380365">
              <a:spcAft>
                <a:spcPts val="400"/>
              </a:spcAft>
              <a:buFont typeface="Wingdings" panose="05000000000000000000" pitchFamily="2" charset="2"/>
              <a:buChar char="ü"/>
            </a:pPr>
            <a:r>
              <a:rPr lang="en-IN" sz="2000" dirty="0">
                <a:solidFill>
                  <a:schemeClr val="tx1"/>
                </a:solidFill>
                <a:cs typeface="Calibri"/>
                <a:hlinkClick r:id="rId5">
                  <a:extLst>
                    <a:ext uri="{A12FA001-AC4F-418D-AE19-62706E023703}">
                      <ahyp:hlinkClr xmlns:ahyp="http://schemas.microsoft.com/office/drawing/2018/hyperlinkcolor" val="tx"/>
                    </a:ext>
                  </a:extLst>
                </a:hlinkClick>
              </a:rPr>
              <a:t>Hibernate Tutorial</a:t>
            </a:r>
            <a:r>
              <a:rPr lang="en-IN" sz="2000" dirty="0">
                <a:solidFill>
                  <a:schemeClr val="tx1"/>
                </a:solidFill>
                <a:ea typeface="+mn-lt"/>
                <a:cs typeface="+mn-lt"/>
              </a:rPr>
              <a:t> </a:t>
            </a:r>
            <a:r>
              <a:rPr lang="en-IN" sz="2000" dirty="0">
                <a:ea typeface="+mn-lt"/>
                <a:cs typeface="+mn-lt"/>
              </a:rPr>
              <a:t>[3.5h]</a:t>
            </a:r>
            <a:endParaRPr lang="en-IN" sz="2000" dirty="0">
              <a:cs typeface="Calibri"/>
            </a:endParaRPr>
          </a:p>
          <a:p>
            <a:endParaRPr lang="en-US" dirty="0"/>
          </a:p>
        </p:txBody>
      </p:sp>
    </p:spTree>
    <p:extLst>
      <p:ext uri="{BB962C8B-B14F-4D97-AF65-F5344CB8AC3E}">
        <p14:creationId xmlns:p14="http://schemas.microsoft.com/office/powerpoint/2010/main" val="411025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22DC8-C68D-4D4A-A426-4CFB5929E22B}"/>
              </a:ext>
            </a:extLst>
          </p:cNvPr>
          <p:cNvSpPr>
            <a:spLocks noGrp="1"/>
          </p:cNvSpPr>
          <p:nvPr>
            <p:ph type="body" sz="quarter" idx="10"/>
          </p:nvPr>
        </p:nvSpPr>
        <p:spPr/>
        <p:txBody>
          <a:bodyPr/>
          <a:lstStyle/>
          <a:p>
            <a:endParaRPr lang="en-PT"/>
          </a:p>
        </p:txBody>
      </p:sp>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7" name="Table 6">
            <a:extLst>
              <a:ext uri="{FF2B5EF4-FFF2-40B4-BE49-F238E27FC236}">
                <a16:creationId xmlns:a16="http://schemas.microsoft.com/office/drawing/2014/main" id="{403BB615-E69E-4189-8E01-C5917F007CE3}"/>
              </a:ext>
            </a:extLst>
          </p:cNvPr>
          <p:cNvGraphicFramePr>
            <a:graphicFrameLocks noGrp="1"/>
          </p:cNvGraphicFramePr>
          <p:nvPr>
            <p:extLst>
              <p:ext uri="{D42A27DB-BD31-4B8C-83A1-F6EECF244321}">
                <p14:modId xmlns:p14="http://schemas.microsoft.com/office/powerpoint/2010/main" val="2306938520"/>
              </p:ext>
            </p:extLst>
          </p:nvPr>
        </p:nvGraphicFramePr>
        <p:xfrm>
          <a:off x="626399" y="1329179"/>
          <a:ext cx="10670170" cy="4102280"/>
        </p:xfrm>
        <a:graphic>
          <a:graphicData uri="http://schemas.openxmlformats.org/drawingml/2006/table">
            <a:tbl>
              <a:tblPr firstRow="1" bandRow="1">
                <a:tableStyleId>{5C22544A-7EE6-4342-B048-85BDC9FD1C3A}</a:tableStyleId>
              </a:tblPr>
              <a:tblGrid>
                <a:gridCol w="1345787">
                  <a:extLst>
                    <a:ext uri="{9D8B030D-6E8A-4147-A177-3AD203B41FA5}">
                      <a16:colId xmlns:a16="http://schemas.microsoft.com/office/drawing/2014/main" val="20000"/>
                    </a:ext>
                  </a:extLst>
                </a:gridCol>
                <a:gridCol w="9324383">
                  <a:extLst>
                    <a:ext uri="{9D8B030D-6E8A-4147-A177-3AD203B41FA5}">
                      <a16:colId xmlns:a16="http://schemas.microsoft.com/office/drawing/2014/main" val="20001"/>
                    </a:ext>
                  </a:extLst>
                </a:gridCol>
              </a:tblGrid>
              <a:tr h="845009">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724293">
                <a:tc>
                  <a:txBody>
                    <a:bodyPr/>
                    <a:lstStyle/>
                    <a:p>
                      <a:r>
                        <a:rPr lang="en-IN" sz="1400" b="1">
                          <a:solidFill>
                            <a:schemeClr val="tx1"/>
                          </a:solidFill>
                        </a:rPr>
                        <a:t>Day#6</a:t>
                      </a:r>
                    </a:p>
                  </a:txBody>
                  <a:tcPr marL="121920" marR="121920" marT="60960" marB="60960"/>
                </a:tc>
                <a:tc>
                  <a:txBody>
                    <a:bodyPr/>
                    <a:lstStyle/>
                    <a:p>
                      <a:r>
                        <a:rPr lang="en-IN" sz="1400" b="1">
                          <a:solidFill>
                            <a:schemeClr val="tx1"/>
                          </a:solidFill>
                        </a:rPr>
                        <a:t> Install MySQL on Windows | JDBC Tutorial | Hibernate Introduction</a:t>
                      </a:r>
                    </a:p>
                  </a:txBody>
                  <a:tcPr marL="121920" marR="121920" marT="60960" marB="60960"/>
                </a:tc>
                <a:extLst>
                  <a:ext uri="{0D108BD9-81ED-4DB2-BD59-A6C34878D82A}">
                    <a16:rowId xmlns:a16="http://schemas.microsoft.com/office/drawing/2014/main" val="10001"/>
                  </a:ext>
                </a:extLst>
              </a:tr>
              <a:tr h="844326">
                <a:tc>
                  <a:txBody>
                    <a:bodyPr/>
                    <a:lstStyle/>
                    <a:p>
                      <a:pPr marL="0" algn="l" rtl="0" eaLnBrk="1" hangingPunct="1"/>
                      <a:r>
                        <a:rPr lang="en-IN" sz="1400" b="1" kern="1200">
                          <a:solidFill>
                            <a:schemeClr val="dk1"/>
                          </a:solidFill>
                          <a:latin typeface="+mn-lt"/>
                          <a:ea typeface="+mn-ea"/>
                          <a:cs typeface="+mn-cs"/>
                        </a:rPr>
                        <a:t>Day#7</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Hibernate Introduction | </a:t>
                      </a:r>
                      <a:r>
                        <a:rPr lang="en-IN" sz="1400" b="1" dirty="0"/>
                        <a:t>Hibernate Tutorial </a:t>
                      </a:r>
                      <a:endParaRPr lang="en-IN" sz="1400" b="1" dirty="0">
                        <a:solidFill>
                          <a:schemeClr val="tx1"/>
                        </a:solidFill>
                      </a:endParaRPr>
                    </a:p>
                  </a:txBody>
                  <a:tcPr marL="121920" marR="121920" marT="60960" marB="60960"/>
                </a:tc>
                <a:extLst>
                  <a:ext uri="{0D108BD9-81ED-4DB2-BD59-A6C34878D82A}">
                    <a16:rowId xmlns:a16="http://schemas.microsoft.com/office/drawing/2014/main" val="10002"/>
                  </a:ext>
                </a:extLst>
              </a:tr>
              <a:tr h="844326">
                <a:tc>
                  <a:txBody>
                    <a:bodyPr/>
                    <a:lstStyle/>
                    <a:p>
                      <a:pPr marL="0" algn="l" rtl="0" eaLnBrk="1" hangingPunct="1"/>
                      <a:r>
                        <a:rPr lang="en-US" sz="1400" b="1" kern="1200">
                          <a:solidFill>
                            <a:schemeClr val="dk1"/>
                          </a:solidFill>
                          <a:latin typeface="+mn-lt"/>
                          <a:ea typeface="+mn-ea"/>
                          <a:cs typeface="+mn-cs"/>
                        </a:rPr>
                        <a:t>Day#8</a:t>
                      </a:r>
                      <a:endParaRPr lang="en-IN" sz="1400" b="1" kern="120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rPr>
                        <a:t>Hibernate Tutorial | Assignment#2</a:t>
                      </a:r>
                      <a:endParaRPr lang="en-IN" sz="1400" b="1">
                        <a:solidFill>
                          <a:schemeClr val="tx1"/>
                        </a:solidFill>
                      </a:endParaRPr>
                    </a:p>
                  </a:txBody>
                  <a:tcPr marL="121920" marR="121920" marT="60960" marB="60960"/>
                </a:tc>
                <a:extLst>
                  <a:ext uri="{0D108BD9-81ED-4DB2-BD59-A6C34878D82A}">
                    <a16:rowId xmlns:a16="http://schemas.microsoft.com/office/drawing/2014/main" val="238210472"/>
                  </a:ext>
                </a:extLst>
              </a:tr>
              <a:tr h="844326">
                <a:tc>
                  <a:txBody>
                    <a:bodyPr/>
                    <a:lstStyle/>
                    <a:p>
                      <a:pPr marL="0" algn="l" rtl="0" eaLnBrk="1" hangingPunct="1"/>
                      <a:r>
                        <a:rPr lang="en-US" sz="1400" b="1" kern="1200">
                          <a:solidFill>
                            <a:schemeClr val="dk1"/>
                          </a:solidFill>
                          <a:latin typeface="+mn-lt"/>
                          <a:ea typeface="+mn-ea"/>
                          <a:cs typeface="+mn-cs"/>
                        </a:rPr>
                        <a:t>Day#9</a:t>
                      </a:r>
                      <a:endParaRPr lang="en-IN" sz="1400" b="1" kern="1200">
                        <a:solidFill>
                          <a:schemeClr val="dk1"/>
                        </a:solidFill>
                        <a:latin typeface="+mn-lt"/>
                        <a:ea typeface="+mn-ea"/>
                        <a:cs typeface="+mn-cs"/>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Assignment#2</a:t>
                      </a:r>
                      <a:endParaRPr lang="en-IN" sz="1400" b="1" dirty="0">
                        <a:solidFill>
                          <a:schemeClr val="tx1"/>
                        </a:solidFill>
                      </a:endParaRPr>
                    </a:p>
                  </a:txBody>
                  <a:tcPr marL="121920" marR="121920" marT="60960" marB="60960"/>
                </a:tc>
                <a:extLst>
                  <a:ext uri="{0D108BD9-81ED-4DB2-BD59-A6C34878D82A}">
                    <a16:rowId xmlns:a16="http://schemas.microsoft.com/office/drawing/2014/main" val="243853465"/>
                  </a:ext>
                </a:extLst>
              </a:tr>
            </a:tbl>
          </a:graphicData>
        </a:graphic>
      </p:graphicFrame>
    </p:spTree>
    <p:extLst>
      <p:ext uri="{BB962C8B-B14F-4D97-AF65-F5344CB8AC3E}">
        <p14:creationId xmlns:p14="http://schemas.microsoft.com/office/powerpoint/2010/main" val="1809665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121839"/>
            <a:ext cx="9767782" cy="978729"/>
          </a:xfrm>
        </p:spPr>
        <p:txBody>
          <a:bodyPr/>
          <a:lstStyle/>
          <a:p>
            <a:r>
              <a:rPr lang="en-US" dirty="0"/>
              <a:t>Assignment #2</a:t>
            </a:r>
            <a:endParaRPr lang="en-PT" dirty="0"/>
          </a:p>
        </p:txBody>
      </p:sp>
    </p:spTree>
    <p:extLst>
      <p:ext uri="{BB962C8B-B14F-4D97-AF65-F5344CB8AC3E}">
        <p14:creationId xmlns:p14="http://schemas.microsoft.com/office/powerpoint/2010/main" val="192461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0" indent="0" algn="just">
              <a:spcAft>
                <a:spcPts val="800"/>
              </a:spcAft>
              <a:buNone/>
            </a:pPr>
            <a:r>
              <a:rPr lang="en-IN" sz="2000" dirty="0"/>
              <a:t>Implement a standalone product search program in Java, </a:t>
            </a:r>
            <a:r>
              <a:rPr lang="en-IN" sz="2000" b="1" dirty="0"/>
              <a:t>using Hibernate</a:t>
            </a:r>
            <a:r>
              <a:rPr lang="en-IN" sz="2000" dirty="0"/>
              <a:t> that lists matching products for a user who is looking for T-shirts.</a:t>
            </a:r>
          </a:p>
          <a:p>
            <a:pPr marL="0" indent="0" algn="just">
              <a:spcAft>
                <a:spcPts val="800"/>
              </a:spcAft>
              <a:buNone/>
            </a:pPr>
            <a:r>
              <a:rPr lang="en-IN" sz="2000" dirty="0"/>
              <a:t>You are given 3 CSV files, each containing the T-shirts data for Nike, Puma and Adidas respectively. Use the same CSV files as provided in Assignment 1. You can add more data in existing files or can add more CSV files for another companies. The data from these files needs to be persisted in the database. All the search operations for the flights will be done on the database using hibernate.</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836203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22DC8-C68D-4D4A-A426-4CFB5929E22B}"/>
              </a:ext>
            </a:extLst>
          </p:cNvPr>
          <p:cNvSpPr>
            <a:spLocks noGrp="1"/>
          </p:cNvSpPr>
          <p:nvPr>
            <p:ph type="body" sz="quarter" idx="10"/>
          </p:nvPr>
        </p:nvSpPr>
        <p:spPr/>
        <p:txBody>
          <a:bodyPr/>
          <a:lstStyle/>
          <a:p>
            <a:endParaRPr lang="en-PT"/>
          </a:p>
        </p:txBody>
      </p:sp>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Problem Statement...</a:t>
            </a:r>
            <a:endParaRPr lang="en-PT" dirty="0"/>
          </a:p>
        </p:txBody>
      </p:sp>
      <p:sp>
        <p:nvSpPr>
          <p:cNvPr id="6" name="Text Placeholder 5">
            <a:extLst>
              <a:ext uri="{FF2B5EF4-FFF2-40B4-BE49-F238E27FC236}">
                <a16:creationId xmlns:a16="http://schemas.microsoft.com/office/drawing/2014/main" id="{E53FC019-4042-D348-B409-58CF62CDA1F8}"/>
              </a:ext>
            </a:extLst>
          </p:cNvPr>
          <p:cNvSpPr>
            <a:spLocks noGrp="1"/>
          </p:cNvSpPr>
          <p:nvPr>
            <p:ph type="body" sz="quarter" idx="29"/>
          </p:nvPr>
        </p:nvSpPr>
        <p:spPr/>
        <p:txBody>
          <a:bodyPr/>
          <a:lstStyle/>
          <a:p>
            <a:r>
              <a:rPr lang="en-US" dirty="0"/>
              <a:t>CSV File Data Details</a:t>
            </a:r>
            <a:endParaRPr lang="en-PT" dirty="0"/>
          </a:p>
        </p:txBody>
      </p:sp>
      <p:graphicFrame>
        <p:nvGraphicFramePr>
          <p:cNvPr id="7" name="Table 6">
            <a:extLst>
              <a:ext uri="{FF2B5EF4-FFF2-40B4-BE49-F238E27FC236}">
                <a16:creationId xmlns:a16="http://schemas.microsoft.com/office/drawing/2014/main" id="{1B375C07-83BF-4ADE-9FF5-DA98CDDBF65C}"/>
              </a:ext>
            </a:extLst>
          </p:cNvPr>
          <p:cNvGraphicFramePr>
            <a:graphicFrameLocks noGrp="1"/>
          </p:cNvGraphicFramePr>
          <p:nvPr>
            <p:extLst>
              <p:ext uri="{D42A27DB-BD31-4B8C-83A1-F6EECF244321}">
                <p14:modId xmlns:p14="http://schemas.microsoft.com/office/powerpoint/2010/main" val="4090715235"/>
              </p:ext>
            </p:extLst>
          </p:nvPr>
        </p:nvGraphicFramePr>
        <p:xfrm>
          <a:off x="239349" y="1936124"/>
          <a:ext cx="11713302" cy="3299545"/>
        </p:xfrm>
        <a:graphic>
          <a:graphicData uri="http://schemas.openxmlformats.org/drawingml/2006/table">
            <a:tbl>
              <a:tblPr firstRow="1" bandRow="1">
                <a:tableStyleId>{5C22544A-7EE6-4342-B048-85BDC9FD1C3A}</a:tableStyleId>
              </a:tblPr>
              <a:tblGrid>
                <a:gridCol w="3295703">
                  <a:extLst>
                    <a:ext uri="{9D8B030D-6E8A-4147-A177-3AD203B41FA5}">
                      <a16:colId xmlns:a16="http://schemas.microsoft.com/office/drawing/2014/main" val="20000"/>
                    </a:ext>
                  </a:extLst>
                </a:gridCol>
                <a:gridCol w="8417599">
                  <a:extLst>
                    <a:ext uri="{9D8B030D-6E8A-4147-A177-3AD203B41FA5}">
                      <a16:colId xmlns:a16="http://schemas.microsoft.com/office/drawing/2014/main" val="20001"/>
                    </a:ext>
                  </a:extLst>
                </a:gridCol>
              </a:tblGrid>
              <a:tr h="439611">
                <a:tc>
                  <a:txBody>
                    <a:bodyPr/>
                    <a:lstStyle/>
                    <a:p>
                      <a:r>
                        <a:rPr lang="en-IN" sz="1300" dirty="0"/>
                        <a:t>CSV Fields</a:t>
                      </a:r>
                    </a:p>
                  </a:txBody>
                  <a:tcPr marL="121920" marR="121920" marT="60960" marB="60960"/>
                </a:tc>
                <a:tc>
                  <a:txBody>
                    <a:bodyPr/>
                    <a:lstStyle/>
                    <a:p>
                      <a:r>
                        <a:rPr lang="en-IN" sz="1300" dirty="0"/>
                        <a:t>Details</a:t>
                      </a:r>
                    </a:p>
                  </a:txBody>
                  <a:tcPr marL="121920" marR="121920" marT="60960" marB="60960"/>
                </a:tc>
                <a:extLst>
                  <a:ext uri="{0D108BD9-81ED-4DB2-BD59-A6C34878D82A}">
                    <a16:rowId xmlns:a16="http://schemas.microsoft.com/office/drawing/2014/main" val="10000"/>
                  </a:ext>
                </a:extLst>
              </a:tr>
              <a:tr h="329708">
                <a:tc>
                  <a:txBody>
                    <a:bodyPr/>
                    <a:lstStyle/>
                    <a:p>
                      <a:r>
                        <a:rPr lang="en-IN" sz="1300" b="1" i="1" dirty="0"/>
                        <a:t>ID</a:t>
                      </a:r>
                      <a:endParaRPr lang="en-IN" sz="1300" dirty="0"/>
                    </a:p>
                  </a:txBody>
                  <a:tcPr marL="121920" marR="121920" marT="60960" marB="60960"/>
                </a:tc>
                <a:tc>
                  <a:txBody>
                    <a:bodyPr/>
                    <a:lstStyle/>
                    <a:p>
                      <a:r>
                        <a:rPr lang="en-IN" sz="1300" dirty="0"/>
                        <a:t>Unique product id, starting with 2 digit company code</a:t>
                      </a:r>
                    </a:p>
                  </a:txBody>
                  <a:tcPr marL="121920" marR="121920" marT="60960" marB="60960"/>
                </a:tc>
                <a:extLst>
                  <a:ext uri="{0D108BD9-81ED-4DB2-BD59-A6C34878D82A}">
                    <a16:rowId xmlns:a16="http://schemas.microsoft.com/office/drawing/2014/main" val="10001"/>
                  </a:ext>
                </a:extLst>
              </a:tr>
              <a:tr h="329708">
                <a:tc>
                  <a:txBody>
                    <a:bodyPr/>
                    <a:lstStyle/>
                    <a:p>
                      <a:r>
                        <a:rPr lang="en-US" sz="1300" b="1" i="1" dirty="0"/>
                        <a:t>N</a:t>
                      </a:r>
                      <a:r>
                        <a:rPr lang="en-IN" sz="1300" b="1" i="1" dirty="0"/>
                        <a:t>AME</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Model name</a:t>
                      </a:r>
                      <a:endParaRPr lang="en-IN" sz="1300" dirty="0"/>
                    </a:p>
                  </a:txBody>
                  <a:tcPr marL="121920" marR="121920" marT="60960" marB="60960"/>
                </a:tc>
                <a:extLst>
                  <a:ext uri="{0D108BD9-81ED-4DB2-BD59-A6C34878D82A}">
                    <a16:rowId xmlns:a16="http://schemas.microsoft.com/office/drawing/2014/main" val="10002"/>
                  </a:ext>
                </a:extLst>
              </a:tr>
              <a:tr h="329708">
                <a:tc>
                  <a:txBody>
                    <a:bodyPr/>
                    <a:lstStyle/>
                    <a:p>
                      <a:r>
                        <a:rPr lang="en-IN" sz="1300" b="1" i="1" dirty="0"/>
                        <a:t>COLOUR</a:t>
                      </a:r>
                      <a:endParaRPr lang="en-IN"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T-shirt Colour</a:t>
                      </a:r>
                    </a:p>
                  </a:txBody>
                  <a:tcPr marL="121920" marR="121920" marT="60960" marB="60960"/>
                </a:tc>
                <a:extLst>
                  <a:ext uri="{0D108BD9-81ED-4DB2-BD59-A6C34878D82A}">
                    <a16:rowId xmlns:a16="http://schemas.microsoft.com/office/drawing/2014/main" val="10003"/>
                  </a:ext>
                </a:extLst>
              </a:tr>
              <a:tr h="549513">
                <a:tc>
                  <a:txBody>
                    <a:bodyPr/>
                    <a:lstStyle/>
                    <a:p>
                      <a:r>
                        <a:rPr lang="en-IN" sz="1300" b="1" i="1" dirty="0"/>
                        <a:t>GENDER_RECOMMENDATION</a:t>
                      </a:r>
                      <a:endParaRPr lang="en-IN" sz="1300" dirty="0"/>
                    </a:p>
                  </a:txBody>
                  <a:tcPr marL="121920" marR="121920" marT="60960" marB="60960"/>
                </a:tc>
                <a:tc>
                  <a:txBody>
                    <a:bodyPr/>
                    <a:lstStyle/>
                    <a:p>
                      <a:r>
                        <a:rPr lang="en-US" sz="1300" dirty="0"/>
                        <a:t>G</a:t>
                      </a:r>
                      <a:r>
                        <a:rPr lang="en-IN" sz="1300" dirty="0"/>
                        <a:t>ender for which this T-shirt is recommended. M, F, U (M – Male, F- Female, U-Unisex)</a:t>
                      </a:r>
                    </a:p>
                  </a:txBody>
                  <a:tcPr marL="121920" marR="121920" marT="60960" marB="60960"/>
                </a:tc>
                <a:extLst>
                  <a:ext uri="{0D108BD9-81ED-4DB2-BD59-A6C34878D82A}">
                    <a16:rowId xmlns:a16="http://schemas.microsoft.com/office/drawing/2014/main" val="10004"/>
                  </a:ext>
                </a:extLst>
              </a:tr>
              <a:tr h="332173">
                <a:tc>
                  <a:txBody>
                    <a:bodyPr/>
                    <a:lstStyle/>
                    <a:p>
                      <a:r>
                        <a:rPr lang="en-IN" sz="1300" b="1" i="1" dirty="0"/>
                        <a:t>SIZE</a:t>
                      </a:r>
                      <a:endParaRPr lang="en-IN" sz="1300" dirty="0"/>
                    </a:p>
                  </a:txBody>
                  <a:tcPr marL="121920" marR="121920" marT="60960" marB="60960"/>
                </a:tc>
                <a:tc>
                  <a:txBody>
                    <a:bodyPr/>
                    <a:lstStyle/>
                    <a:p>
                      <a:r>
                        <a:rPr lang="en-US" sz="1300" dirty="0"/>
                        <a:t>S</a:t>
                      </a:r>
                      <a:r>
                        <a:rPr lang="en-IN" sz="1300" dirty="0"/>
                        <a:t>, M, L, XL, XXL</a:t>
                      </a:r>
                    </a:p>
                  </a:txBody>
                  <a:tcPr marL="121920" marR="121920" marT="60960" marB="60960"/>
                </a:tc>
                <a:extLst>
                  <a:ext uri="{0D108BD9-81ED-4DB2-BD59-A6C34878D82A}">
                    <a16:rowId xmlns:a16="http://schemas.microsoft.com/office/drawing/2014/main" val="10005"/>
                  </a:ext>
                </a:extLst>
              </a:tr>
              <a:tr h="329708">
                <a:tc>
                  <a:txBody>
                    <a:bodyPr/>
                    <a:lstStyle/>
                    <a:p>
                      <a:r>
                        <a:rPr lang="en-IN" sz="1300" b="1" i="1" dirty="0"/>
                        <a:t>PRICE</a:t>
                      </a:r>
                      <a:endParaRPr lang="en-IN" sz="1300" dirty="0"/>
                    </a:p>
                  </a:txBody>
                  <a:tcPr marL="121920" marR="121920" marT="60960" marB="60960"/>
                </a:tc>
                <a:tc>
                  <a:txBody>
                    <a:bodyPr/>
                    <a:lstStyle/>
                    <a:p>
                      <a:r>
                        <a:rPr lang="en-IN" sz="1300" dirty="0"/>
                        <a:t>Price of the T-shirt per piece in INR</a:t>
                      </a:r>
                    </a:p>
                  </a:txBody>
                  <a:tcPr marL="121920" marR="121920" marT="60960" marB="60960"/>
                </a:tc>
                <a:extLst>
                  <a:ext uri="{0D108BD9-81ED-4DB2-BD59-A6C34878D82A}">
                    <a16:rowId xmlns:a16="http://schemas.microsoft.com/office/drawing/2014/main" val="10006"/>
                  </a:ext>
                </a:extLst>
              </a:tr>
              <a:tr h="329708">
                <a:tc>
                  <a:txBody>
                    <a:bodyPr/>
                    <a:lstStyle/>
                    <a:p>
                      <a:r>
                        <a:rPr lang="en-IN" sz="1300" b="1" i="1" dirty="0"/>
                        <a:t>RATING</a:t>
                      </a:r>
                      <a:endParaRPr lang="en-IN" sz="1300" dirty="0"/>
                    </a:p>
                  </a:txBody>
                  <a:tcPr marL="121920" marR="121920" marT="60960" marB="60960"/>
                </a:tc>
                <a:tc>
                  <a:txBody>
                    <a:bodyPr/>
                    <a:lstStyle/>
                    <a:p>
                      <a:r>
                        <a:rPr lang="en-IN" sz="1300" dirty="0"/>
                        <a:t>Rating of the T-shirt from 1 to 5 (1 being lowest and 5 being highest)</a:t>
                      </a:r>
                    </a:p>
                  </a:txBody>
                  <a:tcPr marL="121920" marR="121920" marT="60960" marB="60960"/>
                </a:tc>
                <a:extLst>
                  <a:ext uri="{0D108BD9-81ED-4DB2-BD59-A6C34878D82A}">
                    <a16:rowId xmlns:a16="http://schemas.microsoft.com/office/drawing/2014/main" val="10007"/>
                  </a:ext>
                </a:extLst>
              </a:tr>
              <a:tr h="329708">
                <a:tc>
                  <a:txBody>
                    <a:bodyPr/>
                    <a:lstStyle/>
                    <a:p>
                      <a:r>
                        <a:rPr lang="en-IN" sz="1300" b="1" dirty="0"/>
                        <a:t>AVAILABILITY</a:t>
                      </a:r>
                    </a:p>
                  </a:txBody>
                  <a:tcPr marL="121920" marR="121920" marT="60960" marB="60960"/>
                </a:tc>
                <a:tc>
                  <a:txBody>
                    <a:bodyPr/>
                    <a:lstStyle/>
                    <a:p>
                      <a:r>
                        <a:rPr lang="en-IN" sz="1300" dirty="0"/>
                        <a:t>Y or N</a:t>
                      </a:r>
                    </a:p>
                  </a:txBody>
                  <a:tcPr marL="121920" marR="121920" marT="60960" marB="609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5582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857533"/>
          </a:xfrm>
        </p:spPr>
        <p:txBody>
          <a:bodyPr/>
          <a:lstStyle/>
          <a:p>
            <a:r>
              <a:rPr lang="en-IN" sz="2400" dirty="0"/>
              <a:t>Advance Core Java, Maven and Ant Introduction, Java 8/9 new features</a:t>
            </a:r>
            <a:endParaRPr lang="en-US" dirty="0"/>
          </a:p>
        </p:txBody>
      </p:sp>
      <p:pic>
        <p:nvPicPr>
          <p:cNvPr id="6" name="Picture 2" descr="E:\temp\slide\adv_java.jpg">
            <a:extLst>
              <a:ext uri="{FF2B5EF4-FFF2-40B4-BE49-F238E27FC236}">
                <a16:creationId xmlns:a16="http://schemas.microsoft.com/office/drawing/2014/main" id="{771BB51E-AA61-4AA3-81BF-9385529C4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893" y="2417166"/>
            <a:ext cx="1056117" cy="17601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E:\temp\slide\maven.jpg">
            <a:extLst>
              <a:ext uri="{FF2B5EF4-FFF2-40B4-BE49-F238E27FC236}">
                <a16:creationId xmlns:a16="http://schemas.microsoft.com/office/drawing/2014/main" id="{4BC446A9-ADC6-4DA6-8343-459FEF8CE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169" y="3302583"/>
            <a:ext cx="4686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urender2567\Downloads\imageedit_7_5260614555.gif">
            <a:extLst>
              <a:ext uri="{FF2B5EF4-FFF2-40B4-BE49-F238E27FC236}">
                <a16:creationId xmlns:a16="http://schemas.microsoft.com/office/drawing/2014/main" id="{92987C73-3397-4A21-8C58-65584266A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4569" y="2617871"/>
            <a:ext cx="2354293" cy="146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21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8"/>
                                        </p:tgtEl>
                                        <p:attrNameLst>
                                          <p:attrName>r</p:attrName>
                                        </p:attrNameLst>
                                      </p:cBhvr>
                                    </p:animRot>
                                    <p:animRot by="-240000">
                                      <p:cBhvr>
                                        <p:cTn id="19" dur="200" fill="hold">
                                          <p:stCondLst>
                                            <p:cond delay="200"/>
                                          </p:stCondLst>
                                        </p:cTn>
                                        <p:tgtEl>
                                          <p:spTgt spid="8"/>
                                        </p:tgtEl>
                                        <p:attrNameLst>
                                          <p:attrName>r</p:attrName>
                                        </p:attrNameLst>
                                      </p:cBhvr>
                                    </p:animRot>
                                    <p:animRot by="240000">
                                      <p:cBhvr>
                                        <p:cTn id="20" dur="200" fill="hold">
                                          <p:stCondLst>
                                            <p:cond delay="400"/>
                                          </p:stCondLst>
                                        </p:cTn>
                                        <p:tgtEl>
                                          <p:spTgt spid="8"/>
                                        </p:tgtEl>
                                        <p:attrNameLst>
                                          <p:attrName>r</p:attrName>
                                        </p:attrNameLst>
                                      </p:cBhvr>
                                    </p:animRot>
                                    <p:animRot by="-240000">
                                      <p:cBhvr>
                                        <p:cTn id="21" dur="200" fill="hold">
                                          <p:stCondLst>
                                            <p:cond delay="600"/>
                                          </p:stCondLst>
                                        </p:cTn>
                                        <p:tgtEl>
                                          <p:spTgt spid="8"/>
                                        </p:tgtEl>
                                        <p:attrNameLst>
                                          <p:attrName>r</p:attrName>
                                        </p:attrNameLst>
                                      </p:cBhvr>
                                    </p:animRot>
                                    <p:animRot by="120000">
                                      <p:cBhvr>
                                        <p:cTn id="22"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fontScale="92500" lnSpcReduction="20000"/>
          </a:bodyPr>
          <a:lstStyle/>
          <a:p>
            <a:pPr marL="0" indent="0">
              <a:spcAft>
                <a:spcPts val="800"/>
              </a:spcAft>
              <a:buNone/>
            </a:pPr>
            <a:r>
              <a:rPr lang="en-US" sz="2000" b="1" dirty="0">
                <a:solidFill>
                  <a:srgbClr val="00DAA9"/>
                </a:solidFill>
              </a:rPr>
              <a:t>Input</a:t>
            </a:r>
            <a:endParaRPr lang="en-IN" sz="2000" dirty="0">
              <a:solidFill>
                <a:srgbClr val="00DAA9"/>
              </a:solidFill>
            </a:endParaRPr>
          </a:p>
          <a:p>
            <a:pPr marL="0" indent="0">
              <a:spcAft>
                <a:spcPts val="533"/>
              </a:spcAft>
              <a:buNone/>
            </a:pPr>
            <a:r>
              <a:rPr lang="en-IN" sz="2000" dirty="0"/>
              <a:t>Program should accept 4 input parameters</a:t>
            </a:r>
          </a:p>
          <a:p>
            <a:pPr marL="457189" indent="-457189">
              <a:spcAft>
                <a:spcPts val="400"/>
              </a:spcAft>
              <a:buAutoNum type="alphaLcPeriod"/>
            </a:pPr>
            <a:r>
              <a:rPr lang="en-IN" sz="1800" b="1" dirty="0"/>
              <a:t>Colour</a:t>
            </a:r>
          </a:p>
          <a:p>
            <a:pPr marL="457189" indent="-457189">
              <a:spcAft>
                <a:spcPts val="400"/>
              </a:spcAft>
              <a:buAutoNum type="alphaLcPeriod"/>
            </a:pPr>
            <a:r>
              <a:rPr lang="en-IN" sz="1800" b="1" dirty="0"/>
              <a:t>Size</a:t>
            </a:r>
          </a:p>
          <a:p>
            <a:pPr marL="457189" indent="-457189">
              <a:spcAft>
                <a:spcPts val="400"/>
              </a:spcAft>
              <a:buAutoNum type="alphaLcPeriod"/>
            </a:pPr>
            <a:r>
              <a:rPr lang="en-IN" sz="1800" b="1" dirty="0"/>
              <a:t>Gender</a:t>
            </a:r>
          </a:p>
          <a:p>
            <a:pPr marL="457189" indent="-457189">
              <a:spcAft>
                <a:spcPts val="400"/>
              </a:spcAft>
              <a:buAutoNum type="alphaLcPeriod"/>
            </a:pPr>
            <a:r>
              <a:rPr lang="en-IN" sz="1800" b="1" dirty="0"/>
              <a:t>Output Preference </a:t>
            </a:r>
          </a:p>
          <a:p>
            <a:pPr lvl="0"/>
            <a:endParaRPr lang="en-IN" sz="1800" b="1" dirty="0"/>
          </a:p>
          <a:p>
            <a:pPr marL="0" indent="0">
              <a:spcAft>
                <a:spcPts val="800"/>
              </a:spcAft>
              <a:buNone/>
            </a:pPr>
            <a:r>
              <a:rPr lang="en-IN" sz="2000" dirty="0"/>
              <a:t>“Gender” is a String which has two possible values like ‘</a:t>
            </a:r>
            <a:r>
              <a:rPr lang="en-IN" sz="2000" b="1" dirty="0"/>
              <a:t>M</a:t>
            </a:r>
            <a:r>
              <a:rPr lang="en-IN" sz="2000" dirty="0"/>
              <a:t>’ and ‘</a:t>
            </a:r>
            <a:r>
              <a:rPr lang="en-IN" sz="2000" b="1" dirty="0"/>
              <a:t>F</a:t>
            </a:r>
            <a:r>
              <a:rPr lang="en-IN" sz="2000" dirty="0"/>
              <a:t>’. M=Male and F=Female.</a:t>
            </a:r>
          </a:p>
          <a:p>
            <a:pPr marL="0" indent="0">
              <a:spcAft>
                <a:spcPts val="800"/>
              </a:spcAft>
              <a:buNone/>
            </a:pPr>
            <a:r>
              <a:rPr lang="en-IN" sz="2000" dirty="0"/>
              <a:t>“Output Preference” is a String which suggests whether the results should be sorted only by Price or by Rating or by both  Price and Rating</a:t>
            </a:r>
          </a:p>
          <a:p>
            <a:pPr lvl="0"/>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040034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lnSpcReduction="10000"/>
          </a:bodyPr>
          <a:lstStyle/>
          <a:p>
            <a:pPr marL="380990" indent="-380990" algn="just">
              <a:spcAft>
                <a:spcPts val="667"/>
              </a:spcAft>
              <a:buFont typeface="Arial" panose="020B0604020202020204" pitchFamily="34" charset="0"/>
              <a:buChar char="•"/>
            </a:pPr>
            <a:r>
              <a:rPr lang="en-IN" sz="2000" dirty="0"/>
              <a:t>After getting the inputs, program should search for the T-shirts in the database and list the results on standard output, sorted as per Output Preference.</a:t>
            </a:r>
          </a:p>
          <a:p>
            <a:pPr marL="380990" indent="-380990" algn="just">
              <a:spcAft>
                <a:spcPts val="667"/>
              </a:spcAft>
              <a:buFont typeface="Arial" panose="020B0604020202020204" pitchFamily="34" charset="0"/>
              <a:buChar char="•"/>
            </a:pPr>
            <a:r>
              <a:rPr lang="en-IN" sz="2000"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Aft>
                <a:spcPts val="667"/>
              </a:spcAft>
              <a:buFont typeface="Arial" panose="020B0604020202020204" pitchFamily="34" charset="0"/>
              <a:buChar char="•"/>
            </a:pPr>
            <a:r>
              <a:rPr lang="en-IN" sz="2000" dirty="0"/>
              <a:t>If no matching flight is found for the given input, user friendly output should be displayed on the screen.</a:t>
            </a:r>
          </a:p>
          <a:p>
            <a:pPr marL="380990" indent="-380990" algn="just">
              <a:spcAft>
                <a:spcPts val="667"/>
              </a:spcAft>
              <a:buFont typeface="Arial" panose="020B0604020202020204" pitchFamily="34" charset="0"/>
              <a:buChar char="•"/>
            </a:pPr>
            <a:r>
              <a:rPr lang="en-IN" sz="2000" dirty="0"/>
              <a:t>Maven 3.x should be used</a:t>
            </a:r>
          </a:p>
          <a:p>
            <a:pPr marL="380990" indent="-380990" algn="just">
              <a:spcAft>
                <a:spcPts val="667"/>
              </a:spcAft>
              <a:buFont typeface="Arial" panose="020B0604020202020204" pitchFamily="34" charset="0"/>
              <a:buChar char="•"/>
            </a:pPr>
            <a:r>
              <a:rPr lang="en-IN" sz="2000" dirty="0"/>
              <a:t>Use the new features of Java 8 wherever possible</a:t>
            </a:r>
          </a:p>
          <a:p>
            <a:pPr marL="0" indent="0" algn="just">
              <a:spcAft>
                <a:spcPts val="800"/>
              </a:spcAft>
              <a:buNone/>
            </a:pPr>
            <a:r>
              <a:rPr lang="en-US" sz="2000" b="1" dirty="0">
                <a:solidFill>
                  <a:schemeClr val="accent1"/>
                </a:solidFill>
              </a:rPr>
              <a:t>Output</a:t>
            </a:r>
            <a:endParaRPr lang="en-US" sz="2000" b="1" i="1" dirty="0">
              <a:solidFill>
                <a:schemeClr val="accent1"/>
              </a:solidFill>
            </a:endParaRPr>
          </a:p>
          <a:p>
            <a:pPr algn="just">
              <a:spcAft>
                <a:spcPts val="800"/>
              </a:spcAft>
            </a:pPr>
            <a:r>
              <a:rPr lang="en-IN" sz="2000" dirty="0"/>
              <a:t>Program should display the list of </a:t>
            </a:r>
            <a:r>
              <a:rPr lang="en-IN" sz="2000" b="1" u="sng" dirty="0"/>
              <a:t>available</a:t>
            </a:r>
            <a:r>
              <a:rPr lang="en-IN" sz="2000" dirty="0"/>
              <a:t> T-shirts with details on console  for provided user inputs.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3856314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IN" sz="2000" dirty="0"/>
              <a:t>Code Completeness and Correctness</a:t>
            </a:r>
          </a:p>
          <a:p>
            <a:pPr marL="380990" indent="-380990">
              <a:buFont typeface="Arial" panose="020B0604020202020204" pitchFamily="34" charset="0"/>
              <a:buChar char="•"/>
            </a:pPr>
            <a:r>
              <a:rPr lang="en-IN" sz="2000" dirty="0"/>
              <a:t>Database design and use of hibernate technology</a:t>
            </a:r>
          </a:p>
          <a:p>
            <a:pPr marL="380990" indent="-380990">
              <a:buFont typeface="Arial" panose="020B0604020202020204" pitchFamily="34" charset="0"/>
              <a:buChar char="•"/>
            </a:pPr>
            <a:r>
              <a:rPr lang="en-IN" sz="2000" dirty="0"/>
              <a:t>Use of Java Collections, Threads and Annotations</a:t>
            </a:r>
          </a:p>
          <a:p>
            <a:pPr marL="380990" indent="-380990">
              <a:buFont typeface="Arial" panose="020B0604020202020204" pitchFamily="34" charset="0"/>
              <a:buChar char="•"/>
            </a:pPr>
            <a:r>
              <a:rPr lang="en-IN" sz="2000" dirty="0"/>
              <a:t>Usage of OO Principles, package/class structure, class/function/variable names</a:t>
            </a:r>
          </a:p>
          <a:p>
            <a:pPr marL="380990" indent="-380990">
              <a:buFont typeface="Arial" panose="020B0604020202020204" pitchFamily="34" charset="0"/>
              <a:buChar char="•"/>
            </a:pPr>
            <a:r>
              <a:rPr lang="en-IN" sz="2000" dirty="0"/>
              <a:t>Code in running condition</a:t>
            </a:r>
          </a:p>
          <a:p>
            <a:pPr marL="380990" indent="-380990">
              <a:buFont typeface="Arial" panose="020B0604020202020204" pitchFamily="34" charset="0"/>
              <a:buChar char="•"/>
              <a:tabLst>
                <a:tab pos="2154713" algn="l"/>
              </a:tabLst>
            </a:pPr>
            <a:r>
              <a:rPr lang="en-IN" sz="2000" dirty="0"/>
              <a:t>Face to face discussion</a:t>
            </a:r>
          </a:p>
          <a:p>
            <a:pPr marL="380990" indent="-380990">
              <a:buFont typeface="Arial" panose="020B0604020202020204" pitchFamily="34" charset="0"/>
              <a:buChar char="•"/>
              <a:tabLst>
                <a:tab pos="2154713" algn="l"/>
              </a:tabLst>
            </a:pPr>
            <a:r>
              <a:rPr lang="en-IN" sz="2000" dirty="0"/>
              <a:t>Usage of Java 8 new features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166251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10 - 13</a:t>
            </a:r>
            <a:endParaRPr lang="en-PT" dirty="0"/>
          </a:p>
        </p:txBody>
      </p:sp>
    </p:spTree>
    <p:extLst>
      <p:ext uri="{BB962C8B-B14F-4D97-AF65-F5344CB8AC3E}">
        <p14:creationId xmlns:p14="http://schemas.microsoft.com/office/powerpoint/2010/main" val="368454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US" dirty="0"/>
              <a:t>Web Server Basics And Web Components</a:t>
            </a:r>
          </a:p>
        </p:txBody>
      </p:sp>
      <p:pic>
        <p:nvPicPr>
          <p:cNvPr id="6" name="Picture 2" descr="C:\Users\surender2567\Downloads\imageedit_10_9078428260.gif">
            <a:extLst>
              <a:ext uri="{FF2B5EF4-FFF2-40B4-BE49-F238E27FC236}">
                <a16:creationId xmlns:a16="http://schemas.microsoft.com/office/drawing/2014/main" id="{157352E8-E727-41DC-ACDA-45BF957D1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13" y="2484505"/>
            <a:ext cx="2717800" cy="1308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urender2567\Downloads\imageedit_12_9358868476.gif">
            <a:extLst>
              <a:ext uri="{FF2B5EF4-FFF2-40B4-BE49-F238E27FC236}">
                <a16:creationId xmlns:a16="http://schemas.microsoft.com/office/drawing/2014/main" id="{5162E80B-8A4E-4E13-9569-9AD799C2E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920" y="2484505"/>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urender2567\Downloads\imageedit_14_3722283456.gif">
            <a:extLst>
              <a:ext uri="{FF2B5EF4-FFF2-40B4-BE49-F238E27FC236}">
                <a16:creationId xmlns:a16="http://schemas.microsoft.com/office/drawing/2014/main" id="{CA29ECF7-217E-4469-B063-AA350AEB1F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7987" y="2230507"/>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76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8"/>
                                        </p:tgtEl>
                                        <p:attrNameLst>
                                          <p:attrName>r</p:attrName>
                                        </p:attrNameLst>
                                      </p:cBhvr>
                                    </p:animRot>
                                    <p:animRot by="-240000">
                                      <p:cBhvr>
                                        <p:cTn id="19" dur="200" fill="hold">
                                          <p:stCondLst>
                                            <p:cond delay="200"/>
                                          </p:stCondLst>
                                        </p:cTn>
                                        <p:tgtEl>
                                          <p:spTgt spid="8"/>
                                        </p:tgtEl>
                                        <p:attrNameLst>
                                          <p:attrName>r</p:attrName>
                                        </p:attrNameLst>
                                      </p:cBhvr>
                                    </p:animRot>
                                    <p:animRot by="240000">
                                      <p:cBhvr>
                                        <p:cTn id="20" dur="200" fill="hold">
                                          <p:stCondLst>
                                            <p:cond delay="400"/>
                                          </p:stCondLst>
                                        </p:cTn>
                                        <p:tgtEl>
                                          <p:spTgt spid="8"/>
                                        </p:tgtEl>
                                        <p:attrNameLst>
                                          <p:attrName>r</p:attrName>
                                        </p:attrNameLst>
                                      </p:cBhvr>
                                    </p:animRot>
                                    <p:animRot by="-240000">
                                      <p:cBhvr>
                                        <p:cTn id="21" dur="200" fill="hold">
                                          <p:stCondLst>
                                            <p:cond delay="600"/>
                                          </p:stCondLst>
                                        </p:cTn>
                                        <p:tgtEl>
                                          <p:spTgt spid="8"/>
                                        </p:tgtEl>
                                        <p:attrNameLst>
                                          <p:attrName>r</p:attrName>
                                        </p:attrNameLst>
                                      </p:cBhvr>
                                    </p:animRot>
                                    <p:animRot by="120000">
                                      <p:cBhvr>
                                        <p:cTn id="22"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181270" cy="2357009"/>
          </a:xfrm>
        </p:spPr>
        <p:txBody>
          <a:bodyPr>
            <a:normAutofit fontScale="92500"/>
          </a:bodyPr>
          <a:lstStyle/>
          <a:p>
            <a:pPr marL="0" indent="0">
              <a:buNone/>
            </a:pPr>
            <a:r>
              <a:rPr lang="en-US" b="1" dirty="0">
                <a:solidFill>
                  <a:srgbClr val="00DAA9"/>
                </a:solidFill>
              </a:rPr>
              <a:t>Objective</a:t>
            </a:r>
          </a:p>
          <a:p>
            <a:pPr marL="380990" indent="-380990">
              <a:buFont typeface="Arial" panose="020B0604020202020204" pitchFamily="34" charset="0"/>
              <a:buChar char="•"/>
            </a:pPr>
            <a:r>
              <a:rPr lang="en-IN" sz="2800" dirty="0"/>
              <a:t>Web Server And Application Server Basics</a:t>
            </a:r>
          </a:p>
          <a:p>
            <a:pPr marL="380990" indent="-380990">
              <a:buFont typeface="Arial" panose="020B0604020202020204" pitchFamily="34" charset="0"/>
              <a:buChar char="•"/>
            </a:pPr>
            <a:r>
              <a:rPr lang="en-IN" sz="2800" dirty="0"/>
              <a:t>Learn Web Components</a:t>
            </a:r>
          </a:p>
          <a:p>
            <a:pPr marL="380990" indent="-380990">
              <a:buFont typeface="Arial" panose="020B0604020202020204" pitchFamily="34" charset="0"/>
              <a:buChar char="•"/>
            </a:pPr>
            <a:r>
              <a:rPr lang="en-IN" sz="2800" dirty="0"/>
              <a:t>Develop Web Application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Web Server And Components</a:t>
            </a:r>
          </a:p>
        </p:txBody>
      </p:sp>
      <p:sp>
        <p:nvSpPr>
          <p:cNvPr id="10" name="TextBox 9">
            <a:extLst>
              <a:ext uri="{FF2B5EF4-FFF2-40B4-BE49-F238E27FC236}">
                <a16:creationId xmlns:a16="http://schemas.microsoft.com/office/drawing/2014/main" id="{9BC1400A-7F18-476C-B18D-91B9D3C378B3}"/>
              </a:ext>
            </a:extLst>
          </p:cNvPr>
          <p:cNvSpPr txBox="1"/>
          <p:nvPr/>
        </p:nvSpPr>
        <p:spPr>
          <a:xfrm>
            <a:off x="4978140" y="1437553"/>
            <a:ext cx="6587459" cy="3888629"/>
          </a:xfrm>
          <a:prstGeom prst="rect">
            <a:avLst/>
          </a:prstGeom>
          <a:noFill/>
        </p:spPr>
        <p:txBody>
          <a:bodyPr wrap="square">
            <a:spAutoFit/>
          </a:bodyPr>
          <a:lstStyle/>
          <a:p>
            <a:pPr>
              <a:spcAft>
                <a:spcPts val="800"/>
              </a:spcAft>
            </a:pPr>
            <a:r>
              <a:rPr lang="en-IN" sz="2000" b="1" dirty="0">
                <a:solidFill>
                  <a:srgbClr val="00DAA9"/>
                </a:solidFill>
              </a:rPr>
              <a:t>Course Content</a:t>
            </a:r>
          </a:p>
          <a:p>
            <a:pPr marL="380990" indent="-380990">
              <a:buClr>
                <a:srgbClr val="00DAA9"/>
              </a:buClr>
              <a:buFont typeface="Arial" panose="020B0604020202020204" pitchFamily="34" charset="0"/>
              <a:buChar char="•"/>
            </a:pPr>
            <a:r>
              <a:rPr lang="en-IN" sz="2200" dirty="0"/>
              <a:t>Web Server Basics(Duration -5h)</a:t>
            </a:r>
            <a:r>
              <a:rPr lang="en-IN" sz="2400" dirty="0">
                <a:solidFill>
                  <a:schemeClr val="accent1"/>
                </a:solidFill>
              </a:rPr>
              <a:t> </a:t>
            </a:r>
            <a:endParaRPr lang="en-IN" sz="2400" dirty="0"/>
          </a:p>
          <a:p>
            <a:pPr marL="990575" lvl="1" indent="-380990">
              <a:buClr>
                <a:srgbClr val="00DAA9"/>
              </a:buClr>
              <a:buFont typeface="Wingdings" panose="05000000000000000000" pitchFamily="2" charset="2"/>
              <a:buChar char="ü"/>
            </a:pPr>
            <a:r>
              <a:rPr lang="en-US" sz="2000" dirty="0"/>
              <a:t>Web Server And Application Server Introduction</a:t>
            </a:r>
          </a:p>
          <a:p>
            <a:pPr marL="990575" lvl="1" indent="-380990">
              <a:buClr>
                <a:srgbClr val="00DAA9"/>
              </a:buClr>
              <a:buFont typeface="Wingdings" panose="05000000000000000000" pitchFamily="2" charset="2"/>
              <a:buChar char="ü"/>
            </a:pPr>
            <a:r>
              <a:rPr lang="en-US" sz="2000" dirty="0"/>
              <a:t>Know About Tomcat</a:t>
            </a:r>
          </a:p>
          <a:p>
            <a:pPr marL="990575" lvl="1" indent="-380990">
              <a:buClr>
                <a:srgbClr val="00DAA9"/>
              </a:buClr>
              <a:buFont typeface="Wingdings" panose="05000000000000000000" pitchFamily="2" charset="2"/>
              <a:buChar char="ü"/>
            </a:pPr>
            <a:r>
              <a:rPr lang="en-US" sz="2000" dirty="0"/>
              <a:t>Configure Tomcat with Eclipse</a:t>
            </a:r>
          </a:p>
          <a:p>
            <a:pPr marL="990575" lvl="1" indent="-380990">
              <a:buFont typeface="Wingdings" panose="05000000000000000000" pitchFamily="2" charset="2"/>
              <a:buChar char="ü"/>
            </a:pPr>
            <a:endParaRPr lang="en-US" sz="1867" dirty="0"/>
          </a:p>
          <a:p>
            <a:pPr marL="380990" lvl="1" indent="-380990">
              <a:buClr>
                <a:srgbClr val="00DAA9"/>
              </a:buClr>
              <a:buFont typeface="Arial" panose="020B0604020202020204" pitchFamily="34" charset="0"/>
              <a:buChar char="•"/>
            </a:pPr>
            <a:r>
              <a:rPr lang="en-US" sz="2400" dirty="0"/>
              <a:t>Web Components (Duration -15h)</a:t>
            </a:r>
          </a:p>
          <a:p>
            <a:pPr marL="990575" lvl="1" indent="-380990">
              <a:buClr>
                <a:srgbClr val="00DAA9"/>
              </a:buClr>
              <a:buFont typeface="Wingdings" panose="05000000000000000000" pitchFamily="2" charset="2"/>
              <a:buChar char="ü"/>
            </a:pPr>
            <a:r>
              <a:rPr lang="en-US" sz="1867" dirty="0"/>
              <a:t>JSP And Servlet Basics</a:t>
            </a:r>
          </a:p>
          <a:p>
            <a:pPr marL="990575" lvl="1" indent="-380990">
              <a:buClr>
                <a:srgbClr val="00DAA9"/>
              </a:buClr>
              <a:buFont typeface="Wingdings" panose="05000000000000000000" pitchFamily="2" charset="2"/>
              <a:buChar char="ü"/>
            </a:pPr>
            <a:r>
              <a:rPr lang="en-US" sz="1867" dirty="0"/>
              <a:t>JSP Standard Tag Library [JSTL]</a:t>
            </a:r>
          </a:p>
          <a:p>
            <a:pPr marL="990575" lvl="1" indent="-380990">
              <a:buClr>
                <a:srgbClr val="00DAA9"/>
              </a:buClr>
              <a:buFont typeface="Wingdings" panose="05000000000000000000" pitchFamily="2" charset="2"/>
              <a:buChar char="ü"/>
            </a:pPr>
            <a:r>
              <a:rPr lang="en-US" sz="1867" dirty="0"/>
              <a:t>Web Application Structure</a:t>
            </a:r>
          </a:p>
          <a:p>
            <a:pPr marL="990575" lvl="1" indent="-380990">
              <a:buClr>
                <a:srgbClr val="00DAA9"/>
              </a:buClr>
              <a:buFont typeface="Wingdings" panose="05000000000000000000" pitchFamily="2" charset="2"/>
              <a:buChar char="ü"/>
            </a:pPr>
            <a:r>
              <a:rPr lang="en-US" sz="1867" dirty="0"/>
              <a:t>Sample Web Application</a:t>
            </a:r>
          </a:p>
          <a:p>
            <a:pPr marL="990575" lvl="1" indent="-380990">
              <a:buFont typeface="Wingdings" panose="05000000000000000000" pitchFamily="2" charset="2"/>
              <a:buChar char="ü"/>
            </a:pPr>
            <a:endParaRPr lang="en-IN" sz="1867" dirty="0"/>
          </a:p>
        </p:txBody>
      </p:sp>
      <p:pic>
        <p:nvPicPr>
          <p:cNvPr id="6" name="Picture 5" descr="C:\Users\surender2567\Downloads\imageedit_14_3722283456.gif">
            <a:extLst>
              <a:ext uri="{FF2B5EF4-FFF2-40B4-BE49-F238E27FC236}">
                <a16:creationId xmlns:a16="http://schemas.microsoft.com/office/drawing/2014/main" id="{2437E817-4469-4D97-8DB1-68F5AECA2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890" y="4096271"/>
            <a:ext cx="1824203" cy="181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7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22DC8-C68D-4D4A-A426-4CFB5929E22B}"/>
              </a:ext>
            </a:extLst>
          </p:cNvPr>
          <p:cNvSpPr>
            <a:spLocks noGrp="1"/>
          </p:cNvSpPr>
          <p:nvPr>
            <p:ph type="body" sz="quarter" idx="10"/>
          </p:nvPr>
        </p:nvSpPr>
        <p:spPr/>
        <p:txBody>
          <a:bodyPr/>
          <a:lstStyle/>
          <a:p>
            <a:endParaRPr lang="en-PT"/>
          </a:p>
        </p:txBody>
      </p:sp>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6" name="Table 5">
            <a:extLst>
              <a:ext uri="{FF2B5EF4-FFF2-40B4-BE49-F238E27FC236}">
                <a16:creationId xmlns:a16="http://schemas.microsoft.com/office/drawing/2014/main" id="{C88C1DE1-C20A-484C-B5B2-CAD29DE30A06}"/>
              </a:ext>
            </a:extLst>
          </p:cNvPr>
          <p:cNvGraphicFramePr>
            <a:graphicFrameLocks noGrp="1"/>
          </p:cNvGraphicFramePr>
          <p:nvPr>
            <p:extLst>
              <p:ext uri="{D42A27DB-BD31-4B8C-83A1-F6EECF244321}">
                <p14:modId xmlns:p14="http://schemas.microsoft.com/office/powerpoint/2010/main" val="1902426080"/>
              </p:ext>
            </p:extLst>
          </p:nvPr>
        </p:nvGraphicFramePr>
        <p:xfrm>
          <a:off x="639385" y="1159498"/>
          <a:ext cx="11025234" cy="4182545"/>
        </p:xfrm>
        <a:graphic>
          <a:graphicData uri="http://schemas.openxmlformats.org/drawingml/2006/table">
            <a:tbl>
              <a:tblPr firstRow="1" bandRow="1">
                <a:tableStyleId>{5C22544A-7EE6-4342-B048-85BDC9FD1C3A}</a:tableStyleId>
              </a:tblPr>
              <a:tblGrid>
                <a:gridCol w="1390570">
                  <a:extLst>
                    <a:ext uri="{9D8B030D-6E8A-4147-A177-3AD203B41FA5}">
                      <a16:colId xmlns:a16="http://schemas.microsoft.com/office/drawing/2014/main" val="20000"/>
                    </a:ext>
                  </a:extLst>
                </a:gridCol>
                <a:gridCol w="9634664">
                  <a:extLst>
                    <a:ext uri="{9D8B030D-6E8A-4147-A177-3AD203B41FA5}">
                      <a16:colId xmlns:a16="http://schemas.microsoft.com/office/drawing/2014/main" val="20001"/>
                    </a:ext>
                  </a:extLst>
                </a:gridCol>
              </a:tblGrid>
              <a:tr h="838298">
                <a:tc>
                  <a:txBody>
                    <a:bodyPr/>
                    <a:lstStyle/>
                    <a:p>
                      <a:r>
                        <a:rPr lang="en-IN" sz="1400">
                          <a:solidFill>
                            <a:schemeClr val="bg1"/>
                          </a:solidFill>
                        </a:rPr>
                        <a:t>Day</a:t>
                      </a:r>
                    </a:p>
                  </a:txBody>
                  <a:tcPr marL="121920" marR="121920" marT="60960" marB="60960"/>
                </a:tc>
                <a:tc>
                  <a:txBody>
                    <a:bodyPr/>
                    <a:lstStyle/>
                    <a:p>
                      <a:r>
                        <a:rPr lang="en-IN" sz="1400">
                          <a:solidFill>
                            <a:schemeClr val="bg1"/>
                          </a:solidFill>
                        </a:rPr>
                        <a:t>Activities </a:t>
                      </a:r>
                    </a:p>
                  </a:txBody>
                  <a:tcPr marL="121920" marR="121920" marT="60960" marB="60960"/>
                </a:tc>
                <a:extLst>
                  <a:ext uri="{0D108BD9-81ED-4DB2-BD59-A6C34878D82A}">
                    <a16:rowId xmlns:a16="http://schemas.microsoft.com/office/drawing/2014/main" val="10000"/>
                  </a:ext>
                </a:extLst>
              </a:tr>
              <a:tr h="718541">
                <a:tc>
                  <a:txBody>
                    <a:bodyPr/>
                    <a:lstStyle/>
                    <a:p>
                      <a:r>
                        <a:rPr lang="en-IN" sz="1400" b="1">
                          <a:solidFill>
                            <a:schemeClr val="tx1"/>
                          </a:solidFill>
                        </a:rPr>
                        <a:t>Day#10</a:t>
                      </a:r>
                    </a:p>
                  </a:txBody>
                  <a:tcPr marL="121920" marR="121920" marT="60960" marB="60960"/>
                </a:tc>
                <a:tc>
                  <a:txBody>
                    <a:bodyPr/>
                    <a:lstStyle/>
                    <a:p>
                      <a:r>
                        <a:rPr lang="en-IN" sz="1400" b="1">
                          <a:solidFill>
                            <a:schemeClr val="tx1"/>
                          </a:solidFill>
                        </a:rPr>
                        <a:t>Webserver</a:t>
                      </a:r>
                      <a:r>
                        <a:rPr lang="en-IN" sz="1400" b="1" baseline="0">
                          <a:solidFill>
                            <a:schemeClr val="tx1"/>
                          </a:solidFill>
                        </a:rPr>
                        <a:t> And Application Server Basics | </a:t>
                      </a:r>
                      <a:r>
                        <a:rPr lang="en-IN" sz="1400" b="1" strike="noStrike" baseline="0">
                          <a:solidFill>
                            <a:schemeClr val="tx1"/>
                          </a:solidFill>
                        </a:rPr>
                        <a:t>Tomcat Basics | Tomcat Advanced |</a:t>
                      </a:r>
                    </a:p>
                    <a:p>
                      <a:r>
                        <a:rPr lang="en-IN" sz="1400" b="1" baseline="0">
                          <a:solidFill>
                            <a:schemeClr val="tx1"/>
                          </a:solidFill>
                        </a:rPr>
                        <a:t>Configuring Tomcat in Eclipse Pdf </a:t>
                      </a:r>
                      <a:r>
                        <a:rPr lang="en-US" sz="1400" b="1" baseline="0">
                          <a:solidFill>
                            <a:schemeClr val="tx1"/>
                          </a:solidFill>
                        </a:rPr>
                        <a:t>| Java Web Fundamentals </a:t>
                      </a:r>
                      <a:endParaRPr lang="en-IN" sz="1400" b="1">
                        <a:solidFill>
                          <a:schemeClr val="tx1"/>
                        </a:solidFill>
                      </a:endParaRPr>
                    </a:p>
                  </a:txBody>
                  <a:tcPr marL="121920" marR="121920" marT="60960" marB="60960"/>
                </a:tc>
                <a:extLst>
                  <a:ext uri="{0D108BD9-81ED-4DB2-BD59-A6C34878D82A}">
                    <a16:rowId xmlns:a16="http://schemas.microsoft.com/office/drawing/2014/main" val="10001"/>
                  </a:ext>
                </a:extLst>
              </a:tr>
              <a:tr h="837621">
                <a:tc>
                  <a:txBody>
                    <a:bodyPr/>
                    <a:lstStyle/>
                    <a:p>
                      <a:pPr marL="0" algn="l" rtl="0" eaLnBrk="1" hangingPunct="1"/>
                      <a:r>
                        <a:rPr lang="en-IN" sz="1400" b="1" kern="1200">
                          <a:solidFill>
                            <a:schemeClr val="dk1"/>
                          </a:solidFill>
                          <a:latin typeface="+mn-lt"/>
                          <a:ea typeface="+mn-ea"/>
                          <a:cs typeface="+mn-cs"/>
                        </a:rPr>
                        <a:t>Day#11</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a:solidFill>
                            <a:schemeClr val="tx1"/>
                          </a:solidFill>
                        </a:rPr>
                        <a:t>Creating a Web App Using Eclipse | JSP And Servlet Tutorial </a:t>
                      </a:r>
                      <a:r>
                        <a:rPr lang="en-IN" sz="1400" b="1" baseline="0">
                          <a:solidFill>
                            <a:schemeClr val="tx1"/>
                          </a:solidFill>
                        </a:rPr>
                        <a:t>| Servlet Tutorial</a:t>
                      </a:r>
                      <a:endParaRPr lang="en-IN" sz="1400" b="1">
                        <a:solidFill>
                          <a:schemeClr val="tx1"/>
                        </a:solidFill>
                      </a:endParaRPr>
                    </a:p>
                  </a:txBody>
                  <a:tcPr marL="121920" marR="121920" marT="60960" marB="60960"/>
                </a:tc>
                <a:extLst>
                  <a:ext uri="{0D108BD9-81ED-4DB2-BD59-A6C34878D82A}">
                    <a16:rowId xmlns:a16="http://schemas.microsoft.com/office/drawing/2014/main" val="10002"/>
                  </a:ext>
                </a:extLst>
              </a:tr>
              <a:tr h="950464">
                <a:tc>
                  <a:txBody>
                    <a:bodyPr/>
                    <a:lstStyle/>
                    <a:p>
                      <a:r>
                        <a:rPr lang="en-IN" sz="1400" b="1" dirty="0"/>
                        <a:t>Day#12</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JSP Tutorial | Assignment#3</a:t>
                      </a:r>
                      <a:endParaRPr lang="en-IN" sz="1400" b="1">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baseline="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a:solidFill>
                          <a:schemeClr val="tx1"/>
                        </a:solidFill>
                      </a:endParaRPr>
                    </a:p>
                  </a:txBody>
                  <a:tcPr marL="121920" marR="121920" marT="60960" marB="60960"/>
                </a:tc>
                <a:extLst>
                  <a:ext uri="{0D108BD9-81ED-4DB2-BD59-A6C34878D82A}">
                    <a16:rowId xmlns:a16="http://schemas.microsoft.com/office/drawing/2014/main" val="10003"/>
                  </a:ext>
                </a:extLst>
              </a:tr>
              <a:tr h="837621">
                <a:tc>
                  <a:txBody>
                    <a:bodyPr/>
                    <a:lstStyle/>
                    <a:p>
                      <a:r>
                        <a:rPr lang="en-IN" sz="1400" b="1" dirty="0"/>
                        <a:t>Day#13</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Assignment#3</a:t>
                      </a:r>
                      <a:endParaRPr lang="en-IN"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1351870"/>
                  </a:ext>
                </a:extLst>
              </a:tr>
            </a:tbl>
          </a:graphicData>
        </a:graphic>
      </p:graphicFrame>
    </p:spTree>
    <p:extLst>
      <p:ext uri="{BB962C8B-B14F-4D97-AF65-F5344CB8AC3E}">
        <p14:creationId xmlns:p14="http://schemas.microsoft.com/office/powerpoint/2010/main" val="2255851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4"/>
            <a:ext cx="4632186" cy="4911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DAA9"/>
                </a:solidFill>
              </a:rPr>
              <a:t>Video Material</a:t>
            </a:r>
          </a:p>
          <a:p>
            <a:pPr marL="380990" indent="-380990">
              <a:spcAft>
                <a:spcPts val="800"/>
              </a:spcAft>
              <a:buClr>
                <a:srgbClr val="00DAA9"/>
              </a:buClr>
              <a:buFont typeface="Wingdings" panose="05000000000000000000" pitchFamily="2" charset="2"/>
              <a:buChar char="ü"/>
            </a:pPr>
            <a:r>
              <a:rPr lang="en-IN" dirty="0">
                <a:hlinkClick r:id="rId2"/>
              </a:rPr>
              <a:t>Creating a Web App Using Eclipse</a:t>
            </a:r>
            <a:r>
              <a:rPr lang="en-IN" dirty="0"/>
              <a:t> [15m]</a:t>
            </a:r>
          </a:p>
          <a:p>
            <a:pPr marL="380990" indent="-380990">
              <a:spcAft>
                <a:spcPts val="800"/>
              </a:spcAft>
              <a:buClr>
                <a:srgbClr val="00DAA9"/>
              </a:buClr>
              <a:buFont typeface="Wingdings" panose="05000000000000000000" pitchFamily="2" charset="2"/>
              <a:buChar char="ü"/>
            </a:pPr>
            <a:r>
              <a:rPr lang="en-IN" dirty="0">
                <a:hlinkClick r:id="rId3"/>
              </a:rPr>
              <a:t>JSP And Servlet Tutorial</a:t>
            </a:r>
            <a:r>
              <a:rPr lang="en-IN" dirty="0"/>
              <a:t> [4h]</a:t>
            </a:r>
          </a:p>
          <a:p>
            <a:pPr marL="380990" indent="-380990">
              <a:spcAft>
                <a:spcPts val="800"/>
              </a:spcAft>
              <a:buClr>
                <a:srgbClr val="00DAA9"/>
              </a:buClr>
              <a:buFont typeface="Wingdings" panose="05000000000000000000" pitchFamily="2" charset="2"/>
              <a:buChar char="ü"/>
            </a:pPr>
            <a:r>
              <a:rPr lang="en-IN" dirty="0">
                <a:hlinkClick r:id="rId4"/>
              </a:rPr>
              <a:t>Java Web Fundamentals </a:t>
            </a:r>
            <a:r>
              <a:rPr lang="en-IN" dirty="0"/>
              <a:t>[2h 28m]</a:t>
            </a:r>
          </a:p>
          <a:p>
            <a:endParaRPr lang="en-US" dirty="0"/>
          </a:p>
        </p:txBody>
      </p:sp>
      <p:sp>
        <p:nvSpPr>
          <p:cNvPr id="5" name="Inhaltsplatzhalter 1">
            <a:extLst>
              <a:ext uri="{FF2B5EF4-FFF2-40B4-BE49-F238E27FC236}">
                <a16:creationId xmlns:a16="http://schemas.microsoft.com/office/drawing/2014/main" id="{FB693057-F4C0-46BF-912D-274B12745534}"/>
              </a:ext>
            </a:extLst>
          </p:cNvPr>
          <p:cNvSpPr txBox="1">
            <a:spLocks/>
          </p:cNvSpPr>
          <p:nvPr/>
        </p:nvSpPr>
        <p:spPr>
          <a:xfrm>
            <a:off x="748946" y="1536054"/>
            <a:ext cx="6358864" cy="4911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DAA9"/>
                </a:solidFill>
              </a:rPr>
              <a:t>Books</a:t>
            </a:r>
          </a:p>
          <a:p>
            <a:pPr marL="380990" indent="-380990">
              <a:spcAft>
                <a:spcPts val="800"/>
              </a:spcAft>
              <a:buClr>
                <a:srgbClr val="00DAA9"/>
              </a:buClr>
              <a:buFont typeface="Wingdings" panose="05000000000000000000" pitchFamily="2" charset="2"/>
              <a:buChar char="ü"/>
            </a:pPr>
            <a:r>
              <a:rPr lang="en-IN" dirty="0">
                <a:hlinkClick r:id="rId5"/>
              </a:rPr>
              <a:t>Tomcat Basics </a:t>
            </a:r>
            <a:r>
              <a:rPr lang="en-IN" dirty="0"/>
              <a:t>[2h]</a:t>
            </a:r>
          </a:p>
          <a:p>
            <a:pPr marL="380990" indent="-380990">
              <a:spcAft>
                <a:spcPts val="800"/>
              </a:spcAft>
              <a:buClr>
                <a:srgbClr val="00DAA9"/>
              </a:buClr>
              <a:buFont typeface="Wingdings" panose="05000000000000000000" pitchFamily="2" charset="2"/>
              <a:buChar char="ü"/>
            </a:pPr>
            <a:r>
              <a:rPr lang="en-IN" dirty="0">
                <a:hlinkClick r:id="rId6"/>
              </a:rPr>
              <a:t>Tomcat Advanced </a:t>
            </a:r>
            <a:r>
              <a:rPr lang="en-IN" dirty="0"/>
              <a:t>[2h]</a:t>
            </a:r>
          </a:p>
          <a:p>
            <a:pPr marL="380990" indent="-380990">
              <a:spcAft>
                <a:spcPts val="800"/>
              </a:spcAft>
              <a:buClr>
                <a:srgbClr val="00DAA9"/>
              </a:buClr>
              <a:buFont typeface="Wingdings" panose="05000000000000000000" pitchFamily="2" charset="2"/>
              <a:buChar char="ü"/>
            </a:pPr>
            <a:r>
              <a:rPr lang="en-IN" dirty="0"/>
              <a:t>Configuring tomcat in eclipse [1h] –(Study Material)</a:t>
            </a:r>
          </a:p>
          <a:p>
            <a:pPr marL="380990" indent="-380990">
              <a:spcAft>
                <a:spcPts val="800"/>
              </a:spcAft>
              <a:buClr>
                <a:srgbClr val="00DAA9"/>
              </a:buClr>
              <a:buFont typeface="Wingdings" panose="05000000000000000000" pitchFamily="2" charset="2"/>
              <a:buChar char="ü"/>
            </a:pPr>
            <a:r>
              <a:rPr lang="en-IN" dirty="0">
                <a:hlinkClick r:id="rId7"/>
              </a:rPr>
              <a:t>Servlet Tutorial</a:t>
            </a:r>
            <a:r>
              <a:rPr lang="en-IN" dirty="0"/>
              <a:t> [4h]</a:t>
            </a:r>
          </a:p>
          <a:p>
            <a:pPr marL="380990" indent="-380990">
              <a:spcAft>
                <a:spcPts val="800"/>
              </a:spcAft>
              <a:buClr>
                <a:srgbClr val="00DAA9"/>
              </a:buClr>
              <a:buFont typeface="Wingdings" panose="05000000000000000000" pitchFamily="2" charset="2"/>
              <a:buChar char="ü"/>
            </a:pPr>
            <a:r>
              <a:rPr lang="en-IN" dirty="0">
                <a:hlinkClick r:id="rId8"/>
              </a:rPr>
              <a:t>JSP Tutorial</a:t>
            </a:r>
            <a:r>
              <a:rPr lang="en-IN" dirty="0"/>
              <a:t> [4h]</a:t>
            </a:r>
          </a:p>
          <a:p>
            <a:endParaRPr lang="en-US" dirty="0"/>
          </a:p>
        </p:txBody>
      </p:sp>
    </p:spTree>
    <p:extLst>
      <p:ext uri="{BB962C8B-B14F-4D97-AF65-F5344CB8AC3E}">
        <p14:creationId xmlns:p14="http://schemas.microsoft.com/office/powerpoint/2010/main" val="248174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121839"/>
            <a:ext cx="9767782" cy="978729"/>
          </a:xfrm>
        </p:spPr>
        <p:txBody>
          <a:bodyPr/>
          <a:lstStyle/>
          <a:p>
            <a:r>
              <a:rPr lang="en-US" dirty="0"/>
              <a:t>Assignment #3</a:t>
            </a:r>
            <a:endParaRPr lang="en-PT" dirty="0"/>
          </a:p>
        </p:txBody>
      </p:sp>
    </p:spTree>
    <p:extLst>
      <p:ext uri="{BB962C8B-B14F-4D97-AF65-F5344CB8AC3E}">
        <p14:creationId xmlns:p14="http://schemas.microsoft.com/office/powerpoint/2010/main" val="2192697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253457"/>
            <a:ext cx="10854000" cy="5251037"/>
          </a:xfrm>
        </p:spPr>
        <p:txBody>
          <a:bodyPr>
            <a:normAutofit lnSpcReduction="10000"/>
          </a:bodyPr>
          <a:lstStyle/>
          <a:p>
            <a:pPr marL="0" indent="0" algn="just">
              <a:spcAft>
                <a:spcPts val="800"/>
              </a:spcAft>
              <a:buNone/>
            </a:pPr>
            <a:r>
              <a:rPr lang="en-US" sz="2000" dirty="0"/>
              <a:t>Develop an ecommerce product management utility. This utility begins by presenting a login screen that looks like this</a:t>
            </a:r>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r>
              <a:rPr lang="en-US" sz="2000" dirty="0"/>
              <a:t>Admin user would enter a username and password for authentication. Upon clicking the Login button, the submitted username / password should be verified (authenticated) against existing users' information in the database.</a:t>
            </a:r>
          </a:p>
          <a:p>
            <a:pPr marL="0" indent="0" algn="just">
              <a:spcAft>
                <a:spcPts val="800"/>
              </a:spcAft>
              <a:buNone/>
            </a:pPr>
            <a:r>
              <a:rPr lang="en-US" sz="2000" dirty="0"/>
              <a:t>Upon successful authentication, the user would be presented with a screen as follows:</a:t>
            </a:r>
          </a:p>
          <a:p>
            <a:pPr marL="0" indent="0" algn="just">
              <a:spcAft>
                <a:spcPts val="800"/>
              </a:spcAft>
              <a:buNone/>
            </a:pPr>
            <a:endParaRPr lang="en-US"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pic>
        <p:nvPicPr>
          <p:cNvPr id="5" name="Picture 2">
            <a:extLst>
              <a:ext uri="{FF2B5EF4-FFF2-40B4-BE49-F238E27FC236}">
                <a16:creationId xmlns:a16="http://schemas.microsoft.com/office/drawing/2014/main" id="{58FE5FE5-6D72-4583-A5B1-A703CB9EF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728" y="2564904"/>
            <a:ext cx="5829529" cy="165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994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03DDB9-9424-43D6-B089-0BA965EEB40B}"/>
              </a:ext>
            </a:extLst>
          </p:cNvPr>
          <p:cNvSpPr txBox="1"/>
          <p:nvPr/>
        </p:nvSpPr>
        <p:spPr>
          <a:xfrm>
            <a:off x="326483" y="1035280"/>
            <a:ext cx="4556236" cy="1384995"/>
          </a:xfrm>
          <a:prstGeom prst="rect">
            <a:avLst/>
          </a:prstGeom>
          <a:noFill/>
        </p:spPr>
        <p:txBody>
          <a:bodyPr wrap="square" rtlCol="0">
            <a:spAutoFit/>
          </a:bodyPr>
          <a:lstStyle/>
          <a:p>
            <a:pPr>
              <a:spcBef>
                <a:spcPts val="1000"/>
              </a:spcBef>
              <a:buClr>
                <a:schemeClr val="accent1"/>
              </a:buClr>
            </a:pPr>
            <a:r>
              <a:rPr lang="en-IN" sz="2400" b="1" dirty="0">
                <a:solidFill>
                  <a:srgbClr val="00DAA9"/>
                </a:solidFill>
                <a:latin typeface="Equip Extended" panose="02000503030000020004" pitchFamily="2" charset="77"/>
              </a:rPr>
              <a:t>Objective</a:t>
            </a:r>
          </a:p>
          <a:p>
            <a:pPr marL="380990" indent="-380990">
              <a:buClr>
                <a:srgbClr val="00DAA9"/>
              </a:buClr>
              <a:buFont typeface="Arial" panose="020B0604020202020204" pitchFamily="34" charset="0"/>
              <a:buChar char="•"/>
            </a:pPr>
            <a:r>
              <a:rPr lang="en-IN" sz="2000" dirty="0">
                <a:latin typeface="Equip(Light)"/>
              </a:rPr>
              <a:t>Learn Advance Java</a:t>
            </a:r>
          </a:p>
          <a:p>
            <a:pPr marL="380990" indent="-380990">
              <a:buClr>
                <a:srgbClr val="00DAA9"/>
              </a:buClr>
              <a:buFont typeface="Arial" panose="020B0604020202020204" pitchFamily="34" charset="0"/>
              <a:buChar char="•"/>
            </a:pPr>
            <a:r>
              <a:rPr lang="en-IN" sz="2000" dirty="0">
                <a:latin typeface="Equip(Light)"/>
              </a:rPr>
              <a:t>Learn Maven Fundamentals</a:t>
            </a:r>
          </a:p>
          <a:p>
            <a:pPr marL="380990" indent="-380990">
              <a:buClr>
                <a:srgbClr val="00DAA9"/>
              </a:buClr>
              <a:buFont typeface="Arial" panose="020B0604020202020204" pitchFamily="34" charset="0"/>
              <a:buChar char="•"/>
            </a:pPr>
            <a:r>
              <a:rPr lang="en-IN" sz="2000" dirty="0">
                <a:latin typeface="Equip(Light)"/>
              </a:rPr>
              <a:t>Learn Ant Fundamentals</a:t>
            </a:r>
          </a:p>
        </p:txBody>
      </p:sp>
      <p:pic>
        <p:nvPicPr>
          <p:cNvPr id="8" name="Picture 3" descr="C:\Users\surender2567\Downloads\imageedit_24_4450003396.gif">
            <a:extLst>
              <a:ext uri="{FF2B5EF4-FFF2-40B4-BE49-F238E27FC236}">
                <a16:creationId xmlns:a16="http://schemas.microsoft.com/office/drawing/2014/main" id="{B67DFFC3-485E-41A8-AFC1-93004A27C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851" y="3090477"/>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88A7AE-9FE7-4FDB-A38E-0B39CB8F85A1}"/>
              </a:ext>
            </a:extLst>
          </p:cNvPr>
          <p:cNvSpPr txBox="1"/>
          <p:nvPr/>
        </p:nvSpPr>
        <p:spPr>
          <a:xfrm>
            <a:off x="5386082" y="1035280"/>
            <a:ext cx="6805918" cy="4832798"/>
          </a:xfrm>
          <a:prstGeom prst="rect">
            <a:avLst/>
          </a:prstGeom>
          <a:noFill/>
        </p:spPr>
        <p:txBody>
          <a:bodyPr wrap="square" rtlCol="0">
            <a:spAutoFit/>
          </a:bodyPr>
          <a:lstStyle/>
          <a:p>
            <a:pPr>
              <a:spcAft>
                <a:spcPts val="800"/>
              </a:spcAft>
            </a:pPr>
            <a:r>
              <a:rPr lang="en-IN" sz="2400" b="1" dirty="0">
                <a:latin typeface="Equip Extended" panose="020B0604020202020204" charset="0"/>
              </a:rPr>
              <a:t>Course Content</a:t>
            </a:r>
          </a:p>
          <a:p>
            <a:pPr marL="380990" indent="-380990">
              <a:buFont typeface="Arial" panose="020B0604020202020204" pitchFamily="34" charset="0"/>
              <a:buChar char="•"/>
            </a:pPr>
            <a:r>
              <a:rPr lang="en-IN" sz="2400" dirty="0">
                <a:solidFill>
                  <a:srgbClr val="00DAA9"/>
                </a:solidFill>
                <a:latin typeface="Equip(Light)"/>
              </a:rPr>
              <a:t>Advance Java Programming </a:t>
            </a:r>
            <a:r>
              <a:rPr lang="en-IN" sz="2400" dirty="0">
                <a:latin typeface="Equip(Light)"/>
              </a:rPr>
              <a:t>(Duration -23.5h)</a:t>
            </a:r>
          </a:p>
          <a:p>
            <a:pPr marL="990575" lvl="1" indent="-380990">
              <a:buClr>
                <a:srgbClr val="00DAA9"/>
              </a:buClr>
              <a:buFont typeface="Wingdings" panose="05000000000000000000" pitchFamily="2" charset="2"/>
              <a:buChar char="ü"/>
            </a:pPr>
            <a:r>
              <a:rPr lang="en-IN" sz="1867" dirty="0">
                <a:latin typeface="Equip(Light)"/>
              </a:rPr>
              <a:t>Collections And Generics</a:t>
            </a:r>
          </a:p>
          <a:p>
            <a:pPr marL="990575" lvl="1" indent="-380990">
              <a:buClr>
                <a:srgbClr val="00DAA9"/>
              </a:buClr>
              <a:buFont typeface="Wingdings" panose="05000000000000000000" pitchFamily="2" charset="2"/>
              <a:buChar char="ü"/>
            </a:pPr>
            <a:r>
              <a:rPr lang="en-IN" sz="1867" dirty="0">
                <a:latin typeface="Equip(Light)"/>
              </a:rPr>
              <a:t>Inner Classes</a:t>
            </a:r>
          </a:p>
          <a:p>
            <a:pPr marL="990575" lvl="1" indent="-380990">
              <a:buClr>
                <a:srgbClr val="00DAA9"/>
              </a:buClr>
              <a:buFont typeface="Wingdings" panose="05000000000000000000" pitchFamily="2" charset="2"/>
              <a:buChar char="ü"/>
            </a:pPr>
            <a:r>
              <a:rPr lang="en-IN" sz="1867" dirty="0">
                <a:latin typeface="Equip(Light)"/>
              </a:rPr>
              <a:t>Annotations</a:t>
            </a:r>
          </a:p>
          <a:p>
            <a:pPr marL="990575" lvl="1" indent="-380990">
              <a:buClr>
                <a:srgbClr val="00DAA9"/>
              </a:buClr>
              <a:buFont typeface="Wingdings" panose="05000000000000000000" pitchFamily="2" charset="2"/>
              <a:buChar char="ü"/>
            </a:pPr>
            <a:r>
              <a:rPr lang="en-IN" sz="1867" dirty="0">
                <a:latin typeface="Equip(Light)"/>
              </a:rPr>
              <a:t>Threads Basics</a:t>
            </a:r>
          </a:p>
          <a:p>
            <a:pPr marL="990575" lvl="1" indent="-380990">
              <a:buClr>
                <a:srgbClr val="00DAA9"/>
              </a:buClr>
              <a:buFont typeface="Wingdings" panose="05000000000000000000" pitchFamily="2" charset="2"/>
              <a:buChar char="ü"/>
            </a:pPr>
            <a:r>
              <a:rPr lang="en-IN" sz="1867" dirty="0">
                <a:latin typeface="Equip(Light)"/>
              </a:rPr>
              <a:t>Java 8 new features</a:t>
            </a:r>
            <a:endParaRPr lang="en-US" sz="1867" dirty="0">
              <a:latin typeface="Equip(Light)"/>
            </a:endParaRPr>
          </a:p>
          <a:p>
            <a:pPr marL="990575" lvl="1" indent="-380990">
              <a:buFont typeface="Wingdings" panose="05000000000000000000" pitchFamily="2" charset="2"/>
              <a:buChar char="ü"/>
            </a:pPr>
            <a:endParaRPr lang="en-US" sz="1867" dirty="0"/>
          </a:p>
          <a:p>
            <a:pPr marL="380990" lvl="1" indent="-380990">
              <a:buFont typeface="Arial" panose="020B0604020202020204" pitchFamily="34" charset="0"/>
              <a:buChar char="•"/>
            </a:pPr>
            <a:r>
              <a:rPr lang="en-US" sz="2400" dirty="0">
                <a:solidFill>
                  <a:srgbClr val="00DAA9"/>
                </a:solidFill>
                <a:latin typeface="Equip(Light)"/>
              </a:rPr>
              <a:t>Ant and Maven Introduction </a:t>
            </a:r>
            <a:r>
              <a:rPr lang="en-IN" sz="2400" dirty="0"/>
              <a:t>(Duration -7.5h)</a:t>
            </a:r>
            <a:endParaRPr lang="en-US" sz="2400" dirty="0"/>
          </a:p>
          <a:p>
            <a:pPr marL="990575" lvl="1" indent="-380990">
              <a:buClr>
                <a:srgbClr val="00DAA9"/>
              </a:buClr>
              <a:buFont typeface="Wingdings" panose="05000000000000000000" pitchFamily="2" charset="2"/>
              <a:buChar char="ü"/>
            </a:pPr>
            <a:r>
              <a:rPr lang="en-IN" sz="1867" dirty="0">
                <a:latin typeface="Equip(Light)"/>
              </a:rPr>
              <a:t>Introduction to Build Tools</a:t>
            </a:r>
          </a:p>
          <a:p>
            <a:pPr marL="990575" lvl="1" indent="-380990">
              <a:buClr>
                <a:srgbClr val="00DAA9"/>
              </a:buClr>
              <a:buFont typeface="Wingdings" panose="05000000000000000000" pitchFamily="2" charset="2"/>
              <a:buChar char="ü"/>
            </a:pPr>
            <a:r>
              <a:rPr lang="en-IN" sz="1867" dirty="0">
                <a:latin typeface="Equip(Light)"/>
              </a:rPr>
              <a:t>Ant Introduction And Setup</a:t>
            </a:r>
          </a:p>
          <a:p>
            <a:pPr marL="990575" lvl="1" indent="-380990">
              <a:buClr>
                <a:srgbClr val="00DAA9"/>
              </a:buClr>
              <a:buFont typeface="Wingdings" panose="05000000000000000000" pitchFamily="2" charset="2"/>
              <a:buChar char="ü"/>
            </a:pPr>
            <a:r>
              <a:rPr lang="en-IN" sz="1867" dirty="0">
                <a:latin typeface="Equip(Light)"/>
              </a:rPr>
              <a:t>Run Sample Build from Ant</a:t>
            </a:r>
          </a:p>
          <a:p>
            <a:pPr marL="990575" lvl="1" indent="-380990">
              <a:buClr>
                <a:srgbClr val="00DAA9"/>
              </a:buClr>
              <a:buFont typeface="Wingdings" panose="05000000000000000000" pitchFamily="2" charset="2"/>
              <a:buChar char="ü"/>
            </a:pPr>
            <a:r>
              <a:rPr lang="en-IN" sz="1867" dirty="0">
                <a:latin typeface="Equip(Light)"/>
              </a:rPr>
              <a:t>Maven Introduction And Setup</a:t>
            </a:r>
          </a:p>
          <a:p>
            <a:pPr marL="990575" lvl="1" indent="-380990">
              <a:buClr>
                <a:srgbClr val="00DAA9"/>
              </a:buClr>
              <a:buFont typeface="Wingdings" panose="05000000000000000000" pitchFamily="2" charset="2"/>
              <a:buChar char="ü"/>
            </a:pPr>
            <a:r>
              <a:rPr lang="en-IN" sz="1867" dirty="0">
                <a:latin typeface="Equip(Light)"/>
              </a:rPr>
              <a:t>Create And Build Maven Project</a:t>
            </a:r>
          </a:p>
          <a:p>
            <a:pPr marL="990575" lvl="1" indent="-380990">
              <a:buFont typeface="Arial" panose="020B0604020202020204" pitchFamily="34" charset="0"/>
              <a:buChar char="•"/>
            </a:pPr>
            <a:endParaRPr lang="en-IN" sz="2400" dirty="0"/>
          </a:p>
        </p:txBody>
      </p:sp>
    </p:spTree>
    <p:extLst>
      <p:ext uri="{BB962C8B-B14F-4D97-AF65-F5344CB8AC3E}">
        <p14:creationId xmlns:p14="http://schemas.microsoft.com/office/powerpoint/2010/main" val="82373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253457"/>
            <a:ext cx="10854000" cy="5251037"/>
          </a:xfrm>
        </p:spPr>
        <p:txBody>
          <a:bodyPr>
            <a:normAutofit/>
          </a:bodyPr>
          <a:lstStyle/>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endParaRPr lang="en-US" sz="2000" dirty="0"/>
          </a:p>
          <a:p>
            <a:pPr marL="0" indent="0" algn="just">
              <a:spcAft>
                <a:spcPts val="800"/>
              </a:spcAft>
              <a:buNone/>
            </a:pPr>
            <a:r>
              <a:rPr lang="en-US" sz="2000" dirty="0"/>
              <a:t>User should be allowed to edit (change the added product’s attributes viz. title, quantity, size, image) and delete the product and total size of the uploaded products should be displayed at the bottom of the listing on the same page.</a:t>
            </a:r>
            <a:endParaRPr lang="en-IN" sz="2000" dirty="0"/>
          </a:p>
          <a:p>
            <a:pPr marL="0" indent="0" algn="just">
              <a:spcAft>
                <a:spcPts val="800"/>
              </a:spcAft>
              <a:buNone/>
            </a:pPr>
            <a:endParaRPr lang="en-US"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pic>
        <p:nvPicPr>
          <p:cNvPr id="6" name="Picture 5">
            <a:extLst>
              <a:ext uri="{FF2B5EF4-FFF2-40B4-BE49-F238E27FC236}">
                <a16:creationId xmlns:a16="http://schemas.microsoft.com/office/drawing/2014/main" id="{DC352FE1-D97A-40F9-946B-6D4FE4512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517" y="1147393"/>
            <a:ext cx="7560877" cy="3934342"/>
          </a:xfrm>
          <a:prstGeom prst="rect">
            <a:avLst/>
          </a:prstGeom>
        </p:spPr>
      </p:pic>
    </p:spTree>
    <p:extLst>
      <p:ext uri="{BB962C8B-B14F-4D97-AF65-F5344CB8AC3E}">
        <p14:creationId xmlns:p14="http://schemas.microsoft.com/office/powerpoint/2010/main" val="1191055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fontScale="92500" lnSpcReduction="20000"/>
          </a:bodyPr>
          <a:lstStyle/>
          <a:p>
            <a:pPr marL="0" indent="0">
              <a:spcAft>
                <a:spcPts val="800"/>
              </a:spcAft>
              <a:buNone/>
            </a:pPr>
            <a:r>
              <a:rPr lang="en-US" sz="2000" b="1" dirty="0">
                <a:solidFill>
                  <a:srgbClr val="00DAA9"/>
                </a:solidFill>
                <a:latin typeface="+mj-lt"/>
                <a:ea typeface="+mj-ea"/>
                <a:cs typeface="+mj-cs"/>
              </a:rPr>
              <a:t>Constraints</a:t>
            </a:r>
          </a:p>
          <a:p>
            <a:pPr marL="380990" indent="-380990">
              <a:spcAft>
                <a:spcPts val="800"/>
              </a:spcAft>
              <a:buFont typeface="Arial" panose="020B0604020202020204" pitchFamily="34" charset="0"/>
              <a:buChar char="•"/>
            </a:pPr>
            <a:r>
              <a:rPr lang="en-US" sz="2000" dirty="0"/>
              <a:t>Max size of a single product’s uploaded image should be 1 MB</a:t>
            </a:r>
          </a:p>
          <a:p>
            <a:pPr marL="380990" indent="-380990">
              <a:spcAft>
                <a:spcPts val="800"/>
              </a:spcAft>
              <a:buFont typeface="Arial" panose="020B0604020202020204" pitchFamily="34" charset="0"/>
              <a:buChar char="•"/>
            </a:pPr>
            <a:r>
              <a:rPr lang="en-US" sz="2000" dirty="0"/>
              <a:t>Max size of all uploaded product’s images should be 10 MB</a:t>
            </a:r>
          </a:p>
          <a:p>
            <a:pPr marL="0" indent="0">
              <a:spcBef>
                <a:spcPts val="1333"/>
              </a:spcBef>
              <a:spcAft>
                <a:spcPts val="800"/>
              </a:spcAft>
              <a:buNone/>
            </a:pPr>
            <a:r>
              <a:rPr lang="en-US" sz="2000" b="1" dirty="0">
                <a:solidFill>
                  <a:srgbClr val="00DAA9"/>
                </a:solidFill>
                <a:latin typeface="+mj-lt"/>
                <a:ea typeface="+mj-ea"/>
                <a:cs typeface="+mj-cs"/>
              </a:rPr>
              <a:t>Key Points</a:t>
            </a:r>
          </a:p>
          <a:p>
            <a:pPr marL="380990" indent="-380990">
              <a:spcAft>
                <a:spcPts val="800"/>
              </a:spcAft>
              <a:buFont typeface="Arial" panose="020B0604020202020204" pitchFamily="34" charset="0"/>
              <a:buChar char="•"/>
            </a:pPr>
            <a:r>
              <a:rPr lang="en-US" sz="2000" dirty="0"/>
              <a:t>Design appropriate data model and object model </a:t>
            </a:r>
          </a:p>
          <a:p>
            <a:pPr marL="380990" indent="-380990">
              <a:spcAft>
                <a:spcPts val="800"/>
              </a:spcAft>
              <a:buFont typeface="Arial" panose="020B0604020202020204" pitchFamily="34" charset="0"/>
              <a:buChar char="•"/>
            </a:pPr>
            <a:r>
              <a:rPr lang="en-US" sz="2000" dirty="0"/>
              <a:t>Proper validation and info messages should be shown on console wherever required</a:t>
            </a:r>
          </a:p>
          <a:p>
            <a:pPr marL="380990" indent="-380990">
              <a:spcAft>
                <a:spcPts val="800"/>
              </a:spcAft>
              <a:buFont typeface="Arial" panose="020B0604020202020204" pitchFamily="34" charset="0"/>
              <a:buChar char="•"/>
            </a:pPr>
            <a:r>
              <a:rPr lang="en-US" sz="2000" dirty="0"/>
              <a:t>Exception Handling is required</a:t>
            </a:r>
          </a:p>
          <a:p>
            <a:pPr marL="380990" indent="-380990">
              <a:spcAft>
                <a:spcPts val="800"/>
              </a:spcAft>
              <a:buFont typeface="Arial" panose="020B0604020202020204" pitchFamily="34" charset="0"/>
              <a:buChar char="•"/>
            </a:pPr>
            <a:r>
              <a:rPr lang="en-US" sz="2000" dirty="0"/>
              <a:t>Make use of Hibernate Technology for Data Base connectivity</a:t>
            </a:r>
          </a:p>
          <a:p>
            <a:pPr marL="380990" indent="-380990">
              <a:spcAft>
                <a:spcPts val="800"/>
              </a:spcAft>
              <a:buFont typeface="Arial" panose="020B0604020202020204" pitchFamily="34" charset="0"/>
              <a:buChar char="•"/>
            </a:pPr>
            <a:r>
              <a:rPr lang="en-US" sz="2000" dirty="0"/>
              <a:t>While writing APIs no SQL scripts should be used instead use Hibernate POJOs and HQL</a:t>
            </a:r>
          </a:p>
          <a:p>
            <a:pPr marL="380990" indent="-380990">
              <a:spcAft>
                <a:spcPts val="800"/>
              </a:spcAft>
              <a:buFont typeface="Arial" panose="020B0604020202020204" pitchFamily="34" charset="0"/>
              <a:buChar char="•"/>
            </a:pPr>
            <a:r>
              <a:rPr lang="en-US" sz="2000" dirty="0"/>
              <a:t>Tomcat version 8 or above and hibernate 5.x should be used.</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348751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Code Completeness and Correctness</a:t>
            </a:r>
          </a:p>
          <a:p>
            <a:pPr marL="380990" indent="-380990">
              <a:buFont typeface="Arial" panose="020B0604020202020204" pitchFamily="34" charset="0"/>
              <a:buChar char="•"/>
            </a:pPr>
            <a:r>
              <a:rPr lang="en-US" sz="2000" dirty="0"/>
              <a:t>Usage of OO Principles, package/class structure, class/function/variable names</a:t>
            </a:r>
          </a:p>
          <a:p>
            <a:pPr marL="380990" indent="-380990">
              <a:buFont typeface="Arial" panose="020B0604020202020204" pitchFamily="34" charset="0"/>
              <a:buChar char="•"/>
            </a:pPr>
            <a:r>
              <a:rPr lang="en-US" sz="2000" dirty="0"/>
              <a:t>Code Modularity</a:t>
            </a:r>
          </a:p>
          <a:p>
            <a:pPr marL="380990" indent="-380990">
              <a:buFont typeface="Arial" panose="020B0604020202020204" pitchFamily="34" charset="0"/>
              <a:buChar char="•"/>
            </a:pPr>
            <a:r>
              <a:rPr lang="en-US" sz="2000" dirty="0"/>
              <a:t>Code should be in running condition</a:t>
            </a:r>
          </a:p>
          <a:p>
            <a:pPr marL="380990" indent="-380990">
              <a:buFont typeface="Arial" panose="020B0604020202020204" pitchFamily="34" charset="0"/>
              <a:buChar char="•"/>
            </a:pPr>
            <a:r>
              <a:rPr lang="en-US" sz="2000" dirty="0"/>
              <a:t>Face to face discussion</a:t>
            </a:r>
          </a:p>
          <a:p>
            <a:pPr marL="380990" indent="-380990">
              <a:buFont typeface="Arial" panose="020B0604020202020204" pitchFamily="34" charset="0"/>
              <a:buChar char="•"/>
            </a:pPr>
            <a:r>
              <a:rPr lang="en-US" sz="2000" dirty="0"/>
              <a:t>Data base design and proper use of hibernate technology</a:t>
            </a:r>
          </a:p>
          <a:p>
            <a:pPr marL="380990" indent="-380990">
              <a:buFont typeface="Arial" panose="020B0604020202020204" pitchFamily="34" charset="0"/>
              <a:buChar char="•"/>
            </a:pPr>
            <a:r>
              <a:rPr lang="en-US" sz="2000" dirty="0"/>
              <a:t>Ability to deploy WAR application on application server without using IDE</a:t>
            </a:r>
          </a:p>
          <a:p>
            <a:pPr marL="380990" indent="-380990">
              <a:buFont typeface="Arial" panose="020B0604020202020204" pitchFamily="34" charset="0"/>
              <a:buChar char="•"/>
            </a:pPr>
            <a:r>
              <a:rPr lang="en-US" sz="2000" dirty="0"/>
              <a:t>Adhere to Java Coding Standards And Guidelines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819478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80787"/>
            <a:ext cx="9767782" cy="1412310"/>
          </a:xfrm>
        </p:spPr>
        <p:txBody>
          <a:bodyPr/>
          <a:lstStyle/>
          <a:p>
            <a:r>
              <a:rPr lang="en-US" dirty="0"/>
              <a:t>Day 14 - 17</a:t>
            </a:r>
            <a:endParaRPr lang="en-PT" dirty="0"/>
          </a:p>
        </p:txBody>
      </p:sp>
    </p:spTree>
    <p:extLst>
      <p:ext uri="{BB962C8B-B14F-4D97-AF65-F5344CB8AC3E}">
        <p14:creationId xmlns:p14="http://schemas.microsoft.com/office/powerpoint/2010/main" val="1338443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Spring and  Spring Hibernate Integration</a:t>
            </a:r>
            <a:endParaRPr lang="en-US" dirty="0"/>
          </a:p>
        </p:txBody>
      </p:sp>
      <p:pic>
        <p:nvPicPr>
          <p:cNvPr id="6" name="Picture 2" descr="C:\Users\surender2567\Downloads\imageedit_1_6427685547.gif">
            <a:extLst>
              <a:ext uri="{FF2B5EF4-FFF2-40B4-BE49-F238E27FC236}">
                <a16:creationId xmlns:a16="http://schemas.microsoft.com/office/drawing/2014/main" id="{689CF6FA-5FB3-4D51-B1AF-3DC5035D4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411" y="2993625"/>
            <a:ext cx="2251451" cy="13441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urender2567\Downloads\imageedit_8_5633072376.gif">
            <a:extLst>
              <a:ext uri="{FF2B5EF4-FFF2-40B4-BE49-F238E27FC236}">
                <a16:creationId xmlns:a16="http://schemas.microsoft.com/office/drawing/2014/main" id="{6ECA4319-F206-4A23-86CB-409A2CEB3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012" y="3253776"/>
            <a:ext cx="3575177" cy="98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76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351740" cy="2866055"/>
          </a:xfrm>
        </p:spPr>
        <p:txBody>
          <a:bodyPr>
            <a:normAutofit/>
          </a:bodyPr>
          <a:lstStyle/>
          <a:p>
            <a:pPr marL="0" indent="0">
              <a:buNone/>
            </a:pPr>
            <a:r>
              <a:rPr lang="en-US" b="1" dirty="0">
                <a:solidFill>
                  <a:srgbClr val="00DAA9"/>
                </a:solidFill>
              </a:rPr>
              <a:t>Objective</a:t>
            </a:r>
          </a:p>
          <a:p>
            <a:r>
              <a:rPr lang="en-US" dirty="0"/>
              <a:t>Develop Web Application using Spring</a:t>
            </a:r>
          </a:p>
          <a:p>
            <a:r>
              <a:rPr lang="en-US" dirty="0"/>
              <a:t>Spring Hibernate Integration</a:t>
            </a:r>
          </a:p>
          <a:p>
            <a:r>
              <a:rPr lang="en-US" dirty="0"/>
              <a:t>Understanding Coding Guidelines and Best Practices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Spring And Spring Hibernate Integration</a:t>
            </a:r>
          </a:p>
        </p:txBody>
      </p:sp>
      <p:sp>
        <p:nvSpPr>
          <p:cNvPr id="10" name="TextBox 9">
            <a:extLst>
              <a:ext uri="{FF2B5EF4-FFF2-40B4-BE49-F238E27FC236}">
                <a16:creationId xmlns:a16="http://schemas.microsoft.com/office/drawing/2014/main" id="{9BC1400A-7F18-476C-B18D-91B9D3C378B3}"/>
              </a:ext>
            </a:extLst>
          </p:cNvPr>
          <p:cNvSpPr txBox="1"/>
          <p:nvPr/>
        </p:nvSpPr>
        <p:spPr>
          <a:xfrm>
            <a:off x="4978140" y="1437553"/>
            <a:ext cx="6587459" cy="50583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IN" sz="2000" b="1" i="0" u="none" strike="noStrike" kern="1200" cap="none" spc="0" normalizeH="0" baseline="0" noProof="0" dirty="0">
                <a:ln>
                  <a:noFill/>
                </a:ln>
                <a:solidFill>
                  <a:srgbClr val="00DAA9"/>
                </a:solidFill>
                <a:effectLst/>
                <a:uLnTx/>
                <a:uFillTx/>
                <a:latin typeface="Equip Light"/>
                <a:ea typeface="+mn-ea"/>
                <a:cs typeface="+mn-cs"/>
              </a:rPr>
              <a:t>Course Content</a:t>
            </a:r>
          </a:p>
          <a:p>
            <a:pPr marL="380990" marR="0" lvl="0"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IN" sz="2200" b="0" i="0" u="none" strike="noStrike" kern="1200" cap="none" spc="0" normalizeH="0" baseline="0" noProof="0" dirty="0">
                <a:ln>
                  <a:noFill/>
                </a:ln>
                <a:solidFill>
                  <a:srgbClr val="060320"/>
                </a:solidFill>
                <a:effectLst/>
                <a:uLnTx/>
                <a:uFillTx/>
                <a:latin typeface="Equip Light"/>
                <a:ea typeface="+mn-ea"/>
                <a:cs typeface="+mn-cs"/>
              </a:rPr>
              <a:t>Spring Basics</a:t>
            </a:r>
            <a:r>
              <a:rPr kumimoji="0" lang="en-IN" sz="2400" b="0" i="0" u="none" strike="noStrike" kern="1200" cap="none" spc="0" normalizeH="0" baseline="0" noProof="0" dirty="0">
                <a:ln>
                  <a:noFill/>
                </a:ln>
                <a:solidFill>
                  <a:srgbClr val="00DAA9"/>
                </a:solidFill>
                <a:effectLst/>
                <a:uLnTx/>
                <a:uFillTx/>
                <a:latin typeface="Equip Light"/>
                <a:ea typeface="+mn-ea"/>
                <a:cs typeface="+mn-cs"/>
              </a:rPr>
              <a:t> </a:t>
            </a:r>
            <a:endParaRPr kumimoji="0" lang="en-IN" sz="2400" b="0" i="0" u="none" strike="noStrike" kern="1200" cap="none" spc="0" normalizeH="0" baseline="0" noProof="0" dirty="0">
              <a:ln>
                <a:noFill/>
              </a:ln>
              <a:solidFill>
                <a:srgbClr val="060320"/>
              </a:solidFill>
              <a:effectLst/>
              <a:uLnTx/>
              <a:uFillTx/>
              <a:latin typeface="Equip Light"/>
              <a:ea typeface="+mn-ea"/>
              <a:cs typeface="+mn-cs"/>
            </a:endParaRP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Introduction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Spring Architecture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Spring Env. Setup</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Write a small “Hello world” Example</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67" b="0" i="0" u="none" strike="noStrike" kern="1200" cap="none" spc="0" normalizeH="0" baseline="0" noProof="0" dirty="0">
              <a:ln>
                <a:noFill/>
              </a:ln>
              <a:solidFill>
                <a:srgbClr val="060320"/>
              </a:solidFill>
              <a:effectLst/>
              <a:uLnTx/>
              <a:uFillTx/>
              <a:latin typeface="Equip Light"/>
              <a:ea typeface="+mn-ea"/>
              <a:cs typeface="+mn-cs"/>
            </a:endParaRPr>
          </a:p>
          <a:p>
            <a:pPr marL="380990" marR="0" lvl="1"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60320"/>
                </a:solidFill>
                <a:effectLst/>
                <a:uLnTx/>
                <a:uFillTx/>
                <a:latin typeface="Equip Light"/>
                <a:ea typeface="+mn-ea"/>
                <a:cs typeface="+mn-cs"/>
              </a:rPr>
              <a:t>Spring Core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IOC/Dependency Injection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Validation, Data Binding and Type Conversion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Spring AOP</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Transaction Management</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Spring MVC</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Spring JDBC Framework</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IN" sz="1867" b="0" i="0" u="none" strike="noStrike" kern="1200" cap="none" spc="0" normalizeH="0" baseline="0" noProof="0" dirty="0">
                <a:ln>
                  <a:noFill/>
                </a:ln>
                <a:solidFill>
                  <a:srgbClr val="060320"/>
                </a:solidFill>
                <a:effectLst/>
                <a:uLnTx/>
                <a:uFillTx/>
                <a:latin typeface="Equip Light"/>
                <a:ea typeface="+mn-ea"/>
                <a:cs typeface="+mn-cs"/>
              </a:rPr>
              <a:t>Hibernate with Spring</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1867"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6" name="Picture 3" descr="C:\Users\surender2567\Downloads\imageedit_3_4182053744.gif">
            <a:extLst>
              <a:ext uri="{FF2B5EF4-FFF2-40B4-BE49-F238E27FC236}">
                <a16:creationId xmlns:a16="http://schemas.microsoft.com/office/drawing/2014/main" id="{64D71CBA-23EF-4ECB-BFFA-FEC2124D8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087" y="3728053"/>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234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6" name="Table 5">
            <a:extLst>
              <a:ext uri="{FF2B5EF4-FFF2-40B4-BE49-F238E27FC236}">
                <a16:creationId xmlns:a16="http://schemas.microsoft.com/office/drawing/2014/main" id="{48179C01-FE6C-43E1-AB9F-C3A597EE66AD}"/>
              </a:ext>
            </a:extLst>
          </p:cNvPr>
          <p:cNvGraphicFramePr>
            <a:graphicFrameLocks noGrp="1"/>
          </p:cNvGraphicFramePr>
          <p:nvPr>
            <p:extLst>
              <p:ext uri="{D42A27DB-BD31-4B8C-83A1-F6EECF244321}">
                <p14:modId xmlns:p14="http://schemas.microsoft.com/office/powerpoint/2010/main" val="156451115"/>
              </p:ext>
            </p:extLst>
          </p:nvPr>
        </p:nvGraphicFramePr>
        <p:xfrm>
          <a:off x="735291" y="1244338"/>
          <a:ext cx="10929328" cy="4007235"/>
        </p:xfrm>
        <a:graphic>
          <a:graphicData uri="http://schemas.openxmlformats.org/drawingml/2006/table">
            <a:tbl>
              <a:tblPr firstRow="1" bandRow="1">
                <a:tableStyleId>{5C22544A-7EE6-4342-B048-85BDC9FD1C3A}</a:tableStyleId>
              </a:tblPr>
              <a:tblGrid>
                <a:gridCol w="1378473">
                  <a:extLst>
                    <a:ext uri="{9D8B030D-6E8A-4147-A177-3AD203B41FA5}">
                      <a16:colId xmlns:a16="http://schemas.microsoft.com/office/drawing/2014/main" val="20000"/>
                    </a:ext>
                  </a:extLst>
                </a:gridCol>
                <a:gridCol w="9550855">
                  <a:extLst>
                    <a:ext uri="{9D8B030D-6E8A-4147-A177-3AD203B41FA5}">
                      <a16:colId xmlns:a16="http://schemas.microsoft.com/office/drawing/2014/main" val="20001"/>
                    </a:ext>
                  </a:extLst>
                </a:gridCol>
              </a:tblGrid>
              <a:tr h="825431">
                <a:tc>
                  <a:txBody>
                    <a:bodyPr/>
                    <a:lstStyle/>
                    <a:p>
                      <a:r>
                        <a:rPr lang="en-IN" sz="1400">
                          <a:solidFill>
                            <a:schemeClr val="bg1"/>
                          </a:solidFill>
                        </a:rPr>
                        <a:t>Day</a:t>
                      </a:r>
                    </a:p>
                  </a:txBody>
                  <a:tcPr marL="121920" marR="121920" marT="60960" marB="60960"/>
                </a:tc>
                <a:tc>
                  <a:txBody>
                    <a:bodyPr/>
                    <a:lstStyle/>
                    <a:p>
                      <a:r>
                        <a:rPr lang="en-IN" sz="1400">
                          <a:solidFill>
                            <a:schemeClr val="bg1"/>
                          </a:solidFill>
                        </a:rPr>
                        <a:t>Activities </a:t>
                      </a:r>
                    </a:p>
                  </a:txBody>
                  <a:tcPr marL="121920" marR="121920" marT="60960" marB="60960"/>
                </a:tc>
                <a:extLst>
                  <a:ext uri="{0D108BD9-81ED-4DB2-BD59-A6C34878D82A}">
                    <a16:rowId xmlns:a16="http://schemas.microsoft.com/office/drawing/2014/main" val="10000"/>
                  </a:ext>
                </a:extLst>
              </a:tr>
              <a:tr h="707512">
                <a:tc>
                  <a:txBody>
                    <a:bodyPr/>
                    <a:lstStyle/>
                    <a:p>
                      <a:r>
                        <a:rPr lang="en-IN" sz="1400" b="1">
                          <a:solidFill>
                            <a:schemeClr val="tx1"/>
                          </a:solidFill>
                        </a:rPr>
                        <a:t>Day#14</a:t>
                      </a:r>
                    </a:p>
                  </a:txBody>
                  <a:tcPr marL="121920" marR="121920" marT="60960" marB="60960"/>
                </a:tc>
                <a:tc>
                  <a:txBody>
                    <a:bodyPr/>
                    <a:lstStyle/>
                    <a:p>
                      <a:r>
                        <a:rPr lang="en-IN" sz="1400" b="1">
                          <a:solidFill>
                            <a:schemeClr val="tx1"/>
                          </a:solidFill>
                        </a:rPr>
                        <a:t>Spring Env Setup | Spring Fundamentals | Web Applications with Spring |Spring Tutorials Pdf [Spring Architecture]</a:t>
                      </a:r>
                    </a:p>
                  </a:txBody>
                  <a:tcPr marL="121920" marR="121920" marT="60960" marB="60960"/>
                </a:tc>
                <a:extLst>
                  <a:ext uri="{0D108BD9-81ED-4DB2-BD59-A6C34878D82A}">
                    <a16:rowId xmlns:a16="http://schemas.microsoft.com/office/drawing/2014/main" val="10001"/>
                  </a:ext>
                </a:extLst>
              </a:tr>
              <a:tr h="824764">
                <a:tc>
                  <a:txBody>
                    <a:bodyPr/>
                    <a:lstStyle/>
                    <a:p>
                      <a:pPr marL="0" algn="l" rtl="0" eaLnBrk="1" hangingPunct="1"/>
                      <a:r>
                        <a:rPr lang="en-IN" sz="1400" b="1" kern="1200">
                          <a:solidFill>
                            <a:schemeClr val="dk1"/>
                          </a:solidFill>
                          <a:latin typeface="+mn-lt"/>
                          <a:ea typeface="+mn-ea"/>
                          <a:cs typeface="+mn-cs"/>
                        </a:rPr>
                        <a:t>Day#15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Spring with JPA and Hibernate | Spring MVC Introduction </a:t>
                      </a:r>
                      <a:endParaRPr lang="en-IN" sz="1400" b="1">
                        <a:solidFill>
                          <a:schemeClr val="tx1"/>
                        </a:solidFill>
                      </a:endParaRPr>
                    </a:p>
                  </a:txBody>
                  <a:tcPr marL="121920" marR="121920" marT="60960" marB="60960"/>
                </a:tc>
                <a:extLst>
                  <a:ext uri="{0D108BD9-81ED-4DB2-BD59-A6C34878D82A}">
                    <a16:rowId xmlns:a16="http://schemas.microsoft.com/office/drawing/2014/main" val="10002"/>
                  </a:ext>
                </a:extLst>
              </a:tr>
              <a:tr h="824764">
                <a:tc>
                  <a:txBody>
                    <a:bodyPr/>
                    <a:lstStyle/>
                    <a:p>
                      <a:r>
                        <a:rPr lang="en-IN" sz="1400" b="1"/>
                        <a:t>Day#16</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Spring Hibernate Integration | Spring Framework Reference | Assignment#4</a:t>
                      </a:r>
                      <a:endParaRPr lang="en-IN" sz="1400" b="1">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a:solidFill>
                          <a:schemeClr val="tx1"/>
                        </a:solidFill>
                      </a:endParaRPr>
                    </a:p>
                  </a:txBody>
                  <a:tcPr marL="121920" marR="121920" marT="60960" marB="60960"/>
                </a:tc>
                <a:extLst>
                  <a:ext uri="{0D108BD9-81ED-4DB2-BD59-A6C34878D82A}">
                    <a16:rowId xmlns:a16="http://schemas.microsoft.com/office/drawing/2014/main" val="10003"/>
                  </a:ext>
                </a:extLst>
              </a:tr>
              <a:tr h="824764">
                <a:tc>
                  <a:txBody>
                    <a:bodyPr/>
                    <a:lstStyle/>
                    <a:p>
                      <a:r>
                        <a:rPr lang="en-IN" sz="1400" b="1"/>
                        <a:t>Day#17</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Assignment#4</a:t>
                      </a:r>
                      <a:endParaRPr lang="en-IN" sz="14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1" dirty="0">
                        <a:solidFill>
                          <a:schemeClr val="tx1"/>
                        </a:solidFill>
                      </a:endParaRPr>
                    </a:p>
                  </a:txBody>
                  <a:tcPr marL="121920" marR="121920"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2172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5614144" cy="2234459"/>
          </a:xfrm>
        </p:spPr>
        <p:txBody>
          <a:bodyPr>
            <a:normAutofit/>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IN" sz="2000" dirty="0">
                <a:solidFill>
                  <a:schemeClr val="tx1"/>
                </a:solidFill>
                <a:hlinkClick r:id="rId2">
                  <a:extLst>
                    <a:ext uri="{A12FA001-AC4F-418D-AE19-62706E023703}">
                      <ahyp:hlinkClr xmlns:ahyp="http://schemas.microsoft.com/office/drawing/2018/hyperlinkcolor" val="tx"/>
                    </a:ext>
                  </a:extLst>
                </a:hlinkClick>
              </a:rPr>
              <a:t>Spring Tutorial</a:t>
            </a:r>
            <a:r>
              <a:rPr lang="en-IN" sz="2000" dirty="0">
                <a:solidFill>
                  <a:schemeClr val="tx1"/>
                </a:solidFill>
              </a:rPr>
              <a:t> [5h]</a:t>
            </a:r>
          </a:p>
          <a:p>
            <a:pPr marL="380990" indent="-380990">
              <a:spcAft>
                <a:spcPts val="800"/>
              </a:spcAft>
              <a:buFont typeface="Wingdings" panose="05000000000000000000" pitchFamily="2" charset="2"/>
              <a:buChar char="ü"/>
            </a:pPr>
            <a:r>
              <a:rPr lang="en-IN" sz="2000" dirty="0">
                <a:solidFill>
                  <a:schemeClr val="tx1"/>
                </a:solidFill>
              </a:rPr>
              <a:t>Spring-framework-reference [8h] – (Study Material)</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585052" cy="4996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None/>
              <a:tabLst/>
              <a:defRPr/>
            </a:pPr>
            <a:r>
              <a:rPr kumimoji="0" lang="en-US" sz="2000" b="1" i="0" u="none" strike="noStrike" kern="1200" cap="none" spc="0" normalizeH="0" baseline="0" noProof="0" dirty="0">
                <a:ln>
                  <a:noFill/>
                </a:ln>
                <a:solidFill>
                  <a:srgbClr val="00DAA9"/>
                </a:solidFill>
                <a:effectLst/>
                <a:uLnTx/>
                <a:uFillTx/>
                <a:latin typeface="Equip Medium" panose="02000503030000020004" pitchFamily="2" charset="77"/>
                <a:ea typeface="+mn-ea"/>
                <a:cs typeface="+mn-cs"/>
              </a:rPr>
              <a:t>Video Material</a:t>
            </a:r>
          </a:p>
          <a:p>
            <a:pPr marL="380365" indent="-380365">
              <a:spcAft>
                <a:spcPts val="400"/>
              </a:spcAft>
              <a:buFont typeface="Wingdings" panose="05000000000000000000" pitchFamily="2" charset="2"/>
              <a:buChar char="ü"/>
            </a:pPr>
            <a:r>
              <a:rPr lang="en-IN" sz="2000" dirty="0">
                <a:solidFill>
                  <a:schemeClr val="tx1"/>
                </a:solidFill>
                <a:hlinkClick r:id="rId3">
                  <a:extLst>
                    <a:ext uri="{A12FA001-AC4F-418D-AE19-62706E023703}">
                      <ahyp:hlinkClr xmlns:ahyp="http://schemas.microsoft.com/office/drawing/2018/hyperlinkcolor" val="tx"/>
                    </a:ext>
                  </a:extLst>
                </a:hlinkClick>
              </a:rPr>
              <a:t>Spring Fundamentals </a:t>
            </a:r>
            <a:r>
              <a:rPr lang="en-IN" sz="2000" dirty="0">
                <a:solidFill>
                  <a:schemeClr val="tx1"/>
                </a:solidFill>
              </a:rPr>
              <a:t>[1h 30m] </a:t>
            </a:r>
          </a:p>
          <a:p>
            <a:pPr marL="380365" indent="-380365">
              <a:spcAft>
                <a:spcPts val="400"/>
              </a:spcAft>
              <a:buFont typeface="Wingdings" panose="05000000000000000000" pitchFamily="2" charset="2"/>
              <a:buChar char="ü"/>
            </a:pPr>
            <a:r>
              <a:rPr lang="en-IN" sz="2000" dirty="0">
                <a:solidFill>
                  <a:schemeClr val="tx1"/>
                </a:solidFill>
                <a:hlinkClick r:id="rId4">
                  <a:extLst>
                    <a:ext uri="{A12FA001-AC4F-418D-AE19-62706E023703}">
                      <ahyp:hlinkClr xmlns:ahyp="http://schemas.microsoft.com/office/drawing/2018/hyperlinkcolor" val="tx"/>
                    </a:ext>
                  </a:extLst>
                </a:hlinkClick>
              </a:rPr>
              <a:t>Spring MVC Tutorial 1</a:t>
            </a:r>
            <a:r>
              <a:rPr lang="en-IN" sz="2000" dirty="0">
                <a:solidFill>
                  <a:schemeClr val="tx1"/>
                </a:solidFill>
              </a:rPr>
              <a:t> [2h]</a:t>
            </a:r>
            <a:endParaRPr lang="en-US" sz="2000" dirty="0">
              <a:solidFill>
                <a:schemeClr val="tx1"/>
              </a:solidFill>
              <a:cs typeface="Calibri"/>
            </a:endParaRPr>
          </a:p>
          <a:p>
            <a:pPr marL="380365" indent="-380365">
              <a:spcAft>
                <a:spcPts val="400"/>
              </a:spcAft>
              <a:buFont typeface="Wingdings" panose="05000000000000000000" pitchFamily="2" charset="2"/>
              <a:buChar char="ü"/>
            </a:pPr>
            <a:r>
              <a:rPr lang="en-IN" sz="2000" dirty="0">
                <a:solidFill>
                  <a:schemeClr val="tx1"/>
                </a:solidFill>
                <a:hlinkClick r:id="rId5">
                  <a:extLst>
                    <a:ext uri="{A12FA001-AC4F-418D-AE19-62706E023703}">
                      <ahyp:hlinkClr xmlns:ahyp="http://schemas.microsoft.com/office/drawing/2018/hyperlinkcolor" val="tx"/>
                    </a:ext>
                  </a:extLst>
                </a:hlinkClick>
              </a:rPr>
              <a:t>Spring MVC Tutorial 2</a:t>
            </a:r>
            <a:r>
              <a:rPr lang="en-IN" sz="2000" dirty="0">
                <a:solidFill>
                  <a:schemeClr val="tx1"/>
                </a:solidFill>
                <a:hlinkClick r:id="rId6">
                  <a:extLst>
                    <a:ext uri="{A12FA001-AC4F-418D-AE19-62706E023703}">
                      <ahyp:hlinkClr xmlns:ahyp="http://schemas.microsoft.com/office/drawing/2018/hyperlinkcolor" val="tx"/>
                    </a:ext>
                  </a:extLst>
                </a:hlinkClick>
              </a:rPr>
              <a:t> </a:t>
            </a:r>
            <a:r>
              <a:rPr lang="en-IN" sz="2000" dirty="0">
                <a:solidFill>
                  <a:schemeClr val="tx1"/>
                </a:solidFill>
              </a:rPr>
              <a:t>[1h]</a:t>
            </a:r>
          </a:p>
          <a:p>
            <a:pPr marL="380365" indent="-380365">
              <a:spcAft>
                <a:spcPts val="400"/>
              </a:spcAft>
              <a:buFont typeface="Wingdings" panose="05000000000000000000" pitchFamily="2" charset="2"/>
              <a:buChar char="ü"/>
            </a:pPr>
            <a:r>
              <a:rPr lang="en-IN" sz="2000" dirty="0">
                <a:solidFill>
                  <a:schemeClr val="tx1"/>
                </a:solidFill>
                <a:hlinkClick r:id="rId7">
                  <a:extLst>
                    <a:ext uri="{A12FA001-AC4F-418D-AE19-62706E023703}">
                      <ahyp:hlinkClr xmlns:ahyp="http://schemas.microsoft.com/office/drawing/2018/hyperlinkcolor" val="tx"/>
                    </a:ext>
                  </a:extLst>
                </a:hlinkClick>
              </a:rPr>
              <a:t>Spring Hibernate Integration </a:t>
            </a:r>
            <a:r>
              <a:rPr lang="en-IN" sz="2000" dirty="0">
                <a:solidFill>
                  <a:schemeClr val="tx1"/>
                </a:solidFill>
              </a:rPr>
              <a:t>[22m</a:t>
            </a:r>
            <a:r>
              <a:rPr lang="en-IN" sz="2000" dirty="0"/>
              <a:t>]</a:t>
            </a:r>
            <a:endParaRPr lang="en-IN" sz="2000" dirty="0">
              <a:cs typeface="Calibri"/>
            </a:endParaRPr>
          </a:p>
          <a:p>
            <a:pPr marL="228600" marR="0" lvl="0" indent="-22860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60320"/>
              </a:solidFill>
              <a:effectLst/>
              <a:uLnTx/>
              <a:uFillTx/>
              <a:latin typeface="Equip Medium" panose="02000503030000020004" pitchFamily="2" charset="77"/>
              <a:ea typeface="+mn-ea"/>
              <a:cs typeface="+mn-cs"/>
            </a:endParaRPr>
          </a:p>
        </p:txBody>
      </p:sp>
    </p:spTree>
    <p:extLst>
      <p:ext uri="{BB962C8B-B14F-4D97-AF65-F5344CB8AC3E}">
        <p14:creationId xmlns:p14="http://schemas.microsoft.com/office/powerpoint/2010/main" val="3960853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099717"/>
            <a:ext cx="9767782" cy="1000851"/>
          </a:xfrm>
        </p:spPr>
        <p:txBody>
          <a:bodyPr/>
          <a:lstStyle/>
          <a:p>
            <a:r>
              <a:rPr lang="en-US" dirty="0"/>
              <a:t>Assignment #4</a:t>
            </a:r>
            <a:endParaRPr lang="en-PT" dirty="0"/>
          </a:p>
        </p:txBody>
      </p:sp>
    </p:spTree>
    <p:extLst>
      <p:ext uri="{BB962C8B-B14F-4D97-AF65-F5344CB8AC3E}">
        <p14:creationId xmlns:p14="http://schemas.microsoft.com/office/powerpoint/2010/main" val="4288898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0" indent="0" algn="just">
              <a:spcAft>
                <a:spcPts val="800"/>
              </a:spcAft>
              <a:buNone/>
            </a:pPr>
            <a:r>
              <a:rPr lang="en-US" sz="2000" dirty="0"/>
              <a:t>Extend Assignment #2 to implement a product search Web Application using Spring, Hibernate technology  that lists matching products for a customer who are looking to buy T-shirts</a:t>
            </a:r>
          </a:p>
          <a:p>
            <a:pPr marL="0" indent="0" algn="just">
              <a:spcAft>
                <a:spcPts val="800"/>
              </a:spcAft>
              <a:buNone/>
            </a:pPr>
            <a:endParaRPr lang="en-US" sz="2000" dirty="0"/>
          </a:p>
          <a:p>
            <a:pPr marL="0" indent="0" algn="just">
              <a:spcAft>
                <a:spcPts val="800"/>
              </a:spcAft>
              <a:buNone/>
            </a:pPr>
            <a:r>
              <a:rPr lang="en-US" sz="2000" dirty="0"/>
              <a:t>Instead of providing input on console, users will use a web application to input. The web application must be developed using Spring MVC. Spring and Hibernate integration has to be implemented.</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3064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Module Plan</a:t>
            </a:r>
          </a:p>
        </p:txBody>
      </p:sp>
      <p:graphicFrame>
        <p:nvGraphicFramePr>
          <p:cNvPr id="8" name="Tabelle 10">
            <a:extLst>
              <a:ext uri="{FF2B5EF4-FFF2-40B4-BE49-F238E27FC236}">
                <a16:creationId xmlns:a16="http://schemas.microsoft.com/office/drawing/2014/main" id="{33CDEF0A-2CDD-4BE2-923E-6730FED78480}"/>
              </a:ext>
            </a:extLst>
          </p:cNvPr>
          <p:cNvGraphicFramePr>
            <a:graphicFrameLocks/>
          </p:cNvGraphicFramePr>
          <p:nvPr>
            <p:extLst>
              <p:ext uri="{D42A27DB-BD31-4B8C-83A1-F6EECF244321}">
                <p14:modId xmlns:p14="http://schemas.microsoft.com/office/powerpoint/2010/main" val="4209672092"/>
              </p:ext>
            </p:extLst>
          </p:nvPr>
        </p:nvGraphicFramePr>
        <p:xfrm>
          <a:off x="711599" y="1704513"/>
          <a:ext cx="10854001" cy="3391272"/>
        </p:xfrm>
        <a:graphic>
          <a:graphicData uri="http://schemas.openxmlformats.org/drawingml/2006/table">
            <a:tbl>
              <a:tblPr firstRow="1" bandRow="1"/>
              <a:tblGrid>
                <a:gridCol w="1037302">
                  <a:extLst>
                    <a:ext uri="{9D8B030D-6E8A-4147-A177-3AD203B41FA5}">
                      <a16:colId xmlns:a16="http://schemas.microsoft.com/office/drawing/2014/main" val="4061289695"/>
                    </a:ext>
                  </a:extLst>
                </a:gridCol>
                <a:gridCol w="9816699">
                  <a:extLst>
                    <a:ext uri="{9D8B030D-6E8A-4147-A177-3AD203B41FA5}">
                      <a16:colId xmlns:a16="http://schemas.microsoft.com/office/drawing/2014/main" val="1484925908"/>
                    </a:ext>
                  </a:extLst>
                </a:gridCol>
              </a:tblGrid>
              <a:tr h="565212">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Day</a:t>
                      </a:r>
                      <a:endParaRPr lang="en-US" sz="1600" dirty="0">
                        <a:solidFill>
                          <a:schemeClr val="bg1"/>
                        </a:solidFill>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Activities</a:t>
                      </a:r>
                      <a:r>
                        <a:rPr lang="en-US" sz="1600" b="1" dirty="0">
                          <a:effectLst/>
                          <a:latin typeface="Equip Extended" panose="020B0604020202020204" charset="0"/>
                          <a:ea typeface="Calibri" panose="020F0502020204030204" pitchFamily="34" charset="0"/>
                          <a:cs typeface="Calibri" panose="020F0502020204030204" pitchFamily="34" charset="0"/>
                        </a:rPr>
                        <a:t> </a:t>
                      </a:r>
                      <a:endParaRPr lang="en-US" sz="1600" dirty="0">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extLst>
                  <a:ext uri="{0D108BD9-81ED-4DB2-BD59-A6C34878D82A}">
                    <a16:rowId xmlns:a16="http://schemas.microsoft.com/office/drawing/2014/main" val="1417496147"/>
                  </a:ext>
                </a:extLst>
              </a:tr>
              <a:tr h="565212">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Day#1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Exception, Threads and Essential classes | Java Collection Framework | Java Fundamentals: The Core Platform</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872905873"/>
                  </a:ext>
                </a:extLst>
              </a:tr>
              <a:tr h="565212">
                <a:tc>
                  <a:txBody>
                    <a:bodyPr/>
                    <a:lstStyle/>
                    <a:p>
                      <a:pPr marL="0" marR="0">
                        <a:spcBef>
                          <a:spcPts val="0"/>
                        </a:spcBef>
                        <a:spcAft>
                          <a:spcPts val="0"/>
                        </a:spcAft>
                      </a:pPr>
                      <a:r>
                        <a:rPr lang="en-US" sz="1400" b="0">
                          <a:effectLst/>
                          <a:latin typeface="Equip(Light)"/>
                          <a:ea typeface="Calibri" panose="020F0502020204030204" pitchFamily="34" charset="0"/>
                          <a:cs typeface="Calibri" panose="020F0502020204030204" pitchFamily="34" charset="0"/>
                        </a:rPr>
                        <a:t>Day#2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Java Fundamentals: The Core Platform | Advance Java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2158372364"/>
                  </a:ext>
                </a:extLst>
              </a:tr>
              <a:tr h="565212">
                <a:tc>
                  <a:txBody>
                    <a:bodyPr/>
                    <a:lstStyle/>
                    <a:p>
                      <a:pPr marL="0" marR="0">
                        <a:spcBef>
                          <a:spcPts val="0"/>
                        </a:spcBef>
                        <a:spcAft>
                          <a:spcPts val="0"/>
                        </a:spcAft>
                      </a:pPr>
                      <a:r>
                        <a:rPr lang="en-US" sz="1400" b="0">
                          <a:effectLst/>
                          <a:latin typeface="Equip(Light)"/>
                          <a:ea typeface="Calibri" panose="020F0502020204030204" pitchFamily="34" charset="0"/>
                          <a:cs typeface="Calibri" panose="020F0502020204030204" pitchFamily="34" charset="0"/>
                        </a:rPr>
                        <a:t>Day#3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Advance Java | Build Tools - Ant And Maven  | Ant Tutorial | Maven Tutorial | Maven Fundamentals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3645293287"/>
                  </a:ext>
                </a:extLst>
              </a:tr>
              <a:tr h="565212">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Day#4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New Features in Java 8 | New Features in Java 9 | Assignment#1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3282750269"/>
                  </a:ext>
                </a:extLst>
              </a:tr>
              <a:tr h="565212">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Day#5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Assignment#1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351076816"/>
                  </a:ext>
                </a:extLst>
              </a:tr>
            </a:tbl>
          </a:graphicData>
        </a:graphic>
      </p:graphicFrame>
    </p:spTree>
    <p:extLst>
      <p:ext uri="{BB962C8B-B14F-4D97-AF65-F5344CB8AC3E}">
        <p14:creationId xmlns:p14="http://schemas.microsoft.com/office/powerpoint/2010/main" val="2026447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fontScale="92500" lnSpcReduction="20000"/>
          </a:bodyPr>
          <a:lstStyle/>
          <a:p>
            <a:pPr marL="0" indent="0">
              <a:spcAft>
                <a:spcPts val="800"/>
              </a:spcAft>
              <a:buNone/>
            </a:pPr>
            <a:r>
              <a:rPr lang="en-US" sz="2000" b="1" dirty="0">
                <a:solidFill>
                  <a:srgbClr val="00DAA9"/>
                </a:solidFill>
              </a:rPr>
              <a:t>Input</a:t>
            </a:r>
            <a:endParaRPr lang="en-IN" sz="2000" dirty="0">
              <a:solidFill>
                <a:srgbClr val="00DAA9"/>
              </a:solidFill>
            </a:endParaRPr>
          </a:p>
          <a:p>
            <a:pPr marL="0" indent="0">
              <a:spcAft>
                <a:spcPts val="533"/>
              </a:spcAft>
              <a:buNone/>
            </a:pPr>
            <a:r>
              <a:rPr lang="en-IN" sz="2000" dirty="0"/>
              <a:t>Program should accept 4 input parameters</a:t>
            </a:r>
          </a:p>
          <a:p>
            <a:pPr marL="457189" indent="-457189">
              <a:spcAft>
                <a:spcPts val="400"/>
              </a:spcAft>
              <a:buAutoNum type="alphaLcPeriod"/>
            </a:pPr>
            <a:r>
              <a:rPr lang="en-IN" sz="1800" b="1" dirty="0"/>
              <a:t>Colour</a:t>
            </a:r>
          </a:p>
          <a:p>
            <a:pPr marL="457189" indent="-457189">
              <a:spcAft>
                <a:spcPts val="400"/>
              </a:spcAft>
              <a:buAutoNum type="alphaLcPeriod"/>
            </a:pPr>
            <a:r>
              <a:rPr lang="en-IN" sz="1800" b="1" dirty="0"/>
              <a:t>Size</a:t>
            </a:r>
          </a:p>
          <a:p>
            <a:pPr marL="457189" indent="-457189">
              <a:spcAft>
                <a:spcPts val="400"/>
              </a:spcAft>
              <a:buAutoNum type="alphaLcPeriod"/>
            </a:pPr>
            <a:r>
              <a:rPr lang="en-IN" sz="1800" b="1" dirty="0"/>
              <a:t>Gender</a:t>
            </a:r>
          </a:p>
          <a:p>
            <a:pPr marL="457189" indent="-457189">
              <a:spcAft>
                <a:spcPts val="400"/>
              </a:spcAft>
              <a:buAutoNum type="alphaLcPeriod"/>
            </a:pPr>
            <a:r>
              <a:rPr lang="en-IN" sz="1800" b="1" dirty="0"/>
              <a:t>Output Preference </a:t>
            </a:r>
          </a:p>
          <a:p>
            <a:pPr lvl="0"/>
            <a:endParaRPr lang="en-IN" sz="1800" b="1" dirty="0"/>
          </a:p>
          <a:p>
            <a:pPr marL="0" indent="0">
              <a:spcAft>
                <a:spcPts val="800"/>
              </a:spcAft>
              <a:buNone/>
            </a:pPr>
            <a:r>
              <a:rPr lang="en-IN" sz="2000" dirty="0"/>
              <a:t>“Gender” is a String which has two possible values like ‘</a:t>
            </a:r>
            <a:r>
              <a:rPr lang="en-IN" sz="2000" b="1" dirty="0"/>
              <a:t>M</a:t>
            </a:r>
            <a:r>
              <a:rPr lang="en-IN" sz="2000" dirty="0"/>
              <a:t>’ and ‘</a:t>
            </a:r>
            <a:r>
              <a:rPr lang="en-IN" sz="2000" b="1" dirty="0"/>
              <a:t>F</a:t>
            </a:r>
            <a:r>
              <a:rPr lang="en-IN" sz="2000" dirty="0"/>
              <a:t>’. M=Male and F=Female.</a:t>
            </a:r>
          </a:p>
          <a:p>
            <a:pPr marL="0" indent="0">
              <a:spcAft>
                <a:spcPts val="800"/>
              </a:spcAft>
              <a:buNone/>
            </a:pPr>
            <a:r>
              <a:rPr lang="en-IN" sz="2000" dirty="0"/>
              <a:t>“Output Preference” is a String which suggests whether the results should be sorted only by Price or by Rating or by both  Price and Rating</a:t>
            </a:r>
          </a:p>
          <a:p>
            <a:pPr lvl="0"/>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1822798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a:bodyPr>
          <a:lstStyle/>
          <a:p>
            <a:pPr marL="380990" indent="-380990" algn="just">
              <a:spcAft>
                <a:spcPts val="667"/>
              </a:spcAft>
              <a:buFont typeface="Arial" panose="020B0604020202020204" pitchFamily="34" charset="0"/>
              <a:buChar char="•"/>
            </a:pPr>
            <a:r>
              <a:rPr lang="en-US" sz="2000" dirty="0"/>
              <a:t>Program should be written considering that there could be more csv files and at runtime program should load the files. Please make use of Thread which will look for any new file at particular location after some configurable time and load the provided file</a:t>
            </a:r>
          </a:p>
          <a:p>
            <a:pPr marL="380990" indent="-380990" algn="just">
              <a:spcAft>
                <a:spcPts val="667"/>
              </a:spcAft>
              <a:buFont typeface="Arial" panose="020B0604020202020204" pitchFamily="34" charset="0"/>
              <a:buChar char="•"/>
            </a:pPr>
            <a:r>
              <a:rPr lang="en-US" sz="2000" dirty="0"/>
              <a:t>Create a login Page for the application and after successful login Product Search Screen will be displayed</a:t>
            </a:r>
          </a:p>
          <a:p>
            <a:pPr marL="380990" indent="-380990" algn="just">
              <a:spcAft>
                <a:spcPts val="667"/>
              </a:spcAft>
              <a:buFont typeface="Arial" panose="020B0604020202020204" pitchFamily="34" charset="0"/>
              <a:buChar char="•"/>
            </a:pPr>
            <a:r>
              <a:rPr lang="en-US" sz="2000" dirty="0"/>
              <a:t>Search screen should have all input parameters specified in previous slides as Color, Size, Gender and output preference</a:t>
            </a:r>
          </a:p>
          <a:p>
            <a:pPr marL="380990" indent="-380990" algn="just">
              <a:spcAft>
                <a:spcPts val="667"/>
              </a:spcAft>
              <a:buFont typeface="Arial" panose="020B0604020202020204" pitchFamily="34" charset="0"/>
              <a:buChar char="•"/>
            </a:pPr>
            <a:r>
              <a:rPr lang="en-US" sz="2000" dirty="0"/>
              <a:t>Once Search is triggered after specifying the search parameters, program will display the search results from the database using hibernate</a:t>
            </a:r>
          </a:p>
          <a:p>
            <a:pPr marL="380990" indent="-380990" algn="just">
              <a:spcAft>
                <a:spcPts val="667"/>
              </a:spcAft>
              <a:buFont typeface="Arial" panose="020B0604020202020204" pitchFamily="34" charset="0"/>
              <a:buChar char="•"/>
            </a:pPr>
            <a:r>
              <a:rPr lang="en-US" sz="2000" dirty="0"/>
              <a:t>Use Spring MVC and Spring - Hibernate Integration</a:t>
            </a:r>
          </a:p>
          <a:p>
            <a:pPr marL="380990" indent="-380990" algn="just">
              <a:spcAft>
                <a:spcPts val="667"/>
              </a:spcAft>
              <a:buFont typeface="Arial" panose="020B0604020202020204" pitchFamily="34" charset="0"/>
              <a:buChar char="•"/>
            </a:pPr>
            <a:r>
              <a:rPr lang="en-US" sz="2000" dirty="0"/>
              <a:t>Spring version 3 or 4 should be used</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2541781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Code Completeness and Correctness</a:t>
            </a:r>
          </a:p>
          <a:p>
            <a:pPr marL="380990" indent="-380990">
              <a:buFont typeface="Arial" panose="020B0604020202020204" pitchFamily="34" charset="0"/>
              <a:buChar char="•"/>
            </a:pPr>
            <a:r>
              <a:rPr lang="en-US" sz="2000" dirty="0"/>
              <a:t>Usage of Spring Framework And Hibernate</a:t>
            </a:r>
          </a:p>
          <a:p>
            <a:pPr marL="380990" indent="-380990">
              <a:buFont typeface="Arial" panose="020B0604020202020204" pitchFamily="34" charset="0"/>
              <a:buChar char="•"/>
            </a:pPr>
            <a:r>
              <a:rPr lang="en-US" sz="2000" dirty="0"/>
              <a:t>Code Modularity</a:t>
            </a:r>
          </a:p>
          <a:p>
            <a:pPr marL="380990" indent="-380990">
              <a:buFont typeface="Arial" panose="020B0604020202020204" pitchFamily="34" charset="0"/>
              <a:buChar char="•"/>
            </a:pPr>
            <a:r>
              <a:rPr lang="en-US" sz="2000" dirty="0"/>
              <a:t>Code should be in running condition</a:t>
            </a:r>
          </a:p>
          <a:p>
            <a:pPr marL="380990" indent="-380990">
              <a:buFont typeface="Arial" panose="020B0604020202020204" pitchFamily="34" charset="0"/>
              <a:buChar char="•"/>
            </a:pPr>
            <a:r>
              <a:rPr lang="en-US" sz="2000" dirty="0"/>
              <a:t>Face to face discussion</a:t>
            </a:r>
          </a:p>
          <a:p>
            <a:pPr marL="380990" indent="-380990">
              <a:buFont typeface="Arial" panose="020B0604020202020204" pitchFamily="34" charset="0"/>
              <a:buChar char="•"/>
            </a:pPr>
            <a:r>
              <a:rPr lang="en-US" sz="2000" dirty="0"/>
              <a:t>Application UI Design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325015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52895"/>
            <a:ext cx="9767782" cy="1468094"/>
          </a:xfrm>
        </p:spPr>
        <p:txBody>
          <a:bodyPr/>
          <a:lstStyle/>
          <a:p>
            <a:r>
              <a:rPr lang="en-US" dirty="0"/>
              <a:t>Day 18 - 22</a:t>
            </a:r>
            <a:endParaRPr lang="en-PT" dirty="0"/>
          </a:p>
        </p:txBody>
      </p:sp>
    </p:spTree>
    <p:extLst>
      <p:ext uri="{BB962C8B-B14F-4D97-AF65-F5344CB8AC3E}">
        <p14:creationId xmlns:p14="http://schemas.microsoft.com/office/powerpoint/2010/main" val="2633816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Web Services</a:t>
            </a:r>
            <a:endParaRPr lang="en-US" dirty="0"/>
          </a:p>
        </p:txBody>
      </p:sp>
      <p:pic>
        <p:nvPicPr>
          <p:cNvPr id="5" name="Picture 4">
            <a:extLst>
              <a:ext uri="{FF2B5EF4-FFF2-40B4-BE49-F238E27FC236}">
                <a16:creationId xmlns:a16="http://schemas.microsoft.com/office/drawing/2014/main" id="{820AFCE8-1207-4467-8DE6-1472B6FA552B}"/>
              </a:ext>
            </a:extLst>
          </p:cNvPr>
          <p:cNvPicPr>
            <a:picLocks noChangeAspect="1"/>
          </p:cNvPicPr>
          <p:nvPr/>
        </p:nvPicPr>
        <p:blipFill>
          <a:blip r:embed="rId3"/>
          <a:stretch>
            <a:fillRect/>
          </a:stretch>
        </p:blipFill>
        <p:spPr>
          <a:xfrm>
            <a:off x="2507001" y="2566673"/>
            <a:ext cx="1724653" cy="1724653"/>
          </a:xfrm>
          <a:prstGeom prst="rect">
            <a:avLst/>
          </a:prstGeom>
        </p:spPr>
      </p:pic>
      <p:pic>
        <p:nvPicPr>
          <p:cNvPr id="8" name="Picture 7" descr="Icon&#10;&#10;Description automatically generated">
            <a:extLst>
              <a:ext uri="{FF2B5EF4-FFF2-40B4-BE49-F238E27FC236}">
                <a16:creationId xmlns:a16="http://schemas.microsoft.com/office/drawing/2014/main" id="{E0028830-3672-4533-ACD7-FE63D75A7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390" y="2652711"/>
            <a:ext cx="2952750" cy="1552575"/>
          </a:xfrm>
          <a:prstGeom prst="rect">
            <a:avLst/>
          </a:prstGeom>
        </p:spPr>
      </p:pic>
    </p:spTree>
    <p:extLst>
      <p:ext uri="{BB962C8B-B14F-4D97-AF65-F5344CB8AC3E}">
        <p14:creationId xmlns:p14="http://schemas.microsoft.com/office/powerpoint/2010/main" val="3389324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351740" cy="2866055"/>
          </a:xfrm>
        </p:spPr>
        <p:txBody>
          <a:bodyPr>
            <a:normAutofit/>
          </a:bodyPr>
          <a:lstStyle/>
          <a:p>
            <a:pPr marL="0" indent="0">
              <a:buNone/>
            </a:pPr>
            <a:r>
              <a:rPr lang="en-US" b="1" dirty="0">
                <a:solidFill>
                  <a:srgbClr val="00DAA9"/>
                </a:solidFill>
              </a:rPr>
              <a:t>Objective</a:t>
            </a:r>
          </a:p>
          <a:p>
            <a:r>
              <a:rPr lang="en-US" dirty="0"/>
              <a:t>Develop Web Application using Spring MVC and Spring boot</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Spring And Spring Hibernate Integration</a:t>
            </a:r>
          </a:p>
        </p:txBody>
      </p:sp>
      <p:sp>
        <p:nvSpPr>
          <p:cNvPr id="10" name="TextBox 9">
            <a:extLst>
              <a:ext uri="{FF2B5EF4-FFF2-40B4-BE49-F238E27FC236}">
                <a16:creationId xmlns:a16="http://schemas.microsoft.com/office/drawing/2014/main" id="{9BC1400A-7F18-476C-B18D-91B9D3C378B3}"/>
              </a:ext>
            </a:extLst>
          </p:cNvPr>
          <p:cNvSpPr txBox="1"/>
          <p:nvPr/>
        </p:nvSpPr>
        <p:spPr>
          <a:xfrm>
            <a:off x="5604541" y="1362139"/>
            <a:ext cx="6587459" cy="41759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IN" sz="2000" b="1" i="0" u="none" strike="noStrike" kern="1200" cap="none" spc="0" normalizeH="0" baseline="0" noProof="0" dirty="0">
                <a:ln>
                  <a:noFill/>
                </a:ln>
                <a:solidFill>
                  <a:srgbClr val="00DAA9"/>
                </a:solidFill>
                <a:effectLst/>
                <a:uLnTx/>
                <a:uFillTx/>
                <a:latin typeface="Equip Light"/>
                <a:ea typeface="+mn-ea"/>
                <a:cs typeface="+mn-cs"/>
              </a:rPr>
              <a:t>Course Content</a:t>
            </a:r>
          </a:p>
          <a:p>
            <a:pPr marL="380990" marR="0" lvl="0"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IN" sz="2200" b="0" i="0" u="none" strike="noStrike" kern="1200" cap="none" spc="0" normalizeH="0" baseline="0" noProof="0" dirty="0">
                <a:ln>
                  <a:noFill/>
                </a:ln>
                <a:solidFill>
                  <a:srgbClr val="060320"/>
                </a:solidFill>
                <a:effectLst/>
                <a:uLnTx/>
                <a:uFillTx/>
                <a:latin typeface="Equip Light"/>
                <a:ea typeface="+mn-ea"/>
                <a:cs typeface="+mn-cs"/>
              </a:rPr>
              <a:t>Basics</a:t>
            </a:r>
            <a:r>
              <a:rPr kumimoji="0" lang="en-IN" sz="2400" b="0" i="0" u="none" strike="noStrike" kern="1200" cap="none" spc="0" normalizeH="0" baseline="0" noProof="0" dirty="0">
                <a:ln>
                  <a:noFill/>
                </a:ln>
                <a:solidFill>
                  <a:srgbClr val="00DAA9"/>
                </a:solidFill>
                <a:effectLst/>
                <a:uLnTx/>
                <a:uFillTx/>
                <a:latin typeface="Equip Light"/>
                <a:ea typeface="+mn-ea"/>
                <a:cs typeface="+mn-cs"/>
              </a:rPr>
              <a:t> </a:t>
            </a:r>
            <a:endParaRPr kumimoji="0" lang="en-IN" sz="2400" b="0" i="0" u="none" strike="noStrike" kern="1200" cap="none" spc="0" normalizeH="0" baseline="0" noProof="0" dirty="0">
              <a:ln>
                <a:noFill/>
              </a:ln>
              <a:solidFill>
                <a:srgbClr val="060320"/>
              </a:solidFill>
              <a:effectLst/>
              <a:uLnTx/>
              <a:uFillTx/>
              <a:latin typeface="Equip Light"/>
              <a:ea typeface="+mn-ea"/>
              <a:cs typeface="+mn-cs"/>
            </a:endParaRP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Introduction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REST Core Components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SOAP Core Components</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67" b="0" i="0" u="none" strike="noStrike" kern="1200" cap="none" spc="0" normalizeH="0" baseline="0" noProof="0" dirty="0">
              <a:ln>
                <a:noFill/>
              </a:ln>
              <a:solidFill>
                <a:srgbClr val="060320"/>
              </a:solidFill>
              <a:effectLst/>
              <a:uLnTx/>
              <a:uFillTx/>
              <a:latin typeface="Equip Light"/>
              <a:ea typeface="+mn-ea"/>
              <a:cs typeface="+mn-cs"/>
            </a:endParaRPr>
          </a:p>
          <a:p>
            <a:pPr marL="380990" marR="0" lvl="1"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060320"/>
                </a:solidFill>
                <a:effectLst/>
                <a:uLnTx/>
                <a:uFillTx/>
                <a:latin typeface="Equip Light"/>
                <a:ea typeface="+mn-ea"/>
                <a:cs typeface="+mn-cs"/>
              </a:rPr>
              <a:t>Advance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RESTful Architecture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HTTP methods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Jackson</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Validations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Filters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1867" b="0" i="0" u="none" strike="noStrike" kern="1200" cap="none" spc="0" normalizeH="0" baseline="0" noProof="0" dirty="0">
                <a:ln>
                  <a:noFill/>
                </a:ln>
                <a:solidFill>
                  <a:srgbClr val="060320"/>
                </a:solidFill>
                <a:effectLst/>
                <a:uLnTx/>
                <a:uFillTx/>
                <a:latin typeface="Equip Light"/>
                <a:ea typeface="+mn-ea"/>
                <a:cs typeface="+mn-cs"/>
              </a:rPr>
              <a:t>Spring Boot</a:t>
            </a:r>
            <a:endParaRPr kumimoji="0" lang="en-IN" sz="1867"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7" name="Picture 6">
            <a:extLst>
              <a:ext uri="{FF2B5EF4-FFF2-40B4-BE49-F238E27FC236}">
                <a16:creationId xmlns:a16="http://schemas.microsoft.com/office/drawing/2014/main" id="{4E4CE4F4-7F5C-4AFD-8022-B556EDD8282B}"/>
              </a:ext>
            </a:extLst>
          </p:cNvPr>
          <p:cNvPicPr>
            <a:picLocks noChangeAspect="1"/>
          </p:cNvPicPr>
          <p:nvPr/>
        </p:nvPicPr>
        <p:blipFill>
          <a:blip r:embed="rId2"/>
          <a:stretch>
            <a:fillRect/>
          </a:stretch>
        </p:blipFill>
        <p:spPr>
          <a:xfrm>
            <a:off x="788875" y="3304350"/>
            <a:ext cx="1632181" cy="1632181"/>
          </a:xfrm>
          <a:prstGeom prst="rect">
            <a:avLst/>
          </a:prstGeom>
        </p:spPr>
      </p:pic>
      <p:pic>
        <p:nvPicPr>
          <p:cNvPr id="8" name="Picture 7" descr="Icon&#10;&#10;Description automatically generated">
            <a:extLst>
              <a:ext uri="{FF2B5EF4-FFF2-40B4-BE49-F238E27FC236}">
                <a16:creationId xmlns:a16="http://schemas.microsoft.com/office/drawing/2014/main" id="{358E3102-A8B4-4B45-878A-DB7AD1488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909" y="3344152"/>
            <a:ext cx="2822357" cy="1552575"/>
          </a:xfrm>
          <a:prstGeom prst="rect">
            <a:avLst/>
          </a:prstGeom>
        </p:spPr>
      </p:pic>
    </p:spTree>
    <p:extLst>
      <p:ext uri="{BB962C8B-B14F-4D97-AF65-F5344CB8AC3E}">
        <p14:creationId xmlns:p14="http://schemas.microsoft.com/office/powerpoint/2010/main" val="3007247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4" name="Table 3">
            <a:extLst>
              <a:ext uri="{FF2B5EF4-FFF2-40B4-BE49-F238E27FC236}">
                <a16:creationId xmlns:a16="http://schemas.microsoft.com/office/drawing/2014/main" id="{BE45B248-C3CC-4A33-87DA-60CFE8A881FD}"/>
              </a:ext>
            </a:extLst>
          </p:cNvPr>
          <p:cNvGraphicFramePr>
            <a:graphicFrameLocks noGrp="1"/>
          </p:cNvGraphicFramePr>
          <p:nvPr>
            <p:extLst>
              <p:ext uri="{D42A27DB-BD31-4B8C-83A1-F6EECF244321}">
                <p14:modId xmlns:p14="http://schemas.microsoft.com/office/powerpoint/2010/main" val="3428173671"/>
              </p:ext>
            </p:extLst>
          </p:nvPr>
        </p:nvGraphicFramePr>
        <p:xfrm>
          <a:off x="707010" y="1357460"/>
          <a:ext cx="10957609" cy="4565647"/>
        </p:xfrm>
        <a:graphic>
          <a:graphicData uri="http://schemas.openxmlformats.org/drawingml/2006/table">
            <a:tbl>
              <a:tblPr firstRow="1" bandRow="1">
                <a:tableStyleId>{5C22544A-7EE6-4342-B048-85BDC9FD1C3A}</a:tableStyleId>
              </a:tblPr>
              <a:tblGrid>
                <a:gridCol w="1382040">
                  <a:extLst>
                    <a:ext uri="{9D8B030D-6E8A-4147-A177-3AD203B41FA5}">
                      <a16:colId xmlns:a16="http://schemas.microsoft.com/office/drawing/2014/main" val="20000"/>
                    </a:ext>
                  </a:extLst>
                </a:gridCol>
                <a:gridCol w="9575569">
                  <a:extLst>
                    <a:ext uri="{9D8B030D-6E8A-4147-A177-3AD203B41FA5}">
                      <a16:colId xmlns:a16="http://schemas.microsoft.com/office/drawing/2014/main" val="20001"/>
                    </a:ext>
                  </a:extLst>
                </a:gridCol>
              </a:tblGrid>
              <a:tr h="779931">
                <a:tc>
                  <a:txBody>
                    <a:bodyPr/>
                    <a:lstStyle/>
                    <a:p>
                      <a:r>
                        <a:rPr lang="en-IN" sz="1400">
                          <a:solidFill>
                            <a:schemeClr val="bg1"/>
                          </a:solidFill>
                        </a:rPr>
                        <a:t>Day</a:t>
                      </a:r>
                    </a:p>
                  </a:txBody>
                  <a:tcPr marL="121920" marR="121920" marT="60960" marB="60960"/>
                </a:tc>
                <a:tc>
                  <a:txBody>
                    <a:bodyPr/>
                    <a:lstStyle/>
                    <a:p>
                      <a:r>
                        <a:rPr lang="en-IN" sz="1400">
                          <a:solidFill>
                            <a:schemeClr val="bg1"/>
                          </a:solidFill>
                        </a:rPr>
                        <a:t>Activities </a:t>
                      </a:r>
                    </a:p>
                  </a:txBody>
                  <a:tcPr marL="121920" marR="121920" marT="60960" marB="60960"/>
                </a:tc>
                <a:extLst>
                  <a:ext uri="{0D108BD9-81ED-4DB2-BD59-A6C34878D82A}">
                    <a16:rowId xmlns:a16="http://schemas.microsoft.com/office/drawing/2014/main" val="10000"/>
                  </a:ext>
                </a:extLst>
              </a:tr>
              <a:tr h="668512">
                <a:tc>
                  <a:txBody>
                    <a:bodyPr/>
                    <a:lstStyle/>
                    <a:p>
                      <a:r>
                        <a:rPr lang="en-IN" sz="1400" b="1">
                          <a:solidFill>
                            <a:schemeClr val="tx1"/>
                          </a:solidFill>
                        </a:rPr>
                        <a:t>Day#18</a:t>
                      </a:r>
                    </a:p>
                  </a:txBody>
                  <a:tcPr marL="121920" marR="121920" marT="60960" marB="60960"/>
                </a:tc>
                <a:tc>
                  <a:txBody>
                    <a:bodyPr/>
                    <a:lstStyle/>
                    <a:p>
                      <a:r>
                        <a:rPr lang="en-US" sz="1400" b="1" baseline="0">
                          <a:solidFill>
                            <a:schemeClr val="tx1"/>
                          </a:solidFill>
                        </a:rPr>
                        <a:t>REST Webservices Basics | </a:t>
                      </a:r>
                      <a:r>
                        <a:rPr lang="en-IN" sz="1400" b="1" baseline="0">
                          <a:solidFill>
                            <a:schemeClr val="tx1"/>
                          </a:solidFill>
                        </a:rPr>
                        <a:t>REST Webservices | SOAP | WSDL</a:t>
                      </a:r>
                      <a:endParaRPr lang="en-IN" sz="1400" b="1">
                        <a:solidFill>
                          <a:schemeClr val="tx1"/>
                        </a:solidFill>
                      </a:endParaRPr>
                    </a:p>
                  </a:txBody>
                  <a:tcPr marL="121920" marR="121920" marT="60960" marB="60960"/>
                </a:tc>
                <a:extLst>
                  <a:ext uri="{0D108BD9-81ED-4DB2-BD59-A6C34878D82A}">
                    <a16:rowId xmlns:a16="http://schemas.microsoft.com/office/drawing/2014/main" val="10001"/>
                  </a:ext>
                </a:extLst>
              </a:tr>
              <a:tr h="779301">
                <a:tc>
                  <a:txBody>
                    <a:bodyPr/>
                    <a:lstStyle/>
                    <a:p>
                      <a:pPr marL="0" algn="l" rtl="0" eaLnBrk="1" hangingPunct="1"/>
                      <a:r>
                        <a:rPr lang="en-IN" sz="1400" b="1" kern="1200">
                          <a:solidFill>
                            <a:schemeClr val="dk1"/>
                          </a:solidFill>
                          <a:latin typeface="+mn-lt"/>
                          <a:ea typeface="+mn-ea"/>
                          <a:cs typeface="+mn-cs"/>
                        </a:rPr>
                        <a:t>Day#19</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SOAP Webservices Basics</a:t>
                      </a:r>
                      <a:endParaRPr lang="en-IN" sz="1400" b="1">
                        <a:solidFill>
                          <a:schemeClr val="tx1"/>
                        </a:solidFill>
                      </a:endParaRPr>
                    </a:p>
                  </a:txBody>
                  <a:tcPr marL="121920" marR="121920" marT="60960" marB="60960"/>
                </a:tc>
                <a:extLst>
                  <a:ext uri="{0D108BD9-81ED-4DB2-BD59-A6C34878D82A}">
                    <a16:rowId xmlns:a16="http://schemas.microsoft.com/office/drawing/2014/main" val="10002"/>
                  </a:ext>
                </a:extLst>
              </a:tr>
              <a:tr h="779301">
                <a:tc>
                  <a:txBody>
                    <a:bodyPr/>
                    <a:lstStyle/>
                    <a:p>
                      <a:r>
                        <a:rPr lang="en-IN" sz="1400" b="1"/>
                        <a:t>Day#20</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rPr>
                        <a:t>Spring Boot Introduction &amp; RESTful API with Spring Boot</a:t>
                      </a:r>
                      <a:endParaRPr lang="en-IN" sz="1400" b="1">
                        <a:solidFill>
                          <a:schemeClr val="tx1"/>
                        </a:solidFill>
                      </a:endParaRPr>
                    </a:p>
                  </a:txBody>
                  <a:tcPr marL="121920" marR="121920" marT="60960" marB="60960"/>
                </a:tc>
                <a:extLst>
                  <a:ext uri="{0D108BD9-81ED-4DB2-BD59-A6C34878D82A}">
                    <a16:rowId xmlns:a16="http://schemas.microsoft.com/office/drawing/2014/main" val="10003"/>
                  </a:ext>
                </a:extLst>
              </a:tr>
              <a:tr h="779301">
                <a:tc>
                  <a:txBody>
                    <a:bodyPr/>
                    <a:lstStyle/>
                    <a:p>
                      <a:r>
                        <a:rPr lang="en-IN" sz="1400" b="1"/>
                        <a:t>Day#21</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baseline="0">
                          <a:solidFill>
                            <a:schemeClr val="tx1"/>
                          </a:solidFill>
                        </a:rPr>
                        <a:t>Assignment#5</a:t>
                      </a:r>
                      <a:endParaRPr lang="en-IN" sz="1400" b="1">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b="1">
                        <a:solidFill>
                          <a:schemeClr val="tx1"/>
                        </a:solidFill>
                      </a:endParaRPr>
                    </a:p>
                  </a:txBody>
                  <a:tcPr marL="121920" marR="121920" marT="60960" marB="60960"/>
                </a:tc>
                <a:extLst>
                  <a:ext uri="{0D108BD9-81ED-4DB2-BD59-A6C34878D82A}">
                    <a16:rowId xmlns:a16="http://schemas.microsoft.com/office/drawing/2014/main" val="10004"/>
                  </a:ext>
                </a:extLst>
              </a:tr>
              <a:tr h="779301">
                <a:tc>
                  <a:txBody>
                    <a:bodyPr/>
                    <a:lstStyle/>
                    <a:p>
                      <a:r>
                        <a:rPr lang="en-IN" sz="1400" b="1">
                          <a:solidFill>
                            <a:schemeClr val="tx1"/>
                          </a:solidFill>
                        </a:rPr>
                        <a:t>Day#22</a:t>
                      </a:r>
                    </a:p>
                  </a:txBody>
                  <a:tcPr marL="121920" marR="121920" marT="60960" marB="60960"/>
                </a:tc>
                <a:tc>
                  <a:txBody>
                    <a:bodyPr/>
                    <a:lstStyle/>
                    <a:p>
                      <a:r>
                        <a:rPr lang="en-IN" sz="1400" b="1" baseline="0" dirty="0">
                          <a:solidFill>
                            <a:schemeClr val="tx1"/>
                          </a:solidFill>
                        </a:rPr>
                        <a:t>Assignment#5</a:t>
                      </a:r>
                      <a:endParaRPr lang="en-IN" sz="1400" b="1" dirty="0">
                        <a:solidFill>
                          <a:schemeClr val="tx1"/>
                        </a:solidFill>
                      </a:endParaRPr>
                    </a:p>
                  </a:txBody>
                  <a:tcPr marL="121920" marR="121920"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567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9" y="1602249"/>
            <a:ext cx="6236313" cy="4855112"/>
          </a:xfrm>
        </p:spPr>
        <p:txBody>
          <a:bodyPr>
            <a:normAutofit/>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IN" sz="2000" dirty="0">
                <a:solidFill>
                  <a:schemeClr val="tx1"/>
                </a:solidFill>
                <a:hlinkClick r:id="rId2">
                  <a:extLst>
                    <a:ext uri="{A12FA001-AC4F-418D-AE19-62706E023703}">
                      <ahyp:hlinkClr xmlns:ahyp="http://schemas.microsoft.com/office/drawing/2018/hyperlinkcolor" val="tx"/>
                    </a:ext>
                  </a:extLst>
                </a:hlinkClick>
              </a:rPr>
              <a:t>REST Webservices Basics</a:t>
            </a:r>
            <a:r>
              <a:rPr lang="en-IN" sz="2000" dirty="0">
                <a:solidFill>
                  <a:schemeClr val="tx1"/>
                </a:solidFill>
              </a:rPr>
              <a:t> </a:t>
            </a:r>
            <a:r>
              <a:rPr lang="en-IN" sz="1800" dirty="0">
                <a:solidFill>
                  <a:schemeClr val="tx1"/>
                </a:solidFill>
              </a:rPr>
              <a:t>(Refer chap. 20) </a:t>
            </a:r>
            <a:r>
              <a:rPr lang="en-IN" sz="2000" dirty="0">
                <a:solidFill>
                  <a:schemeClr val="tx1"/>
                </a:solidFill>
              </a:rPr>
              <a:t>[4h]</a:t>
            </a:r>
          </a:p>
          <a:p>
            <a:pPr marL="380990" indent="-380990">
              <a:spcAft>
                <a:spcPts val="800"/>
              </a:spcAft>
              <a:buFont typeface="Wingdings" panose="05000000000000000000" pitchFamily="2" charset="2"/>
              <a:buChar char="ü"/>
            </a:pPr>
            <a:r>
              <a:rPr lang="en-IN" sz="2000" dirty="0">
                <a:solidFill>
                  <a:schemeClr val="tx1"/>
                </a:solidFill>
                <a:hlinkClick r:id="rId3">
                  <a:extLst>
                    <a:ext uri="{A12FA001-AC4F-418D-AE19-62706E023703}">
                      <ahyp:hlinkClr xmlns:ahyp="http://schemas.microsoft.com/office/drawing/2018/hyperlinkcolor" val="tx"/>
                    </a:ext>
                  </a:extLst>
                </a:hlinkClick>
              </a:rPr>
              <a:t>REST Webservices</a:t>
            </a:r>
            <a:r>
              <a:rPr lang="en-IN" sz="2000" dirty="0">
                <a:solidFill>
                  <a:schemeClr val="tx1"/>
                </a:solidFill>
              </a:rPr>
              <a:t> [2h]</a:t>
            </a:r>
            <a:endParaRPr lang="en-IN" sz="2000" dirty="0">
              <a:solidFill>
                <a:schemeClr val="tx1"/>
              </a:solidFill>
              <a:hlinkClick r:id="rId4">
                <a:extLst>
                  <a:ext uri="{A12FA001-AC4F-418D-AE19-62706E023703}">
                    <ahyp:hlinkClr xmlns:ahyp="http://schemas.microsoft.com/office/drawing/2018/hyperlinkcolor" val="tx"/>
                  </a:ext>
                </a:extLst>
              </a:hlinkClick>
            </a:endParaRPr>
          </a:p>
          <a:p>
            <a:pPr marL="380990" indent="-380990">
              <a:spcAft>
                <a:spcPts val="800"/>
              </a:spcAft>
              <a:buFont typeface="Wingdings" panose="05000000000000000000" pitchFamily="2" charset="2"/>
              <a:buChar char="ü"/>
            </a:pPr>
            <a:r>
              <a:rPr lang="en-IN" sz="2000" dirty="0">
                <a:solidFill>
                  <a:schemeClr val="tx1"/>
                </a:solidFill>
                <a:hlinkClick r:id="rId5">
                  <a:extLst>
                    <a:ext uri="{A12FA001-AC4F-418D-AE19-62706E023703}">
                      <ahyp:hlinkClr xmlns:ahyp="http://schemas.microsoft.com/office/drawing/2018/hyperlinkcolor" val="tx"/>
                    </a:ext>
                  </a:extLst>
                </a:hlinkClick>
              </a:rPr>
              <a:t>SOAP</a:t>
            </a:r>
            <a:r>
              <a:rPr lang="en-IN" sz="2000" dirty="0">
                <a:solidFill>
                  <a:schemeClr val="tx1"/>
                </a:solidFill>
              </a:rPr>
              <a:t> [30m]</a:t>
            </a:r>
            <a:endParaRPr lang="en-IN" sz="2000" dirty="0">
              <a:solidFill>
                <a:schemeClr val="tx1"/>
              </a:solidFill>
              <a:hlinkClick r:id="rId6">
                <a:extLst>
                  <a:ext uri="{A12FA001-AC4F-418D-AE19-62706E023703}">
                    <ahyp:hlinkClr xmlns:ahyp="http://schemas.microsoft.com/office/drawing/2018/hyperlinkcolor" val="tx"/>
                  </a:ext>
                </a:extLst>
              </a:hlinkClick>
            </a:endParaRPr>
          </a:p>
          <a:p>
            <a:pPr marL="380990" indent="-380990">
              <a:spcAft>
                <a:spcPts val="800"/>
              </a:spcAft>
              <a:buFont typeface="Wingdings" panose="05000000000000000000" pitchFamily="2" charset="2"/>
              <a:buChar char="ü"/>
            </a:pPr>
            <a:r>
              <a:rPr lang="en-IN" sz="2000" dirty="0">
                <a:solidFill>
                  <a:schemeClr val="tx1"/>
                </a:solidFill>
                <a:hlinkClick r:id="rId7">
                  <a:extLst>
                    <a:ext uri="{A12FA001-AC4F-418D-AE19-62706E023703}">
                      <ahyp:hlinkClr xmlns:ahyp="http://schemas.microsoft.com/office/drawing/2018/hyperlinkcolor" val="tx"/>
                    </a:ext>
                  </a:extLst>
                </a:hlinkClick>
              </a:rPr>
              <a:t>WSDL</a:t>
            </a:r>
            <a:r>
              <a:rPr lang="en-IN" sz="2000" dirty="0">
                <a:solidFill>
                  <a:schemeClr val="tx1"/>
                </a:solidFill>
              </a:rPr>
              <a:t> [30m]</a:t>
            </a:r>
            <a:endParaRPr lang="en-IN" sz="2000" dirty="0">
              <a:solidFill>
                <a:srgbClr val="3AAB94"/>
              </a:solidFill>
              <a:hlinkClick r:id="rId6">
                <a:extLst>
                  <a:ext uri="{A12FA001-AC4F-418D-AE19-62706E023703}">
                    <ahyp:hlinkClr xmlns:ahyp="http://schemas.microsoft.com/office/drawing/2018/hyperlinkcolor" val="tx"/>
                  </a:ext>
                </a:extLst>
              </a:hlinkClick>
            </a:endParaRPr>
          </a:p>
          <a:p>
            <a:pPr marL="380990" indent="-380990">
              <a:spcAft>
                <a:spcPts val="800"/>
              </a:spcAft>
              <a:buFont typeface="Wingdings" panose="05000000000000000000" pitchFamily="2" charset="2"/>
              <a:buChar char="ü"/>
            </a:pPr>
            <a:r>
              <a:rPr lang="en-IN" sz="2000" dirty="0">
                <a:solidFill>
                  <a:schemeClr val="tx1"/>
                </a:solidFill>
                <a:hlinkClick r:id="rId6">
                  <a:extLst>
                    <a:ext uri="{A12FA001-AC4F-418D-AE19-62706E023703}">
                      <ahyp:hlinkClr xmlns:ahyp="http://schemas.microsoft.com/office/drawing/2018/hyperlinkcolor" val="tx"/>
                    </a:ext>
                  </a:extLst>
                </a:hlinkClick>
              </a:rPr>
              <a:t>SOAP Webservices Basics</a:t>
            </a:r>
            <a:r>
              <a:rPr lang="en-IN" sz="2000" dirty="0">
                <a:solidFill>
                  <a:schemeClr val="tx1"/>
                </a:solidFill>
              </a:rPr>
              <a:t> </a:t>
            </a:r>
            <a:r>
              <a:rPr lang="en-IN" sz="1800" dirty="0">
                <a:solidFill>
                  <a:schemeClr val="tx1"/>
                </a:solidFill>
              </a:rPr>
              <a:t>(Refer chap. 16) </a:t>
            </a:r>
            <a:r>
              <a:rPr lang="en-IN" sz="2000" dirty="0">
                <a:solidFill>
                  <a:schemeClr val="tx1"/>
                </a:solidFill>
              </a:rPr>
              <a:t>[4h]</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585052" cy="4996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None/>
              <a:tabLst/>
              <a:defRPr/>
            </a:pPr>
            <a:r>
              <a:rPr kumimoji="0" lang="en-US" sz="2000" b="1" i="0" u="none" strike="noStrike" kern="1200" cap="none" spc="0" normalizeH="0" baseline="0" noProof="0" dirty="0">
                <a:ln>
                  <a:noFill/>
                </a:ln>
                <a:solidFill>
                  <a:srgbClr val="00DAA9"/>
                </a:solidFill>
                <a:effectLst/>
                <a:uLnTx/>
                <a:uFillTx/>
                <a:latin typeface="Equip Medium" panose="02000503030000020004" pitchFamily="2" charset="77"/>
                <a:ea typeface="+mn-ea"/>
                <a:cs typeface="+mn-cs"/>
              </a:rPr>
              <a:t>Video Material</a:t>
            </a:r>
          </a:p>
          <a:p>
            <a:pPr marL="380990" indent="-380990">
              <a:spcAft>
                <a:spcPts val="400"/>
              </a:spcAft>
              <a:buFont typeface="Wingdings" panose="05000000000000000000" pitchFamily="2" charset="2"/>
              <a:buChar char="ü"/>
            </a:pPr>
            <a:r>
              <a:rPr lang="en-US" sz="2000" dirty="0">
                <a:solidFill>
                  <a:schemeClr val="tx1"/>
                </a:solidFill>
                <a:hlinkClick r:id="rId8">
                  <a:extLst>
                    <a:ext uri="{A12FA001-AC4F-418D-AE19-62706E023703}">
                      <ahyp:hlinkClr xmlns:ahyp="http://schemas.microsoft.com/office/drawing/2018/hyperlinkcolor" val="tx"/>
                    </a:ext>
                  </a:extLst>
                </a:hlinkClick>
              </a:rPr>
              <a:t>Your first Spring Boot Application </a:t>
            </a:r>
            <a:r>
              <a:rPr lang="en-US" sz="2000" dirty="0">
                <a:solidFill>
                  <a:schemeClr val="tx1"/>
                </a:solidFill>
              </a:rPr>
              <a:t>[2h]</a:t>
            </a:r>
            <a:endParaRPr lang="en-US" sz="2000" dirty="0">
              <a:solidFill>
                <a:schemeClr val="tx1"/>
              </a:solidFill>
              <a:hlinkClick r:id="rId9">
                <a:extLst>
                  <a:ext uri="{A12FA001-AC4F-418D-AE19-62706E023703}">
                    <ahyp:hlinkClr xmlns:ahyp="http://schemas.microsoft.com/office/drawing/2018/hyperlinkcolor" val="tx"/>
                  </a:ext>
                </a:extLst>
              </a:hlinkClick>
            </a:endParaRPr>
          </a:p>
          <a:p>
            <a:pPr marL="228600" marR="0" lvl="0" indent="-22860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60320"/>
              </a:solidFill>
              <a:effectLst/>
              <a:uLnTx/>
              <a:uFillTx/>
              <a:latin typeface="Equip Medium" panose="02000503030000020004" pitchFamily="2" charset="77"/>
              <a:ea typeface="+mn-ea"/>
              <a:cs typeface="+mn-cs"/>
            </a:endParaRPr>
          </a:p>
        </p:txBody>
      </p:sp>
    </p:spTree>
    <p:extLst>
      <p:ext uri="{BB962C8B-B14F-4D97-AF65-F5344CB8AC3E}">
        <p14:creationId xmlns:p14="http://schemas.microsoft.com/office/powerpoint/2010/main" val="2828582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099717"/>
            <a:ext cx="9767782" cy="1000851"/>
          </a:xfrm>
        </p:spPr>
        <p:txBody>
          <a:bodyPr/>
          <a:lstStyle/>
          <a:p>
            <a:r>
              <a:rPr lang="en-US" dirty="0"/>
              <a:t>Assignment #5</a:t>
            </a:r>
            <a:endParaRPr lang="en-PT" dirty="0"/>
          </a:p>
        </p:txBody>
      </p:sp>
    </p:spTree>
    <p:extLst>
      <p:ext uri="{BB962C8B-B14F-4D97-AF65-F5344CB8AC3E}">
        <p14:creationId xmlns:p14="http://schemas.microsoft.com/office/powerpoint/2010/main" val="229105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046375"/>
            <a:ext cx="10854002" cy="5627801"/>
          </a:xfrm>
        </p:spPr>
        <p:txBody>
          <a:bodyPr>
            <a:normAutofit fontScale="92500" lnSpcReduction="20000"/>
          </a:bodyPr>
          <a:lstStyle/>
          <a:p>
            <a:pPr marL="0" indent="0" algn="just">
              <a:spcAft>
                <a:spcPts val="800"/>
              </a:spcAft>
              <a:buNone/>
            </a:pPr>
            <a:r>
              <a:rPr lang="en-US" sz="2000" dirty="0"/>
              <a:t>Develop a web application (Application 1) using Spring MVC and JSP for Library Management. A librarian can login to application and manage books. </a:t>
            </a:r>
          </a:p>
          <a:p>
            <a:pPr marL="0" indent="0" algn="just">
              <a:spcAft>
                <a:spcPts val="800"/>
              </a:spcAft>
              <a:buNone/>
            </a:pPr>
            <a:r>
              <a:rPr lang="en-US" sz="2000" dirty="0"/>
              <a:t>However</a:t>
            </a:r>
            <a:r>
              <a:rPr lang="en-US" dirty="0"/>
              <a:t>, </a:t>
            </a:r>
            <a:r>
              <a:rPr lang="en-US" sz="2000" dirty="0"/>
              <a:t>the details of the books and authors are maintained on a separate server (Application 2) which exposes RESTful webservices using Spring Boot to support CRUD operations on books data.</a:t>
            </a:r>
          </a:p>
          <a:p>
            <a:pPr marL="0" indent="0" algn="just">
              <a:spcAft>
                <a:spcPts val="800"/>
              </a:spcAft>
              <a:buNone/>
            </a:pPr>
            <a:r>
              <a:rPr lang="en-US" sz="2000" dirty="0"/>
              <a:t>A book must be associated with an author. Authors needs to be configured in Database (not to be added through UI). While adding a book, authors will be shown in the dropdown to choose from the list.</a:t>
            </a:r>
          </a:p>
          <a:p>
            <a:pPr marL="0" indent="0" algn="just">
              <a:spcAft>
                <a:spcPts val="800"/>
              </a:spcAft>
              <a:buNone/>
            </a:pPr>
            <a:r>
              <a:rPr lang="en-US" sz="2000" dirty="0"/>
              <a:t>REST APIs for CRUD operations on Author has to be provided, however no separate UI is needed for Author Management.</a:t>
            </a:r>
          </a:p>
          <a:p>
            <a:pPr marL="0" indent="0" algn="just">
              <a:spcAft>
                <a:spcPts val="800"/>
              </a:spcAft>
              <a:buNone/>
            </a:pPr>
            <a:r>
              <a:rPr lang="en-US" sz="2000" dirty="0"/>
              <a:t> Following functionalities are expected</a:t>
            </a:r>
          </a:p>
          <a:p>
            <a:pPr marL="0" indent="0" algn="just">
              <a:spcAft>
                <a:spcPts val="800"/>
              </a:spcAft>
              <a:buNone/>
            </a:pPr>
            <a:r>
              <a:rPr lang="en-US" sz="2000" dirty="0"/>
              <a:t>Librarian Login/Logout</a:t>
            </a:r>
          </a:p>
          <a:p>
            <a:pPr marL="0" indent="0" algn="just">
              <a:spcAft>
                <a:spcPts val="800"/>
              </a:spcAft>
              <a:buNone/>
            </a:pPr>
            <a:r>
              <a:rPr lang="en-US" sz="2000" dirty="0"/>
              <a:t>Books listing</a:t>
            </a:r>
          </a:p>
          <a:p>
            <a:pPr marL="0" indent="0" algn="just">
              <a:spcAft>
                <a:spcPts val="800"/>
              </a:spcAft>
              <a:buNone/>
            </a:pPr>
            <a:r>
              <a:rPr lang="en-US" sz="2000" dirty="0"/>
              <a:t>Add a book</a:t>
            </a:r>
          </a:p>
          <a:p>
            <a:pPr marL="0" indent="0" algn="just">
              <a:spcAft>
                <a:spcPts val="800"/>
              </a:spcAft>
              <a:buNone/>
            </a:pPr>
            <a:r>
              <a:rPr lang="en-US" sz="2000" dirty="0"/>
              <a:t>Edit a book details</a:t>
            </a:r>
          </a:p>
          <a:p>
            <a:pPr marL="0" indent="0" algn="just">
              <a:spcAft>
                <a:spcPts val="800"/>
              </a:spcAft>
              <a:buNone/>
            </a:pPr>
            <a:r>
              <a:rPr lang="en-US" sz="2000" dirty="0"/>
              <a:t>REST APIs for CRUD operations on authors data</a:t>
            </a:r>
          </a:p>
          <a:p>
            <a:pPr marL="0" indent="0" algn="just">
              <a:spcAft>
                <a:spcPts val="800"/>
              </a:spcAft>
              <a:buNone/>
            </a:pPr>
            <a:r>
              <a:rPr lang="en-US" sz="2000" dirty="0"/>
              <a:t>REST APIs for CRUD operations on books data</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28391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A703FA-30E2-4496-97E0-A1C0FAF04AA3}"/>
              </a:ext>
            </a:extLst>
          </p:cNvPr>
          <p:cNvSpPr>
            <a:spLocks noGrp="1"/>
          </p:cNvSpPr>
          <p:nvPr>
            <p:ph type="body" sz="quarter" idx="10"/>
          </p:nvPr>
        </p:nvSpPr>
        <p:spPr/>
        <p:txBody>
          <a:bodyPr/>
          <a:lstStyle/>
          <a:p>
            <a:endParaRPr lang="en-US"/>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413334" y="550472"/>
            <a:ext cx="7200000" cy="488201"/>
          </a:xfrm>
        </p:spPr>
        <p:txBody>
          <a:bodyPr/>
          <a:lstStyle/>
          <a:p>
            <a:r>
              <a:rPr lang="en-US" dirty="0"/>
              <a:t>Study Material</a:t>
            </a:r>
          </a:p>
        </p:txBody>
      </p:sp>
      <p:sp>
        <p:nvSpPr>
          <p:cNvPr id="6" name="TextBox 5">
            <a:extLst>
              <a:ext uri="{FF2B5EF4-FFF2-40B4-BE49-F238E27FC236}">
                <a16:creationId xmlns:a16="http://schemas.microsoft.com/office/drawing/2014/main" id="{4558B6E9-BBDD-4D57-ABF9-3929CD943A1F}"/>
              </a:ext>
            </a:extLst>
          </p:cNvPr>
          <p:cNvSpPr txBox="1"/>
          <p:nvPr/>
        </p:nvSpPr>
        <p:spPr>
          <a:xfrm>
            <a:off x="335360" y="2006975"/>
            <a:ext cx="6624736" cy="2718693"/>
          </a:xfrm>
          <a:prstGeom prst="rect">
            <a:avLst/>
          </a:prstGeom>
          <a:noFill/>
        </p:spPr>
        <p:txBody>
          <a:bodyPr wrap="square" rtlCol="0">
            <a:spAutoFit/>
          </a:bodyPr>
          <a:lstStyle/>
          <a:p>
            <a:pPr>
              <a:spcAft>
                <a:spcPts val="800"/>
              </a:spcAft>
            </a:pPr>
            <a:r>
              <a:rPr lang="en-IN" sz="2400" b="1" dirty="0">
                <a:solidFill>
                  <a:srgbClr val="00DAA9"/>
                </a:solidFill>
                <a:latin typeface="Equip Extended" panose="020B0604020202020204" charset="0"/>
              </a:rPr>
              <a:t>Books</a:t>
            </a:r>
          </a:p>
          <a:p>
            <a:pPr marL="380990" indent="-380990">
              <a:spcAft>
                <a:spcPts val="800"/>
              </a:spcAft>
              <a:buClr>
                <a:srgbClr val="00DAA9"/>
              </a:buClr>
              <a:buFont typeface="Wingdings" panose="05000000000000000000" pitchFamily="2" charset="2"/>
              <a:buChar char="ü"/>
            </a:pPr>
            <a:r>
              <a:rPr lang="en-IN" sz="2400" dirty="0">
                <a:hlinkClick r:id="rId2"/>
              </a:rPr>
              <a:t>Exception, Threads and Essential classes</a:t>
            </a:r>
            <a:r>
              <a:rPr lang="en-IN" sz="2400" dirty="0"/>
              <a:t> [3h 30m]</a:t>
            </a:r>
          </a:p>
          <a:p>
            <a:pPr marL="380990" indent="-380990">
              <a:spcAft>
                <a:spcPts val="800"/>
              </a:spcAft>
              <a:buClr>
                <a:srgbClr val="00DAA9"/>
              </a:buClr>
              <a:buFont typeface="Wingdings" panose="05000000000000000000" pitchFamily="2" charset="2"/>
              <a:buChar char="ü"/>
            </a:pPr>
            <a:r>
              <a:rPr lang="en-IN" sz="2400" dirty="0">
                <a:hlinkClick r:id="rId3"/>
              </a:rPr>
              <a:t>Java Collection Framework</a:t>
            </a:r>
            <a:r>
              <a:rPr lang="en-IN" sz="2400" dirty="0"/>
              <a:t> [2h 30m]</a:t>
            </a:r>
          </a:p>
          <a:p>
            <a:pPr marL="380990" indent="-380990">
              <a:spcAft>
                <a:spcPts val="800"/>
              </a:spcAft>
              <a:buClr>
                <a:srgbClr val="00DAA9"/>
              </a:buClr>
              <a:buFont typeface="Wingdings" panose="05000000000000000000" pitchFamily="2" charset="2"/>
              <a:buChar char="ü"/>
            </a:pPr>
            <a:r>
              <a:rPr lang="en-IN" sz="2400" dirty="0">
                <a:hlinkClick r:id="rId4"/>
              </a:rPr>
              <a:t>Ant Tutorial</a:t>
            </a:r>
            <a:r>
              <a:rPr lang="en-IN" sz="2400" dirty="0"/>
              <a:t> [1h 30m]</a:t>
            </a:r>
          </a:p>
          <a:p>
            <a:pPr marL="380990" indent="-380990">
              <a:spcAft>
                <a:spcPts val="800"/>
              </a:spcAft>
              <a:buClr>
                <a:srgbClr val="00DAA9"/>
              </a:buClr>
              <a:buFont typeface="Wingdings" panose="05000000000000000000" pitchFamily="2" charset="2"/>
              <a:buChar char="ü"/>
            </a:pPr>
            <a:r>
              <a:rPr lang="en-IN" sz="2400" dirty="0">
                <a:hlinkClick r:id="rId5"/>
              </a:rPr>
              <a:t>Maven Tutorial</a:t>
            </a:r>
            <a:r>
              <a:rPr lang="en-IN" sz="2400" dirty="0"/>
              <a:t> [1h 30m]</a:t>
            </a:r>
            <a:endParaRPr lang="en-IN" sz="2400" dirty="0">
              <a:hlinkClick r:id="rId6"/>
            </a:endParaRPr>
          </a:p>
        </p:txBody>
      </p:sp>
      <p:sp>
        <p:nvSpPr>
          <p:cNvPr id="7" name="TextBox 6">
            <a:extLst>
              <a:ext uri="{FF2B5EF4-FFF2-40B4-BE49-F238E27FC236}">
                <a16:creationId xmlns:a16="http://schemas.microsoft.com/office/drawing/2014/main" id="{C54CAF6D-8CE9-4C41-818A-EB71C42FB58F}"/>
              </a:ext>
            </a:extLst>
          </p:cNvPr>
          <p:cNvSpPr txBox="1"/>
          <p:nvPr/>
        </p:nvSpPr>
        <p:spPr>
          <a:xfrm>
            <a:off x="6960096" y="1945420"/>
            <a:ext cx="4792645" cy="2410916"/>
          </a:xfrm>
          <a:prstGeom prst="rect">
            <a:avLst/>
          </a:prstGeom>
          <a:noFill/>
        </p:spPr>
        <p:txBody>
          <a:bodyPr wrap="square" rtlCol="0">
            <a:spAutoFit/>
          </a:bodyPr>
          <a:lstStyle/>
          <a:p>
            <a:pPr>
              <a:spcAft>
                <a:spcPts val="800"/>
              </a:spcAft>
            </a:pPr>
            <a:r>
              <a:rPr lang="en-IN" sz="2400" b="1" dirty="0">
                <a:solidFill>
                  <a:srgbClr val="00DAA9"/>
                </a:solidFill>
                <a:latin typeface="Equip Extended" panose="020B0604020202020204" charset="0"/>
              </a:rPr>
              <a:t>Video Material</a:t>
            </a:r>
          </a:p>
          <a:p>
            <a:pPr marL="380990" indent="-380990">
              <a:buClr>
                <a:srgbClr val="00DAA9"/>
              </a:buClr>
              <a:buFont typeface="Wingdings" panose="05000000000000000000" pitchFamily="2" charset="2"/>
              <a:buChar char="ü"/>
            </a:pPr>
            <a:r>
              <a:rPr lang="en-IN" sz="2400" dirty="0">
                <a:hlinkClick r:id="rId7"/>
              </a:rPr>
              <a:t>Java For Beginners </a:t>
            </a:r>
            <a:r>
              <a:rPr lang="en-IN" sz="2400" dirty="0"/>
              <a:t>[11h]</a:t>
            </a:r>
          </a:p>
          <a:p>
            <a:pPr marL="380990" indent="-380990">
              <a:buClr>
                <a:srgbClr val="00DAA9"/>
              </a:buClr>
              <a:buFont typeface="Wingdings" panose="05000000000000000000" pitchFamily="2" charset="2"/>
              <a:buChar char="ü"/>
            </a:pPr>
            <a:r>
              <a:rPr lang="en-IN" sz="2400" dirty="0">
                <a:hlinkClick r:id="rId8"/>
              </a:rPr>
              <a:t>Java Generics </a:t>
            </a:r>
            <a:r>
              <a:rPr lang="en-IN" sz="2400" dirty="0"/>
              <a:t>[1h 15m]</a:t>
            </a:r>
          </a:p>
          <a:p>
            <a:pPr marL="380990" indent="-380990">
              <a:buClr>
                <a:srgbClr val="00DAA9"/>
              </a:buClr>
              <a:buFont typeface="Wingdings" panose="05000000000000000000" pitchFamily="2" charset="2"/>
              <a:buChar char="ü"/>
            </a:pPr>
            <a:r>
              <a:rPr lang="en-IN" sz="2400" dirty="0">
                <a:hlinkClick r:id="rId9"/>
              </a:rPr>
              <a:t>Maven Fundamentals </a:t>
            </a:r>
            <a:r>
              <a:rPr lang="en-IN" sz="2400" dirty="0"/>
              <a:t>[1h 30m]</a:t>
            </a:r>
          </a:p>
          <a:p>
            <a:pPr marL="380990" indent="-380990">
              <a:buClr>
                <a:srgbClr val="00DAA9"/>
              </a:buClr>
              <a:buFont typeface="Wingdings" panose="05000000000000000000" pitchFamily="2" charset="2"/>
              <a:buChar char="ü"/>
            </a:pPr>
            <a:r>
              <a:rPr lang="en-IN" sz="2400" dirty="0">
                <a:hlinkClick r:id="rId10"/>
              </a:rPr>
              <a:t>New Features in Java 8 </a:t>
            </a:r>
            <a:r>
              <a:rPr lang="en-IN" sz="2400" dirty="0"/>
              <a:t>[2h]</a:t>
            </a:r>
          </a:p>
          <a:p>
            <a:pPr marL="380990" indent="-380990">
              <a:buClr>
                <a:srgbClr val="00DAA9"/>
              </a:buClr>
              <a:buFont typeface="Wingdings" panose="05000000000000000000" pitchFamily="2" charset="2"/>
              <a:buChar char="ü"/>
            </a:pPr>
            <a:r>
              <a:rPr lang="en-IN" sz="2400" dirty="0">
                <a:hlinkClick r:id="rId11"/>
              </a:rPr>
              <a:t>New Features in Java 9 </a:t>
            </a:r>
            <a:r>
              <a:rPr lang="en-IN" sz="2400" dirty="0"/>
              <a:t>[1h 30m]</a:t>
            </a:r>
          </a:p>
        </p:txBody>
      </p:sp>
    </p:spTree>
    <p:extLst>
      <p:ext uri="{BB962C8B-B14F-4D97-AF65-F5344CB8AC3E}">
        <p14:creationId xmlns:p14="http://schemas.microsoft.com/office/powerpoint/2010/main" val="115486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Librarian Login</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5" name="Picture 2" descr="login">
            <a:extLst>
              <a:ext uri="{FF2B5EF4-FFF2-40B4-BE49-F238E27FC236}">
                <a16:creationId xmlns:a16="http://schemas.microsoft.com/office/drawing/2014/main" id="{8444DD3C-B57F-4F72-AE8B-9AE78B7A3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842" y="2137943"/>
            <a:ext cx="7698317" cy="408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175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List Book Details</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6" name="Picture 5" descr="Table&#10;&#10;Description automatically generated">
            <a:extLst>
              <a:ext uri="{FF2B5EF4-FFF2-40B4-BE49-F238E27FC236}">
                <a16:creationId xmlns:a16="http://schemas.microsoft.com/office/drawing/2014/main" id="{95739AC2-4456-494E-8A5F-8D186F3ED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747" y="1943973"/>
            <a:ext cx="7685206" cy="4756547"/>
          </a:xfrm>
          <a:prstGeom prst="rect">
            <a:avLst/>
          </a:prstGeom>
        </p:spPr>
      </p:pic>
    </p:spTree>
    <p:extLst>
      <p:ext uri="{BB962C8B-B14F-4D97-AF65-F5344CB8AC3E}">
        <p14:creationId xmlns:p14="http://schemas.microsoft.com/office/powerpoint/2010/main" val="90690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Edit Book Details</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5" name="Picture 4" descr="Graphical user interface, text, application&#10;&#10;Description automatically generated">
            <a:extLst>
              <a:ext uri="{FF2B5EF4-FFF2-40B4-BE49-F238E27FC236}">
                <a16:creationId xmlns:a16="http://schemas.microsoft.com/office/drawing/2014/main" id="{4778BD8F-DE9C-4CAD-892F-6326AE278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396" y="2176475"/>
            <a:ext cx="7248525" cy="4486275"/>
          </a:xfrm>
          <a:prstGeom prst="rect">
            <a:avLst/>
          </a:prstGeom>
        </p:spPr>
      </p:pic>
    </p:spTree>
    <p:extLst>
      <p:ext uri="{BB962C8B-B14F-4D97-AF65-F5344CB8AC3E}">
        <p14:creationId xmlns:p14="http://schemas.microsoft.com/office/powerpoint/2010/main" val="113346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a:bodyPr>
          <a:lstStyle/>
          <a:p>
            <a:pPr marL="380990" indent="-380990">
              <a:spcBef>
                <a:spcPts val="400"/>
              </a:spcBef>
              <a:spcAft>
                <a:spcPts val="400"/>
              </a:spcAft>
              <a:buFont typeface="Arial" panose="020B0604020202020204" pitchFamily="34" charset="0"/>
              <a:buChar char="•"/>
            </a:pPr>
            <a:r>
              <a:rPr lang="en-US" sz="2000" dirty="0"/>
              <a:t>Add Book Details</a:t>
            </a:r>
            <a:endParaRPr lang="en-IN"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Application UI</a:t>
            </a:r>
          </a:p>
        </p:txBody>
      </p:sp>
      <p:pic>
        <p:nvPicPr>
          <p:cNvPr id="6" name="Picture 5" descr="Graphical user interface, text, application&#10;&#10;Description automatically generated">
            <a:extLst>
              <a:ext uri="{FF2B5EF4-FFF2-40B4-BE49-F238E27FC236}">
                <a16:creationId xmlns:a16="http://schemas.microsoft.com/office/drawing/2014/main" id="{3827A397-C5B1-4AC8-BF7D-DE5F634E9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909" y="2235200"/>
            <a:ext cx="7248525" cy="4486275"/>
          </a:xfrm>
          <a:prstGeom prst="rect">
            <a:avLst/>
          </a:prstGeom>
        </p:spPr>
      </p:pic>
    </p:spTree>
    <p:extLst>
      <p:ext uri="{BB962C8B-B14F-4D97-AF65-F5344CB8AC3E}">
        <p14:creationId xmlns:p14="http://schemas.microsoft.com/office/powerpoint/2010/main" val="1135273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a:bodyPr>
          <a:lstStyle/>
          <a:p>
            <a:pPr marL="380990" indent="-380990" algn="just">
              <a:spcAft>
                <a:spcPts val="667"/>
              </a:spcAft>
              <a:buFont typeface="Arial" panose="020B0604020202020204" pitchFamily="34" charset="0"/>
              <a:buChar char="•"/>
            </a:pPr>
            <a:r>
              <a:rPr lang="en-US" sz="2000" dirty="0"/>
              <a:t>The complete assignment should be done using Spring MVC, Tomcat, Spring Boot and Hibernate only.</a:t>
            </a:r>
          </a:p>
          <a:p>
            <a:pPr marL="380990" indent="-380990" algn="just">
              <a:spcAft>
                <a:spcPts val="667"/>
              </a:spcAft>
              <a:buFont typeface="Arial" panose="020B0604020202020204" pitchFamily="34" charset="0"/>
              <a:buChar char="•"/>
            </a:pPr>
            <a:r>
              <a:rPr lang="en-US" sz="2000" dirty="0"/>
              <a:t>Well documented HTML, JS and CSS files</a:t>
            </a:r>
          </a:p>
          <a:p>
            <a:pPr marL="380990" indent="-380990" algn="just">
              <a:spcAft>
                <a:spcPts val="667"/>
              </a:spcAft>
              <a:buFont typeface="Arial" panose="020B0604020202020204" pitchFamily="34" charset="0"/>
              <a:buChar char="•"/>
            </a:pPr>
            <a:r>
              <a:rPr lang="en-US" sz="2000" dirty="0"/>
              <a:t>Code should follow Java Coding Standards, Guidelines and best practices</a:t>
            </a:r>
          </a:p>
          <a:p>
            <a:pPr marL="380990" indent="-380990" algn="just">
              <a:spcAft>
                <a:spcPts val="667"/>
              </a:spcAft>
              <a:buFont typeface="Arial" panose="020B0604020202020204" pitchFamily="34" charset="0"/>
              <a:buChar char="•"/>
            </a:pPr>
            <a:r>
              <a:rPr lang="en-US" sz="2000" dirty="0"/>
              <a:t>Follow best practices for restful webservices</a:t>
            </a:r>
          </a:p>
          <a:p>
            <a:pPr marL="380990" indent="-380990" algn="just">
              <a:spcAft>
                <a:spcPts val="667"/>
              </a:spcAft>
              <a:buFont typeface="Arial" panose="020B0604020202020204" pitchFamily="34" charset="0"/>
              <a:buChar char="•"/>
            </a:pPr>
            <a:r>
              <a:rPr lang="en-US" sz="2000" dirty="0"/>
              <a:t>Use of appropriate HTTP codes and exception handling for REST APIs.</a:t>
            </a:r>
          </a:p>
          <a:p>
            <a:pPr marL="380990" indent="-380990" algn="just">
              <a:spcAft>
                <a:spcPts val="667"/>
              </a:spcAft>
              <a:buFont typeface="Arial" panose="020B0604020202020204" pitchFamily="34" charset="0"/>
              <a:buChar char="•"/>
            </a:pPr>
            <a:r>
              <a:rPr lang="en-US" sz="2000" dirty="0"/>
              <a:t>Server to server webservice communication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2151903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Code correctness</a:t>
            </a:r>
          </a:p>
          <a:p>
            <a:pPr marL="380990" indent="-380990">
              <a:buFont typeface="Arial" panose="020B0604020202020204" pitchFamily="34" charset="0"/>
              <a:buChar char="•"/>
            </a:pPr>
            <a:r>
              <a:rPr lang="en-US" sz="2000" dirty="0"/>
              <a:t>Code modularity</a:t>
            </a:r>
          </a:p>
          <a:p>
            <a:pPr marL="380990" indent="-380990">
              <a:buFont typeface="Arial" panose="020B0604020202020204" pitchFamily="34" charset="0"/>
              <a:buChar char="•"/>
            </a:pPr>
            <a:r>
              <a:rPr lang="en-US" sz="2000" dirty="0"/>
              <a:t>Code should be in running condition</a:t>
            </a:r>
          </a:p>
          <a:p>
            <a:pPr marL="380990" indent="-380990">
              <a:buFont typeface="Arial" panose="020B0604020202020204" pitchFamily="34" charset="0"/>
              <a:buChar char="•"/>
            </a:pPr>
            <a:r>
              <a:rPr lang="en-US" sz="2000" dirty="0"/>
              <a:t>Use of Spring Boot</a:t>
            </a:r>
          </a:p>
          <a:p>
            <a:pPr marL="380990" indent="-380990">
              <a:buFont typeface="Arial" panose="020B0604020202020204" pitchFamily="34" charset="0"/>
              <a:buChar char="•"/>
            </a:pPr>
            <a:r>
              <a:rPr lang="en-US" sz="2000" dirty="0"/>
              <a:t>Face to face discussion</a:t>
            </a:r>
          </a:p>
          <a:p>
            <a:pPr marL="380990" indent="-380990">
              <a:buFont typeface="Arial" panose="020B0604020202020204" pitchFamily="34" charset="0"/>
              <a:buChar char="•"/>
            </a:pPr>
            <a:r>
              <a:rPr lang="en-US" sz="2000" dirty="0"/>
              <a:t>Adhere to Java Coding Standards And Guidelines</a:t>
            </a:r>
          </a:p>
          <a:p>
            <a:pPr marL="380990" indent="-380990">
              <a:buFont typeface="Arial" panose="020B0604020202020204" pitchFamily="34" charset="0"/>
              <a:buChar char="•"/>
            </a:pPr>
            <a:r>
              <a:rPr lang="en-US" sz="2000" dirty="0"/>
              <a:t>Implementation of 3-tier architecture</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1692972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5545-55D8-2E48-8D1B-B425CEC2FC74}"/>
              </a:ext>
            </a:extLst>
          </p:cNvPr>
          <p:cNvSpPr>
            <a:spLocks noGrp="1"/>
          </p:cNvSpPr>
          <p:nvPr>
            <p:ph type="title"/>
          </p:nvPr>
        </p:nvSpPr>
        <p:spPr>
          <a:xfrm>
            <a:off x="540000" y="2852895"/>
            <a:ext cx="9767782" cy="1468094"/>
          </a:xfrm>
        </p:spPr>
        <p:txBody>
          <a:bodyPr/>
          <a:lstStyle/>
          <a:p>
            <a:r>
              <a:rPr lang="en-US" dirty="0"/>
              <a:t>Day 23 - 25</a:t>
            </a:r>
            <a:endParaRPr lang="en-PT" dirty="0"/>
          </a:p>
        </p:txBody>
      </p:sp>
    </p:spTree>
    <p:extLst>
      <p:ext uri="{BB962C8B-B14F-4D97-AF65-F5344CB8AC3E}">
        <p14:creationId xmlns:p14="http://schemas.microsoft.com/office/powerpoint/2010/main" val="139280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a:xfrm>
            <a:off x="626398" y="481125"/>
            <a:ext cx="7200000" cy="488201"/>
          </a:xfrm>
        </p:spPr>
        <p:txBody>
          <a:bodyPr/>
          <a:lstStyle/>
          <a:p>
            <a:r>
              <a:rPr lang="en-IN" sz="2400" dirty="0"/>
              <a:t>DevOps – CI/CD</a:t>
            </a:r>
            <a:endParaRPr lang="en-US" dirty="0"/>
          </a:p>
        </p:txBody>
      </p:sp>
      <p:pic>
        <p:nvPicPr>
          <p:cNvPr id="6" name="Picture 3" descr="C:\Users\surender2567\Downloads\imageedit_4_2717526275.gif">
            <a:extLst>
              <a:ext uri="{FF2B5EF4-FFF2-40B4-BE49-F238E27FC236}">
                <a16:creationId xmlns:a16="http://schemas.microsoft.com/office/drawing/2014/main" id="{399B5575-2E52-499B-B093-84F04A82E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808" y="2637149"/>
            <a:ext cx="4185465" cy="24351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temp\slide\sonar.png">
            <a:extLst>
              <a:ext uri="{FF2B5EF4-FFF2-40B4-BE49-F238E27FC236}">
                <a16:creationId xmlns:a16="http://schemas.microsoft.com/office/drawing/2014/main" id="{53D34979-C329-4E68-964D-FE59975CE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745" y="3512858"/>
            <a:ext cx="1424995" cy="76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575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49"/>
            <a:ext cx="4351740" cy="2866055"/>
          </a:xfrm>
        </p:spPr>
        <p:txBody>
          <a:bodyPr>
            <a:normAutofit/>
          </a:bodyPr>
          <a:lstStyle/>
          <a:p>
            <a:pPr marL="0" indent="0">
              <a:buNone/>
            </a:pPr>
            <a:r>
              <a:rPr lang="en-US" b="1" dirty="0">
                <a:solidFill>
                  <a:srgbClr val="00DAA9"/>
                </a:solidFill>
              </a:rPr>
              <a:t>Objective</a:t>
            </a:r>
          </a:p>
          <a:p>
            <a:r>
              <a:rPr lang="it-IT" dirty="0"/>
              <a:t>Create a CI-CD pipeline in Jenkins</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DevOps</a:t>
            </a:r>
          </a:p>
        </p:txBody>
      </p:sp>
      <p:sp>
        <p:nvSpPr>
          <p:cNvPr id="10" name="TextBox 9">
            <a:extLst>
              <a:ext uri="{FF2B5EF4-FFF2-40B4-BE49-F238E27FC236}">
                <a16:creationId xmlns:a16="http://schemas.microsoft.com/office/drawing/2014/main" id="{9BC1400A-7F18-476C-B18D-91B9D3C378B3}"/>
              </a:ext>
            </a:extLst>
          </p:cNvPr>
          <p:cNvSpPr txBox="1"/>
          <p:nvPr/>
        </p:nvSpPr>
        <p:spPr>
          <a:xfrm>
            <a:off x="5604541" y="1362139"/>
            <a:ext cx="6587459" cy="30060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IN" sz="2000" b="1" i="0" u="none" strike="noStrike" kern="1200" cap="none" spc="0" normalizeH="0" baseline="0" noProof="0" dirty="0">
                <a:ln>
                  <a:noFill/>
                </a:ln>
                <a:solidFill>
                  <a:srgbClr val="00DAA9"/>
                </a:solidFill>
                <a:effectLst/>
                <a:uLnTx/>
                <a:uFillTx/>
                <a:latin typeface="Equip Light"/>
                <a:ea typeface="+mn-ea"/>
                <a:cs typeface="+mn-cs"/>
              </a:rPr>
              <a:t>Course Content</a:t>
            </a:r>
          </a:p>
          <a:p>
            <a:pPr marL="380990" marR="0" lvl="0" indent="-380990" algn="l" defTabSz="914400" rtl="0" eaLnBrk="1" fontAlgn="auto" latinLnBrk="0" hangingPunct="1">
              <a:lnSpc>
                <a:spcPct val="100000"/>
              </a:lnSpc>
              <a:spcBef>
                <a:spcPts val="0"/>
              </a:spcBef>
              <a:spcAft>
                <a:spcPts val="0"/>
              </a:spcAft>
              <a:buClr>
                <a:srgbClr val="00DAA9"/>
              </a:buClr>
              <a:buSzTx/>
              <a:buFont typeface="Arial" panose="020B0604020202020204" pitchFamily="34" charset="0"/>
              <a:buChar char="•"/>
              <a:tabLst/>
              <a:defRPr/>
            </a:pPr>
            <a:r>
              <a:rPr kumimoji="0" lang="en-IN" sz="2200" b="0" i="0" u="none" strike="noStrike" kern="1200" cap="none" spc="0" normalizeH="0" baseline="0" noProof="0" dirty="0">
                <a:ln>
                  <a:noFill/>
                </a:ln>
                <a:solidFill>
                  <a:srgbClr val="060320"/>
                </a:solidFill>
                <a:effectLst/>
                <a:uLnTx/>
                <a:uFillTx/>
                <a:latin typeface="Equip Light"/>
                <a:ea typeface="+mn-ea"/>
                <a:cs typeface="+mn-cs"/>
              </a:rPr>
              <a:t>Build and CI</a:t>
            </a:r>
            <a:r>
              <a:rPr kumimoji="0" lang="en-IN" sz="2400" b="0" i="0" u="none" strike="noStrike" kern="1200" cap="none" spc="0" normalizeH="0" baseline="0" noProof="0" dirty="0">
                <a:ln>
                  <a:noFill/>
                </a:ln>
                <a:solidFill>
                  <a:srgbClr val="00DAA9"/>
                </a:solidFill>
                <a:effectLst/>
                <a:uLnTx/>
                <a:uFillTx/>
                <a:latin typeface="Equip Light"/>
                <a:ea typeface="+mn-ea"/>
                <a:cs typeface="+mn-cs"/>
              </a:rPr>
              <a:t> </a:t>
            </a:r>
            <a:endParaRPr kumimoji="0" lang="en-IN" sz="2400" b="0" i="0" u="none" strike="noStrike" kern="1200" cap="none" spc="0" normalizeH="0" baseline="0" noProof="0" dirty="0">
              <a:ln>
                <a:noFill/>
              </a:ln>
              <a:solidFill>
                <a:srgbClr val="060320"/>
              </a:solidFill>
              <a:effectLst/>
              <a:uLnTx/>
              <a:uFillTx/>
              <a:latin typeface="Equip Light"/>
              <a:ea typeface="+mn-ea"/>
              <a:cs typeface="+mn-cs"/>
            </a:endParaRP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What is CI?</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Know About Jenkins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Jenkins Setup</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Creating a pipeline</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Sonar Setup for Jenkins</a:t>
            </a:r>
          </a:p>
          <a:p>
            <a:pPr marL="990575" marR="0" lvl="1" indent="-380990" algn="l" defTabSz="914400" rtl="0" eaLnBrk="1" fontAlgn="auto" latinLnBrk="0" hangingPunct="1">
              <a:lnSpc>
                <a:spcPct val="100000"/>
              </a:lnSpc>
              <a:spcBef>
                <a:spcPts val="0"/>
              </a:spcBef>
              <a:spcAft>
                <a:spcPts val="0"/>
              </a:spcAft>
              <a:buClr>
                <a:srgbClr val="00DAA9"/>
              </a:buClr>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060320"/>
                </a:solidFill>
                <a:effectLst/>
                <a:uLnTx/>
                <a:uFillTx/>
                <a:latin typeface="Equip Light"/>
                <a:ea typeface="+mn-ea"/>
                <a:cs typeface="+mn-cs"/>
              </a:rPr>
              <a:t>Accessing Build And Sonar Reports</a:t>
            </a:r>
          </a:p>
          <a:p>
            <a:pPr marL="990575"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867" b="0" i="0" u="none" strike="noStrike" kern="1200" cap="none" spc="0" normalizeH="0" baseline="0" noProof="0" dirty="0">
              <a:ln>
                <a:noFill/>
              </a:ln>
              <a:solidFill>
                <a:srgbClr val="060320"/>
              </a:solidFill>
              <a:effectLst/>
              <a:uLnTx/>
              <a:uFillTx/>
              <a:latin typeface="Equip Light"/>
              <a:ea typeface="+mn-ea"/>
              <a:cs typeface="+mn-cs"/>
            </a:endParaRPr>
          </a:p>
        </p:txBody>
      </p:sp>
      <p:pic>
        <p:nvPicPr>
          <p:cNvPr id="9" name="Picture 3" descr="C:\Users\surender2567\Downloads\imageedit_4_2717526275.gif">
            <a:extLst>
              <a:ext uri="{FF2B5EF4-FFF2-40B4-BE49-F238E27FC236}">
                <a16:creationId xmlns:a16="http://schemas.microsoft.com/office/drawing/2014/main" id="{049BDE16-33A1-4F31-BD07-C979D83CA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3058949"/>
            <a:ext cx="3359274" cy="19544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E:\temp\slide\sonar.png">
            <a:extLst>
              <a:ext uri="{FF2B5EF4-FFF2-40B4-BE49-F238E27FC236}">
                <a16:creationId xmlns:a16="http://schemas.microsoft.com/office/drawing/2014/main" id="{7B640652-242D-4E16-8A66-B95F45DCD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837" y="5013436"/>
            <a:ext cx="1462865" cy="78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555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19C834-E46D-B74E-8DB6-D7917DC1FE91}"/>
              </a:ext>
            </a:extLst>
          </p:cNvPr>
          <p:cNvSpPr>
            <a:spLocks noGrp="1"/>
          </p:cNvSpPr>
          <p:nvPr>
            <p:ph type="title"/>
          </p:nvPr>
        </p:nvSpPr>
        <p:spPr/>
        <p:txBody>
          <a:bodyPr/>
          <a:lstStyle/>
          <a:p>
            <a:r>
              <a:rPr lang="de-AT" dirty="0"/>
              <a:t>Module Plan</a:t>
            </a:r>
            <a:endParaRPr lang="en-PT" dirty="0"/>
          </a:p>
        </p:txBody>
      </p:sp>
      <p:graphicFrame>
        <p:nvGraphicFramePr>
          <p:cNvPr id="6" name="Table 5">
            <a:extLst>
              <a:ext uri="{FF2B5EF4-FFF2-40B4-BE49-F238E27FC236}">
                <a16:creationId xmlns:a16="http://schemas.microsoft.com/office/drawing/2014/main" id="{B264AD9F-B660-4B37-A6F8-BD605FF68169}"/>
              </a:ext>
            </a:extLst>
          </p:cNvPr>
          <p:cNvGraphicFramePr>
            <a:graphicFrameLocks noGrp="1"/>
          </p:cNvGraphicFramePr>
          <p:nvPr>
            <p:extLst>
              <p:ext uri="{D42A27DB-BD31-4B8C-83A1-F6EECF244321}">
                <p14:modId xmlns:p14="http://schemas.microsoft.com/office/powerpoint/2010/main" val="1942667720"/>
              </p:ext>
            </p:extLst>
          </p:nvPr>
        </p:nvGraphicFramePr>
        <p:xfrm>
          <a:off x="626399" y="1441326"/>
          <a:ext cx="10855448" cy="4243038"/>
        </p:xfrm>
        <a:graphic>
          <a:graphicData uri="http://schemas.openxmlformats.org/drawingml/2006/table">
            <a:tbl>
              <a:tblPr firstRow="1" bandRow="1">
                <a:tableStyleId>{5C22544A-7EE6-4342-B048-85BDC9FD1C3A}</a:tableStyleId>
              </a:tblPr>
              <a:tblGrid>
                <a:gridCol w="1369155">
                  <a:extLst>
                    <a:ext uri="{9D8B030D-6E8A-4147-A177-3AD203B41FA5}">
                      <a16:colId xmlns:a16="http://schemas.microsoft.com/office/drawing/2014/main" val="20000"/>
                    </a:ext>
                  </a:extLst>
                </a:gridCol>
                <a:gridCol w="9486293">
                  <a:extLst>
                    <a:ext uri="{9D8B030D-6E8A-4147-A177-3AD203B41FA5}">
                      <a16:colId xmlns:a16="http://schemas.microsoft.com/office/drawing/2014/main" val="20001"/>
                    </a:ext>
                  </a:extLst>
                </a:gridCol>
              </a:tblGrid>
              <a:tr h="1100508">
                <a:tc>
                  <a:txBody>
                    <a:bodyPr/>
                    <a:lstStyle/>
                    <a:p>
                      <a:r>
                        <a:rPr lang="en-IN" sz="1400" dirty="0">
                          <a:solidFill>
                            <a:schemeClr val="bg1"/>
                          </a:solidFill>
                        </a:rPr>
                        <a:t>Day</a:t>
                      </a:r>
                    </a:p>
                  </a:txBody>
                  <a:tcPr marL="121920" marR="121920" marT="60960" marB="60960"/>
                </a:tc>
                <a:tc>
                  <a:txBody>
                    <a:bodyPr/>
                    <a:lstStyle/>
                    <a:p>
                      <a:r>
                        <a:rPr lang="en-IN" sz="1400" dirty="0">
                          <a:solidFill>
                            <a:schemeClr val="bg1"/>
                          </a:solidFill>
                        </a:rPr>
                        <a:t>Activities </a:t>
                      </a:r>
                    </a:p>
                  </a:txBody>
                  <a:tcPr marL="121920" marR="121920" marT="60960" marB="60960"/>
                </a:tc>
                <a:extLst>
                  <a:ext uri="{0D108BD9-81ED-4DB2-BD59-A6C34878D82A}">
                    <a16:rowId xmlns:a16="http://schemas.microsoft.com/office/drawing/2014/main" val="10000"/>
                  </a:ext>
                </a:extLst>
              </a:tr>
              <a:tr h="943292">
                <a:tc>
                  <a:txBody>
                    <a:bodyPr/>
                    <a:lstStyle/>
                    <a:p>
                      <a:r>
                        <a:rPr lang="en-IN" sz="1400" b="1" dirty="0">
                          <a:solidFill>
                            <a:schemeClr val="tx1"/>
                          </a:solidFill>
                        </a:rPr>
                        <a:t>Day#23</a:t>
                      </a:r>
                    </a:p>
                  </a:txBody>
                  <a:tcPr marL="121920" marR="121920" marT="60960" marB="60960"/>
                </a:tc>
                <a:tc>
                  <a:txBody>
                    <a:bodyPr/>
                    <a:lstStyle/>
                    <a:p>
                      <a:r>
                        <a:rPr lang="en-US" sz="1400" b="1" baseline="0" dirty="0">
                          <a:solidFill>
                            <a:schemeClr val="tx1"/>
                          </a:solidFill>
                        </a:rPr>
                        <a:t>Build and CI-CD</a:t>
                      </a:r>
                      <a:endParaRPr lang="en-IN" sz="1400" b="1" dirty="0">
                        <a:solidFill>
                          <a:schemeClr val="tx1"/>
                        </a:solidFill>
                      </a:endParaRPr>
                    </a:p>
                  </a:txBody>
                  <a:tcPr marL="121920" marR="121920" marT="60960" marB="60960"/>
                </a:tc>
                <a:extLst>
                  <a:ext uri="{0D108BD9-81ED-4DB2-BD59-A6C34878D82A}">
                    <a16:rowId xmlns:a16="http://schemas.microsoft.com/office/drawing/2014/main" val="10001"/>
                  </a:ext>
                </a:extLst>
              </a:tr>
              <a:tr h="1099619">
                <a:tc>
                  <a:txBody>
                    <a:bodyPr/>
                    <a:lstStyle/>
                    <a:p>
                      <a:pPr marL="0" algn="l" rtl="0" eaLnBrk="1" hangingPunct="1"/>
                      <a:r>
                        <a:rPr lang="en-IN" sz="1400" b="1" kern="1200" dirty="0">
                          <a:solidFill>
                            <a:schemeClr val="dk1"/>
                          </a:solidFill>
                          <a:latin typeface="+mn-lt"/>
                          <a:ea typeface="+mn-ea"/>
                          <a:cs typeface="+mn-cs"/>
                        </a:rPr>
                        <a:t>Day#24</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rPr>
                        <a:t>Build and CI-CD | Assignment#6</a:t>
                      </a:r>
                    </a:p>
                  </a:txBody>
                  <a:tcPr marL="121920" marR="121920" marT="60960" marB="60960"/>
                </a:tc>
                <a:extLst>
                  <a:ext uri="{0D108BD9-81ED-4DB2-BD59-A6C34878D82A}">
                    <a16:rowId xmlns:a16="http://schemas.microsoft.com/office/drawing/2014/main" val="10002"/>
                  </a:ext>
                </a:extLst>
              </a:tr>
              <a:tr h="1099619">
                <a:tc>
                  <a:txBody>
                    <a:bodyPr/>
                    <a:lstStyle/>
                    <a:p>
                      <a:r>
                        <a:rPr lang="en-IN" sz="1400" b="1" dirty="0"/>
                        <a:t>Day#25</a:t>
                      </a: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Assignment #6</a:t>
                      </a:r>
                      <a:endParaRPr lang="en-IN" sz="1400" b="1" dirty="0">
                        <a:solidFill>
                          <a:schemeClr val="tx1"/>
                        </a:solidFill>
                      </a:endParaRPr>
                    </a:p>
                  </a:txBody>
                  <a:tcPr marL="121920" marR="121920"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3660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121839"/>
            <a:ext cx="9767782" cy="978729"/>
          </a:xfrm>
        </p:spPr>
        <p:txBody>
          <a:bodyPr/>
          <a:lstStyle/>
          <a:p>
            <a:r>
              <a:rPr lang="en-US" dirty="0"/>
              <a:t>Assignment #1</a:t>
            </a:r>
            <a:endParaRPr lang="en-PT" dirty="0"/>
          </a:p>
        </p:txBody>
      </p:sp>
    </p:spTree>
    <p:extLst>
      <p:ext uri="{BB962C8B-B14F-4D97-AF65-F5344CB8AC3E}">
        <p14:creationId xmlns:p14="http://schemas.microsoft.com/office/powerpoint/2010/main" val="4289885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9" y="1602249"/>
            <a:ext cx="6236313" cy="4855112"/>
          </a:xfrm>
        </p:spPr>
        <p:txBody>
          <a:bodyPr>
            <a:normAutofit/>
          </a:bodyPr>
          <a:lstStyle/>
          <a:p>
            <a:pPr marL="0" indent="0">
              <a:buNone/>
            </a:pPr>
            <a:r>
              <a:rPr lang="en-US" b="1" dirty="0">
                <a:solidFill>
                  <a:srgbClr val="00DAA9"/>
                </a:solidFill>
              </a:rPr>
              <a:t>Books</a:t>
            </a:r>
          </a:p>
          <a:p>
            <a:pPr marL="380990" indent="-380990">
              <a:spcAft>
                <a:spcPts val="800"/>
              </a:spcAft>
              <a:buFont typeface="Wingdings" panose="05000000000000000000" pitchFamily="2" charset="2"/>
              <a:buChar char="ü"/>
            </a:pPr>
            <a:r>
              <a:rPr lang="en-US" sz="2000" dirty="0">
                <a:solidFill>
                  <a:schemeClr val="tx1"/>
                </a:solidFill>
              </a:rPr>
              <a:t>Jenkins And Sonar Build Process – (Study Material)</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Study Material</a:t>
            </a:r>
          </a:p>
        </p:txBody>
      </p:sp>
      <p:sp>
        <p:nvSpPr>
          <p:cNvPr id="7" name="Inhaltsplatzhalter 1">
            <a:extLst>
              <a:ext uri="{FF2B5EF4-FFF2-40B4-BE49-F238E27FC236}">
                <a16:creationId xmlns:a16="http://schemas.microsoft.com/office/drawing/2014/main" id="{7BB6D56F-F2CA-40EE-9CB1-1CDC3333AC6A}"/>
              </a:ext>
            </a:extLst>
          </p:cNvPr>
          <p:cNvSpPr txBox="1">
            <a:spLocks/>
          </p:cNvSpPr>
          <p:nvPr/>
        </p:nvSpPr>
        <p:spPr>
          <a:xfrm>
            <a:off x="7321002" y="1536055"/>
            <a:ext cx="4585052" cy="4996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b="0" i="0" kern="1200">
                <a:solidFill>
                  <a:srgbClr val="060320"/>
                </a:solidFill>
                <a:latin typeface="Equip Medium" panose="02000503030000020004" pitchFamily="2" charset="77"/>
                <a:ea typeface="+mn-ea"/>
                <a:cs typeface="+mn-cs"/>
              </a:defRPr>
            </a:lvl1pPr>
            <a:lvl2pPr marL="685800" indent="-228600" algn="l" defTabSz="914400" rtl="0" eaLnBrk="1" latinLnBrk="0" hangingPunct="1">
              <a:lnSpc>
                <a:spcPct val="90000"/>
              </a:lnSpc>
              <a:spcBef>
                <a:spcPts val="500"/>
              </a:spcBef>
              <a:buClr>
                <a:srgbClr val="00DBA9"/>
              </a:buClr>
              <a:buFont typeface="Arial" panose="020B0604020202020204" pitchFamily="34" charset="0"/>
              <a:buChar char="•"/>
              <a:defRPr sz="1800" b="0" i="0" kern="1200">
                <a:solidFill>
                  <a:srgbClr val="060320"/>
                </a:solidFill>
                <a:latin typeface="Equip" panose="02000503030000020004" pitchFamily="2" charset="77"/>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b="0" i="0" kern="1200">
                <a:solidFill>
                  <a:srgbClr val="060320"/>
                </a:solidFill>
                <a:latin typeface="Equip" panose="02000503030000020004" pitchFamily="2" charset="77"/>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b="0" i="0" kern="1200">
                <a:solidFill>
                  <a:srgbClr val="060320"/>
                </a:solidFill>
                <a:latin typeface="Equip Light" panose="02000503000000020004" pitchFamily="2" charset="77"/>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b="0" i="0" kern="1200">
                <a:solidFill>
                  <a:srgbClr val="060320"/>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None/>
              <a:tabLst/>
              <a:defRPr/>
            </a:pPr>
            <a:r>
              <a:rPr kumimoji="0" lang="en-US" sz="2000" b="1" i="0" u="none" strike="noStrike" kern="1200" cap="none" spc="0" normalizeH="0" baseline="0" noProof="0" dirty="0">
                <a:ln>
                  <a:noFill/>
                </a:ln>
                <a:solidFill>
                  <a:srgbClr val="00DAA9"/>
                </a:solidFill>
                <a:effectLst/>
                <a:uLnTx/>
                <a:uFillTx/>
                <a:latin typeface="Equip Medium" panose="02000503030000020004" pitchFamily="2" charset="77"/>
                <a:ea typeface="+mn-ea"/>
                <a:cs typeface="+mn-cs"/>
              </a:rPr>
              <a:t>Video Material</a:t>
            </a:r>
          </a:p>
          <a:p>
            <a:pPr marL="380365" indent="-380365">
              <a:spcAft>
                <a:spcPts val="400"/>
              </a:spcAft>
              <a:buFont typeface="Wingdings" panose="05000000000000000000" pitchFamily="2" charset="2"/>
              <a:buChar char="ü"/>
            </a:pPr>
            <a:r>
              <a:rPr lang="en-US" sz="2000" dirty="0">
                <a:solidFill>
                  <a:schemeClr val="tx1"/>
                </a:solidFill>
                <a:hlinkClick r:id="rId2">
                  <a:extLst>
                    <a:ext uri="{A12FA001-AC4F-418D-AE19-62706E023703}">
                      <ahyp:hlinkClr xmlns:ahyp="http://schemas.microsoft.com/office/drawing/2018/hyperlinkcolor" val="tx"/>
                    </a:ext>
                  </a:extLst>
                </a:hlinkClick>
              </a:rPr>
              <a:t>Introduction to DevOps</a:t>
            </a:r>
            <a:endParaRPr lang="en-US" sz="2000" dirty="0">
              <a:solidFill>
                <a:schemeClr val="tx1"/>
              </a:solidFill>
            </a:endParaRPr>
          </a:p>
          <a:p>
            <a:pPr marL="380365" indent="-380365">
              <a:spcAft>
                <a:spcPts val="400"/>
              </a:spcAft>
              <a:buFont typeface="Wingdings" panose="05000000000000000000" pitchFamily="2" charset="2"/>
              <a:buChar char="ü"/>
            </a:pPr>
            <a:r>
              <a:rPr lang="en-US" sz="2000" dirty="0">
                <a:solidFill>
                  <a:schemeClr val="tx1"/>
                </a:solidFill>
                <a:ea typeface="+mn-lt"/>
                <a:cs typeface="+mn-lt"/>
                <a:hlinkClick r:id="rId3">
                  <a:extLst>
                    <a:ext uri="{A12FA001-AC4F-418D-AE19-62706E023703}">
                      <ahyp:hlinkClr xmlns:ahyp="http://schemas.microsoft.com/office/drawing/2018/hyperlinkcolor" val="tx"/>
                    </a:ext>
                  </a:extLst>
                </a:hlinkClick>
              </a:rPr>
              <a:t>What is CI CD</a:t>
            </a:r>
            <a:r>
              <a:rPr lang="en-US" sz="2000" dirty="0">
                <a:solidFill>
                  <a:schemeClr val="tx1"/>
                </a:solidFill>
                <a:ea typeface="+mn-lt"/>
                <a:cs typeface="+mn-lt"/>
                <a:hlinkClick r:id="rId2">
                  <a:extLst>
                    <a:ext uri="{A12FA001-AC4F-418D-AE19-62706E023703}">
                      <ahyp:hlinkClr xmlns:ahyp="http://schemas.microsoft.com/office/drawing/2018/hyperlinkcolor" val="tx"/>
                    </a:ext>
                  </a:extLst>
                </a:hlinkClick>
              </a:rPr>
              <a:t> </a:t>
            </a:r>
            <a:endParaRPr lang="en-US" sz="2000" dirty="0">
              <a:solidFill>
                <a:schemeClr val="tx1"/>
              </a:solidFill>
              <a:ea typeface="+mn-lt"/>
              <a:cs typeface="+mn-lt"/>
            </a:endParaRPr>
          </a:p>
          <a:p>
            <a:pPr marL="380365" indent="-380365">
              <a:spcAft>
                <a:spcPts val="400"/>
              </a:spcAft>
              <a:buFont typeface="Wingdings" panose="05000000000000000000" pitchFamily="2" charset="2"/>
              <a:buChar char="ü"/>
            </a:pPr>
            <a:r>
              <a:rPr lang="en-US" sz="2000" dirty="0">
                <a:solidFill>
                  <a:schemeClr val="tx1"/>
                </a:solidFill>
                <a:hlinkClick r:id="rId4">
                  <a:extLst>
                    <a:ext uri="{A12FA001-AC4F-418D-AE19-62706E023703}">
                      <ahyp:hlinkClr xmlns:ahyp="http://schemas.microsoft.com/office/drawing/2018/hyperlinkcolor" val="tx"/>
                    </a:ext>
                  </a:extLst>
                </a:hlinkClick>
              </a:rPr>
              <a:t>Understanding CI Process with Jenkins</a:t>
            </a:r>
            <a:r>
              <a:rPr lang="en-US" sz="2000" dirty="0">
                <a:solidFill>
                  <a:schemeClr val="tx1"/>
                </a:solidFill>
              </a:rPr>
              <a:t>[1h]</a:t>
            </a:r>
            <a:endParaRPr lang="en-US" sz="2000" dirty="0">
              <a:solidFill>
                <a:schemeClr val="tx1"/>
              </a:solidFill>
              <a:cs typeface="Calibri"/>
            </a:endParaRPr>
          </a:p>
          <a:p>
            <a:pPr marL="380365" indent="-380365">
              <a:spcAft>
                <a:spcPts val="400"/>
              </a:spcAft>
              <a:buFont typeface="Wingdings" panose="05000000000000000000" pitchFamily="2" charset="2"/>
              <a:buChar char="ü"/>
            </a:pPr>
            <a:r>
              <a:rPr lang="en-US" sz="2000" dirty="0">
                <a:solidFill>
                  <a:schemeClr val="tx1"/>
                </a:solidFill>
                <a:cs typeface="Calibri"/>
                <a:hlinkClick r:id="rId5">
                  <a:extLst>
                    <a:ext uri="{A12FA001-AC4F-418D-AE19-62706E023703}">
                      <ahyp:hlinkClr xmlns:ahyp="http://schemas.microsoft.com/office/drawing/2018/hyperlinkcolor" val="tx"/>
                    </a:ext>
                  </a:extLst>
                </a:hlinkClick>
              </a:rPr>
              <a:t>Integrating </a:t>
            </a:r>
            <a:r>
              <a:rPr lang="en-US" sz="2000" dirty="0" err="1">
                <a:solidFill>
                  <a:schemeClr val="tx1"/>
                </a:solidFill>
                <a:cs typeface="Calibri"/>
                <a:hlinkClick r:id="rId5">
                  <a:extLst>
                    <a:ext uri="{A12FA001-AC4F-418D-AE19-62706E023703}">
                      <ahyp:hlinkClr xmlns:ahyp="http://schemas.microsoft.com/office/drawing/2018/hyperlinkcolor" val="tx"/>
                    </a:ext>
                  </a:extLst>
                </a:hlinkClick>
              </a:rPr>
              <a:t>Sonarqube</a:t>
            </a:r>
            <a:r>
              <a:rPr lang="en-US" sz="2000" dirty="0">
                <a:solidFill>
                  <a:schemeClr val="tx1"/>
                </a:solidFill>
                <a:cs typeface="Calibri"/>
                <a:hlinkClick r:id="rId5">
                  <a:extLst>
                    <a:ext uri="{A12FA001-AC4F-418D-AE19-62706E023703}">
                      <ahyp:hlinkClr xmlns:ahyp="http://schemas.microsoft.com/office/drawing/2018/hyperlinkcolor" val="tx"/>
                    </a:ext>
                  </a:extLst>
                </a:hlinkClick>
              </a:rPr>
              <a:t> &amp; Jenkins</a:t>
            </a:r>
            <a:endParaRPr lang="en-US" sz="2000" dirty="0">
              <a:solidFill>
                <a:schemeClr val="tx1"/>
              </a:solidFill>
              <a:cs typeface="Calibri"/>
            </a:endParaRPr>
          </a:p>
          <a:p>
            <a:pPr marL="228600" marR="0" lvl="0" indent="-228600" algn="l" defTabSz="914400" rtl="0" eaLnBrk="1" fontAlgn="auto" latinLnBrk="0" hangingPunct="1">
              <a:lnSpc>
                <a:spcPct val="90000"/>
              </a:lnSpc>
              <a:spcBef>
                <a:spcPts val="1000"/>
              </a:spcBef>
              <a:spcAft>
                <a:spcPts val="0"/>
              </a:spcAft>
              <a:buClr>
                <a:srgbClr val="00DAA9"/>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60320"/>
              </a:solidFill>
              <a:effectLst/>
              <a:uLnTx/>
              <a:uFillTx/>
              <a:latin typeface="Equip Medium" panose="02000503030000020004" pitchFamily="2" charset="77"/>
              <a:ea typeface="+mn-ea"/>
              <a:cs typeface="+mn-cs"/>
            </a:endParaRPr>
          </a:p>
        </p:txBody>
      </p:sp>
    </p:spTree>
    <p:extLst>
      <p:ext uri="{BB962C8B-B14F-4D97-AF65-F5344CB8AC3E}">
        <p14:creationId xmlns:p14="http://schemas.microsoft.com/office/powerpoint/2010/main" val="2206882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DEED90-E878-CA46-8B62-8775C1A225B3}"/>
              </a:ext>
            </a:extLst>
          </p:cNvPr>
          <p:cNvSpPr>
            <a:spLocks noGrp="1"/>
          </p:cNvSpPr>
          <p:nvPr>
            <p:ph type="title"/>
          </p:nvPr>
        </p:nvSpPr>
        <p:spPr>
          <a:xfrm>
            <a:off x="611120" y="3099717"/>
            <a:ext cx="9767782" cy="1000851"/>
          </a:xfrm>
        </p:spPr>
        <p:txBody>
          <a:bodyPr/>
          <a:lstStyle/>
          <a:p>
            <a:r>
              <a:rPr lang="en-US" dirty="0"/>
              <a:t>Assignment #6</a:t>
            </a:r>
            <a:endParaRPr lang="en-PT" dirty="0"/>
          </a:p>
        </p:txBody>
      </p:sp>
    </p:spTree>
    <p:extLst>
      <p:ext uri="{BB962C8B-B14F-4D97-AF65-F5344CB8AC3E}">
        <p14:creationId xmlns:p14="http://schemas.microsoft.com/office/powerpoint/2010/main" val="686904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398" y="1046375"/>
            <a:ext cx="10854002" cy="5627801"/>
          </a:xfrm>
        </p:spPr>
        <p:txBody>
          <a:bodyPr>
            <a:normAutofit/>
          </a:bodyPr>
          <a:lstStyle/>
          <a:p>
            <a:pPr marL="0" indent="0" algn="just">
              <a:spcAft>
                <a:spcPts val="800"/>
              </a:spcAft>
              <a:buNone/>
            </a:pPr>
            <a:r>
              <a:rPr lang="en-US" sz="2000" dirty="0"/>
              <a:t>Create CI-CD pipelines for the applications already developed in Assignment #5. Two separate pipelines need to be created; one for Spring MVC application and one for the spring boot application. Only pipelines need to be created and code will be re-used from Assignment #5.</a:t>
            </a:r>
          </a:p>
          <a:p>
            <a:pPr marL="0" indent="0" algn="just">
              <a:spcAft>
                <a:spcPts val="800"/>
              </a:spcAft>
              <a:buNone/>
            </a:pPr>
            <a:endParaRPr lang="en-US" sz="2000" dirty="0"/>
          </a:p>
          <a:p>
            <a:pPr marL="0" indent="0" algn="just">
              <a:spcAft>
                <a:spcPts val="800"/>
              </a:spcAft>
              <a:buNone/>
            </a:pPr>
            <a:r>
              <a:rPr lang="en-US" sz="2000" dirty="0"/>
              <a:t>The build should get automatically triggered if there are any new commits in the repository. </a:t>
            </a:r>
          </a:p>
          <a:p>
            <a:pPr marL="0" indent="0" algn="just">
              <a:spcAft>
                <a:spcPts val="800"/>
              </a:spcAft>
              <a:buNone/>
            </a:pPr>
            <a:endParaRPr lang="en-US" sz="2000" dirty="0"/>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719255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a:xfrm>
            <a:off x="626400" y="1602250"/>
            <a:ext cx="10854000" cy="4600587"/>
          </a:xfrm>
        </p:spPr>
        <p:txBody>
          <a:bodyPr>
            <a:normAutofit/>
          </a:bodyPr>
          <a:lstStyle/>
          <a:p>
            <a:pPr marL="380990" indent="-380990" algn="just">
              <a:spcAft>
                <a:spcPts val="667"/>
              </a:spcAft>
              <a:buFont typeface="Arial" panose="020B0604020202020204" pitchFamily="34" charset="0"/>
              <a:buChar char="•"/>
            </a:pPr>
            <a:r>
              <a:rPr lang="en-US" sz="2000" dirty="0"/>
              <a:t>The complete assignment should be done using Jenkins and required plugins only.</a:t>
            </a:r>
          </a:p>
          <a:p>
            <a:pPr marL="380990" indent="-380990" algn="just">
              <a:spcAft>
                <a:spcPts val="667"/>
              </a:spcAft>
              <a:buFont typeface="Arial" panose="020B0604020202020204" pitchFamily="34" charset="0"/>
              <a:buChar char="•"/>
            </a:pPr>
            <a:r>
              <a:rPr lang="en-US" sz="2000" dirty="0"/>
              <a:t>The pipelines should pass with BUILD SUCCESS.</a:t>
            </a:r>
          </a:p>
          <a:p>
            <a:pPr marL="380990" indent="-380990" algn="just">
              <a:spcAft>
                <a:spcPts val="667"/>
              </a:spcAft>
              <a:buFont typeface="Arial" panose="020B0604020202020204" pitchFamily="34" charset="0"/>
              <a:buChar char="•"/>
            </a:pPr>
            <a:r>
              <a:rPr lang="en-US" sz="2000" dirty="0"/>
              <a:t>Assignment submission will be a demo and mentee must present the created pipelines to the respective mentor. </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Expected Behavior and Output</a:t>
            </a:r>
          </a:p>
        </p:txBody>
      </p:sp>
    </p:spTree>
    <p:extLst>
      <p:ext uri="{BB962C8B-B14F-4D97-AF65-F5344CB8AC3E}">
        <p14:creationId xmlns:p14="http://schemas.microsoft.com/office/powerpoint/2010/main" val="40339789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380990" indent="-380990">
              <a:buFont typeface="Arial" panose="020B0604020202020204" pitchFamily="34" charset="0"/>
              <a:buChar char="•"/>
            </a:pPr>
            <a:r>
              <a:rPr lang="en-US" sz="2000" dirty="0"/>
              <a:t>Pipelines Completeness and Correctness</a:t>
            </a:r>
          </a:p>
          <a:p>
            <a:pPr marL="380990" indent="-380990">
              <a:buFont typeface="Arial" panose="020B0604020202020204" pitchFamily="34" charset="0"/>
              <a:buChar char="•"/>
            </a:pPr>
            <a:r>
              <a:rPr lang="en-US" sz="2000" dirty="0"/>
              <a:t>Pipelines in running condition</a:t>
            </a:r>
          </a:p>
          <a:p>
            <a:pPr marL="380990" indent="-380990">
              <a:buFont typeface="Arial" panose="020B0604020202020204" pitchFamily="34" charset="0"/>
              <a:buChar char="•"/>
            </a:pPr>
            <a:r>
              <a:rPr lang="en-US" sz="2000" dirty="0"/>
              <a:t>Face to face discussion</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Evaluation Criteria</a:t>
            </a:r>
          </a:p>
        </p:txBody>
      </p:sp>
    </p:spTree>
    <p:extLst>
      <p:ext uri="{BB962C8B-B14F-4D97-AF65-F5344CB8AC3E}">
        <p14:creationId xmlns:p14="http://schemas.microsoft.com/office/powerpoint/2010/main" val="382175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lstStyle/>
          <a:p>
            <a:pPr marL="0" indent="0" algn="just">
              <a:spcAft>
                <a:spcPts val="800"/>
              </a:spcAft>
              <a:buNone/>
            </a:pPr>
            <a:r>
              <a:rPr lang="en-IN" sz="2000" dirty="0">
                <a:latin typeface="Equip Extended Thin" panose="020B0604020202020204" charset="0"/>
              </a:rPr>
              <a:t>Implement a standalone product search program in Java that lists matching products for a user who is looking for T-shirts.</a:t>
            </a:r>
          </a:p>
          <a:p>
            <a:pPr marL="0" indent="0" algn="just">
              <a:spcAft>
                <a:spcPts val="800"/>
              </a:spcAft>
              <a:buNone/>
            </a:pPr>
            <a:r>
              <a:rPr lang="en-IN" sz="2000" dirty="0">
                <a:latin typeface="Equip Extended Thin" panose="020B0604020202020204" charset="0"/>
              </a:rPr>
              <a:t>You are given 3 CSV files, each containing the T-shirts data for Nike, Puma and Adidas respectively. Sample CSV files links are attached here for reference. You can add more data in existing files or can add more CSV files for another companies.</a:t>
            </a:r>
          </a:p>
          <a:p>
            <a:pPr algn="just">
              <a:spcAft>
                <a:spcPts val="800"/>
              </a:spcAft>
            </a:pPr>
            <a:endParaRPr lang="en-IN" sz="2800" dirty="0"/>
          </a:p>
          <a:p>
            <a:pPr algn="just">
              <a:spcAft>
                <a:spcPts val="800"/>
              </a:spcAft>
            </a:pPr>
            <a:endParaRPr lang="en-IN" sz="2800"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graphicFrame>
        <p:nvGraphicFramePr>
          <p:cNvPr id="6" name="Object 5">
            <a:extLst>
              <a:ext uri="{FF2B5EF4-FFF2-40B4-BE49-F238E27FC236}">
                <a16:creationId xmlns:a16="http://schemas.microsoft.com/office/drawing/2014/main" id="{B7434015-9BF9-41AC-82AE-555C4248C9FF}"/>
              </a:ext>
            </a:extLst>
          </p:cNvPr>
          <p:cNvGraphicFramePr>
            <a:graphicFrameLocks noChangeAspect="1"/>
          </p:cNvGraphicFramePr>
          <p:nvPr>
            <p:extLst>
              <p:ext uri="{D42A27DB-BD31-4B8C-83A1-F6EECF244321}">
                <p14:modId xmlns:p14="http://schemas.microsoft.com/office/powerpoint/2010/main" val="3379869481"/>
              </p:ext>
            </p:extLst>
          </p:nvPr>
        </p:nvGraphicFramePr>
        <p:xfrm>
          <a:off x="976382" y="4348440"/>
          <a:ext cx="1211513" cy="1049558"/>
        </p:xfrm>
        <a:graphic>
          <a:graphicData uri="http://schemas.openxmlformats.org/presentationml/2006/ole">
            <mc:AlternateContent xmlns:mc="http://schemas.openxmlformats.org/markup-compatibility/2006">
              <mc:Choice xmlns:v="urn:schemas-microsoft-com:vml" Requires="v">
                <p:oleObj name="Macro-Enabled Worksheet" showAsIcon="1" r:id="rId3" imgW="914282" imgH="792515" progId="Excel.SheetMacroEnabled.12">
                  <p:embed/>
                </p:oleObj>
              </mc:Choice>
              <mc:Fallback>
                <p:oleObj name="Macro-Enabled Worksheet" showAsIcon="1" r:id="rId3" imgW="914282" imgH="792515" progId="Excel.SheetMacroEnabled.12">
                  <p:embed/>
                  <p:pic>
                    <p:nvPicPr>
                      <p:cNvPr id="6" name="Object 5">
                        <a:extLst>
                          <a:ext uri="{FF2B5EF4-FFF2-40B4-BE49-F238E27FC236}">
                            <a16:creationId xmlns:a16="http://schemas.microsoft.com/office/drawing/2014/main" id="{B7434015-9BF9-41AC-82AE-555C4248C9FF}"/>
                          </a:ext>
                        </a:extLst>
                      </p:cNvPr>
                      <p:cNvPicPr/>
                      <p:nvPr/>
                    </p:nvPicPr>
                    <p:blipFill>
                      <a:blip r:embed="rId4"/>
                      <a:stretch>
                        <a:fillRect/>
                      </a:stretch>
                    </p:blipFill>
                    <p:spPr>
                      <a:xfrm>
                        <a:off x="976382" y="4348440"/>
                        <a:ext cx="1211513" cy="104955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6E8CD8C-B60B-46DC-9474-FFE046F3E218}"/>
              </a:ext>
            </a:extLst>
          </p:cNvPr>
          <p:cNvGraphicFramePr>
            <a:graphicFrameLocks noChangeAspect="1"/>
          </p:cNvGraphicFramePr>
          <p:nvPr>
            <p:extLst>
              <p:ext uri="{D42A27DB-BD31-4B8C-83A1-F6EECF244321}">
                <p14:modId xmlns:p14="http://schemas.microsoft.com/office/powerpoint/2010/main" val="880705375"/>
              </p:ext>
            </p:extLst>
          </p:nvPr>
        </p:nvGraphicFramePr>
        <p:xfrm>
          <a:off x="1128713" y="3622675"/>
          <a:ext cx="962025" cy="835025"/>
        </p:xfrm>
        <a:graphic>
          <a:graphicData uri="http://schemas.openxmlformats.org/presentationml/2006/ole">
            <mc:AlternateContent xmlns:mc="http://schemas.openxmlformats.org/markup-compatibility/2006">
              <mc:Choice xmlns:v="urn:schemas-microsoft-com:vml" Requires="v">
                <p:oleObj name="Macro-Enabled Worksheet" showAsIcon="1" r:id="rId5" imgW="761901" imgH="660429" progId="Excel.SheetMacroEnabled.12">
                  <p:embed/>
                </p:oleObj>
              </mc:Choice>
              <mc:Fallback>
                <p:oleObj name="Macro-Enabled Worksheet" showAsIcon="1" r:id="rId5" imgW="761901" imgH="660429" progId="Excel.SheetMacroEnabled.12">
                  <p:embed/>
                  <p:pic>
                    <p:nvPicPr>
                      <p:cNvPr id="7" name="Object 6">
                        <a:extLst>
                          <a:ext uri="{FF2B5EF4-FFF2-40B4-BE49-F238E27FC236}">
                            <a16:creationId xmlns:a16="http://schemas.microsoft.com/office/drawing/2014/main" id="{06E8CD8C-B60B-46DC-9474-FFE046F3E218}"/>
                          </a:ext>
                        </a:extLst>
                      </p:cNvPr>
                      <p:cNvPicPr/>
                      <p:nvPr/>
                    </p:nvPicPr>
                    <p:blipFill>
                      <a:blip r:embed="rId6"/>
                      <a:stretch>
                        <a:fillRect/>
                      </a:stretch>
                    </p:blipFill>
                    <p:spPr>
                      <a:xfrm>
                        <a:off x="1128713" y="3622675"/>
                        <a:ext cx="962025" cy="8350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A5A3F5F-01A1-455F-B6A5-01DE89E3AE32}"/>
              </a:ext>
            </a:extLst>
          </p:cNvPr>
          <p:cNvGraphicFramePr>
            <a:graphicFrameLocks noChangeAspect="1"/>
          </p:cNvGraphicFramePr>
          <p:nvPr>
            <p:extLst>
              <p:ext uri="{D42A27DB-BD31-4B8C-83A1-F6EECF244321}">
                <p14:modId xmlns:p14="http://schemas.microsoft.com/office/powerpoint/2010/main" val="3000556770"/>
              </p:ext>
            </p:extLst>
          </p:nvPr>
        </p:nvGraphicFramePr>
        <p:xfrm>
          <a:off x="976382" y="5157008"/>
          <a:ext cx="1211512" cy="1049557"/>
        </p:xfrm>
        <a:graphic>
          <a:graphicData uri="http://schemas.openxmlformats.org/presentationml/2006/ole">
            <mc:AlternateContent xmlns:mc="http://schemas.openxmlformats.org/markup-compatibility/2006">
              <mc:Choice xmlns:v="urn:schemas-microsoft-com:vml" Requires="v">
                <p:oleObj name="Macro-Enabled Worksheet" showAsIcon="1" r:id="rId7" imgW="914282" imgH="792515" progId="Excel.SheetMacroEnabled.12">
                  <p:embed/>
                </p:oleObj>
              </mc:Choice>
              <mc:Fallback>
                <p:oleObj name="Macro-Enabled Worksheet" showAsIcon="1" r:id="rId7" imgW="914282" imgH="792515" progId="Excel.SheetMacroEnabled.12">
                  <p:embed/>
                  <p:pic>
                    <p:nvPicPr>
                      <p:cNvPr id="8" name="Object 7">
                        <a:extLst>
                          <a:ext uri="{FF2B5EF4-FFF2-40B4-BE49-F238E27FC236}">
                            <a16:creationId xmlns:a16="http://schemas.microsoft.com/office/drawing/2014/main" id="{DA5A3F5F-01A1-455F-B6A5-01DE89E3AE32}"/>
                          </a:ext>
                        </a:extLst>
                      </p:cNvPr>
                      <p:cNvPicPr/>
                      <p:nvPr/>
                    </p:nvPicPr>
                    <p:blipFill>
                      <a:blip r:embed="rId8"/>
                      <a:stretch>
                        <a:fillRect/>
                      </a:stretch>
                    </p:blipFill>
                    <p:spPr>
                      <a:xfrm>
                        <a:off x="976382" y="5157008"/>
                        <a:ext cx="1211512" cy="1049557"/>
                      </a:xfrm>
                      <a:prstGeom prst="rect">
                        <a:avLst/>
                      </a:prstGeom>
                    </p:spPr>
                  </p:pic>
                </p:oleObj>
              </mc:Fallback>
            </mc:AlternateContent>
          </a:graphicData>
        </a:graphic>
      </p:graphicFrame>
    </p:spTree>
    <p:extLst>
      <p:ext uri="{BB962C8B-B14F-4D97-AF65-F5344CB8AC3E}">
        <p14:creationId xmlns:p14="http://schemas.microsoft.com/office/powerpoint/2010/main" val="331580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 …</a:t>
            </a:r>
          </a:p>
        </p:txBody>
      </p:sp>
      <p:graphicFrame>
        <p:nvGraphicFramePr>
          <p:cNvPr id="10" name="Tabelle 10">
            <a:extLst>
              <a:ext uri="{FF2B5EF4-FFF2-40B4-BE49-F238E27FC236}">
                <a16:creationId xmlns:a16="http://schemas.microsoft.com/office/drawing/2014/main" id="{06BD2C04-07FA-4D2E-AF84-BE0A12F76586}"/>
              </a:ext>
            </a:extLst>
          </p:cNvPr>
          <p:cNvGraphicFramePr>
            <a:graphicFrameLocks/>
          </p:cNvGraphicFramePr>
          <p:nvPr>
            <p:extLst>
              <p:ext uri="{D42A27DB-BD31-4B8C-83A1-F6EECF244321}">
                <p14:modId xmlns:p14="http://schemas.microsoft.com/office/powerpoint/2010/main" val="4155383785"/>
              </p:ext>
            </p:extLst>
          </p:nvPr>
        </p:nvGraphicFramePr>
        <p:xfrm>
          <a:off x="826851" y="1485520"/>
          <a:ext cx="9503923" cy="4438624"/>
        </p:xfrm>
        <a:graphic>
          <a:graphicData uri="http://schemas.openxmlformats.org/drawingml/2006/table">
            <a:tbl>
              <a:tblPr firstRow="1" bandRow="1"/>
              <a:tblGrid>
                <a:gridCol w="2874324">
                  <a:extLst>
                    <a:ext uri="{9D8B030D-6E8A-4147-A177-3AD203B41FA5}">
                      <a16:colId xmlns:a16="http://schemas.microsoft.com/office/drawing/2014/main" val="4061289695"/>
                    </a:ext>
                  </a:extLst>
                </a:gridCol>
                <a:gridCol w="6629599">
                  <a:extLst>
                    <a:ext uri="{9D8B030D-6E8A-4147-A177-3AD203B41FA5}">
                      <a16:colId xmlns:a16="http://schemas.microsoft.com/office/drawing/2014/main" val="1484925908"/>
                    </a:ext>
                  </a:extLst>
                </a:gridCol>
              </a:tblGrid>
              <a:tr h="491347">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CSV Fields</a:t>
                      </a:r>
                      <a:endParaRPr lang="en-US" sz="1600" dirty="0">
                        <a:solidFill>
                          <a:schemeClr val="bg1"/>
                        </a:solidFill>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tc>
                  <a:txBody>
                    <a:bodyPr/>
                    <a:lstStyle/>
                    <a:p>
                      <a:pPr marL="0" marR="0">
                        <a:spcBef>
                          <a:spcPts val="0"/>
                        </a:spcBef>
                        <a:spcAft>
                          <a:spcPts val="0"/>
                        </a:spcAft>
                      </a:pPr>
                      <a:r>
                        <a:rPr lang="en-US" sz="1600" b="1" dirty="0">
                          <a:solidFill>
                            <a:schemeClr val="bg1"/>
                          </a:solidFill>
                          <a:effectLst/>
                          <a:latin typeface="Equip Extended" panose="020B0604020202020204" charset="0"/>
                          <a:ea typeface="Calibri" panose="020F0502020204030204" pitchFamily="34" charset="0"/>
                          <a:cs typeface="Calibri" panose="020F0502020204030204" pitchFamily="34" charset="0"/>
                        </a:rPr>
                        <a:t>Details</a:t>
                      </a:r>
                      <a:r>
                        <a:rPr lang="en-US" sz="1600" b="1" dirty="0">
                          <a:effectLst/>
                          <a:latin typeface="Equip Extended" panose="020B0604020202020204" charset="0"/>
                          <a:ea typeface="Calibri" panose="020F0502020204030204" pitchFamily="34" charset="0"/>
                          <a:cs typeface="Calibri" panose="020F0502020204030204" pitchFamily="34" charset="0"/>
                        </a:rPr>
                        <a:t> </a:t>
                      </a:r>
                      <a:endParaRPr lang="en-US" sz="1600" dirty="0">
                        <a:effectLst/>
                        <a:latin typeface="Equip Extended" panose="020B0604020202020204" charset="0"/>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DAA9"/>
                    </a:solidFill>
                  </a:tcPr>
                </a:tc>
                <a:extLst>
                  <a:ext uri="{0D108BD9-81ED-4DB2-BD59-A6C34878D82A}">
                    <a16:rowId xmlns:a16="http://schemas.microsoft.com/office/drawing/2014/main" val="1417496147"/>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ID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Unique product id, starting with 2-digit company code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872905873"/>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NAME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Model name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2158372364"/>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COLOUR</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T-shirt </a:t>
                      </a:r>
                      <a:r>
                        <a:rPr lang="en-US" sz="1400" b="0" dirty="0" err="1">
                          <a:effectLst/>
                          <a:latin typeface="Equip(Light)"/>
                          <a:ea typeface="Calibri" panose="020F0502020204030204" pitchFamily="34" charset="0"/>
                          <a:cs typeface="Calibri" panose="020F0502020204030204" pitchFamily="34" charset="0"/>
                        </a:rPr>
                        <a:t>Colour</a:t>
                      </a:r>
                      <a:endParaRPr lang="en-US" sz="1400" b="0" dirty="0">
                        <a:effectLst/>
                        <a:latin typeface="Equip(Light)"/>
                        <a:ea typeface="Calibri" panose="020F0502020204030204" pitchFamily="34" charset="0"/>
                        <a:cs typeface="Calibri" panose="020F050202020403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3645293287"/>
                  </a:ext>
                </a:extLst>
              </a:tr>
              <a:tr h="507848">
                <a:tc>
                  <a:txBody>
                    <a:bodyPr/>
                    <a:lstStyle/>
                    <a:p>
                      <a:pPr marL="0" marR="0" algn="l" defTabSz="914400" rtl="0" eaLnBrk="1" latinLnBrk="0" hangingPunct="1">
                        <a:spcBef>
                          <a:spcPts val="0"/>
                        </a:spcBef>
                        <a:spcAft>
                          <a:spcPts val="0"/>
                        </a:spcAft>
                      </a:pPr>
                      <a:r>
                        <a:rPr lang="en-US" sz="1400" b="0" kern="1200" dirty="0">
                          <a:solidFill>
                            <a:schemeClr val="tx1"/>
                          </a:solidFill>
                          <a:effectLst/>
                          <a:latin typeface="Equip(Light)"/>
                          <a:ea typeface="Calibri" panose="020F0502020204030204" pitchFamily="34" charset="0"/>
                          <a:cs typeface="Calibri" panose="020F0502020204030204" pitchFamily="34" charset="0"/>
                        </a:rPr>
                        <a:t>GENDER_RECOMMENDATION</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tc>
                  <a:txBody>
                    <a:bodyPr/>
                    <a:lstStyle/>
                    <a:p>
                      <a:pPr marL="0" marR="0" algn="l" defTabSz="914400" rtl="0" eaLnBrk="1" latinLnBrk="0" hangingPunct="1">
                        <a:spcBef>
                          <a:spcPts val="0"/>
                        </a:spcBef>
                        <a:spcAft>
                          <a:spcPts val="0"/>
                        </a:spcAft>
                      </a:pPr>
                      <a:r>
                        <a:rPr lang="en-US" sz="1400" b="0" kern="1200" dirty="0">
                          <a:solidFill>
                            <a:schemeClr val="tx1"/>
                          </a:solidFill>
                          <a:effectLst/>
                          <a:latin typeface="Equip(Light)"/>
                          <a:ea typeface="Calibri" panose="020F0502020204030204" pitchFamily="34" charset="0"/>
                          <a:cs typeface="Calibri" panose="020F0502020204030204" pitchFamily="34" charset="0"/>
                        </a:rPr>
                        <a:t>Gender for which this T-shirt is recommended. M, F, U (M – Male, F- Female, U-Unisex)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DAA9">
                        <a:tint val="20000"/>
                      </a:srgbClr>
                    </a:solidFill>
                  </a:tcPr>
                </a:tc>
                <a:extLst>
                  <a:ext uri="{0D108BD9-81ED-4DB2-BD59-A6C34878D82A}">
                    <a16:rowId xmlns:a16="http://schemas.microsoft.com/office/drawing/2014/main" val="3282750269"/>
                  </a:ext>
                </a:extLst>
              </a:tr>
              <a:tr h="491347">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SIZE</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spcBef>
                          <a:spcPts val="0"/>
                        </a:spcBef>
                        <a:spcAft>
                          <a:spcPts val="0"/>
                        </a:spcAft>
                      </a:pPr>
                      <a:r>
                        <a:rPr lang="en-US" sz="1400" b="0" dirty="0">
                          <a:effectLst/>
                          <a:latin typeface="Equip(Light)"/>
                          <a:ea typeface="Calibri" panose="020F0502020204030204" pitchFamily="34" charset="0"/>
                          <a:cs typeface="Calibri" panose="020F0502020204030204" pitchFamily="34" charset="0"/>
                        </a:rPr>
                        <a:t>S, M, L, XL, XXL</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351076816"/>
                  </a:ext>
                </a:extLst>
              </a:tr>
              <a:tr h="491347">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cs typeface="Calibri" panose="020F0502020204030204" pitchFamily="34" charset="0"/>
                        </a:rPr>
                        <a:t>PRICE</a:t>
                      </a:r>
                    </a:p>
                  </a:txBody>
                  <a:tcPr marL="121920" marR="121920" marT="60960" marB="6096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cs typeface="Calibri" panose="020F0502020204030204" pitchFamily="34" charset="0"/>
                        </a:rPr>
                        <a:t>Price of the T-shirt per piece in INR</a:t>
                      </a:r>
                    </a:p>
                  </a:txBody>
                  <a:tcPr marL="121920" marR="121920" marT="60960" marB="6096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068685673"/>
                  </a:ext>
                </a:extLst>
              </a:tr>
              <a:tr h="491347">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RATING</a:t>
                      </a:r>
                    </a:p>
                  </a:txBody>
                  <a:tcPr marL="121920" marR="121920" marT="60960" marB="6096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Rating of the T-shirt from 1 to 5 (1 being lowest and 5 being highest)</a:t>
                      </a:r>
                    </a:p>
                  </a:txBody>
                  <a:tcPr marL="121920" marR="121920" marT="60960" marB="6096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1504100699"/>
                  </a:ext>
                </a:extLst>
              </a:tr>
              <a:tr h="491347">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AVAILABILITY</a:t>
                      </a:r>
                    </a:p>
                  </a:txBody>
                  <a:tcPr marL="121920" marR="121920" marT="60960" marB="60960">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tc>
                  <a:txBody>
                    <a:bodyPr/>
                    <a:lstStyle/>
                    <a:p>
                      <a:pPr marL="0" marR="0" algn="l" defTabSz="914400" rtl="0" eaLnBrk="1" latinLnBrk="0" hangingPunct="1">
                        <a:spcBef>
                          <a:spcPts val="0"/>
                        </a:spcBef>
                        <a:spcAft>
                          <a:spcPts val="0"/>
                        </a:spcAft>
                      </a:pPr>
                      <a:r>
                        <a:rPr lang="en-IN" sz="1400" b="0" kern="1200" dirty="0">
                          <a:solidFill>
                            <a:schemeClr val="tx1"/>
                          </a:solidFill>
                          <a:effectLst/>
                          <a:latin typeface="Equip(Light)"/>
                          <a:ea typeface="+mn-ea"/>
                          <a:cs typeface="Calibri" panose="020F0502020204030204" pitchFamily="34" charset="0"/>
                        </a:rPr>
                        <a:t>Y or N</a:t>
                      </a:r>
                    </a:p>
                  </a:txBody>
                  <a:tcPr marL="121920" marR="121920" marT="60960" marB="60960">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DAA9">
                        <a:tint val="40000"/>
                      </a:srgbClr>
                    </a:solidFill>
                  </a:tcPr>
                </a:tc>
                <a:extLst>
                  <a:ext uri="{0D108BD9-81ED-4DB2-BD59-A6C34878D82A}">
                    <a16:rowId xmlns:a16="http://schemas.microsoft.com/office/drawing/2014/main" val="557210017"/>
                  </a:ext>
                </a:extLst>
              </a:tr>
            </a:tbl>
          </a:graphicData>
        </a:graphic>
      </p:graphicFrame>
      <p:sp>
        <p:nvSpPr>
          <p:cNvPr id="3" name="TextBox 2">
            <a:extLst>
              <a:ext uri="{FF2B5EF4-FFF2-40B4-BE49-F238E27FC236}">
                <a16:creationId xmlns:a16="http://schemas.microsoft.com/office/drawing/2014/main" id="{512B0237-BC25-40D1-B6A4-0AA3A5A04E46}"/>
              </a:ext>
            </a:extLst>
          </p:cNvPr>
          <p:cNvSpPr txBox="1"/>
          <p:nvPr/>
        </p:nvSpPr>
        <p:spPr>
          <a:xfrm>
            <a:off x="826851" y="1099226"/>
            <a:ext cx="3608962" cy="369332"/>
          </a:xfrm>
          <a:prstGeom prst="rect">
            <a:avLst/>
          </a:prstGeom>
          <a:noFill/>
        </p:spPr>
        <p:txBody>
          <a:bodyPr wrap="square" rtlCol="0">
            <a:spAutoFit/>
          </a:bodyPr>
          <a:lstStyle/>
          <a:p>
            <a:r>
              <a:rPr lang="en-US" dirty="0">
                <a:latin typeface="Equip Extended Light" panose="020B0604020202020204" charset="0"/>
              </a:rPr>
              <a:t>CSV File Data</a:t>
            </a:r>
            <a:endParaRPr lang="en-IN" dirty="0">
              <a:latin typeface="Equip Extended Light" panose="020B0604020202020204" charset="0"/>
            </a:endParaRPr>
          </a:p>
        </p:txBody>
      </p:sp>
    </p:spTree>
    <p:extLst>
      <p:ext uri="{BB962C8B-B14F-4D97-AF65-F5344CB8AC3E}">
        <p14:creationId xmlns:p14="http://schemas.microsoft.com/office/powerpoint/2010/main" val="246478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2E508D-0FF4-4FC8-BA1A-27C9117F9868}"/>
              </a:ext>
            </a:extLst>
          </p:cNvPr>
          <p:cNvSpPr>
            <a:spLocks noGrp="1"/>
          </p:cNvSpPr>
          <p:nvPr>
            <p:ph sz="quarter" idx="11"/>
          </p:nvPr>
        </p:nvSpPr>
        <p:spPr/>
        <p:txBody>
          <a:bodyPr>
            <a:normAutofit fontScale="70000" lnSpcReduction="20000"/>
          </a:bodyPr>
          <a:lstStyle/>
          <a:p>
            <a:pPr marL="0" indent="0">
              <a:buNone/>
            </a:pPr>
            <a:r>
              <a:rPr lang="en-US" dirty="0">
                <a:solidFill>
                  <a:srgbClr val="00DAA9"/>
                </a:solidFill>
                <a:latin typeface="Equip Extended" panose="020B0604020202020204" charset="0"/>
              </a:rPr>
              <a:t>Input</a:t>
            </a:r>
          </a:p>
          <a:p>
            <a:pPr marL="0" indent="0">
              <a:buNone/>
            </a:pPr>
            <a:endParaRPr lang="en-US" dirty="0">
              <a:solidFill>
                <a:srgbClr val="00DAA9"/>
              </a:solidFill>
              <a:latin typeface="Equip Extended" panose="020B0604020202020204" charset="0"/>
            </a:endParaRPr>
          </a:p>
          <a:p>
            <a:pPr marL="0" indent="0">
              <a:buNone/>
            </a:pPr>
            <a:r>
              <a:rPr lang="en-US" sz="2600" dirty="0">
                <a:latin typeface="Equip Extended Light" panose="020B0604020202020204" charset="0"/>
              </a:rPr>
              <a:t>Program should accept 4 input parameters</a:t>
            </a:r>
          </a:p>
          <a:p>
            <a:pPr marL="0" indent="0">
              <a:buNone/>
            </a:pPr>
            <a:endParaRPr lang="en-US" dirty="0">
              <a:latin typeface="Equip Extended Light" panose="020B0604020202020204" charset="0"/>
            </a:endParaRPr>
          </a:p>
          <a:p>
            <a:pPr marL="514350" indent="-514350">
              <a:buClr>
                <a:srgbClr val="00DAA9"/>
              </a:buClr>
              <a:buFont typeface="+mj-lt"/>
              <a:buAutoNum type="alphaLcPeriod"/>
            </a:pPr>
            <a:r>
              <a:rPr lang="en-US" sz="2300" b="1" dirty="0">
                <a:latin typeface="Equip Extended Light" panose="020B0604020202020204" charset="0"/>
              </a:rPr>
              <a:t>Color</a:t>
            </a:r>
          </a:p>
          <a:p>
            <a:pPr marL="514350" indent="-514350">
              <a:buClr>
                <a:srgbClr val="00DAA9"/>
              </a:buClr>
              <a:buFont typeface="+mj-lt"/>
              <a:buAutoNum type="alphaLcPeriod"/>
            </a:pPr>
            <a:r>
              <a:rPr lang="en-US" sz="2300" b="1" dirty="0">
                <a:latin typeface="Equip Extended Light" panose="020B0604020202020204" charset="0"/>
              </a:rPr>
              <a:t>Size</a:t>
            </a:r>
          </a:p>
          <a:p>
            <a:pPr marL="514350" indent="-514350">
              <a:buClr>
                <a:srgbClr val="00DAA9"/>
              </a:buClr>
              <a:buFont typeface="+mj-lt"/>
              <a:buAutoNum type="alphaLcPeriod"/>
            </a:pPr>
            <a:r>
              <a:rPr lang="en-US" sz="2300" b="1" dirty="0">
                <a:latin typeface="Equip Extended Light" panose="020B0604020202020204" charset="0"/>
              </a:rPr>
              <a:t>Gender</a:t>
            </a:r>
          </a:p>
          <a:p>
            <a:pPr marL="514350" indent="-514350">
              <a:buClr>
                <a:srgbClr val="00DAA9"/>
              </a:buClr>
              <a:buFont typeface="+mj-lt"/>
              <a:buAutoNum type="alphaLcPeriod"/>
            </a:pPr>
            <a:r>
              <a:rPr lang="en-US" sz="2300" b="1" dirty="0">
                <a:latin typeface="Equip Extended Light" panose="020B0604020202020204" charset="0"/>
              </a:rPr>
              <a:t>Output Preference </a:t>
            </a:r>
          </a:p>
          <a:p>
            <a:pPr marL="0" indent="0">
              <a:buNone/>
            </a:pPr>
            <a:endParaRPr lang="en-US" dirty="0"/>
          </a:p>
          <a:p>
            <a:pPr marL="0" indent="0">
              <a:buNone/>
            </a:pPr>
            <a:r>
              <a:rPr lang="en-US" sz="2600" dirty="0">
                <a:latin typeface="Equip Extended Light" panose="020B0604020202020204" charset="0"/>
              </a:rPr>
              <a:t>“Gender” is a String which has two possible values like ‘M’ and ‘F’. M=Male and F=Female.</a:t>
            </a:r>
          </a:p>
          <a:p>
            <a:pPr marL="0" indent="0">
              <a:buNone/>
            </a:pPr>
            <a:r>
              <a:rPr lang="en-US" sz="2600" dirty="0">
                <a:latin typeface="Equip Extended Light" panose="020B0604020202020204" charset="0"/>
              </a:rPr>
              <a:t>“Output Preference” is a String which suggests whether the results should be sorted only by Price or by Rating or by both  Price and Rating.</a:t>
            </a:r>
          </a:p>
          <a:p>
            <a:endParaRPr lang="en-US" dirty="0"/>
          </a:p>
        </p:txBody>
      </p:sp>
      <p:sp>
        <p:nvSpPr>
          <p:cNvPr id="4" name="Titel 3">
            <a:extLst>
              <a:ext uri="{FF2B5EF4-FFF2-40B4-BE49-F238E27FC236}">
                <a16:creationId xmlns:a16="http://schemas.microsoft.com/office/drawing/2014/main" id="{CCDD1B1E-0CB2-4A62-9396-E7770A8EF3B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4026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Nagarro Brand Colors">
      <a:dk1>
        <a:srgbClr val="060320"/>
      </a:dk1>
      <a:lt1>
        <a:srgbClr val="FFFFFF"/>
      </a:lt1>
      <a:dk2>
        <a:srgbClr val="09294D"/>
      </a:dk2>
      <a:lt2>
        <a:srgbClr val="8593A6"/>
      </a:lt2>
      <a:accent1>
        <a:srgbClr val="00DAA9"/>
      </a:accent1>
      <a:accent2>
        <a:srgbClr val="330090"/>
      </a:accent2>
      <a:accent3>
        <a:srgbClr val="C4C8D2"/>
      </a:accent3>
      <a:accent4>
        <a:srgbClr val="09294D"/>
      </a:accent4>
      <a:accent5>
        <a:srgbClr val="FBD871"/>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garro ppt template_embedded fonts_v3 FINAL" id="{AA3FDFAD-A592-ED49-BB32-4D66864E00DF}" vid="{C2F359F4-F1AD-6E49-87A0-2AB2E01E72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F23F7587A7D4AA6844E6C076E1C63" ma:contentTypeVersion="2" ma:contentTypeDescription="Create a new document." ma:contentTypeScope="" ma:versionID="72b266e49077633975b88e92892091d3">
  <xsd:schema xmlns:xsd="http://www.w3.org/2001/XMLSchema" xmlns:xs="http://www.w3.org/2001/XMLSchema" xmlns:p="http://schemas.microsoft.com/office/2006/metadata/properties" xmlns:ns2="d05916f6-b834-4ddb-b8e0-6a2ecd6bc34f" targetNamespace="http://schemas.microsoft.com/office/2006/metadata/properties" ma:root="true" ma:fieldsID="f6397effe0446a70a5480759e790d2ae" ns2:_="">
    <xsd:import namespace="d05916f6-b834-4ddb-b8e0-6a2ecd6bc34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5916f6-b834-4ddb-b8e0-6a2ecd6bc3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3E1756-D535-4451-BF91-A4FF8F1C64A3}">
  <ds:schemaRefs>
    <ds:schemaRef ds:uri="d05916f6-b834-4ddb-b8e0-6a2ecd6bc3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69D69B1-204C-4409-B153-661385C7E29D}">
  <ds:schemaRefs>
    <ds:schemaRef ds:uri="http://schemas.microsoft.com/sharepoint/v3/contenttype/forms"/>
  </ds:schemaRefs>
</ds:datastoreItem>
</file>

<file path=customXml/itemProps3.xml><?xml version="1.0" encoding="utf-8"?>
<ds:datastoreItem xmlns:ds="http://schemas.openxmlformats.org/officeDocument/2006/customXml" ds:itemID="{36EB0F6B-07ED-436F-8DAF-3EFE3040E924}">
  <ds:schemaRefs>
    <ds:schemaRef ds:uri="d05916f6-b834-4ddb-b8e0-6a2ecd6bc3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4341</TotalTime>
  <Words>2851</Words>
  <Application>Microsoft Office PowerPoint</Application>
  <PresentationFormat>Widescreen</PresentationFormat>
  <Paragraphs>464</Paragraphs>
  <Slides>64</Slides>
  <Notes>8</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80" baseType="lpstr">
      <vt:lpstr>Arial</vt:lpstr>
      <vt:lpstr>Calibri</vt:lpstr>
      <vt:lpstr>Calibri Light</vt:lpstr>
      <vt:lpstr>Equip</vt:lpstr>
      <vt:lpstr>Equip Extended</vt:lpstr>
      <vt:lpstr>Equip Extended ExtraBold</vt:lpstr>
      <vt:lpstr>Equip Extended Light</vt:lpstr>
      <vt:lpstr>Equip Extended Medium</vt:lpstr>
      <vt:lpstr>Equip Extended Thin</vt:lpstr>
      <vt:lpstr>Equip Light</vt:lpstr>
      <vt:lpstr>Equip Medium</vt:lpstr>
      <vt:lpstr>Equip(Light)</vt:lpstr>
      <vt:lpstr>Wingdings</vt:lpstr>
      <vt:lpstr>Office Theme</vt:lpstr>
      <vt:lpstr>Office</vt:lpstr>
      <vt:lpstr>Macro-Enabled Worksheet</vt:lpstr>
      <vt:lpstr>Day 1 - 5</vt:lpstr>
      <vt:lpstr>Advance Core Java, Maven and Ant Introduction, Java 8/9 new features</vt:lpstr>
      <vt:lpstr>PowerPoint Presentation</vt:lpstr>
      <vt:lpstr>Module Plan</vt:lpstr>
      <vt:lpstr>Study Material</vt:lpstr>
      <vt:lpstr>Assignment #1</vt:lpstr>
      <vt:lpstr>Problem Statement</vt:lpstr>
      <vt:lpstr>Problem Statement …</vt:lpstr>
      <vt:lpstr>Problem Statement</vt:lpstr>
      <vt:lpstr>Expected Behavior and Output</vt:lpstr>
      <vt:lpstr>Evaluation Criteria</vt:lpstr>
      <vt:lpstr>Day 6 - 9</vt:lpstr>
      <vt:lpstr>JDBC, ORM &amp; Hibernate</vt:lpstr>
      <vt:lpstr>Learn JDBC, ORM basics and Hibernate</vt:lpstr>
      <vt:lpstr>Study Material</vt:lpstr>
      <vt:lpstr>Module Plan</vt:lpstr>
      <vt:lpstr>Assignment #2</vt:lpstr>
      <vt:lpstr>Problem Statement</vt:lpstr>
      <vt:lpstr>Problem Statement...</vt:lpstr>
      <vt:lpstr>Problem Statement</vt:lpstr>
      <vt:lpstr>Expected Behavior and Output</vt:lpstr>
      <vt:lpstr>Evaluation Criteria</vt:lpstr>
      <vt:lpstr>Day 10 - 13</vt:lpstr>
      <vt:lpstr>Web Server Basics And Web Components</vt:lpstr>
      <vt:lpstr>Web Server And Components</vt:lpstr>
      <vt:lpstr>Module Plan</vt:lpstr>
      <vt:lpstr>Study Material</vt:lpstr>
      <vt:lpstr>Assignment #3</vt:lpstr>
      <vt:lpstr>Problem Statement</vt:lpstr>
      <vt:lpstr>Problem Statement…</vt:lpstr>
      <vt:lpstr>Expected Behavior and Output</vt:lpstr>
      <vt:lpstr>Evaluation Criteria</vt:lpstr>
      <vt:lpstr>Day 14 - 17</vt:lpstr>
      <vt:lpstr>Spring and  Spring Hibernate Integration</vt:lpstr>
      <vt:lpstr>Spring And Spring Hibernate Integration</vt:lpstr>
      <vt:lpstr>Module Plan</vt:lpstr>
      <vt:lpstr>Study Material</vt:lpstr>
      <vt:lpstr>Assignment #4</vt:lpstr>
      <vt:lpstr>Problem Statement</vt:lpstr>
      <vt:lpstr>Problem Statement</vt:lpstr>
      <vt:lpstr>Expected Behavior and Output</vt:lpstr>
      <vt:lpstr>Evaluation Criteria</vt:lpstr>
      <vt:lpstr>Day 18 - 22</vt:lpstr>
      <vt:lpstr>Web Services</vt:lpstr>
      <vt:lpstr>Spring And Spring Hibernate Integration</vt:lpstr>
      <vt:lpstr>Module Plan</vt:lpstr>
      <vt:lpstr>Study Material</vt:lpstr>
      <vt:lpstr>Assignment #5</vt:lpstr>
      <vt:lpstr>Problem Statement</vt:lpstr>
      <vt:lpstr>Application UI</vt:lpstr>
      <vt:lpstr>Application UI</vt:lpstr>
      <vt:lpstr>Application UI</vt:lpstr>
      <vt:lpstr>Application UI</vt:lpstr>
      <vt:lpstr>Expected Behavior and Output</vt:lpstr>
      <vt:lpstr>Evaluation Criteria</vt:lpstr>
      <vt:lpstr>Day 23 - 25</vt:lpstr>
      <vt:lpstr>DevOps – CI/CD</vt:lpstr>
      <vt:lpstr>DevOps</vt:lpstr>
      <vt:lpstr>Module Plan</vt:lpstr>
      <vt:lpstr>Study Material</vt:lpstr>
      <vt:lpstr>Assignment #6</vt:lpstr>
      <vt:lpstr>Problem Statement</vt:lpstr>
      <vt:lpstr>Expected Behavior and Output</vt:lpstr>
      <vt:lpstr>Evaluation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Day 5 Advance Core Java, Maven and Ant Introduction, Java 8/9 new features</dc:title>
  <dc:creator>saksham.gupta@nagarro.com;swaraj.pal@nagarro.com</dc:creator>
  <cp:lastModifiedBy>Raghvendra Goud</cp:lastModifiedBy>
  <cp:revision>2</cp:revision>
  <dcterms:created xsi:type="dcterms:W3CDTF">2018-02-13T07:57:23Z</dcterms:created>
  <dcterms:modified xsi:type="dcterms:W3CDTF">2022-12-13T19:57:07Z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0x0101001C2F23F7587A7D4AA6844E6C076E1C63</vt:lpwstr>
  </property>
</Properties>
</file>