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8" r:id="rId4"/>
    <p:sldId id="270" r:id="rId5"/>
    <p:sldId id="271" r:id="rId6"/>
    <p:sldId id="272" r:id="rId7"/>
    <p:sldId id="267" r:id="rId8"/>
    <p:sldId id="274" r:id="rId9"/>
    <p:sldId id="275" r:id="rId10"/>
    <p:sldId id="273" r:id="rId11"/>
    <p:sldId id="276" r:id="rId12"/>
    <p:sldId id="278" r:id="rId13"/>
    <p:sldId id="277" r:id="rId14"/>
    <p:sldId id="279" r:id="rId15"/>
    <p:sldId id="26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7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0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3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7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2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6801-7978-4321-84AF-05CFCA8E0A9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6801-7978-4321-84AF-05CFCA8E0A9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3A6C-60DB-4BF1-96DA-4BD94D03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 127 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Elisha </a:t>
            </a:r>
            <a:r>
              <a:rPr lang="en-US" dirty="0" err="1" smtClean="0"/>
              <a:t>Abade</a:t>
            </a:r>
            <a:r>
              <a:rPr lang="en-US" dirty="0" smtClean="0"/>
              <a:t>, CISA, MEng. PhD.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4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OOP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Emphasis </a:t>
            </a:r>
            <a:r>
              <a:rPr lang="en-US" dirty="0"/>
              <a:t>is on data rather than procedure. </a:t>
            </a:r>
          </a:p>
          <a:p>
            <a:r>
              <a:rPr lang="en-US" dirty="0"/>
              <a:t>Programs are divided into what are known as objects.</a:t>
            </a:r>
          </a:p>
          <a:p>
            <a:r>
              <a:rPr lang="en-US" dirty="0"/>
              <a:t>Data structures are designed such that they characterize the objects.</a:t>
            </a:r>
          </a:p>
          <a:p>
            <a:r>
              <a:rPr lang="en-US" dirty="0"/>
              <a:t>Functions that operate on the data of an object are tied together in the data structure.</a:t>
            </a:r>
          </a:p>
          <a:p>
            <a:r>
              <a:rPr lang="en-US" dirty="0"/>
              <a:t>Data is hidden and cannot be accessed by external function.</a:t>
            </a:r>
          </a:p>
          <a:p>
            <a:r>
              <a:rPr lang="en-US" dirty="0"/>
              <a:t>Objects may communicate with each other through function.</a:t>
            </a:r>
          </a:p>
          <a:p>
            <a:r>
              <a:rPr lang="en-US" dirty="0"/>
              <a:t>New data and functions can be easily added whenever necessary.</a:t>
            </a:r>
          </a:p>
          <a:p>
            <a:r>
              <a:rPr lang="en-US" dirty="0"/>
              <a:t>Follows bottom up approach in program design.</a:t>
            </a:r>
          </a:p>
        </p:txBody>
      </p:sp>
    </p:spTree>
    <p:extLst>
      <p:ext uri="{BB962C8B-B14F-4D97-AF65-F5344CB8AC3E}">
        <p14:creationId xmlns:p14="http://schemas.microsoft.com/office/powerpoint/2010/main" val="222299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Data abstraction and 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Dynamic binding</a:t>
            </a:r>
          </a:p>
          <a:p>
            <a:r>
              <a:rPr lang="en-US" dirty="0"/>
              <a:t>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423311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of OOP -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the basic run time entities in an object-oriented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May represent: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person, a place, a bank account, a table of data or any item that the program has to </a:t>
            </a:r>
            <a:r>
              <a:rPr lang="en-US" dirty="0" smtClean="0"/>
              <a:t>handle.</a:t>
            </a:r>
          </a:p>
          <a:p>
            <a:pPr lvl="1"/>
            <a:r>
              <a:rPr lang="en-US" dirty="0" smtClean="0"/>
              <a:t>User-defined </a:t>
            </a:r>
            <a:r>
              <a:rPr lang="en-US" dirty="0"/>
              <a:t>data such as vectors, time and lists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946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OOP -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is analyzed in term of objects and the nature of communication between them.</a:t>
            </a:r>
          </a:p>
          <a:p>
            <a:r>
              <a:rPr lang="en-US" dirty="0"/>
              <a:t>Objects should be chosen such that they match closely with the real-world objects </a:t>
            </a:r>
          </a:p>
          <a:p>
            <a:r>
              <a:rPr lang="en-US" dirty="0"/>
              <a:t>Objects take up space in the memory and have an associated address like </a:t>
            </a:r>
            <a:r>
              <a:rPr lang="en-US" dirty="0" smtClean="0"/>
              <a:t>other conventional data structures e.g. a </a:t>
            </a:r>
            <a:r>
              <a:rPr lang="en-US" dirty="0"/>
              <a:t>record </a:t>
            </a:r>
            <a:r>
              <a:rPr lang="en-US" dirty="0" smtClean="0"/>
              <a:t>or </a:t>
            </a:r>
            <a:r>
              <a:rPr lang="en-US" dirty="0"/>
              <a:t>a </a:t>
            </a:r>
            <a:r>
              <a:rPr lang="en-US" dirty="0" smtClean="0"/>
              <a:t>structure.</a:t>
            </a:r>
          </a:p>
          <a:p>
            <a:r>
              <a:rPr lang="en-US" dirty="0"/>
              <a:t>When a program is executed, the objects interact by sending messages to one another.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9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OOP -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</a:t>
            </a:r>
            <a:r>
              <a:rPr lang="en-US" dirty="0" smtClean="0"/>
              <a:t>contains </a:t>
            </a:r>
            <a:r>
              <a:rPr lang="en-US" dirty="0"/>
              <a:t>data, and code to manipulate data. </a:t>
            </a:r>
            <a:endParaRPr lang="en-US" dirty="0" smtClean="0"/>
          </a:p>
          <a:p>
            <a:r>
              <a:rPr lang="en-US" dirty="0"/>
              <a:t>Objects can interact without having to know details of each other’s data or code. </a:t>
            </a:r>
            <a:endParaRPr lang="en-US" dirty="0" smtClean="0"/>
          </a:p>
          <a:p>
            <a:r>
              <a:rPr lang="en-US" dirty="0" smtClean="0"/>
              <a:t>Should know </a:t>
            </a:r>
            <a:r>
              <a:rPr lang="en-US" dirty="0"/>
              <a:t>the type of message accepted, and the type of response returned by the objects </a:t>
            </a:r>
          </a:p>
        </p:txBody>
      </p:sp>
    </p:spTree>
    <p:extLst>
      <p:ext uri="{BB962C8B-B14F-4D97-AF65-F5344CB8AC3E}">
        <p14:creationId xmlns:p14="http://schemas.microsoft.com/office/powerpoint/2010/main" val="271429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OOP -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Object name</a:t>
            </a:r>
          </a:p>
          <a:p>
            <a:r>
              <a:rPr lang="en-US" dirty="0" smtClean="0"/>
              <a:t>Data members</a:t>
            </a:r>
          </a:p>
          <a:p>
            <a:r>
              <a:rPr lang="en-US" dirty="0" smtClean="0"/>
              <a:t>Methods/functions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68" y="1825625"/>
            <a:ext cx="3593268" cy="44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2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OOP -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defined data type that specifies the </a:t>
            </a:r>
            <a:r>
              <a:rPr lang="en-US" dirty="0"/>
              <a:t>entire set of data and code of an </a:t>
            </a:r>
            <a:r>
              <a:rPr lang="en-US" dirty="0" smtClean="0"/>
              <a:t>object.</a:t>
            </a:r>
          </a:p>
          <a:p>
            <a:r>
              <a:rPr lang="en-US" dirty="0"/>
              <a:t>O</a:t>
            </a:r>
            <a:r>
              <a:rPr lang="en-US" dirty="0" smtClean="0"/>
              <a:t>bjects </a:t>
            </a:r>
            <a:r>
              <a:rPr lang="en-US" dirty="0"/>
              <a:t>are variables of the type </a:t>
            </a:r>
            <a:r>
              <a:rPr lang="en-US" dirty="0" smtClean="0"/>
              <a:t>class</a:t>
            </a:r>
          </a:p>
          <a:p>
            <a:r>
              <a:rPr lang="en-US" dirty="0"/>
              <a:t>Once a class has been defined, we can create any number of objects belonging to that class. </a:t>
            </a:r>
            <a:endParaRPr lang="en-US" dirty="0" smtClean="0"/>
          </a:p>
          <a:p>
            <a:r>
              <a:rPr lang="en-US" dirty="0" smtClean="0"/>
              <a:t>Behave </a:t>
            </a:r>
            <a:r>
              <a:rPr lang="en-US" dirty="0"/>
              <a:t>like the built-in types of a programming language </a:t>
            </a:r>
          </a:p>
        </p:txBody>
      </p:sp>
    </p:spTree>
    <p:extLst>
      <p:ext uri="{BB962C8B-B14F-4D97-AF65-F5344CB8AC3E}">
        <p14:creationId xmlns:p14="http://schemas.microsoft.com/office/powerpoint/2010/main" val="4012826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OOP </a:t>
            </a:r>
            <a:r>
              <a:rPr lang="en-US" dirty="0" smtClean="0"/>
              <a:t>– Abstraction and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Abstraction: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act of representing essential features without including the background details or </a:t>
            </a:r>
            <a:r>
              <a:rPr lang="en-US" dirty="0" smtClean="0"/>
              <a:t>explanation.</a:t>
            </a:r>
          </a:p>
          <a:p>
            <a:pPr lvl="1"/>
            <a:r>
              <a:rPr lang="en-US" dirty="0"/>
              <a:t>Classes use the concept of </a:t>
            </a:r>
            <a:r>
              <a:rPr lang="en-US" dirty="0" smtClean="0"/>
              <a:t>abstraction.</a:t>
            </a:r>
          </a:p>
          <a:p>
            <a:pPr lvl="1"/>
            <a:r>
              <a:rPr lang="en-US" dirty="0" smtClean="0"/>
              <a:t>Classes are </a:t>
            </a:r>
            <a:r>
              <a:rPr lang="en-US" dirty="0"/>
              <a:t>defined as a list of abstract attributes such as size, wait, and cost, and function operate on these attributes </a:t>
            </a:r>
            <a:endParaRPr lang="en-US" dirty="0" smtClean="0"/>
          </a:p>
          <a:p>
            <a:pPr lvl="1"/>
            <a:r>
              <a:rPr lang="en-US" dirty="0"/>
              <a:t>They encapsulate all the essential properties of the object that are to be created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77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OOP </a:t>
            </a:r>
            <a:r>
              <a:rPr lang="en-US" dirty="0" smtClean="0"/>
              <a:t>– Abstraction and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Encapsulation: </a:t>
            </a:r>
          </a:p>
          <a:p>
            <a:pPr lvl="1"/>
            <a:r>
              <a:rPr lang="en-US" dirty="0" smtClean="0"/>
              <a:t>Wrapping </a:t>
            </a:r>
            <a:r>
              <a:rPr lang="en-US" dirty="0"/>
              <a:t>up of data and function into a single unit (called class)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is not accessible to the outside world, </a:t>
            </a:r>
            <a:endParaRPr lang="en-US" dirty="0" smtClean="0"/>
          </a:p>
          <a:p>
            <a:pPr lvl="1"/>
            <a:r>
              <a:rPr lang="en-US" dirty="0" smtClean="0"/>
              <a:t>Only </a:t>
            </a:r>
            <a:r>
              <a:rPr lang="en-US" dirty="0"/>
              <a:t>those functions which are wrapped in the class can access 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functions </a:t>
            </a:r>
            <a:r>
              <a:rPr lang="en-US" dirty="0"/>
              <a:t>provide the interface between the object’s data and the program.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025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OOP </a:t>
            </a:r>
            <a:r>
              <a:rPr lang="en-US" dirty="0" smtClean="0"/>
              <a:t>– Abstraction and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Encapsulation: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insulation of the data from direct access by the program is called </a:t>
            </a:r>
            <a:r>
              <a:rPr lang="en-US" i="1" dirty="0"/>
              <a:t>data hiding or information hiding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/>
              <a:t>The attributes are some time called </a:t>
            </a:r>
            <a:r>
              <a:rPr lang="en-US" i="1" dirty="0"/>
              <a:t>data </a:t>
            </a:r>
            <a:r>
              <a:rPr lang="en-US" i="1" dirty="0" smtClean="0"/>
              <a:t>members</a:t>
            </a:r>
          </a:p>
          <a:p>
            <a:pPr lvl="2"/>
            <a:r>
              <a:rPr lang="en-US" i="1" dirty="0" smtClean="0"/>
              <a:t>B</a:t>
            </a:r>
            <a:r>
              <a:rPr lang="en-US" dirty="0" smtClean="0"/>
              <a:t>ecause </a:t>
            </a:r>
            <a:r>
              <a:rPr lang="en-US" dirty="0"/>
              <a:t>they hold information.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functions that operate on these data are sometimes called </a:t>
            </a:r>
            <a:r>
              <a:rPr lang="en-US" i="1" dirty="0"/>
              <a:t>methods or member function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458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in Software Technologies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Technologies evolve with time</a:t>
            </a:r>
          </a:p>
          <a:p>
            <a:pPr lvl="1"/>
            <a:r>
              <a:rPr lang="en-US" dirty="0" smtClean="0"/>
              <a:t>The layers build onto each other</a:t>
            </a:r>
          </a:p>
          <a:p>
            <a:pPr lvl="1"/>
            <a:r>
              <a:rPr lang="en-US" dirty="0" smtClean="0"/>
              <a:t>Each layer represents improvement on the previous one.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As complexity increases, architecture dominates the basic material</a:t>
            </a:r>
            <a:r>
              <a:rPr lang="en-US" dirty="0"/>
              <a:t>s”.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814455" cy="44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5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OOP –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Inheritance: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by which objects of one </a:t>
            </a:r>
            <a:r>
              <a:rPr lang="en-US"/>
              <a:t>class </a:t>
            </a:r>
            <a:r>
              <a:rPr lang="en-US" smtClean="0"/>
              <a:t>acquire </a:t>
            </a:r>
            <a:r>
              <a:rPr lang="en-US" dirty="0"/>
              <a:t>the properties of objects of another classes.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the concept of </a:t>
            </a:r>
            <a:r>
              <a:rPr lang="en-US" i="1" dirty="0"/>
              <a:t>hierarchical classification </a:t>
            </a:r>
            <a:endParaRPr lang="en-US" i="1" dirty="0" smtClean="0"/>
          </a:p>
          <a:p>
            <a:pPr lvl="1"/>
            <a:r>
              <a:rPr lang="en-US" i="1" dirty="0" err="1" smtClean="0"/>
              <a:t>E.g</a:t>
            </a:r>
            <a:r>
              <a:rPr lang="en-US" i="1" dirty="0" smtClean="0"/>
              <a:t>: Person, Teacher, Student </a:t>
            </a:r>
            <a:r>
              <a:rPr lang="en-US" i="1" dirty="0" err="1" smtClean="0"/>
              <a:t>etc</a:t>
            </a:r>
            <a:endParaRPr lang="en-US" i="1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derived class shares common characteristics with the class from which it is derived </a:t>
            </a:r>
            <a:endParaRPr lang="en-US" dirty="0" smtClean="0"/>
          </a:p>
          <a:p>
            <a:pPr lvl="1"/>
            <a:r>
              <a:rPr lang="en-US" dirty="0"/>
              <a:t>This means that we can add additional features to an existing class without modifying it. </a:t>
            </a:r>
            <a:endParaRPr lang="en-US" dirty="0" smtClean="0"/>
          </a:p>
          <a:p>
            <a:pPr lvl="2"/>
            <a:r>
              <a:rPr lang="en-US" dirty="0" smtClean="0"/>
              <a:t>By </a:t>
            </a:r>
            <a:r>
              <a:rPr lang="en-US" dirty="0"/>
              <a:t>deriving a new class from the existing one </a:t>
            </a:r>
          </a:p>
        </p:txBody>
      </p:sp>
    </p:spTree>
    <p:extLst>
      <p:ext uri="{BB962C8B-B14F-4D97-AF65-F5344CB8AC3E}">
        <p14:creationId xmlns:p14="http://schemas.microsoft.com/office/powerpoint/2010/main" val="46022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OOP –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Means </a:t>
            </a:r>
            <a:r>
              <a:rPr lang="en-US" dirty="0"/>
              <a:t>the ability to take more than </a:t>
            </a:r>
            <a:r>
              <a:rPr lang="en-US" dirty="0" smtClean="0"/>
              <a:t>one form.</a:t>
            </a:r>
          </a:p>
          <a:p>
            <a:r>
              <a:rPr lang="en-US" dirty="0"/>
              <a:t>An operation may exhibit different behavior </a:t>
            </a:r>
            <a:r>
              <a:rPr lang="en-US" dirty="0" smtClean="0"/>
              <a:t>in </a:t>
            </a:r>
            <a:r>
              <a:rPr lang="en-US" dirty="0"/>
              <a:t>different instances</a:t>
            </a:r>
            <a:r>
              <a:rPr lang="en-US" dirty="0" smtClean="0"/>
              <a:t>.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behavior depends upon the types of data used in the operation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consider the operation of </a:t>
            </a:r>
            <a:r>
              <a:rPr lang="en-US" dirty="0" smtClean="0"/>
              <a:t>addition: </a:t>
            </a:r>
          </a:p>
          <a:p>
            <a:pPr lvl="2"/>
            <a:r>
              <a:rPr lang="en-US" dirty="0" smtClean="0"/>
              <a:t>Numbers Produces a Sum</a:t>
            </a:r>
          </a:p>
          <a:p>
            <a:pPr lvl="2"/>
            <a:r>
              <a:rPr lang="en-US" dirty="0" smtClean="0"/>
              <a:t>String produces a concatenation of two strings.</a:t>
            </a:r>
          </a:p>
          <a:p>
            <a:r>
              <a:rPr lang="en-US" dirty="0"/>
              <a:t>The process of making an operator to exhibit different behaviors in different instances is known as </a:t>
            </a:r>
            <a:r>
              <a:rPr lang="en-US" i="1" dirty="0"/>
              <a:t>operator overloading</a:t>
            </a:r>
            <a:r>
              <a:rPr lang="en-US" dirty="0"/>
              <a:t>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0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inking </a:t>
            </a:r>
            <a:r>
              <a:rPr lang="en-US" dirty="0"/>
              <a:t>of a procedure call to the code to be executed in response to the call. </a:t>
            </a:r>
            <a:endParaRPr lang="en-US" dirty="0" smtClean="0"/>
          </a:p>
          <a:p>
            <a:r>
              <a:rPr lang="en-US" dirty="0" smtClean="0"/>
              <a:t>Dynamic binding:</a:t>
            </a:r>
          </a:p>
          <a:p>
            <a:pPr lvl="1"/>
            <a:r>
              <a:rPr lang="en-US" dirty="0"/>
              <a:t>the code associated with a given procedure call is not known until the time of the call at run time </a:t>
            </a:r>
          </a:p>
        </p:txBody>
      </p:sp>
    </p:spTree>
    <p:extLst>
      <p:ext uri="{BB962C8B-B14F-4D97-AF65-F5344CB8AC3E}">
        <p14:creationId xmlns:p14="http://schemas.microsoft.com/office/powerpoint/2010/main" val="422629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/>
              <a:t>consists of a set of objects that communicate with each other. </a:t>
            </a:r>
            <a:endParaRPr lang="en-US" dirty="0" smtClean="0"/>
          </a:p>
          <a:p>
            <a:r>
              <a:rPr lang="en-US" dirty="0" smtClean="0"/>
              <a:t>Steps in OOP: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. Creating classes that define object and their behavior, </a:t>
            </a:r>
          </a:p>
          <a:p>
            <a:pPr lvl="1"/>
            <a:r>
              <a:rPr lang="en-US" dirty="0"/>
              <a:t>2. Creating objects from class definitions, and </a:t>
            </a:r>
          </a:p>
          <a:p>
            <a:pPr lvl="1"/>
            <a:r>
              <a:rPr lang="en-US" dirty="0"/>
              <a:t>3. Establishing communication among objects. 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1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</a:t>
            </a:r>
            <a:r>
              <a:rPr lang="en-US" dirty="0"/>
              <a:t>inheritance, we can eliminate redundant code extend the use of existing </a:t>
            </a:r>
          </a:p>
          <a:p>
            <a:r>
              <a:rPr lang="en-US" dirty="0" smtClean="0"/>
              <a:t>Saves development time and increases productivity</a:t>
            </a:r>
          </a:p>
          <a:p>
            <a:r>
              <a:rPr lang="en-US" dirty="0" smtClean="0"/>
              <a:t>More secure programs : Data hiding</a:t>
            </a:r>
          </a:p>
          <a:p>
            <a:r>
              <a:rPr lang="en-US" dirty="0" smtClean="0"/>
              <a:t>Multiple </a:t>
            </a:r>
            <a:r>
              <a:rPr lang="en-US" dirty="0"/>
              <a:t>instances of an object to co-exist without any interference. </a:t>
            </a:r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to map object in the problem domain to those in the program </a:t>
            </a:r>
          </a:p>
          <a:p>
            <a:r>
              <a:rPr lang="en-US" dirty="0" smtClean="0"/>
              <a:t>Easy upgrade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8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problem is viewed as the sequence of things to be </a:t>
            </a:r>
            <a:r>
              <a:rPr lang="en-US" dirty="0" smtClean="0"/>
              <a:t>done.</a:t>
            </a:r>
          </a:p>
          <a:p>
            <a:pPr lvl="1"/>
            <a:r>
              <a:rPr lang="en-US" dirty="0" smtClean="0"/>
              <a:t>Reading</a:t>
            </a:r>
            <a:r>
              <a:rPr lang="en-US" dirty="0"/>
              <a:t>, calculating and </a:t>
            </a:r>
            <a:r>
              <a:rPr lang="en-US" dirty="0" smtClean="0"/>
              <a:t>printing</a:t>
            </a:r>
          </a:p>
          <a:p>
            <a:pPr lvl="1"/>
            <a:r>
              <a:rPr lang="en-US" dirty="0"/>
              <a:t>The primary focus is on functions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Uses hierarchical </a:t>
            </a:r>
            <a:r>
              <a:rPr lang="en-US" dirty="0"/>
              <a:t>decomposition </a:t>
            </a:r>
            <a:r>
              <a:rPr lang="en-US" dirty="0" smtClean="0"/>
              <a:t>to </a:t>
            </a:r>
            <a:r>
              <a:rPr lang="en-US" dirty="0"/>
              <a:t>specify the tasks to be completed for solving a </a:t>
            </a:r>
            <a:r>
              <a:rPr lang="en-US" dirty="0" smtClean="0"/>
              <a:t>problem.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flowcharts to organize </a:t>
            </a:r>
            <a:r>
              <a:rPr lang="en-US" dirty="0" smtClean="0"/>
              <a:t>actions </a:t>
            </a:r>
            <a:r>
              <a:rPr lang="en-US" dirty="0"/>
              <a:t>and </a:t>
            </a:r>
            <a:r>
              <a:rPr lang="en-US" dirty="0" smtClean="0"/>
              <a:t>represent flow </a:t>
            </a:r>
            <a:r>
              <a:rPr lang="en-US" dirty="0"/>
              <a:t>of control from one action to another. </a:t>
            </a:r>
          </a:p>
        </p:txBody>
      </p:sp>
    </p:spTree>
    <p:extLst>
      <p:ext uri="{BB962C8B-B14F-4D97-AF65-F5344CB8AC3E}">
        <p14:creationId xmlns:p14="http://schemas.microsoft.com/office/powerpoint/2010/main" val="59364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a multi-function </a:t>
            </a:r>
            <a:r>
              <a:rPr lang="en-US" dirty="0" smtClean="0"/>
              <a:t>program: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important data items are placed as </a:t>
            </a:r>
            <a:r>
              <a:rPr lang="en-US" dirty="0" smtClean="0"/>
              <a:t>global.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be accessed by all the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/>
              <a:t>Each function may have its own local </a:t>
            </a:r>
            <a:r>
              <a:rPr lang="en-US" dirty="0" smtClean="0"/>
              <a:t>data.</a:t>
            </a:r>
          </a:p>
          <a:p>
            <a:pPr lvl="1"/>
            <a:r>
              <a:rPr lang="en-US" dirty="0"/>
              <a:t>Global data are more vulnerable to an inadvertent change by a </a:t>
            </a:r>
            <a:r>
              <a:rPr lang="en-US" dirty="0" smtClean="0"/>
              <a:t>function.</a:t>
            </a:r>
          </a:p>
          <a:p>
            <a:pPr lvl="1"/>
            <a:r>
              <a:rPr lang="en-US" dirty="0"/>
              <a:t>In a large program it is very difficult to identify what data is used by which function. </a:t>
            </a:r>
            <a:endParaRPr lang="en-US" dirty="0" smtClean="0"/>
          </a:p>
          <a:p>
            <a:pPr lvl="1"/>
            <a:r>
              <a:rPr lang="en-US" dirty="0"/>
              <a:t>In case we need to revise an external data structure, we also need to revise all functions that access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model real world problems very well.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unctions </a:t>
            </a:r>
            <a:r>
              <a:rPr lang="en-US" dirty="0"/>
              <a:t>are action-oriented and do not really corresponding to the element of the problem. </a:t>
            </a:r>
          </a:p>
        </p:txBody>
      </p:sp>
    </p:spTree>
    <p:extLst>
      <p:ext uri="{BB962C8B-B14F-4D97-AF65-F5344CB8AC3E}">
        <p14:creationId xmlns:p14="http://schemas.microsoft.com/office/powerpoint/2010/main" val="18557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/>
              <a:t>procedure-oriented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Emphasis </a:t>
            </a:r>
            <a:r>
              <a:rPr lang="en-US" dirty="0"/>
              <a:t>is on doing things (algorithms). </a:t>
            </a:r>
          </a:p>
          <a:p>
            <a:r>
              <a:rPr lang="en-US" dirty="0" smtClean="0"/>
              <a:t>Large </a:t>
            </a:r>
            <a:r>
              <a:rPr lang="en-US" dirty="0"/>
              <a:t>programs are divided into smaller programs known as functions. </a:t>
            </a:r>
          </a:p>
          <a:p>
            <a:r>
              <a:rPr lang="en-US" dirty="0" smtClean="0"/>
              <a:t>Most </a:t>
            </a:r>
            <a:r>
              <a:rPr lang="en-US" dirty="0"/>
              <a:t>of the functions share global data. </a:t>
            </a:r>
          </a:p>
          <a:p>
            <a:r>
              <a:rPr lang="en-US" dirty="0" smtClean="0"/>
              <a:t>Data </a:t>
            </a:r>
            <a:r>
              <a:rPr lang="en-US" dirty="0"/>
              <a:t>move openly around the system from function to function. </a:t>
            </a:r>
          </a:p>
          <a:p>
            <a:r>
              <a:rPr lang="en-US" dirty="0" smtClean="0"/>
              <a:t>Functions </a:t>
            </a:r>
            <a:r>
              <a:rPr lang="en-US" dirty="0"/>
              <a:t>transform data from one form to another. </a:t>
            </a:r>
          </a:p>
          <a:p>
            <a:r>
              <a:rPr lang="en-US" dirty="0" smtClean="0"/>
              <a:t>Employs </a:t>
            </a:r>
            <a:r>
              <a:rPr lang="en-US" dirty="0"/>
              <a:t>top-down approach in program design.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1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Oriented Programming -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</a:t>
            </a:r>
            <a:r>
              <a:rPr lang="en-US" dirty="0"/>
              <a:t>data are more vulnerable to an inadvertent change by a </a:t>
            </a:r>
            <a:r>
              <a:rPr lang="en-US" dirty="0" smtClean="0"/>
              <a:t>function.</a:t>
            </a:r>
          </a:p>
          <a:p>
            <a:r>
              <a:rPr lang="en-US" dirty="0"/>
              <a:t>In a large program it is very difficult to identify what data is used by which function. </a:t>
            </a:r>
            <a:endParaRPr lang="en-US" dirty="0" smtClean="0"/>
          </a:p>
          <a:p>
            <a:r>
              <a:rPr lang="en-US" dirty="0"/>
              <a:t>In case we need to revise an external data structure, we also need to revise all functions that access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Do </a:t>
            </a:r>
            <a:r>
              <a:rPr lang="en-US" dirty="0"/>
              <a:t>not model real world problems very well. 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unctions </a:t>
            </a:r>
            <a:r>
              <a:rPr lang="en-US" dirty="0"/>
              <a:t>are action-oriented and do not really corresponding to the element of the problem. </a:t>
            </a:r>
          </a:p>
        </p:txBody>
      </p:sp>
    </p:spTree>
    <p:extLst>
      <p:ext uri="{BB962C8B-B14F-4D97-AF65-F5344CB8AC3E}">
        <p14:creationId xmlns:p14="http://schemas.microsoft.com/office/powerpoint/2010/main" val="171241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 –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approach to program organization and development that attempts to eliminate some of the pitfalls of conventional </a:t>
            </a:r>
            <a:r>
              <a:rPr lang="en-US" dirty="0" smtClean="0"/>
              <a:t>programming.</a:t>
            </a:r>
          </a:p>
          <a:p>
            <a:pPr lvl="1"/>
            <a:r>
              <a:rPr lang="en-US" dirty="0" smtClean="0"/>
              <a:t>Incorporates new concepts into the best features of structured programming.</a:t>
            </a:r>
          </a:p>
          <a:p>
            <a:pPr lvl="1"/>
            <a:r>
              <a:rPr lang="en-US" dirty="0" smtClean="0"/>
              <a:t>Is not specific to a particular programming language</a:t>
            </a:r>
          </a:p>
          <a:p>
            <a:pPr lvl="1"/>
            <a:r>
              <a:rPr lang="en-US" dirty="0" smtClean="0"/>
              <a:t>Not all languages can implement 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8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dirty="0"/>
              <a:t>remove some of the flaws encountered in the procedural </a:t>
            </a:r>
            <a:r>
              <a:rPr lang="en-US" dirty="0" smtClean="0"/>
              <a:t>approach</a:t>
            </a:r>
          </a:p>
          <a:p>
            <a:r>
              <a:rPr lang="en-US" dirty="0"/>
              <a:t>OOP </a:t>
            </a:r>
            <a:endParaRPr lang="en-US" dirty="0" smtClean="0"/>
          </a:p>
          <a:p>
            <a:pPr lvl="1"/>
            <a:r>
              <a:rPr lang="en-US" dirty="0" smtClean="0"/>
              <a:t>Treats </a:t>
            </a:r>
            <a:r>
              <a:rPr lang="en-US" dirty="0"/>
              <a:t>data as a critical element in the program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allow </a:t>
            </a:r>
            <a:r>
              <a:rPr lang="en-US" dirty="0" smtClean="0"/>
              <a:t>data </a:t>
            </a:r>
            <a:r>
              <a:rPr lang="en-US" dirty="0"/>
              <a:t>to flow freely around the system. </a:t>
            </a:r>
            <a:endParaRPr lang="en-US" dirty="0" smtClean="0"/>
          </a:p>
          <a:p>
            <a:pPr lvl="1"/>
            <a:r>
              <a:rPr lang="en-US" dirty="0" smtClean="0"/>
              <a:t>Ties </a:t>
            </a:r>
            <a:r>
              <a:rPr lang="en-US" dirty="0"/>
              <a:t>data more closely to the function that operate on it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rotects data </a:t>
            </a:r>
            <a:r>
              <a:rPr lang="en-US" dirty="0"/>
              <a:t>from accidental modification from outside function.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decomposition of a problem into a number of entities called </a:t>
            </a:r>
            <a:r>
              <a:rPr lang="en-US" dirty="0" smtClean="0"/>
              <a:t>objects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uilds </a:t>
            </a:r>
            <a:r>
              <a:rPr lang="en-US" dirty="0"/>
              <a:t>data and function around these objects 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2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of an object can be accessed only by the function associated with that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But a function </a:t>
            </a:r>
            <a:r>
              <a:rPr lang="en-US" dirty="0"/>
              <a:t>of one object can access the function of other objects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97" y="3275718"/>
            <a:ext cx="6893421" cy="344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9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1343</Words>
  <Application>Microsoft Office PowerPoint</Application>
  <PresentationFormat>Widescreen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CSC 127 Object Oriented Programming</vt:lpstr>
      <vt:lpstr>Evolution in Software Technologies</vt:lpstr>
      <vt:lpstr>Procedure Oriented Programming</vt:lpstr>
      <vt:lpstr>Procedure Oriented Programming</vt:lpstr>
      <vt:lpstr>Characteristics of procedure-oriented programming</vt:lpstr>
      <vt:lpstr>Procedure Oriented Programming - Drawbacks</vt:lpstr>
      <vt:lpstr>Object Oriented Programming – An introduction</vt:lpstr>
      <vt:lpstr>Object Oriented Paradigm</vt:lpstr>
      <vt:lpstr>Object Oriented Paradigm</vt:lpstr>
      <vt:lpstr>Summary of OOP Features</vt:lpstr>
      <vt:lpstr>Concepts of OOP</vt:lpstr>
      <vt:lpstr>Concepts of OOP - Objects</vt:lpstr>
      <vt:lpstr>Concepts of OOP - Objects</vt:lpstr>
      <vt:lpstr>Concepts of OOP - Objects</vt:lpstr>
      <vt:lpstr>Concepts of OOP - Objects</vt:lpstr>
      <vt:lpstr>Concepts of OOP - Classes</vt:lpstr>
      <vt:lpstr>Concepts of OOP – Abstraction and Encapsulation</vt:lpstr>
      <vt:lpstr>Concepts of OOP – Abstraction and Encapsulation</vt:lpstr>
      <vt:lpstr>Concepts of OOP – Abstraction and Encapsulation</vt:lpstr>
      <vt:lpstr>Concepts of OOP – Inheritance</vt:lpstr>
      <vt:lpstr>Concepts of OOP – Polymorphism</vt:lpstr>
      <vt:lpstr>Dynamic Binding</vt:lpstr>
      <vt:lpstr>Message Passing</vt:lpstr>
      <vt:lpstr>Advantages of OOP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ABADE</dc:creator>
  <cp:lastModifiedBy>DR ABADE</cp:lastModifiedBy>
  <cp:revision>95</cp:revision>
  <dcterms:created xsi:type="dcterms:W3CDTF">2020-01-16T07:14:21Z</dcterms:created>
  <dcterms:modified xsi:type="dcterms:W3CDTF">2021-02-03T09:10:36Z</dcterms:modified>
</cp:coreProperties>
</file>