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0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6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DB5B-9FC9-40CA-9F8D-94AC2CF8353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9C0E-C870-48D7-B83A-4781FFD4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6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CSC127 – C++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5726" y="461594"/>
            <a:ext cx="286131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C++</a:t>
            </a:r>
            <a:r>
              <a:rPr spc="-90" dirty="0"/>
              <a:t> </a:t>
            </a:r>
            <a:r>
              <a:rPr spc="-25" dirty="0"/>
              <a:t>TOKENS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1" y="1276351"/>
            <a:ext cx="5743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2419351"/>
            <a:ext cx="5753100" cy="94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1" y="3562351"/>
            <a:ext cx="5743575" cy="942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2276" y="4657725"/>
            <a:ext cx="5743575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2751" y="5772149"/>
            <a:ext cx="5743575" cy="942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08527" y="1503935"/>
            <a:ext cx="3317875" cy="494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RESERVED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KEYWORDS</a:t>
            </a:r>
            <a:endParaRPr sz="2800">
              <a:latin typeface="Calibri"/>
              <a:cs typeface="Calibri"/>
            </a:endParaRPr>
          </a:p>
          <a:p>
            <a:pPr marL="681355" marR="748030" indent="50165" algn="ctr">
              <a:lnSpc>
                <a:spcPct val="262000"/>
              </a:lnSpc>
              <a:spcBef>
                <a:spcPts val="20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IDENTIFIERS 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LITERALS  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OPERATORS 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b="1" spc="-19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800" b="1" spc="-22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8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28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510635"/>
            <a:ext cx="5076190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predefined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functionality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C++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48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keywords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Written </a:t>
            </a:r>
            <a:r>
              <a:rPr sz="3200" dirty="0">
                <a:latin typeface="Calibri"/>
                <a:cs typeface="Calibri"/>
              </a:rPr>
              <a:t>in only in </a:t>
            </a:r>
            <a:r>
              <a:rPr sz="3200" spc="-10" dirty="0">
                <a:latin typeface="Calibri"/>
                <a:cs typeface="Calibri"/>
              </a:rPr>
              <a:t>lower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5151" y="285751"/>
            <a:ext cx="5743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2826" y="513029"/>
            <a:ext cx="331851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</a:rPr>
              <a:t>RESERVED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KEYWORDS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26788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5151" y="285751"/>
            <a:ext cx="5743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2826" y="513029"/>
            <a:ext cx="331851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</a:rPr>
              <a:t>RESERVED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KEYWORDS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70471"/>
              </p:ext>
            </p:extLst>
          </p:nvPr>
        </p:nvGraphicFramePr>
        <p:xfrm>
          <a:off x="2584450" y="1517651"/>
          <a:ext cx="6705600" cy="4975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volatile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1" spc="-1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dirty="0" smtClean="0">
                          <a:latin typeface="Calibri"/>
                          <a:cs typeface="Calibri"/>
                        </a:rPr>
                        <a:t>atch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1" spc="-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 smtClean="0">
                          <a:latin typeface="Calibri"/>
                          <a:cs typeface="Calibri"/>
                        </a:rPr>
                        <a:t>har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const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continue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spc="-10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 smtClean="0">
                          <a:latin typeface="Calibri"/>
                          <a:cs typeface="Calibri"/>
                        </a:rPr>
                        <a:t>efault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spc="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5" dirty="0" smtClean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asm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spc="-1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 smtClean="0">
                          <a:latin typeface="Calibri"/>
                          <a:cs typeface="Calibri"/>
                        </a:rPr>
                        <a:t>xtern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dirty="0" smtClean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dirty="0" smtClean="0">
                          <a:latin typeface="Calibri"/>
                          <a:cs typeface="Calibri"/>
                        </a:rPr>
                        <a:t>nion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float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Auto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spc="-5" dirty="0" smtClean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5" dirty="0" smtClean="0">
                          <a:latin typeface="Calibri"/>
                          <a:cs typeface="Calibri"/>
                        </a:rPr>
                        <a:t>nsigned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inline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spc="-1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 smtClean="0">
                          <a:latin typeface="Calibri"/>
                          <a:cs typeface="Calibri"/>
                        </a:rPr>
                        <a:t>egister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spc="-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 smtClean="0">
                          <a:latin typeface="Calibri"/>
                          <a:cs typeface="Calibri"/>
                        </a:rPr>
                        <a:t>lass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template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b="1" spc="-5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" dirty="0" smtClean="0">
                          <a:latin typeface="Calibri"/>
                          <a:cs typeface="Calibri"/>
                        </a:rPr>
                        <a:t>ong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b="1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 smtClean="0">
                          <a:latin typeface="Calibri"/>
                          <a:cs typeface="Calibri"/>
                        </a:rPr>
                        <a:t>ouble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virtual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Signed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goto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b="1" spc="-10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10" dirty="0" smtClean="0">
                          <a:latin typeface="Calibri"/>
                          <a:cs typeface="Calibri"/>
                        </a:rPr>
                        <a:t>rotected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public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b="1" spc="-5" dirty="0" err="1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 err="1" smtClean="0">
                          <a:latin typeface="Calibri"/>
                          <a:cs typeface="Calibri"/>
                        </a:rPr>
                        <a:t>izeof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b="1" spc="-1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 smtClean="0">
                          <a:latin typeface="Calibri"/>
                          <a:cs typeface="Calibri"/>
                        </a:rPr>
                        <a:t>eturn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Static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Struct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this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new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 smtClean="0">
                          <a:latin typeface="Calibri"/>
                          <a:cs typeface="Calibri"/>
                        </a:rPr>
                        <a:t>riend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spc="-10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 smtClean="0">
                          <a:latin typeface="Calibri"/>
                          <a:cs typeface="Calibri"/>
                        </a:rPr>
                        <a:t>hrow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spc="-15" dirty="0" err="1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5" dirty="0" err="1" smtClean="0">
                          <a:latin typeface="Calibri"/>
                          <a:cs typeface="Calibri"/>
                        </a:rPr>
                        <a:t>ypedef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private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spc="-1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0" smtClean="0">
                          <a:latin typeface="Calibri"/>
                          <a:cs typeface="Calibri"/>
                        </a:rPr>
                        <a:t>witch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while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short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524658"/>
            <a:ext cx="4707255" cy="46948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Programmer-designed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tokens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2164715" algn="l"/>
              </a:tabLst>
            </a:pPr>
            <a:r>
              <a:rPr sz="2800" spc="-10" dirty="0">
                <a:latin typeface="Calibri"/>
                <a:cs typeface="Calibri"/>
              </a:rPr>
              <a:t>Meaningful	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10" dirty="0">
                <a:latin typeface="Calibri"/>
                <a:cs typeface="Calibri"/>
              </a:rPr>
              <a:t> short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Long enough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understand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C++ </a:t>
            </a:r>
            <a:r>
              <a:rPr sz="2800" spc="-5" dirty="0">
                <a:latin typeface="Calibri"/>
                <a:cs typeface="Calibri"/>
              </a:rPr>
              <a:t>rules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Identifiers</a:t>
            </a:r>
            <a:endParaRPr sz="2800">
              <a:latin typeface="Calibri"/>
              <a:cs typeface="Calibri"/>
            </a:endParaRPr>
          </a:p>
          <a:p>
            <a:pPr marL="544830" lvl="1" indent="-189865">
              <a:spcBef>
                <a:spcPts val="675"/>
              </a:spcBef>
              <a:buChar char="-"/>
              <a:tabLst>
                <a:tab pos="545465" algn="l"/>
              </a:tabLst>
            </a:pPr>
            <a:r>
              <a:rPr sz="2800" spc="-10" dirty="0">
                <a:latin typeface="Calibri"/>
                <a:cs typeface="Calibri"/>
              </a:rPr>
              <a:t>alphabets, digits,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underscore</a:t>
            </a:r>
            <a:endParaRPr sz="2800">
              <a:latin typeface="Calibri"/>
              <a:cs typeface="Calibri"/>
            </a:endParaRPr>
          </a:p>
          <a:p>
            <a:pPr marL="544830" lvl="1" indent="-189865">
              <a:spcBef>
                <a:spcPts val="670"/>
              </a:spcBef>
              <a:buChar char="-"/>
              <a:tabLst>
                <a:tab pos="545465" algn="l"/>
              </a:tabLst>
            </a:pPr>
            <a:r>
              <a:rPr sz="2800" spc="-10" dirty="0">
                <a:latin typeface="Calibri"/>
                <a:cs typeface="Calibri"/>
              </a:rPr>
              <a:t>should not </a:t>
            </a:r>
            <a:r>
              <a:rPr sz="2800" spc="-20" dirty="0">
                <a:latin typeface="Calibri"/>
                <a:cs typeface="Calibri"/>
              </a:rPr>
              <a:t>start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digits.</a:t>
            </a:r>
            <a:endParaRPr sz="2800">
              <a:latin typeface="Calibri"/>
              <a:cs typeface="Calibri"/>
            </a:endParaRPr>
          </a:p>
          <a:p>
            <a:pPr marL="544830" lvl="1" indent="-189865">
              <a:spcBef>
                <a:spcPts val="675"/>
              </a:spcBef>
              <a:buChar char="-"/>
              <a:tabLst>
                <a:tab pos="545465" algn="l"/>
              </a:tabLst>
            </a:pPr>
            <a:r>
              <a:rPr sz="2800" spc="-10" dirty="0">
                <a:latin typeface="Calibri"/>
                <a:cs typeface="Calibri"/>
              </a:rPr>
              <a:t>Case sensitive</a:t>
            </a:r>
            <a:endParaRPr sz="2800">
              <a:latin typeface="Calibri"/>
              <a:cs typeface="Calibri"/>
            </a:endParaRPr>
          </a:p>
          <a:p>
            <a:pPr marL="544830" lvl="1" indent="-189865">
              <a:spcBef>
                <a:spcPts val="675"/>
              </a:spcBef>
              <a:buChar char="-"/>
              <a:tabLst>
                <a:tab pos="545465" algn="l"/>
              </a:tabLst>
            </a:pPr>
            <a:r>
              <a:rPr sz="2800" spc="-10" dirty="0">
                <a:latin typeface="Calibri"/>
                <a:cs typeface="Calibri"/>
              </a:rPr>
              <a:t>Unlimited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length</a:t>
            </a:r>
            <a:endParaRPr sz="2800">
              <a:latin typeface="Calibri"/>
              <a:cs typeface="Calibri"/>
            </a:endParaRPr>
          </a:p>
          <a:p>
            <a:pPr marL="544830" lvl="1" indent="-189865">
              <a:spcBef>
                <a:spcPts val="670"/>
              </a:spcBef>
              <a:buChar char="-"/>
              <a:tabLst>
                <a:tab pos="545465" algn="l"/>
              </a:tabLst>
            </a:pPr>
            <a:r>
              <a:rPr sz="2800" spc="-15" dirty="0">
                <a:latin typeface="Calibri"/>
                <a:cs typeface="Calibri"/>
              </a:rPr>
              <a:t>Declared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anywhere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5151" y="209551"/>
            <a:ext cx="5743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4411" y="436829"/>
            <a:ext cx="181737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IDEN</a:t>
            </a:r>
            <a:r>
              <a:rPr sz="2800" spc="-20" dirty="0">
                <a:solidFill>
                  <a:srgbClr val="FFFFFF"/>
                </a:solidFill>
              </a:rPr>
              <a:t>T</a:t>
            </a:r>
            <a:r>
              <a:rPr sz="2800" spc="-5" dirty="0">
                <a:solidFill>
                  <a:srgbClr val="FFFFFF"/>
                </a:solidFill>
              </a:rPr>
              <a:t>IFIE</a:t>
            </a:r>
            <a:r>
              <a:rPr sz="2800" spc="-35" dirty="0">
                <a:solidFill>
                  <a:srgbClr val="FFFFFF"/>
                </a:solidFill>
              </a:rPr>
              <a:t>R</a:t>
            </a:r>
            <a:r>
              <a:rPr sz="2800" spc="-5" dirty="0">
                <a:solidFill>
                  <a:srgbClr val="FFFFFF"/>
                </a:solidFill>
              </a:rPr>
              <a:t>S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44891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558797"/>
            <a:ext cx="7412355" cy="424154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Sequence of </a:t>
            </a:r>
            <a:r>
              <a:rPr sz="3200" spc="-70" dirty="0">
                <a:latin typeface="Calibri"/>
                <a:cs typeface="Calibri"/>
              </a:rPr>
              <a:t>char. </a:t>
            </a:r>
            <a:r>
              <a:rPr sz="3200" spc="-10" dirty="0">
                <a:latin typeface="Calibri"/>
                <a:cs typeface="Calibri"/>
              </a:rPr>
              <a:t>that represents </a:t>
            </a:r>
            <a:r>
              <a:rPr sz="3200" spc="-20" dirty="0">
                <a:latin typeface="Calibri"/>
                <a:cs typeface="Calibri"/>
              </a:rPr>
              <a:t>constant  </a:t>
            </a:r>
            <a:r>
              <a:rPr sz="3200" spc="-5" dirty="0">
                <a:latin typeface="Calibri"/>
                <a:cs typeface="Calibri"/>
              </a:rPr>
              <a:t>values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stored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variables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C++ </a:t>
            </a:r>
            <a:r>
              <a:rPr sz="3200" spc="-15" dirty="0">
                <a:latin typeface="Calibri"/>
                <a:cs typeface="Calibri"/>
              </a:rPr>
              <a:t>literals</a:t>
            </a:r>
            <a:r>
              <a:rPr sz="3200" spc="-10" dirty="0">
                <a:latin typeface="Calibri"/>
                <a:cs typeface="Calibri"/>
              </a:rPr>
              <a:t> are:</a:t>
            </a:r>
            <a:endParaRPr sz="3200">
              <a:latin typeface="Calibri"/>
              <a:cs typeface="Calibri"/>
            </a:endParaRPr>
          </a:p>
          <a:p>
            <a:pPr marL="318770" lvl="1" indent="-217170">
              <a:spcBef>
                <a:spcPts val="390"/>
              </a:spcBef>
              <a:buChar char="-"/>
              <a:tabLst>
                <a:tab pos="319405" algn="l"/>
              </a:tabLst>
            </a:pPr>
            <a:r>
              <a:rPr sz="3200" spc="-15" dirty="0">
                <a:latin typeface="Calibri"/>
                <a:cs typeface="Calibri"/>
              </a:rPr>
              <a:t>Integer literals: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1,2,456,0xffff</a:t>
            </a:r>
            <a:endParaRPr sz="3200">
              <a:latin typeface="Calibri"/>
              <a:cs typeface="Calibri"/>
            </a:endParaRPr>
          </a:p>
          <a:p>
            <a:pPr marL="318770" lvl="1" indent="-217170">
              <a:spcBef>
                <a:spcPts val="380"/>
              </a:spcBef>
              <a:buChar char="-"/>
              <a:tabLst>
                <a:tab pos="319405" algn="l"/>
              </a:tabLst>
            </a:pPr>
            <a:r>
              <a:rPr sz="3200" spc="-10" dirty="0">
                <a:latin typeface="Calibri"/>
                <a:cs typeface="Calibri"/>
              </a:rPr>
              <a:t>Floating_point </a:t>
            </a:r>
            <a:r>
              <a:rPr sz="3200" spc="-15" dirty="0">
                <a:latin typeface="Calibri"/>
                <a:cs typeface="Calibri"/>
              </a:rPr>
              <a:t>literals: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4.67,3.14E-05</a:t>
            </a:r>
            <a:endParaRPr sz="3200">
              <a:latin typeface="Calibri"/>
              <a:cs typeface="Calibri"/>
            </a:endParaRPr>
          </a:p>
          <a:p>
            <a:pPr marL="318770" lvl="1" indent="-217170">
              <a:spcBef>
                <a:spcPts val="385"/>
              </a:spcBef>
              <a:buChar char="-"/>
              <a:tabLst>
                <a:tab pos="319405" algn="l"/>
              </a:tabLst>
            </a:pPr>
            <a:r>
              <a:rPr sz="3200" spc="-20" dirty="0">
                <a:latin typeface="Calibri"/>
                <a:cs typeface="Calibri"/>
              </a:rPr>
              <a:t>Charater </a:t>
            </a:r>
            <a:r>
              <a:rPr sz="3200" spc="-15" dirty="0">
                <a:latin typeface="Calibri"/>
                <a:cs typeface="Calibri"/>
              </a:rPr>
              <a:t>literals: </a:t>
            </a:r>
            <a:r>
              <a:rPr sz="3200" spc="-175" dirty="0">
                <a:latin typeface="Calibri"/>
                <a:cs typeface="Calibri"/>
              </a:rPr>
              <a:t>‘A’,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‘B’</a:t>
            </a:r>
            <a:endParaRPr sz="3200">
              <a:latin typeface="Calibri"/>
              <a:cs typeface="Calibri"/>
            </a:endParaRPr>
          </a:p>
          <a:p>
            <a:pPr marL="318770" lvl="1" indent="-217170">
              <a:spcBef>
                <a:spcPts val="390"/>
              </a:spcBef>
              <a:buChar char="-"/>
              <a:tabLst>
                <a:tab pos="319405" algn="l"/>
              </a:tabLst>
            </a:pPr>
            <a:r>
              <a:rPr sz="3200" spc="-5" dirty="0">
                <a:latin typeface="Calibri"/>
                <a:cs typeface="Calibri"/>
              </a:rPr>
              <a:t>String </a:t>
            </a:r>
            <a:r>
              <a:rPr sz="3200" spc="-15" dirty="0">
                <a:latin typeface="Calibri"/>
                <a:cs typeface="Calibri"/>
              </a:rPr>
              <a:t>literals: </a:t>
            </a:r>
            <a:r>
              <a:rPr sz="3200" spc="-75" dirty="0">
                <a:latin typeface="Calibri"/>
                <a:cs typeface="Calibri"/>
              </a:rPr>
              <a:t>“ABC”,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75" dirty="0">
                <a:latin typeface="Calibri"/>
                <a:cs typeface="Calibri"/>
              </a:rPr>
              <a:t>“TOTAL”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3751" y="209551"/>
            <a:ext cx="5743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4660" y="436829"/>
            <a:ext cx="1353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LITER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9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510599"/>
            <a:ext cx="3949065" cy="4365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0014" indent="-355600" algn="just">
              <a:lnSpc>
                <a:spcPct val="11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b="1" spc="-10" dirty="0">
                <a:latin typeface="Calibri"/>
                <a:cs typeface="Calibri"/>
              </a:rPr>
              <a:t>const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qualifier  </a:t>
            </a:r>
            <a:r>
              <a:rPr sz="3200" spc="-20" dirty="0">
                <a:latin typeface="Calibri"/>
                <a:cs typeface="Calibri"/>
              </a:rPr>
              <a:t>ex: const </a:t>
            </a:r>
            <a:r>
              <a:rPr sz="3200" spc="-10" dirty="0">
                <a:latin typeface="Calibri"/>
                <a:cs typeface="Calibri"/>
              </a:rPr>
              <a:t>int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size=10;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marR="106045" indent="-342900" algn="just">
              <a:lnSpc>
                <a:spcPct val="1101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b="1" spc="-5" dirty="0">
                <a:latin typeface="Calibri"/>
                <a:cs typeface="Calibri"/>
              </a:rPr>
              <a:t>enum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keyword  </a:t>
            </a:r>
            <a:r>
              <a:rPr sz="3200" spc="-20" dirty="0">
                <a:latin typeface="Calibri"/>
                <a:cs typeface="Calibri"/>
              </a:rPr>
              <a:t>ex: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enum{X,Y,Z};</a:t>
            </a:r>
            <a:endParaRPr sz="3200">
              <a:latin typeface="Calibri"/>
              <a:cs typeface="Calibri"/>
            </a:endParaRPr>
          </a:p>
          <a:p>
            <a:pPr marL="905510" marR="5080" indent="25400" algn="just">
              <a:lnSpc>
                <a:spcPct val="110000"/>
              </a:lnSpc>
            </a:pPr>
            <a:r>
              <a:rPr sz="3200" spc="-10" dirty="0">
                <a:latin typeface="Calibri"/>
                <a:cs typeface="Calibri"/>
              </a:rPr>
              <a:t>defines </a:t>
            </a:r>
            <a:r>
              <a:rPr sz="3200" spc="-15" dirty="0">
                <a:latin typeface="Calibri"/>
                <a:cs typeface="Calibri"/>
              </a:rPr>
              <a:t>const </a:t>
            </a:r>
            <a:r>
              <a:rPr sz="3200" spc="-5" dirty="0">
                <a:latin typeface="Calibri"/>
                <a:cs typeface="Calibri"/>
              </a:rPr>
              <a:t>X=0;  </a:t>
            </a:r>
            <a:r>
              <a:rPr sz="3200" spc="-10" dirty="0">
                <a:latin typeface="Calibri"/>
                <a:cs typeface="Calibri"/>
              </a:rPr>
              <a:t>defines </a:t>
            </a:r>
            <a:r>
              <a:rPr sz="3200" spc="-15" dirty="0">
                <a:latin typeface="Calibri"/>
                <a:cs typeface="Calibri"/>
              </a:rPr>
              <a:t>const </a:t>
            </a:r>
            <a:r>
              <a:rPr sz="3200" spc="-5" dirty="0">
                <a:latin typeface="Calibri"/>
                <a:cs typeface="Calibri"/>
              </a:rPr>
              <a:t>Y=0;  </a:t>
            </a:r>
            <a:r>
              <a:rPr sz="3200" spc="-10" dirty="0">
                <a:latin typeface="Calibri"/>
                <a:cs typeface="Calibri"/>
              </a:rPr>
              <a:t>defines </a:t>
            </a:r>
            <a:r>
              <a:rPr sz="3200" spc="-15" dirty="0">
                <a:latin typeface="Calibri"/>
                <a:cs typeface="Calibri"/>
              </a:rPr>
              <a:t>const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Z=0;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3751" y="209551"/>
            <a:ext cx="5743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0971" y="436829"/>
            <a:ext cx="451802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LITERALS </a:t>
            </a:r>
            <a:r>
              <a:rPr sz="2800" spc="-10" dirty="0">
                <a:solidFill>
                  <a:srgbClr val="FFFFFF"/>
                </a:solidFill>
              </a:rPr>
              <a:t>(Symbolic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Constants)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410886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526794"/>
            <a:ext cx="7945755" cy="45072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10" dirty="0">
                <a:latin typeface="Calibri"/>
                <a:cs typeface="Calibri"/>
              </a:rPr>
              <a:t>symbol that </a:t>
            </a:r>
            <a:r>
              <a:rPr sz="3000" spc="-25" dirty="0">
                <a:latin typeface="Calibri"/>
                <a:cs typeface="Calibri"/>
              </a:rPr>
              <a:t>takes </a:t>
            </a:r>
            <a:r>
              <a:rPr sz="3000" spc="-10" dirty="0">
                <a:latin typeface="Calibri"/>
                <a:cs typeface="Calibri"/>
              </a:rPr>
              <a:t>more </a:t>
            </a:r>
            <a:r>
              <a:rPr sz="3000" dirty="0">
                <a:latin typeface="Calibri"/>
                <a:cs typeface="Calibri"/>
              </a:rPr>
              <a:t>than </a:t>
            </a:r>
            <a:r>
              <a:rPr sz="3000" spc="-5" dirty="0">
                <a:latin typeface="Calibri"/>
                <a:cs typeface="Calibri"/>
              </a:rPr>
              <a:t>one </a:t>
            </a:r>
            <a:r>
              <a:rPr sz="3000" spc="-15" dirty="0">
                <a:latin typeface="Calibri"/>
                <a:cs typeface="Calibri"/>
              </a:rPr>
              <a:t>operands </a:t>
            </a:r>
            <a:r>
              <a:rPr sz="3000" dirty="0">
                <a:latin typeface="Calibri"/>
                <a:cs typeface="Calibri"/>
              </a:rPr>
              <a:t>&amp;  </a:t>
            </a:r>
            <a:r>
              <a:rPr sz="3000" spc="-20" dirty="0">
                <a:latin typeface="Calibri"/>
                <a:cs typeface="Calibri"/>
              </a:rPr>
              <a:t>operates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them </a:t>
            </a:r>
            <a:r>
              <a:rPr sz="3000" spc="-15" dirty="0">
                <a:latin typeface="Calibri"/>
                <a:cs typeface="Calibri"/>
              </a:rPr>
              <a:t>to produce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result.</a:t>
            </a:r>
            <a:endParaRPr sz="3000">
              <a:latin typeface="Calibri"/>
              <a:cs typeface="Calibri"/>
            </a:endParaRPr>
          </a:p>
          <a:p>
            <a:pPr marL="469900" lvl="1" indent="-201295">
              <a:buChar char="-"/>
              <a:tabLst>
                <a:tab pos="469900" algn="l"/>
              </a:tabLst>
            </a:pPr>
            <a:r>
              <a:rPr sz="3000" spc="-5" dirty="0">
                <a:latin typeface="Calibri"/>
                <a:cs typeface="Calibri"/>
              </a:rPr>
              <a:t>Arithmetic</a:t>
            </a:r>
            <a:endParaRPr sz="3000">
              <a:latin typeface="Calibri"/>
              <a:cs typeface="Calibri"/>
            </a:endParaRPr>
          </a:p>
          <a:p>
            <a:pPr marL="469900" lvl="1" indent="-201295">
              <a:buChar char="-"/>
              <a:tabLst>
                <a:tab pos="469900" algn="l"/>
              </a:tabLst>
            </a:pPr>
            <a:r>
              <a:rPr sz="3000" spc="-10" dirty="0">
                <a:latin typeface="Calibri"/>
                <a:cs typeface="Calibri"/>
              </a:rPr>
              <a:t>Relational</a:t>
            </a:r>
            <a:endParaRPr sz="3000">
              <a:latin typeface="Calibri"/>
              <a:cs typeface="Calibri"/>
            </a:endParaRPr>
          </a:p>
          <a:p>
            <a:pPr marL="469900" lvl="1" indent="-201295">
              <a:buChar char="-"/>
              <a:tabLst>
                <a:tab pos="469900" algn="l"/>
              </a:tabLst>
            </a:pPr>
            <a:r>
              <a:rPr sz="3000" spc="-10" dirty="0">
                <a:latin typeface="Calibri"/>
                <a:cs typeface="Calibri"/>
              </a:rPr>
              <a:t>Logical</a:t>
            </a:r>
            <a:endParaRPr sz="3000">
              <a:latin typeface="Calibri"/>
              <a:cs typeface="Calibri"/>
            </a:endParaRPr>
          </a:p>
          <a:p>
            <a:pPr marL="469900" lvl="1" indent="-201295"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sz="3000" spc="-5" dirty="0">
                <a:latin typeface="Calibri"/>
                <a:cs typeface="Calibri"/>
              </a:rPr>
              <a:t>Assignment</a:t>
            </a:r>
            <a:endParaRPr sz="3000">
              <a:latin typeface="Calibri"/>
              <a:cs typeface="Calibri"/>
            </a:endParaRPr>
          </a:p>
          <a:p>
            <a:pPr marL="469900" lvl="1" indent="-201295">
              <a:buChar char="-"/>
              <a:tabLst>
                <a:tab pos="469900" algn="l"/>
              </a:tabLst>
            </a:pPr>
            <a:r>
              <a:rPr sz="3000" spc="-10" dirty="0">
                <a:latin typeface="Calibri"/>
                <a:cs typeface="Calibri"/>
              </a:rPr>
              <a:t>increment/Decrement</a:t>
            </a:r>
            <a:endParaRPr sz="3000">
              <a:latin typeface="Calibri"/>
              <a:cs typeface="Calibri"/>
            </a:endParaRPr>
          </a:p>
          <a:p>
            <a:pPr marL="469900" lvl="1" indent="-201295">
              <a:buChar char="-"/>
              <a:tabLst>
                <a:tab pos="469900" algn="l"/>
              </a:tabLst>
            </a:pPr>
            <a:r>
              <a:rPr sz="3000" spc="-10" dirty="0">
                <a:latin typeface="Calibri"/>
                <a:cs typeface="Calibri"/>
              </a:rPr>
              <a:t>conditional</a:t>
            </a:r>
            <a:endParaRPr sz="3000">
              <a:latin typeface="Calibri"/>
              <a:cs typeface="Calibri"/>
            </a:endParaRPr>
          </a:p>
          <a:p>
            <a:pPr marL="469900" lvl="1" indent="-201295">
              <a:buChar char="-"/>
              <a:tabLst>
                <a:tab pos="469900" algn="l"/>
              </a:tabLst>
            </a:pPr>
            <a:r>
              <a:rPr sz="3000" spc="-10" dirty="0">
                <a:latin typeface="Calibri"/>
                <a:cs typeface="Calibri"/>
              </a:rPr>
              <a:t>scope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resolution(::)</a:t>
            </a:r>
            <a:endParaRPr sz="3000">
              <a:latin typeface="Calibri"/>
              <a:cs typeface="Calibri"/>
            </a:endParaRPr>
          </a:p>
          <a:p>
            <a:pPr marL="469900" lvl="1" indent="-201295">
              <a:buChar char="-"/>
              <a:tabLst>
                <a:tab pos="469900" algn="l"/>
              </a:tabLst>
            </a:pPr>
            <a:r>
              <a:rPr sz="3000" spc="-5" dirty="0">
                <a:latin typeface="Calibri"/>
                <a:cs typeface="Calibri"/>
              </a:rPr>
              <a:t>special </a:t>
            </a:r>
            <a:r>
              <a:rPr sz="3000" spc="-20" dirty="0">
                <a:latin typeface="Calibri"/>
                <a:cs typeface="Calibri"/>
              </a:rPr>
              <a:t>operators: </a:t>
            </a:r>
            <a:r>
              <a:rPr sz="3000" spc="-75" dirty="0">
                <a:latin typeface="Calibri"/>
                <a:cs typeface="Calibri"/>
              </a:rPr>
              <a:t>new, </a:t>
            </a:r>
            <a:r>
              <a:rPr sz="3000" spc="-15" dirty="0">
                <a:latin typeface="Calibri"/>
                <a:cs typeface="Calibri"/>
              </a:rPr>
              <a:t>delete, </a:t>
            </a:r>
            <a:r>
              <a:rPr sz="3000" spc="-5" dirty="0">
                <a:latin typeface="Calibri"/>
                <a:cs typeface="Calibri"/>
              </a:rPr>
              <a:t>endl,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setw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1351" y="285751"/>
            <a:ext cx="5743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64329" y="513029"/>
            <a:ext cx="17868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OPER</a:t>
            </a:r>
            <a:r>
              <a:rPr sz="2800" b="1" spc="-2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8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3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5151" y="361951"/>
            <a:ext cx="5743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0" y="589230"/>
            <a:ext cx="7640320" cy="5411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104" algn="ctr">
              <a:spcBef>
                <a:spcPts val="95"/>
              </a:spcBef>
            </a:pP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SEPARATORS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Symbols used </a:t>
            </a:r>
            <a:r>
              <a:rPr sz="3000" spc="-15" dirty="0">
                <a:latin typeface="Calibri"/>
                <a:cs typeface="Calibri"/>
              </a:rPr>
              <a:t>to indicate </a:t>
            </a:r>
            <a:r>
              <a:rPr sz="3000" spc="-10" dirty="0">
                <a:latin typeface="Calibri"/>
                <a:cs typeface="Calibri"/>
              </a:rPr>
              <a:t>where </a:t>
            </a:r>
            <a:r>
              <a:rPr sz="3000" spc="-15" dirty="0">
                <a:latin typeface="Calibri"/>
                <a:cs typeface="Calibri"/>
              </a:rPr>
              <a:t>groups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code 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divided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arranged</a:t>
            </a:r>
            <a:endParaRPr sz="3000">
              <a:latin typeface="Calibri"/>
              <a:cs typeface="Calibri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5" dirty="0">
                <a:latin typeface="Calibri"/>
                <a:cs typeface="Calibri"/>
              </a:rPr>
              <a:t>C++</a:t>
            </a:r>
            <a:r>
              <a:rPr sz="3000" spc="-20" dirty="0">
                <a:latin typeface="Calibri"/>
                <a:cs typeface="Calibri"/>
              </a:rPr>
              <a:t> separators:</a:t>
            </a:r>
            <a:endParaRPr sz="3000">
              <a:latin typeface="Calibri"/>
              <a:cs typeface="Calibri"/>
            </a:endParaRPr>
          </a:p>
          <a:p>
            <a:pPr marL="355600"/>
            <a:r>
              <a:rPr sz="3000" b="1" spc="-10" dirty="0">
                <a:latin typeface="Calibri"/>
                <a:cs typeface="Calibri"/>
              </a:rPr>
              <a:t>()parentheses </a:t>
            </a:r>
            <a:r>
              <a:rPr sz="3000" spc="-5" dirty="0">
                <a:latin typeface="Calibri"/>
                <a:cs typeface="Calibri"/>
              </a:rPr>
              <a:t>.. Methods, </a:t>
            </a:r>
            <a:r>
              <a:rPr sz="3000" spc="-10" dirty="0">
                <a:latin typeface="Calibri"/>
                <a:cs typeface="Calibri"/>
              </a:rPr>
              <a:t>precedence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exp</a:t>
            </a:r>
            <a:endParaRPr sz="3000">
              <a:latin typeface="Calibri"/>
              <a:cs typeface="Calibri"/>
            </a:endParaRPr>
          </a:p>
          <a:p>
            <a:pPr marL="355600"/>
            <a:r>
              <a:rPr sz="3000" b="1" dirty="0">
                <a:latin typeface="Calibri"/>
                <a:cs typeface="Calibri"/>
              </a:rPr>
              <a:t>{} </a:t>
            </a:r>
            <a:r>
              <a:rPr sz="3000" b="1" spc="-15" dirty="0">
                <a:latin typeface="Calibri"/>
                <a:cs typeface="Calibri"/>
              </a:rPr>
              <a:t>braces </a:t>
            </a:r>
            <a:r>
              <a:rPr sz="3000" b="1" spc="-5" dirty="0">
                <a:latin typeface="Calibri"/>
                <a:cs typeface="Calibri"/>
              </a:rPr>
              <a:t>.. </a:t>
            </a:r>
            <a:r>
              <a:rPr sz="3000" spc="-30" dirty="0">
                <a:latin typeface="Calibri"/>
                <a:cs typeface="Calibri"/>
              </a:rPr>
              <a:t>Arrays </a:t>
            </a:r>
            <a:r>
              <a:rPr sz="3000" spc="-5" dirty="0">
                <a:latin typeface="Calibri"/>
                <a:cs typeface="Calibri"/>
              </a:rPr>
              <a:t>init., block of </a:t>
            </a:r>
            <a:r>
              <a:rPr sz="3000" spc="-10" dirty="0">
                <a:latin typeface="Calibri"/>
                <a:cs typeface="Calibri"/>
              </a:rPr>
              <a:t>codes,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scopes</a:t>
            </a:r>
            <a:endParaRPr sz="3000">
              <a:latin typeface="Calibri"/>
              <a:cs typeface="Calibri"/>
            </a:endParaRPr>
          </a:p>
          <a:p>
            <a:pPr marL="355600"/>
            <a:r>
              <a:rPr sz="3000" b="1" dirty="0">
                <a:latin typeface="Calibri"/>
                <a:cs typeface="Calibri"/>
              </a:rPr>
              <a:t>;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semicolon</a:t>
            </a:r>
            <a:endParaRPr sz="3000">
              <a:latin typeface="Calibri"/>
              <a:cs typeface="Calibri"/>
            </a:endParaRPr>
          </a:p>
          <a:p>
            <a:pPr marL="355600" marR="339090">
              <a:lnSpc>
                <a:spcPct val="80000"/>
              </a:lnSpc>
              <a:spcBef>
                <a:spcPts val="720"/>
              </a:spcBef>
            </a:pPr>
            <a:r>
              <a:rPr sz="3000" b="1" spc="-10" dirty="0">
                <a:latin typeface="Calibri"/>
                <a:cs typeface="Calibri"/>
              </a:rPr>
              <a:t>,comma.. </a:t>
            </a:r>
            <a:r>
              <a:rPr sz="3000" spc="-20" dirty="0">
                <a:latin typeface="Calibri"/>
                <a:cs typeface="Calibri"/>
              </a:rPr>
              <a:t>Separate </a:t>
            </a:r>
            <a:r>
              <a:rPr sz="3000" spc="-5" dirty="0">
                <a:latin typeface="Calibri"/>
                <a:cs typeface="Calibri"/>
              </a:rPr>
              <a:t>multiple </a:t>
            </a:r>
            <a:r>
              <a:rPr sz="3000" spc="-15" dirty="0">
                <a:latin typeface="Calibri"/>
                <a:cs typeface="Calibri"/>
              </a:rPr>
              <a:t>identifiers, </a:t>
            </a:r>
            <a:r>
              <a:rPr sz="3000" dirty="0">
                <a:latin typeface="Calibri"/>
                <a:cs typeface="Calibri"/>
              </a:rPr>
              <a:t>chain  </a:t>
            </a:r>
            <a:r>
              <a:rPr sz="3000" spc="-10" dirty="0">
                <a:latin typeface="Calibri"/>
                <a:cs typeface="Calibri"/>
              </a:rPr>
              <a:t>more </a:t>
            </a:r>
            <a:r>
              <a:rPr sz="3000" dirty="0">
                <a:latin typeface="Calibri"/>
                <a:cs typeface="Calibri"/>
              </a:rPr>
              <a:t>than </a:t>
            </a:r>
            <a:r>
              <a:rPr sz="3000" spc="-5" dirty="0">
                <a:latin typeface="Calibri"/>
                <a:cs typeface="Calibri"/>
              </a:rPr>
              <a:t>one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stmt</a:t>
            </a:r>
            <a:endParaRPr sz="3000">
              <a:latin typeface="Calibri"/>
              <a:cs typeface="Calibri"/>
            </a:endParaRPr>
          </a:p>
          <a:p>
            <a:pPr marL="355600"/>
            <a:r>
              <a:rPr sz="3000" b="1" dirty="0">
                <a:latin typeface="Calibri"/>
                <a:cs typeface="Calibri"/>
              </a:rPr>
              <a:t>. </a:t>
            </a:r>
            <a:r>
              <a:rPr sz="3000" b="1" spc="-15" dirty="0">
                <a:latin typeface="Calibri"/>
                <a:cs typeface="Calibri"/>
              </a:rPr>
              <a:t>Period..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members,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methods</a:t>
            </a:r>
            <a:endParaRPr sz="3000">
              <a:latin typeface="Calibri"/>
              <a:cs typeface="Calibri"/>
            </a:endParaRPr>
          </a:p>
          <a:p>
            <a:pPr marL="355600">
              <a:spcBef>
                <a:spcPts val="5"/>
              </a:spcBef>
            </a:pPr>
            <a:r>
              <a:rPr sz="3000" b="1" spc="-15" dirty="0">
                <a:latin typeface="Calibri"/>
                <a:cs typeface="Calibri"/>
              </a:rPr>
              <a:t>[]Brackets.. </a:t>
            </a:r>
            <a:r>
              <a:rPr sz="3000" spc="-25" dirty="0">
                <a:latin typeface="Calibri"/>
                <a:cs typeface="Calibri"/>
              </a:rPr>
              <a:t>Array </a:t>
            </a:r>
            <a:r>
              <a:rPr sz="3000" spc="-15" dirty="0">
                <a:latin typeface="Calibri"/>
                <a:cs typeface="Calibri"/>
              </a:rPr>
              <a:t>referencing/dereferencing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7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2551" y="1200151"/>
            <a:ext cx="1857375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9274" y="188094"/>
            <a:ext cx="4016375" cy="1356995"/>
          </a:xfrm>
          <a:prstGeom prst="rect">
            <a:avLst/>
          </a:prstGeom>
        </p:spPr>
        <p:txBody>
          <a:bodyPr vert="horz" wrap="square" lIns="0" tIns="28702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260"/>
              </a:spcBef>
            </a:pPr>
            <a:r>
              <a:rPr spc="15" dirty="0"/>
              <a:t>C++</a:t>
            </a:r>
            <a:r>
              <a:rPr spc="-70" dirty="0"/>
              <a:t> </a:t>
            </a:r>
            <a:r>
              <a:rPr spc="-80" dirty="0"/>
              <a:t>STATEMENTS</a:t>
            </a: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C++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stmts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4951" y="4095751"/>
            <a:ext cx="1857375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1462" y="4141089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Iteration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stmt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3151" y="4095751"/>
            <a:ext cx="1857375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1875" y="4141089"/>
            <a:ext cx="134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stmt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34351" y="4095751"/>
            <a:ext cx="1857375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72246" y="4141089"/>
            <a:ext cx="99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Jump</a:t>
            </a:r>
            <a:r>
              <a:rPr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stmt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8351" y="2038351"/>
            <a:ext cx="942975" cy="942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1587" y="2212671"/>
            <a:ext cx="447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Exp</a:t>
            </a:r>
            <a:endParaRPr>
              <a:latin typeface="Calibri"/>
              <a:cs typeface="Calibri"/>
            </a:endParaRPr>
          </a:p>
          <a:p>
            <a:pPr marL="12700"/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33751" y="2038351"/>
            <a:ext cx="1476375" cy="94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4746" y="2212671"/>
            <a:ext cx="803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stmt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4350" y="1962151"/>
            <a:ext cx="1562100" cy="942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78140" y="2136471"/>
            <a:ext cx="876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Gua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ding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stmt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9226" y="2800351"/>
            <a:ext cx="1724025" cy="942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41289" y="2974975"/>
            <a:ext cx="71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ol 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stmt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53351" y="5762626"/>
            <a:ext cx="942975" cy="962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13573" y="6118047"/>
            <a:ext cx="433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eak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43951" y="5762626"/>
            <a:ext cx="942975" cy="962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81314" y="6011368"/>
            <a:ext cx="479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-135890"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tin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34550" y="5762626"/>
            <a:ext cx="933450" cy="962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72294" y="6118047"/>
            <a:ext cx="4806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62751" y="5772149"/>
            <a:ext cx="942975" cy="942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94347" y="6084519"/>
            <a:ext cx="29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91200" y="5753100"/>
            <a:ext cx="952500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36640" y="6070499"/>
            <a:ext cx="266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81551" y="5772149"/>
            <a:ext cx="942975" cy="942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48758" y="6118047"/>
            <a:ext cx="417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62351" y="5772149"/>
            <a:ext cx="1019175" cy="942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32986" y="6118047"/>
            <a:ext cx="48958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71751" y="5762626"/>
            <a:ext cx="942975" cy="9620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49373" y="5947359"/>
            <a:ext cx="39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If  else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24001" y="5762626"/>
            <a:ext cx="924115" cy="962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04491" y="6084519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10276" y="1571626"/>
            <a:ext cx="161925" cy="1323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14876" y="1562100"/>
            <a:ext cx="1400175" cy="1028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3626" y="1562100"/>
            <a:ext cx="2619375" cy="495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28876" y="1562100"/>
            <a:ext cx="2771775" cy="571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0276" y="3705226"/>
            <a:ext cx="161925" cy="4857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05276" y="3695700"/>
            <a:ext cx="2009775" cy="685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67426" y="3695700"/>
            <a:ext cx="2162175" cy="685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81726" y="4467226"/>
            <a:ext cx="161925" cy="13811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72075" y="4467226"/>
            <a:ext cx="1104900" cy="14001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0300" y="4467226"/>
            <a:ext cx="1104900" cy="14001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29700" y="4467226"/>
            <a:ext cx="266700" cy="14001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43875" y="4467226"/>
            <a:ext cx="952500" cy="14001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39226" y="4467226"/>
            <a:ext cx="1247775" cy="14001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62275" y="4467226"/>
            <a:ext cx="342900" cy="14001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8500" y="4467226"/>
            <a:ext cx="914400" cy="14001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95476" y="4467226"/>
            <a:ext cx="1400175" cy="14001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97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761" y="461594"/>
            <a:ext cx="304800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Arrays </a:t>
            </a:r>
            <a:r>
              <a:rPr dirty="0"/>
              <a:t>in</a:t>
            </a:r>
            <a:r>
              <a:rPr spc="-70" dirty="0"/>
              <a:t> </a:t>
            </a:r>
            <a:r>
              <a:rPr spc="15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565"/>
            <a:ext cx="740537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25" dirty="0">
                <a:latin typeface="Calibri"/>
                <a:cs typeface="Calibri"/>
              </a:rPr>
              <a:t>array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10" dirty="0">
                <a:latin typeface="Calibri"/>
                <a:cs typeface="Calibri"/>
              </a:rPr>
              <a:t>consecutive </a:t>
            </a:r>
            <a:r>
              <a:rPr sz="3200" spc="-15" dirty="0">
                <a:latin typeface="Calibri"/>
                <a:cs typeface="Calibri"/>
              </a:rPr>
              <a:t>group </a:t>
            </a:r>
            <a:r>
              <a:rPr sz="3200" dirty="0">
                <a:latin typeface="Calibri"/>
                <a:cs typeface="Calibri"/>
              </a:rPr>
              <a:t>of memory  </a:t>
            </a:r>
            <a:r>
              <a:rPr sz="3200" spc="-10" dirty="0">
                <a:latin typeface="Calibri"/>
                <a:cs typeface="Calibri"/>
              </a:rPr>
              <a:t>locations.</a:t>
            </a:r>
            <a:endParaRPr sz="3200">
              <a:latin typeface="Calibri"/>
              <a:cs typeface="Calibri"/>
            </a:endParaRPr>
          </a:p>
          <a:p>
            <a:pPr marL="355600" marR="888365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25" dirty="0">
                <a:latin typeface="Calibri"/>
                <a:cs typeface="Calibri"/>
              </a:rPr>
              <a:t>array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collection of similar </a:t>
            </a:r>
            <a:r>
              <a:rPr sz="3200" spc="-20" dirty="0">
                <a:latin typeface="Calibri"/>
                <a:cs typeface="Calibri"/>
              </a:rPr>
              <a:t>data  </a:t>
            </a:r>
            <a:r>
              <a:rPr sz="3200" spc="-5" dirty="0">
                <a:latin typeface="Calibri"/>
                <a:cs typeface="Calibri"/>
              </a:rPr>
              <a:t>elements.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6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680" y="461594"/>
            <a:ext cx="587502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Structure </a:t>
            </a:r>
            <a:r>
              <a:rPr dirty="0"/>
              <a:t>of </a:t>
            </a:r>
            <a:r>
              <a:rPr spc="10" dirty="0"/>
              <a:t>C++</a:t>
            </a:r>
            <a:r>
              <a:rPr spc="-60" dirty="0"/>
              <a:t> </a:t>
            </a:r>
            <a:r>
              <a:rPr spc="-2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2952751" y="1733551"/>
            <a:ext cx="6276975" cy="482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401" y="3162301"/>
            <a:ext cx="5000625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0926" y="4000501"/>
            <a:ext cx="5000625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1" y="4962526"/>
            <a:ext cx="5000625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3026" y="2562225"/>
            <a:ext cx="2105025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0626" y="3333750"/>
            <a:ext cx="2714625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8626" y="4171950"/>
            <a:ext cx="4010025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026" y="5162550"/>
            <a:ext cx="4010025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6195" y="2601595"/>
            <a:ext cx="3586479" cy="3084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  <a:p>
            <a:pPr marL="12700" marR="5080" indent="762000">
              <a:lnSpc>
                <a:spcPts val="6600"/>
              </a:lnSpc>
              <a:spcBef>
                <a:spcPts val="240"/>
              </a:spcBef>
            </a:pP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Definition  </a:t>
            </a: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Definition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65100"/>
            <a:r>
              <a:rPr sz="2800" spc="-5" dirty="0">
                <a:latin typeface="Calibri"/>
                <a:cs typeface="Calibri"/>
              </a:rPr>
              <a:t>Main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91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521" y="148845"/>
            <a:ext cx="461708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 and</a:t>
            </a:r>
            <a:r>
              <a:rPr spc="-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6670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29718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29718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32766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32766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9800" y="35814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35814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9800" y="38862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9800" y="38862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9800" y="41910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0" y="41910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800" y="44958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9800" y="44958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9800" y="48006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9800" y="15240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9800" y="18288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9800" y="56388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59436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0" y="5105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9600" y="5105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9800" y="2133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29600" y="2133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93645" y="3650056"/>
            <a:ext cx="1941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int</a:t>
            </a:r>
            <a:r>
              <a:rPr sz="2800" b="1" spc="-10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a[6];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6400" y="297180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86400" y="4800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6400" y="2971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90609" y="2384806"/>
            <a:ext cx="1183640" cy="13510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a[0]</a:t>
            </a:r>
            <a:endParaRPr sz="28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17500">
              <a:spcBef>
                <a:spcPts val="5"/>
              </a:spcBef>
            </a:pPr>
            <a:r>
              <a:rPr sz="2800" b="1" spc="-5" dirty="0">
                <a:latin typeface="Courier New"/>
                <a:cs typeface="Courier New"/>
              </a:rPr>
              <a:t>a[1]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95409" y="4366386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a[5]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48600" y="46482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89850" y="4565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8600" y="28194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89850" y="3041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48600" y="3429000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0"/>
                </a:moveTo>
                <a:lnTo>
                  <a:pt x="10668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9850" y="33464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19800" y="1066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381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66241" y="118110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58" y="0"/>
                </a:lnTo>
              </a:path>
            </a:pathLst>
          </a:custGeom>
          <a:ln w="381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19800" y="11811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29600" y="1066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3810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632828" y="932434"/>
            <a:ext cx="64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16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bits</a:t>
            </a:r>
            <a:endParaRPr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34209" y="1017778"/>
            <a:ext cx="201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777777"/>
                </a:solidFill>
                <a:latin typeface="Arial"/>
                <a:cs typeface="Arial"/>
              </a:rPr>
              <a:t>Each </a:t>
            </a:r>
            <a:r>
              <a:rPr b="1" dirty="0">
                <a:solidFill>
                  <a:srgbClr val="777777"/>
                </a:solidFill>
                <a:latin typeface="Arial"/>
                <a:cs typeface="Arial"/>
              </a:rPr>
              <a:t>int </a:t>
            </a:r>
            <a:r>
              <a:rPr b="1" spc="-5" dirty="0">
                <a:solidFill>
                  <a:srgbClr val="777777"/>
                </a:solidFill>
                <a:latin typeface="Arial"/>
                <a:cs typeface="Arial"/>
              </a:rPr>
              <a:t>is 2</a:t>
            </a:r>
            <a:r>
              <a:rPr b="1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777777"/>
                </a:solidFill>
                <a:latin typeface="Arial"/>
                <a:cs typeface="Arial"/>
              </a:rPr>
              <a:t>bytes</a:t>
            </a:r>
            <a:endParaRPr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53000" y="1133475"/>
            <a:ext cx="914400" cy="171450"/>
          </a:xfrm>
          <a:custGeom>
            <a:avLst/>
            <a:gdLst/>
            <a:ahLst/>
            <a:cxnLst/>
            <a:rect l="l" t="t" r="r" b="b"/>
            <a:pathLst>
              <a:path w="914400" h="171450">
                <a:moveTo>
                  <a:pt x="742950" y="0"/>
                </a:moveTo>
                <a:lnTo>
                  <a:pt x="742950" y="171450"/>
                </a:lnTo>
                <a:lnTo>
                  <a:pt x="857250" y="114300"/>
                </a:lnTo>
                <a:lnTo>
                  <a:pt x="771525" y="114300"/>
                </a:lnTo>
                <a:lnTo>
                  <a:pt x="771525" y="57150"/>
                </a:lnTo>
                <a:lnTo>
                  <a:pt x="857250" y="57150"/>
                </a:lnTo>
                <a:lnTo>
                  <a:pt x="742950" y="0"/>
                </a:lnTo>
                <a:close/>
              </a:path>
              <a:path w="914400" h="171450">
                <a:moveTo>
                  <a:pt x="7429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742950" y="114300"/>
                </a:lnTo>
                <a:lnTo>
                  <a:pt x="742950" y="57150"/>
                </a:lnTo>
                <a:close/>
              </a:path>
              <a:path w="914400" h="171450">
                <a:moveTo>
                  <a:pt x="857250" y="57150"/>
                </a:moveTo>
                <a:lnTo>
                  <a:pt x="771525" y="57150"/>
                </a:lnTo>
                <a:lnTo>
                  <a:pt x="771525" y="114300"/>
                </a:lnTo>
                <a:lnTo>
                  <a:pt x="857250" y="114300"/>
                </a:lnTo>
                <a:lnTo>
                  <a:pt x="914400" y="85725"/>
                </a:lnTo>
                <a:lnTo>
                  <a:pt x="857250" y="57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07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590" y="224993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Array</a:t>
            </a:r>
            <a:r>
              <a:rPr spc="-55" dirty="0"/>
              <a:t> </a:t>
            </a:r>
            <a:r>
              <a:rPr spc="-10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0" y="1074165"/>
            <a:ext cx="7049770" cy="52559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spcBef>
                <a:spcPts val="105"/>
              </a:spcBef>
            </a:pPr>
            <a:r>
              <a:rPr sz="3200" spc="-55" dirty="0">
                <a:latin typeface="Calibri"/>
                <a:cs typeface="Calibri"/>
              </a:rPr>
              <a:t>We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initialize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25" dirty="0">
                <a:latin typeface="Calibri"/>
                <a:cs typeface="Calibri"/>
              </a:rPr>
              <a:t>array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4450">
              <a:latin typeface="Times New Roman"/>
              <a:cs typeface="Times New Roman"/>
            </a:endParaRPr>
          </a:p>
          <a:p>
            <a:pPr marL="165100"/>
            <a:r>
              <a:rPr sz="2800" b="1" spc="-5" dirty="0">
                <a:latin typeface="Courier New"/>
                <a:cs typeface="Courier New"/>
              </a:rPr>
              <a:t>int a[5] = {</a:t>
            </a:r>
            <a:r>
              <a:rPr sz="2800" b="1" spc="-7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1,8,3,6,12};</a:t>
            </a:r>
            <a:endParaRPr sz="2800">
              <a:latin typeface="Courier New"/>
              <a:cs typeface="Courier New"/>
            </a:endParaRPr>
          </a:p>
          <a:p>
            <a:pPr marL="165100" marR="496570">
              <a:lnSpc>
                <a:spcPts val="8070"/>
              </a:lnSpc>
              <a:spcBef>
                <a:spcPts val="1050"/>
              </a:spcBef>
            </a:pPr>
            <a:r>
              <a:rPr sz="2800" b="1" spc="-5" dirty="0">
                <a:latin typeface="Courier New"/>
                <a:cs typeface="Courier New"/>
              </a:rPr>
              <a:t>double </a:t>
            </a:r>
            <a:r>
              <a:rPr sz="2800" b="1" spc="-10" dirty="0">
                <a:latin typeface="Courier New"/>
                <a:cs typeface="Courier New"/>
              </a:rPr>
              <a:t>d[2] </a:t>
            </a:r>
            <a:r>
              <a:rPr sz="2800" b="1" spc="-5" dirty="0">
                <a:latin typeface="Courier New"/>
                <a:cs typeface="Courier New"/>
              </a:rPr>
              <a:t>= { 0.707,</a:t>
            </a:r>
            <a:r>
              <a:rPr sz="2800" b="1" spc="-15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0.707};  char s[] </a:t>
            </a:r>
            <a:r>
              <a:rPr sz="2800" b="1" spc="-5" dirty="0">
                <a:latin typeface="Courier New"/>
                <a:cs typeface="Courier New"/>
              </a:rPr>
              <a:t>= { </a:t>
            </a:r>
            <a:r>
              <a:rPr sz="2800" b="1" spc="-10" dirty="0">
                <a:latin typeface="Courier New"/>
                <a:cs typeface="Courier New"/>
              </a:rPr>
              <a:t>'R', 'P', 'I'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  <a:p>
            <a:pPr marL="12700">
              <a:spcBef>
                <a:spcPts val="2405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NOTE:</a:t>
            </a:r>
            <a:endParaRPr sz="2400">
              <a:latin typeface="Arial"/>
              <a:cs typeface="Arial"/>
            </a:endParaRPr>
          </a:p>
          <a:p>
            <a:pPr marL="12700" marR="5080"/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Need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not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have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specify a size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when</a:t>
            </a:r>
            <a:r>
              <a:rPr sz="24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initializing, 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the compiler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will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count</a:t>
            </a:r>
            <a:r>
              <a:rPr sz="24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automatically.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100" y="644093"/>
            <a:ext cx="600964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 </a:t>
            </a:r>
            <a:r>
              <a:rPr spc="-40" dirty="0"/>
              <a:t>array </a:t>
            </a:r>
            <a:r>
              <a:rPr spc="-5" dirty="0"/>
              <a:t>printing</a:t>
            </a:r>
            <a:r>
              <a:rPr spc="1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2725954"/>
            <a:ext cx="7261225" cy="31329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</a:pPr>
            <a:r>
              <a:rPr sz="2800" b="1" spc="-5" dirty="0">
                <a:latin typeface="Courier New"/>
                <a:cs typeface="Courier New"/>
              </a:rPr>
              <a:t>void print_array(int a[], int</a:t>
            </a:r>
            <a:r>
              <a:rPr sz="2800" b="1" spc="-16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len)</a:t>
            </a:r>
            <a:endParaRPr sz="2800">
              <a:latin typeface="Courier New"/>
              <a:cs typeface="Courier New"/>
            </a:endParaRPr>
          </a:p>
          <a:p>
            <a:pPr marL="12700">
              <a:spcBef>
                <a:spcPts val="675"/>
              </a:spcBef>
            </a:pPr>
            <a:r>
              <a:rPr sz="2800" b="1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355600">
              <a:spcBef>
                <a:spcPts val="670"/>
              </a:spcBef>
            </a:pPr>
            <a:r>
              <a:rPr sz="2800" b="1" spc="-5" dirty="0">
                <a:latin typeface="Courier New"/>
                <a:cs typeface="Courier New"/>
              </a:rPr>
              <a:t>for (int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i=0;i&lt;len;i++)</a:t>
            </a:r>
            <a:endParaRPr sz="2800">
              <a:latin typeface="Courier New"/>
              <a:cs typeface="Courier New"/>
            </a:endParaRPr>
          </a:p>
          <a:p>
            <a:pPr marL="927100">
              <a:spcBef>
                <a:spcPts val="675"/>
              </a:spcBef>
            </a:pPr>
            <a:r>
              <a:rPr sz="2800" b="1" spc="-5" dirty="0">
                <a:latin typeface="Courier New"/>
                <a:cs typeface="Courier New"/>
              </a:rPr>
              <a:t>cout &lt;&lt; </a:t>
            </a:r>
            <a:r>
              <a:rPr sz="2800" b="1" spc="-10" dirty="0">
                <a:latin typeface="Courier New"/>
                <a:cs typeface="Courier New"/>
              </a:rPr>
              <a:t>"[" </a:t>
            </a:r>
            <a:r>
              <a:rPr sz="2800" b="1" spc="-5" dirty="0">
                <a:latin typeface="Courier New"/>
                <a:cs typeface="Courier New"/>
              </a:rPr>
              <a:t>&lt;&lt; i &lt;&lt; "] =</a:t>
            </a:r>
            <a:r>
              <a:rPr sz="2800" b="1" spc="-13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"</a:t>
            </a:r>
            <a:endParaRPr sz="2800">
              <a:latin typeface="Courier New"/>
              <a:cs typeface="Courier New"/>
            </a:endParaRPr>
          </a:p>
          <a:p>
            <a:pPr marL="1841500">
              <a:spcBef>
                <a:spcPts val="670"/>
              </a:spcBef>
            </a:pPr>
            <a:r>
              <a:rPr sz="2800" b="1" spc="-5" dirty="0">
                <a:latin typeface="Courier New"/>
                <a:cs typeface="Courier New"/>
              </a:rPr>
              <a:t>&lt;&lt; a[i] &lt;&lt;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endl;</a:t>
            </a:r>
            <a:endParaRPr sz="2800">
              <a:latin typeface="Courier New"/>
              <a:cs typeface="Courier New"/>
            </a:endParaRPr>
          </a:p>
          <a:p>
            <a:pPr marL="12700">
              <a:spcBef>
                <a:spcPts val="675"/>
              </a:spcBef>
            </a:pPr>
            <a:r>
              <a:rPr sz="2800" b="1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0018" y="1523365"/>
            <a:ext cx="4963667" cy="768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3640" y="2087372"/>
            <a:ext cx="1287145" cy="289560"/>
          </a:xfrm>
          <a:custGeom>
            <a:avLst/>
            <a:gdLst/>
            <a:ahLst/>
            <a:cxnLst/>
            <a:rect l="l" t="t" r="r" b="b"/>
            <a:pathLst>
              <a:path w="1287145" h="289560">
                <a:moveTo>
                  <a:pt x="42799" y="68706"/>
                </a:moveTo>
                <a:lnTo>
                  <a:pt x="0" y="71374"/>
                </a:lnTo>
                <a:lnTo>
                  <a:pt x="13335" y="289178"/>
                </a:lnTo>
                <a:lnTo>
                  <a:pt x="54102" y="286638"/>
                </a:lnTo>
                <a:lnTo>
                  <a:pt x="45466" y="144652"/>
                </a:lnTo>
                <a:lnTo>
                  <a:pt x="95954" y="144652"/>
                </a:lnTo>
                <a:lnTo>
                  <a:pt x="42799" y="68706"/>
                </a:lnTo>
                <a:close/>
              </a:path>
              <a:path w="1287145" h="289560">
                <a:moveTo>
                  <a:pt x="95954" y="144652"/>
                </a:moveTo>
                <a:lnTo>
                  <a:pt x="45466" y="144652"/>
                </a:lnTo>
                <a:lnTo>
                  <a:pt x="141986" y="281304"/>
                </a:lnTo>
                <a:lnTo>
                  <a:pt x="186055" y="278638"/>
                </a:lnTo>
                <a:lnTo>
                  <a:pt x="181819" y="208787"/>
                </a:lnTo>
                <a:lnTo>
                  <a:pt x="140843" y="208787"/>
                </a:lnTo>
                <a:lnTo>
                  <a:pt x="95954" y="144652"/>
                </a:lnTo>
                <a:close/>
              </a:path>
              <a:path w="1287145" h="289560">
                <a:moveTo>
                  <a:pt x="172847" y="60832"/>
                </a:moveTo>
                <a:lnTo>
                  <a:pt x="131953" y="63245"/>
                </a:lnTo>
                <a:lnTo>
                  <a:pt x="140843" y="208787"/>
                </a:lnTo>
                <a:lnTo>
                  <a:pt x="181819" y="208787"/>
                </a:lnTo>
                <a:lnTo>
                  <a:pt x="172847" y="60832"/>
                </a:lnTo>
                <a:close/>
              </a:path>
              <a:path w="1287145" h="289560">
                <a:moveTo>
                  <a:pt x="281940" y="110870"/>
                </a:moveTo>
                <a:lnTo>
                  <a:pt x="241827" y="125783"/>
                </a:lnTo>
                <a:lnTo>
                  <a:pt x="217709" y="163560"/>
                </a:lnTo>
                <a:lnTo>
                  <a:pt x="214757" y="198881"/>
                </a:lnTo>
                <a:lnTo>
                  <a:pt x="216658" y="214502"/>
                </a:lnTo>
                <a:lnTo>
                  <a:pt x="233553" y="252222"/>
                </a:lnTo>
                <a:lnTo>
                  <a:pt x="276826" y="274939"/>
                </a:lnTo>
                <a:lnTo>
                  <a:pt x="296164" y="275463"/>
                </a:lnTo>
                <a:lnTo>
                  <a:pt x="308544" y="273966"/>
                </a:lnTo>
                <a:lnTo>
                  <a:pt x="346376" y="253718"/>
                </a:lnTo>
                <a:lnTo>
                  <a:pt x="353364" y="244220"/>
                </a:lnTo>
                <a:lnTo>
                  <a:pt x="294640" y="244220"/>
                </a:lnTo>
                <a:lnTo>
                  <a:pt x="287736" y="244010"/>
                </a:lnTo>
                <a:lnTo>
                  <a:pt x="259500" y="215828"/>
                </a:lnTo>
                <a:lnTo>
                  <a:pt x="258191" y="207137"/>
                </a:lnTo>
                <a:lnTo>
                  <a:pt x="362712" y="200787"/>
                </a:lnTo>
                <a:lnTo>
                  <a:pt x="360764" y="181482"/>
                </a:lnTo>
                <a:lnTo>
                  <a:pt x="257302" y="181482"/>
                </a:lnTo>
                <a:lnTo>
                  <a:pt x="257323" y="173390"/>
                </a:lnTo>
                <a:lnTo>
                  <a:pt x="294894" y="142112"/>
                </a:lnTo>
                <a:lnTo>
                  <a:pt x="347656" y="142112"/>
                </a:lnTo>
                <a:lnTo>
                  <a:pt x="338963" y="130682"/>
                </a:lnTo>
                <a:lnTo>
                  <a:pt x="327195" y="121157"/>
                </a:lnTo>
                <a:lnTo>
                  <a:pt x="313785" y="114680"/>
                </a:lnTo>
                <a:lnTo>
                  <a:pt x="298707" y="111251"/>
                </a:lnTo>
                <a:lnTo>
                  <a:pt x="281940" y="110870"/>
                </a:lnTo>
                <a:close/>
              </a:path>
              <a:path w="1287145" h="289560">
                <a:moveTo>
                  <a:pt x="319913" y="220090"/>
                </a:moveTo>
                <a:lnTo>
                  <a:pt x="294640" y="244220"/>
                </a:lnTo>
                <a:lnTo>
                  <a:pt x="353364" y="244220"/>
                </a:lnTo>
                <a:lnTo>
                  <a:pt x="357997" y="235533"/>
                </a:lnTo>
                <a:lnTo>
                  <a:pt x="361950" y="224536"/>
                </a:lnTo>
                <a:lnTo>
                  <a:pt x="319913" y="220090"/>
                </a:lnTo>
                <a:close/>
              </a:path>
              <a:path w="1287145" h="289560">
                <a:moveTo>
                  <a:pt x="347656" y="142112"/>
                </a:moveTo>
                <a:lnTo>
                  <a:pt x="294894" y="142112"/>
                </a:lnTo>
                <a:lnTo>
                  <a:pt x="302387" y="144779"/>
                </a:lnTo>
                <a:lnTo>
                  <a:pt x="308737" y="150749"/>
                </a:lnTo>
                <a:lnTo>
                  <a:pt x="312926" y="155723"/>
                </a:lnTo>
                <a:lnTo>
                  <a:pt x="316150" y="161877"/>
                </a:lnTo>
                <a:lnTo>
                  <a:pt x="318398" y="169197"/>
                </a:lnTo>
                <a:lnTo>
                  <a:pt x="319659" y="177673"/>
                </a:lnTo>
                <a:lnTo>
                  <a:pt x="257302" y="181482"/>
                </a:lnTo>
                <a:lnTo>
                  <a:pt x="360764" y="181482"/>
                </a:lnTo>
                <a:lnTo>
                  <a:pt x="360447" y="178349"/>
                </a:lnTo>
                <a:lnTo>
                  <a:pt x="355742" y="159210"/>
                </a:lnTo>
                <a:lnTo>
                  <a:pt x="348585" y="143333"/>
                </a:lnTo>
                <a:lnTo>
                  <a:pt x="347656" y="142112"/>
                </a:lnTo>
                <a:close/>
              </a:path>
              <a:path w="1287145" h="289560">
                <a:moveTo>
                  <a:pt x="450850" y="100583"/>
                </a:moveTo>
                <a:lnTo>
                  <a:pt x="410666" y="115496"/>
                </a:lnTo>
                <a:lnTo>
                  <a:pt x="386588" y="153273"/>
                </a:lnTo>
                <a:lnTo>
                  <a:pt x="383540" y="188594"/>
                </a:lnTo>
                <a:lnTo>
                  <a:pt x="385496" y="204215"/>
                </a:lnTo>
                <a:lnTo>
                  <a:pt x="402463" y="241935"/>
                </a:lnTo>
                <a:lnTo>
                  <a:pt x="445611" y="264652"/>
                </a:lnTo>
                <a:lnTo>
                  <a:pt x="464947" y="265175"/>
                </a:lnTo>
                <a:lnTo>
                  <a:pt x="477400" y="263679"/>
                </a:lnTo>
                <a:lnTo>
                  <a:pt x="515284" y="243431"/>
                </a:lnTo>
                <a:lnTo>
                  <a:pt x="522254" y="233933"/>
                </a:lnTo>
                <a:lnTo>
                  <a:pt x="463550" y="233933"/>
                </a:lnTo>
                <a:lnTo>
                  <a:pt x="456592" y="233723"/>
                </a:lnTo>
                <a:lnTo>
                  <a:pt x="428303" y="205541"/>
                </a:lnTo>
                <a:lnTo>
                  <a:pt x="426974" y="196850"/>
                </a:lnTo>
                <a:lnTo>
                  <a:pt x="531622" y="190500"/>
                </a:lnTo>
                <a:lnTo>
                  <a:pt x="529672" y="171195"/>
                </a:lnTo>
                <a:lnTo>
                  <a:pt x="426212" y="171195"/>
                </a:lnTo>
                <a:lnTo>
                  <a:pt x="426215" y="163103"/>
                </a:lnTo>
                <a:lnTo>
                  <a:pt x="463804" y="131825"/>
                </a:lnTo>
                <a:lnTo>
                  <a:pt x="516506" y="131825"/>
                </a:lnTo>
                <a:lnTo>
                  <a:pt x="507746" y="120395"/>
                </a:lnTo>
                <a:lnTo>
                  <a:pt x="496034" y="110870"/>
                </a:lnTo>
                <a:lnTo>
                  <a:pt x="482631" y="104393"/>
                </a:lnTo>
                <a:lnTo>
                  <a:pt x="467562" y="100964"/>
                </a:lnTo>
                <a:lnTo>
                  <a:pt x="450850" y="100583"/>
                </a:lnTo>
                <a:close/>
              </a:path>
              <a:path w="1287145" h="289560">
                <a:moveTo>
                  <a:pt x="488823" y="209803"/>
                </a:moveTo>
                <a:lnTo>
                  <a:pt x="486918" y="217804"/>
                </a:lnTo>
                <a:lnTo>
                  <a:pt x="483997" y="223774"/>
                </a:lnTo>
                <a:lnTo>
                  <a:pt x="479679" y="227583"/>
                </a:lnTo>
                <a:lnTo>
                  <a:pt x="475488" y="231393"/>
                </a:lnTo>
                <a:lnTo>
                  <a:pt x="470027" y="233552"/>
                </a:lnTo>
                <a:lnTo>
                  <a:pt x="463550" y="233933"/>
                </a:lnTo>
                <a:lnTo>
                  <a:pt x="522254" y="233933"/>
                </a:lnTo>
                <a:lnTo>
                  <a:pt x="526853" y="225246"/>
                </a:lnTo>
                <a:lnTo>
                  <a:pt x="530733" y="214249"/>
                </a:lnTo>
                <a:lnTo>
                  <a:pt x="488823" y="209803"/>
                </a:lnTo>
                <a:close/>
              </a:path>
              <a:path w="1287145" h="289560">
                <a:moveTo>
                  <a:pt x="516506" y="131825"/>
                </a:moveTo>
                <a:lnTo>
                  <a:pt x="463804" y="131825"/>
                </a:lnTo>
                <a:lnTo>
                  <a:pt x="471170" y="134492"/>
                </a:lnTo>
                <a:lnTo>
                  <a:pt x="477520" y="140462"/>
                </a:lnTo>
                <a:lnTo>
                  <a:pt x="481782" y="145436"/>
                </a:lnTo>
                <a:lnTo>
                  <a:pt x="485044" y="151590"/>
                </a:lnTo>
                <a:lnTo>
                  <a:pt x="487306" y="158910"/>
                </a:lnTo>
                <a:lnTo>
                  <a:pt x="488569" y="167386"/>
                </a:lnTo>
                <a:lnTo>
                  <a:pt x="426212" y="171195"/>
                </a:lnTo>
                <a:lnTo>
                  <a:pt x="529672" y="171195"/>
                </a:lnTo>
                <a:lnTo>
                  <a:pt x="529355" y="168062"/>
                </a:lnTo>
                <a:lnTo>
                  <a:pt x="524637" y="148923"/>
                </a:lnTo>
                <a:lnTo>
                  <a:pt x="517441" y="133046"/>
                </a:lnTo>
                <a:lnTo>
                  <a:pt x="516506" y="131825"/>
                </a:lnTo>
                <a:close/>
              </a:path>
              <a:path w="1287145" h="289560">
                <a:moveTo>
                  <a:pt x="616712" y="90424"/>
                </a:moveTo>
                <a:lnTo>
                  <a:pt x="579760" y="104461"/>
                </a:lnTo>
                <a:lnTo>
                  <a:pt x="557672" y="140747"/>
                </a:lnTo>
                <a:lnTo>
                  <a:pt x="555117" y="176275"/>
                </a:lnTo>
                <a:lnTo>
                  <a:pt x="557478" y="194750"/>
                </a:lnTo>
                <a:lnTo>
                  <a:pt x="578231" y="236219"/>
                </a:lnTo>
                <a:lnTo>
                  <a:pt x="612913" y="254775"/>
                </a:lnTo>
                <a:lnTo>
                  <a:pt x="626110" y="255397"/>
                </a:lnTo>
                <a:lnTo>
                  <a:pt x="632751" y="254535"/>
                </a:lnTo>
                <a:lnTo>
                  <a:pt x="669166" y="232247"/>
                </a:lnTo>
                <a:lnTo>
                  <a:pt x="673862" y="225551"/>
                </a:lnTo>
                <a:lnTo>
                  <a:pt x="712730" y="225551"/>
                </a:lnTo>
                <a:lnTo>
                  <a:pt x="712491" y="221614"/>
                </a:lnTo>
                <a:lnTo>
                  <a:pt x="636016" y="221614"/>
                </a:lnTo>
                <a:lnTo>
                  <a:pt x="627397" y="221136"/>
                </a:lnTo>
                <a:lnTo>
                  <a:pt x="600646" y="192547"/>
                </a:lnTo>
                <a:lnTo>
                  <a:pt x="597533" y="159896"/>
                </a:lnTo>
                <a:lnTo>
                  <a:pt x="598852" y="150209"/>
                </a:lnTo>
                <a:lnTo>
                  <a:pt x="629666" y="121665"/>
                </a:lnTo>
                <a:lnTo>
                  <a:pt x="706426" y="121665"/>
                </a:lnTo>
                <a:lnTo>
                  <a:pt x="705694" y="109600"/>
                </a:lnTo>
                <a:lnTo>
                  <a:pt x="663829" y="109600"/>
                </a:lnTo>
                <a:lnTo>
                  <a:pt x="653109" y="100621"/>
                </a:lnTo>
                <a:lnTo>
                  <a:pt x="641699" y="94440"/>
                </a:lnTo>
                <a:lnTo>
                  <a:pt x="629574" y="91045"/>
                </a:lnTo>
                <a:lnTo>
                  <a:pt x="616712" y="90424"/>
                </a:lnTo>
                <a:close/>
              </a:path>
              <a:path w="1287145" h="289560">
                <a:moveTo>
                  <a:pt x="712730" y="225551"/>
                </a:moveTo>
                <a:lnTo>
                  <a:pt x="673862" y="225551"/>
                </a:lnTo>
                <a:lnTo>
                  <a:pt x="675259" y="248792"/>
                </a:lnTo>
                <a:lnTo>
                  <a:pt x="713994" y="246379"/>
                </a:lnTo>
                <a:lnTo>
                  <a:pt x="712730" y="225551"/>
                </a:lnTo>
                <a:close/>
              </a:path>
              <a:path w="1287145" h="289560">
                <a:moveTo>
                  <a:pt x="706426" y="121665"/>
                </a:moveTo>
                <a:lnTo>
                  <a:pt x="629666" y="121665"/>
                </a:lnTo>
                <a:lnTo>
                  <a:pt x="636998" y="121971"/>
                </a:lnTo>
                <a:lnTo>
                  <a:pt x="643747" y="123825"/>
                </a:lnTo>
                <a:lnTo>
                  <a:pt x="666234" y="158065"/>
                </a:lnTo>
                <a:lnTo>
                  <a:pt x="667649" y="182631"/>
                </a:lnTo>
                <a:lnTo>
                  <a:pt x="666416" y="192150"/>
                </a:lnTo>
                <a:lnTo>
                  <a:pt x="636016" y="221614"/>
                </a:lnTo>
                <a:lnTo>
                  <a:pt x="712491" y="221614"/>
                </a:lnTo>
                <a:lnTo>
                  <a:pt x="706426" y="121665"/>
                </a:lnTo>
                <a:close/>
              </a:path>
              <a:path w="1287145" h="289560">
                <a:moveTo>
                  <a:pt x="700786" y="28701"/>
                </a:moveTo>
                <a:lnTo>
                  <a:pt x="659003" y="31241"/>
                </a:lnTo>
                <a:lnTo>
                  <a:pt x="663829" y="109600"/>
                </a:lnTo>
                <a:lnTo>
                  <a:pt x="705694" y="109600"/>
                </a:lnTo>
                <a:lnTo>
                  <a:pt x="700786" y="28701"/>
                </a:lnTo>
                <a:close/>
              </a:path>
              <a:path w="1287145" h="289560">
                <a:moveTo>
                  <a:pt x="868934" y="78612"/>
                </a:moveTo>
                <a:lnTo>
                  <a:pt x="830199" y="81025"/>
                </a:lnTo>
                <a:lnTo>
                  <a:pt x="839851" y="238760"/>
                </a:lnTo>
                <a:lnTo>
                  <a:pt x="881507" y="236219"/>
                </a:lnTo>
                <a:lnTo>
                  <a:pt x="877189" y="164718"/>
                </a:lnTo>
                <a:lnTo>
                  <a:pt x="876615" y="152576"/>
                </a:lnTo>
                <a:lnTo>
                  <a:pt x="894461" y="107568"/>
                </a:lnTo>
                <a:lnTo>
                  <a:pt x="908177" y="104775"/>
                </a:lnTo>
                <a:lnTo>
                  <a:pt x="913765" y="104393"/>
                </a:lnTo>
                <a:lnTo>
                  <a:pt x="973676" y="104393"/>
                </a:lnTo>
                <a:lnTo>
                  <a:pt x="973582" y="104012"/>
                </a:lnTo>
                <a:lnTo>
                  <a:pt x="972947" y="101853"/>
                </a:lnTo>
                <a:lnTo>
                  <a:pt x="870331" y="101853"/>
                </a:lnTo>
                <a:lnTo>
                  <a:pt x="868934" y="78612"/>
                </a:lnTo>
                <a:close/>
              </a:path>
              <a:path w="1287145" h="289560">
                <a:moveTo>
                  <a:pt x="973676" y="104393"/>
                </a:moveTo>
                <a:lnTo>
                  <a:pt x="913765" y="104393"/>
                </a:lnTo>
                <a:lnTo>
                  <a:pt x="918718" y="105537"/>
                </a:lnTo>
                <a:lnTo>
                  <a:pt x="922909" y="107950"/>
                </a:lnTo>
                <a:lnTo>
                  <a:pt x="936913" y="152576"/>
                </a:lnTo>
                <a:lnTo>
                  <a:pt x="941832" y="232537"/>
                </a:lnTo>
                <a:lnTo>
                  <a:pt x="983615" y="229997"/>
                </a:lnTo>
                <a:lnTo>
                  <a:pt x="977646" y="131952"/>
                </a:lnTo>
                <a:lnTo>
                  <a:pt x="976957" y="123354"/>
                </a:lnTo>
                <a:lnTo>
                  <a:pt x="976042" y="115839"/>
                </a:lnTo>
                <a:lnTo>
                  <a:pt x="974913" y="109396"/>
                </a:lnTo>
                <a:lnTo>
                  <a:pt x="973676" y="104393"/>
                </a:lnTo>
                <a:close/>
              </a:path>
              <a:path w="1287145" h="289560">
                <a:moveTo>
                  <a:pt x="927488" y="71810"/>
                </a:moveTo>
                <a:lnTo>
                  <a:pt x="880619" y="89473"/>
                </a:lnTo>
                <a:lnTo>
                  <a:pt x="870331" y="101853"/>
                </a:lnTo>
                <a:lnTo>
                  <a:pt x="972947" y="101853"/>
                </a:lnTo>
                <a:lnTo>
                  <a:pt x="971677" y="97536"/>
                </a:lnTo>
                <a:lnTo>
                  <a:pt x="968629" y="91948"/>
                </a:lnTo>
                <a:lnTo>
                  <a:pt x="964311" y="86994"/>
                </a:lnTo>
                <a:lnTo>
                  <a:pt x="960120" y="82041"/>
                </a:lnTo>
                <a:lnTo>
                  <a:pt x="954151" y="78231"/>
                </a:lnTo>
                <a:lnTo>
                  <a:pt x="946277" y="75311"/>
                </a:lnTo>
                <a:lnTo>
                  <a:pt x="940252" y="73525"/>
                </a:lnTo>
                <a:lnTo>
                  <a:pt x="933989" y="72358"/>
                </a:lnTo>
                <a:lnTo>
                  <a:pt x="927488" y="71810"/>
                </a:lnTo>
                <a:close/>
              </a:path>
              <a:path w="1287145" h="289560">
                <a:moveTo>
                  <a:pt x="1087501" y="61722"/>
                </a:moveTo>
                <a:lnTo>
                  <a:pt x="1046099" y="74549"/>
                </a:lnTo>
                <a:lnTo>
                  <a:pt x="1018921" y="106044"/>
                </a:lnTo>
                <a:lnTo>
                  <a:pt x="1011047" y="146938"/>
                </a:lnTo>
                <a:lnTo>
                  <a:pt x="1012501" y="159990"/>
                </a:lnTo>
                <a:lnTo>
                  <a:pt x="1030392" y="200951"/>
                </a:lnTo>
                <a:lnTo>
                  <a:pt x="1066069" y="222996"/>
                </a:lnTo>
                <a:lnTo>
                  <a:pt x="1087024" y="226615"/>
                </a:lnTo>
                <a:lnTo>
                  <a:pt x="1097788" y="226567"/>
                </a:lnTo>
                <a:lnTo>
                  <a:pt x="1142865" y="210565"/>
                </a:lnTo>
                <a:lnTo>
                  <a:pt x="1159410" y="192658"/>
                </a:lnTo>
                <a:lnTo>
                  <a:pt x="1095629" y="192658"/>
                </a:lnTo>
                <a:lnTo>
                  <a:pt x="1087721" y="192329"/>
                </a:lnTo>
                <a:lnTo>
                  <a:pt x="1058068" y="167116"/>
                </a:lnTo>
                <a:lnTo>
                  <a:pt x="1054021" y="146938"/>
                </a:lnTo>
                <a:lnTo>
                  <a:pt x="1054024" y="135465"/>
                </a:lnTo>
                <a:lnTo>
                  <a:pt x="1074801" y="99758"/>
                </a:lnTo>
                <a:lnTo>
                  <a:pt x="1089660" y="95757"/>
                </a:lnTo>
                <a:lnTo>
                  <a:pt x="1159825" y="95757"/>
                </a:lnTo>
                <a:lnTo>
                  <a:pt x="1158307" y="93198"/>
                </a:lnTo>
                <a:lnTo>
                  <a:pt x="1147572" y="81406"/>
                </a:lnTo>
                <a:lnTo>
                  <a:pt x="1134667" y="71973"/>
                </a:lnTo>
                <a:lnTo>
                  <a:pt x="1120346" y="65563"/>
                </a:lnTo>
                <a:lnTo>
                  <a:pt x="1104620" y="62154"/>
                </a:lnTo>
                <a:lnTo>
                  <a:pt x="1087501" y="61722"/>
                </a:lnTo>
                <a:close/>
              </a:path>
              <a:path w="1287145" h="289560">
                <a:moveTo>
                  <a:pt x="1159825" y="95757"/>
                </a:moveTo>
                <a:lnTo>
                  <a:pt x="1089660" y="95757"/>
                </a:lnTo>
                <a:lnTo>
                  <a:pt x="1097565" y="96069"/>
                </a:lnTo>
                <a:lnTo>
                  <a:pt x="1104900" y="97964"/>
                </a:lnTo>
                <a:lnTo>
                  <a:pt x="1129730" y="130645"/>
                </a:lnTo>
                <a:lnTo>
                  <a:pt x="1131065" y="152717"/>
                </a:lnTo>
                <a:lnTo>
                  <a:pt x="1129569" y="162623"/>
                </a:lnTo>
                <a:lnTo>
                  <a:pt x="1103366" y="191347"/>
                </a:lnTo>
                <a:lnTo>
                  <a:pt x="1095629" y="192658"/>
                </a:lnTo>
                <a:lnTo>
                  <a:pt x="1159410" y="192658"/>
                </a:lnTo>
                <a:lnTo>
                  <a:pt x="1163861" y="186370"/>
                </a:lnTo>
                <a:lnTo>
                  <a:pt x="1170225" y="171878"/>
                </a:lnTo>
                <a:lnTo>
                  <a:pt x="1173612" y="156029"/>
                </a:lnTo>
                <a:lnTo>
                  <a:pt x="1173988" y="138811"/>
                </a:lnTo>
                <a:lnTo>
                  <a:pt x="1171539" y="121876"/>
                </a:lnTo>
                <a:lnTo>
                  <a:pt x="1166304" y="106680"/>
                </a:lnTo>
                <a:lnTo>
                  <a:pt x="1159825" y="95757"/>
                </a:lnTo>
                <a:close/>
              </a:path>
              <a:path w="1287145" h="289560">
                <a:moveTo>
                  <a:pt x="1247672" y="91566"/>
                </a:moveTo>
                <a:lnTo>
                  <a:pt x="1205611" y="91566"/>
                </a:lnTo>
                <a:lnTo>
                  <a:pt x="1209802" y="160274"/>
                </a:lnTo>
                <a:lnTo>
                  <a:pt x="1216660" y="201675"/>
                </a:lnTo>
                <a:lnTo>
                  <a:pt x="1219835" y="205486"/>
                </a:lnTo>
                <a:lnTo>
                  <a:pt x="1222883" y="209423"/>
                </a:lnTo>
                <a:lnTo>
                  <a:pt x="1227455" y="212343"/>
                </a:lnTo>
                <a:lnTo>
                  <a:pt x="1239901" y="216662"/>
                </a:lnTo>
                <a:lnTo>
                  <a:pt x="1246759" y="217550"/>
                </a:lnTo>
                <a:lnTo>
                  <a:pt x="1254252" y="217042"/>
                </a:lnTo>
                <a:lnTo>
                  <a:pt x="1263209" y="216110"/>
                </a:lnTo>
                <a:lnTo>
                  <a:pt x="1271619" y="214439"/>
                </a:lnTo>
                <a:lnTo>
                  <a:pt x="1279505" y="212006"/>
                </a:lnTo>
                <a:lnTo>
                  <a:pt x="1286890" y="208787"/>
                </a:lnTo>
                <a:lnTo>
                  <a:pt x="1282208" y="181863"/>
                </a:lnTo>
                <a:lnTo>
                  <a:pt x="1261999" y="181863"/>
                </a:lnTo>
                <a:lnTo>
                  <a:pt x="1259586" y="181355"/>
                </a:lnTo>
                <a:lnTo>
                  <a:pt x="1255522" y="178815"/>
                </a:lnTo>
                <a:lnTo>
                  <a:pt x="1254252" y="177164"/>
                </a:lnTo>
                <a:lnTo>
                  <a:pt x="1253617" y="175005"/>
                </a:lnTo>
                <a:lnTo>
                  <a:pt x="1252855" y="172847"/>
                </a:lnTo>
                <a:lnTo>
                  <a:pt x="1252093" y="165480"/>
                </a:lnTo>
                <a:lnTo>
                  <a:pt x="1247672" y="91566"/>
                </a:lnTo>
                <a:close/>
              </a:path>
              <a:path w="1287145" h="289560">
                <a:moveTo>
                  <a:pt x="1281302" y="176656"/>
                </a:moveTo>
                <a:lnTo>
                  <a:pt x="1274190" y="179831"/>
                </a:lnTo>
                <a:lnTo>
                  <a:pt x="1268602" y="181482"/>
                </a:lnTo>
                <a:lnTo>
                  <a:pt x="1264793" y="181737"/>
                </a:lnTo>
                <a:lnTo>
                  <a:pt x="1261999" y="181863"/>
                </a:lnTo>
                <a:lnTo>
                  <a:pt x="1282208" y="181863"/>
                </a:lnTo>
                <a:lnTo>
                  <a:pt x="1281302" y="176656"/>
                </a:lnTo>
                <a:close/>
              </a:path>
              <a:path w="1287145" h="289560">
                <a:moveTo>
                  <a:pt x="1242060" y="0"/>
                </a:moveTo>
                <a:lnTo>
                  <a:pt x="1201674" y="26924"/>
                </a:lnTo>
                <a:lnTo>
                  <a:pt x="1203579" y="58292"/>
                </a:lnTo>
                <a:lnTo>
                  <a:pt x="1184402" y="59436"/>
                </a:lnTo>
                <a:lnTo>
                  <a:pt x="1186434" y="92710"/>
                </a:lnTo>
                <a:lnTo>
                  <a:pt x="1205611" y="91566"/>
                </a:lnTo>
                <a:lnTo>
                  <a:pt x="1247672" y="91566"/>
                </a:lnTo>
                <a:lnTo>
                  <a:pt x="1247521" y="89026"/>
                </a:lnTo>
                <a:lnTo>
                  <a:pt x="1275969" y="87249"/>
                </a:lnTo>
                <a:lnTo>
                  <a:pt x="1274045" y="55752"/>
                </a:lnTo>
                <a:lnTo>
                  <a:pt x="1245489" y="55752"/>
                </a:lnTo>
                <a:lnTo>
                  <a:pt x="1242060" y="0"/>
                </a:lnTo>
                <a:close/>
              </a:path>
              <a:path w="1287145" h="289560">
                <a:moveTo>
                  <a:pt x="1273937" y="53975"/>
                </a:moveTo>
                <a:lnTo>
                  <a:pt x="1245489" y="55752"/>
                </a:lnTo>
                <a:lnTo>
                  <a:pt x="1274045" y="55752"/>
                </a:lnTo>
                <a:lnTo>
                  <a:pt x="1273937" y="53975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7907" y="2358136"/>
            <a:ext cx="170180" cy="537845"/>
          </a:xfrm>
          <a:custGeom>
            <a:avLst/>
            <a:gdLst/>
            <a:ahLst/>
            <a:cxnLst/>
            <a:rect l="l" t="t" r="r" b="b"/>
            <a:pathLst>
              <a:path w="170179" h="537844">
                <a:moveTo>
                  <a:pt x="56538" y="371774"/>
                </a:moveTo>
                <a:lnTo>
                  <a:pt x="0" y="379856"/>
                </a:lnTo>
                <a:lnTo>
                  <a:pt x="109092" y="537463"/>
                </a:lnTo>
                <a:lnTo>
                  <a:pt x="154865" y="400050"/>
                </a:lnTo>
                <a:lnTo>
                  <a:pt x="60578" y="400050"/>
                </a:lnTo>
                <a:lnTo>
                  <a:pt x="56538" y="371774"/>
                </a:lnTo>
                <a:close/>
              </a:path>
              <a:path w="170179" h="537844">
                <a:moveTo>
                  <a:pt x="113184" y="363675"/>
                </a:moveTo>
                <a:lnTo>
                  <a:pt x="56538" y="371774"/>
                </a:lnTo>
                <a:lnTo>
                  <a:pt x="60578" y="400050"/>
                </a:lnTo>
                <a:lnTo>
                  <a:pt x="117220" y="391922"/>
                </a:lnTo>
                <a:lnTo>
                  <a:pt x="113184" y="363675"/>
                </a:lnTo>
                <a:close/>
              </a:path>
              <a:path w="170179" h="537844">
                <a:moveTo>
                  <a:pt x="169671" y="355600"/>
                </a:moveTo>
                <a:lnTo>
                  <a:pt x="113184" y="363675"/>
                </a:lnTo>
                <a:lnTo>
                  <a:pt x="117220" y="391922"/>
                </a:lnTo>
                <a:lnTo>
                  <a:pt x="60578" y="400050"/>
                </a:lnTo>
                <a:lnTo>
                  <a:pt x="154865" y="400050"/>
                </a:lnTo>
                <a:lnTo>
                  <a:pt x="169671" y="355600"/>
                </a:lnTo>
                <a:close/>
              </a:path>
              <a:path w="170179" h="537844">
                <a:moveTo>
                  <a:pt x="61213" y="0"/>
                </a:moveTo>
                <a:lnTo>
                  <a:pt x="4571" y="8127"/>
                </a:lnTo>
                <a:lnTo>
                  <a:pt x="56538" y="371774"/>
                </a:lnTo>
                <a:lnTo>
                  <a:pt x="113184" y="363675"/>
                </a:lnTo>
                <a:lnTo>
                  <a:pt x="612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26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377" y="438734"/>
            <a:ext cx="616204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Arrays </a:t>
            </a:r>
            <a:r>
              <a:rPr dirty="0"/>
              <a:t>of </a:t>
            </a:r>
            <a:r>
              <a:rPr dirty="0">
                <a:latin typeface="Courier New"/>
                <a:cs typeface="Courier New"/>
              </a:rPr>
              <a:t>char</a:t>
            </a:r>
            <a:r>
              <a:rPr spc="-1705" dirty="0">
                <a:latin typeface="Courier New"/>
                <a:cs typeface="Courier New"/>
              </a:rPr>
              <a:t> </a:t>
            </a:r>
            <a:r>
              <a:rPr spc="-20" dirty="0"/>
              <a:t>are </a:t>
            </a:r>
            <a:r>
              <a:rPr dirty="0"/>
              <a:t>special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912061"/>
            <a:ext cx="8174355" cy="3114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051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C++ </a:t>
            </a:r>
            <a:r>
              <a:rPr sz="3200" spc="-10" dirty="0">
                <a:latin typeface="Calibri"/>
                <a:cs typeface="Calibri"/>
              </a:rPr>
              <a:t>provides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special </a:t>
            </a:r>
            <a:r>
              <a:rPr sz="3200" spc="-30" dirty="0">
                <a:latin typeface="Calibri"/>
                <a:cs typeface="Calibri"/>
              </a:rPr>
              <a:t>way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deal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25" dirty="0">
                <a:latin typeface="Calibri"/>
                <a:cs typeface="Calibri"/>
              </a:rPr>
              <a:t>arrays 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characters: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376555"/>
            <a:r>
              <a:rPr sz="2400" b="1" spc="-5" dirty="0">
                <a:latin typeface="Courier New"/>
                <a:cs typeface="Courier New"/>
              </a:rPr>
              <a:t>char str[]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“C++ char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Arrays";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char </a:t>
            </a:r>
            <a:r>
              <a:rPr sz="3200" spc="-25" dirty="0">
                <a:latin typeface="Calibri"/>
                <a:cs typeface="Calibri"/>
              </a:rPr>
              <a:t>arrays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initialized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string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literals.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75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5708" y="438734"/>
            <a:ext cx="618236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2-D </a:t>
            </a:r>
            <a:r>
              <a:rPr spc="-35" dirty="0"/>
              <a:t>Array: </a:t>
            </a:r>
            <a:r>
              <a:rPr dirty="0">
                <a:latin typeface="Courier New"/>
                <a:cs typeface="Courier New"/>
              </a:rPr>
              <a:t>int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A[3][4]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00425" y="2924175"/>
          <a:ext cx="6096000" cy="222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42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A[0][0]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A[0][1]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A[0][2]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A[0][3]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A[1][0]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A[1][1]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A[1][2]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A[1][3]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A[2][0]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A[2][1]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A[2][2]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A[2][3]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89045" y="2230958"/>
            <a:ext cx="803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3426" y="2230958"/>
            <a:ext cx="803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7679" y="2230958"/>
            <a:ext cx="803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1933" y="2230958"/>
            <a:ext cx="803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6075" y="2974036"/>
            <a:ext cx="962660" cy="193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Row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spcBef>
                <a:spcPts val="2495"/>
              </a:spcBef>
            </a:pPr>
            <a:r>
              <a:rPr sz="2800" spc="-5" dirty="0">
                <a:latin typeface="Times New Roman"/>
                <a:cs typeface="Times New Roman"/>
              </a:rPr>
              <a:t>Row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spcBef>
                <a:spcPts val="2490"/>
              </a:spcBef>
            </a:pPr>
            <a:r>
              <a:rPr sz="2800" spc="-5" dirty="0">
                <a:latin typeface="Times New Roman"/>
                <a:cs typeface="Times New Roman"/>
              </a:rPr>
              <a:t>Row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04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386" y="301193"/>
            <a:ext cx="603186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2-D </a:t>
            </a:r>
            <a:r>
              <a:rPr dirty="0"/>
              <a:t>Memory</a:t>
            </a:r>
            <a:r>
              <a:rPr spc="-25" dirty="0"/>
              <a:t> Organization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86600" y="241935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28194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600" y="321945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6600" y="481965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6600" y="52197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6600" y="561975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067550" y="1200150"/>
          <a:ext cx="457200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59940" y="1439925"/>
            <a:ext cx="2792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char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A[4][3];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9629" y="1142746"/>
            <a:ext cx="985519" cy="36474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spcBef>
                <a:spcPts val="315"/>
              </a:spcBef>
            </a:pPr>
            <a:r>
              <a:rPr b="1" spc="-5" dirty="0">
                <a:latin typeface="Courier New"/>
                <a:cs typeface="Courier New"/>
              </a:rPr>
              <a:t>A[0][0]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b="1" spc="-5" dirty="0">
                <a:latin typeface="Courier New"/>
                <a:cs typeface="Courier New"/>
              </a:rPr>
              <a:t>A[0][1]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b="1" spc="-5" dirty="0">
                <a:latin typeface="Courier New"/>
                <a:cs typeface="Courier New"/>
              </a:rPr>
              <a:t>A[0][2]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20"/>
              </a:spcBef>
            </a:pPr>
            <a:r>
              <a:rPr b="1" spc="-5" dirty="0">
                <a:latin typeface="Courier New"/>
                <a:cs typeface="Courier New"/>
              </a:rPr>
              <a:t>A[1][0]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b="1" spc="-5" dirty="0">
                <a:latin typeface="Courier New"/>
                <a:cs typeface="Courier New"/>
              </a:rPr>
              <a:t>A[1][1]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b="1" spc="-5" dirty="0">
                <a:latin typeface="Courier New"/>
                <a:cs typeface="Courier New"/>
              </a:rPr>
              <a:t>A[1][2]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9"/>
              </a:spcBef>
            </a:pPr>
            <a:r>
              <a:rPr b="1" spc="-5" dirty="0">
                <a:latin typeface="Courier New"/>
                <a:cs typeface="Courier New"/>
              </a:rPr>
              <a:t>A[2][0]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b="1" spc="-5" dirty="0">
                <a:latin typeface="Courier New"/>
                <a:cs typeface="Courier New"/>
              </a:rPr>
              <a:t>A[2][1]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b="1" spc="-5" dirty="0">
                <a:latin typeface="Courier New"/>
                <a:cs typeface="Courier New"/>
              </a:rPr>
              <a:t>A[2][2]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9"/>
              </a:spcBef>
            </a:pPr>
            <a:r>
              <a:rPr b="1" spc="-5" dirty="0">
                <a:latin typeface="Courier New"/>
                <a:cs typeface="Courier New"/>
              </a:rPr>
              <a:t>A[3][0]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b="1" spc="-5" dirty="0">
                <a:latin typeface="Courier New"/>
                <a:cs typeface="Courier New"/>
              </a:rPr>
              <a:t>A[3][1]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b="1" spc="-5" dirty="0">
                <a:latin typeface="Courier New"/>
                <a:cs typeface="Courier New"/>
              </a:rPr>
              <a:t>A[3][2]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0575" y="1627378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A[0]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0575" y="2533015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A[1]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575" y="343827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A[2]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0575" y="434378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A[3]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3976" y="691388"/>
            <a:ext cx="9404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0" dirty="0">
                <a:latin typeface="Courier New"/>
                <a:cs typeface="Courier New"/>
              </a:rPr>
              <a:t>{</a:t>
            </a:r>
            <a:endParaRPr sz="1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976" y="3079496"/>
            <a:ext cx="9404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0" dirty="0">
                <a:latin typeface="Courier New"/>
                <a:cs typeface="Courier New"/>
              </a:rPr>
              <a:t>{</a:t>
            </a:r>
            <a:endParaRPr sz="1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3976" y="4273754"/>
            <a:ext cx="9404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0" dirty="0">
                <a:latin typeface="Courier New"/>
                <a:cs typeface="Courier New"/>
              </a:rPr>
              <a:t>{</a:t>
            </a:r>
            <a:endParaRPr sz="1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3976" y="1885696"/>
            <a:ext cx="9404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0" dirty="0">
                <a:latin typeface="Courier New"/>
                <a:cs typeface="Courier New"/>
              </a:rPr>
              <a:t>{</a:t>
            </a:r>
            <a:endParaRPr sz="1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1341" y="2369948"/>
            <a:ext cx="35674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 is an </a:t>
            </a:r>
            <a:r>
              <a:rPr sz="3200" spc="-25" dirty="0">
                <a:latin typeface="Calibri"/>
                <a:cs typeface="Calibri"/>
              </a:rPr>
              <a:t>array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size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1341" y="3345307"/>
            <a:ext cx="33623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marR="5080" indent="-90170"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element of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 an </a:t>
            </a:r>
            <a:r>
              <a:rPr sz="3200" spc="-25" dirty="0">
                <a:latin typeface="Calibri"/>
                <a:cs typeface="Calibri"/>
              </a:rPr>
              <a:t>array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1861" y="186945"/>
            <a:ext cx="221107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2-D</a:t>
            </a:r>
            <a:r>
              <a:rPr spc="-85" dirty="0"/>
              <a:t> </a:t>
            </a:r>
            <a:r>
              <a:rPr spc="-4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2874391"/>
            <a:ext cx="7697470" cy="388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double student_average( double g[][NumHW],  int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stu)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575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55600">
              <a:spcBef>
                <a:spcPts val="580"/>
              </a:spcBef>
            </a:pPr>
            <a:r>
              <a:rPr sz="2400" b="1" spc="-5" dirty="0">
                <a:latin typeface="Courier New"/>
                <a:cs typeface="Courier New"/>
              </a:rPr>
              <a:t>double sum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0.0;</a:t>
            </a:r>
            <a:endParaRPr sz="2400">
              <a:latin typeface="Courier New"/>
              <a:cs typeface="Courier New"/>
            </a:endParaRPr>
          </a:p>
          <a:p>
            <a:pPr marL="927100" marR="2765425" indent="-572135">
              <a:lnSpc>
                <a:spcPct val="120000"/>
              </a:lnSpc>
            </a:pPr>
            <a:r>
              <a:rPr sz="2400" b="1" spc="-5" dirty="0">
                <a:latin typeface="Courier New"/>
                <a:cs typeface="Courier New"/>
              </a:rPr>
              <a:t>for (int</a:t>
            </a:r>
            <a:r>
              <a:rPr sz="2400" b="1" spc="-114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i=0;i&lt;NumHW;i++)  sum +=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g[stu][i];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/>
            <a:r>
              <a:rPr sz="2400" b="1" spc="-10" dirty="0">
                <a:latin typeface="Courier New"/>
                <a:cs typeface="Courier New"/>
              </a:rPr>
              <a:t>return(sum/NumHW);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58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8087" y="1267079"/>
            <a:ext cx="8009343" cy="1780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0730" y="2036573"/>
            <a:ext cx="1304290" cy="292735"/>
          </a:xfrm>
          <a:custGeom>
            <a:avLst/>
            <a:gdLst/>
            <a:ahLst/>
            <a:cxnLst/>
            <a:rect l="l" t="t" r="r" b="b"/>
            <a:pathLst>
              <a:path w="1304289" h="292735">
                <a:moveTo>
                  <a:pt x="109640" y="68500"/>
                </a:moveTo>
                <a:lnTo>
                  <a:pt x="99157" y="68748"/>
                </a:lnTo>
                <a:lnTo>
                  <a:pt x="87045" y="69341"/>
                </a:lnTo>
                <a:lnTo>
                  <a:pt x="0" y="74802"/>
                </a:lnTo>
                <a:lnTo>
                  <a:pt x="13690" y="292607"/>
                </a:lnTo>
                <a:lnTo>
                  <a:pt x="106874" y="286529"/>
                </a:lnTo>
                <a:lnTo>
                  <a:pt x="149073" y="281177"/>
                </a:lnTo>
                <a:lnTo>
                  <a:pt x="183684" y="254174"/>
                </a:lnTo>
                <a:lnTo>
                  <a:pt x="184200" y="253111"/>
                </a:lnTo>
                <a:lnTo>
                  <a:pt x="55346" y="253111"/>
                </a:lnTo>
                <a:lnTo>
                  <a:pt x="51688" y="194944"/>
                </a:lnTo>
                <a:lnTo>
                  <a:pt x="87185" y="192658"/>
                </a:lnTo>
                <a:lnTo>
                  <a:pt x="100887" y="191990"/>
                </a:lnTo>
                <a:lnTo>
                  <a:pt x="183813" y="191881"/>
                </a:lnTo>
                <a:lnTo>
                  <a:pt x="179362" y="185800"/>
                </a:lnTo>
                <a:lnTo>
                  <a:pt x="173035" y="179754"/>
                </a:lnTo>
                <a:lnTo>
                  <a:pt x="165619" y="174767"/>
                </a:lnTo>
                <a:lnTo>
                  <a:pt x="157114" y="170852"/>
                </a:lnTo>
                <a:lnTo>
                  <a:pt x="147523" y="168020"/>
                </a:lnTo>
                <a:lnTo>
                  <a:pt x="153988" y="164020"/>
                </a:lnTo>
                <a:lnTo>
                  <a:pt x="159669" y="159258"/>
                </a:lnTo>
                <a:lnTo>
                  <a:pt x="160232" y="158623"/>
                </a:lnTo>
                <a:lnTo>
                  <a:pt x="49415" y="158623"/>
                </a:lnTo>
                <a:lnTo>
                  <a:pt x="46240" y="108330"/>
                </a:lnTo>
                <a:lnTo>
                  <a:pt x="85490" y="105870"/>
                </a:lnTo>
                <a:lnTo>
                  <a:pt x="96424" y="105346"/>
                </a:lnTo>
                <a:lnTo>
                  <a:pt x="104301" y="105108"/>
                </a:lnTo>
                <a:lnTo>
                  <a:pt x="172458" y="105108"/>
                </a:lnTo>
                <a:lnTo>
                  <a:pt x="170161" y="99494"/>
                </a:lnTo>
                <a:lnTo>
                  <a:pt x="166865" y="93852"/>
                </a:lnTo>
                <a:lnTo>
                  <a:pt x="161937" y="86487"/>
                </a:lnTo>
                <a:lnTo>
                  <a:pt x="155981" y="80772"/>
                </a:lnTo>
                <a:lnTo>
                  <a:pt x="149009" y="76707"/>
                </a:lnTo>
                <a:lnTo>
                  <a:pt x="142049" y="72516"/>
                </a:lnTo>
                <a:lnTo>
                  <a:pt x="134277" y="69976"/>
                </a:lnTo>
                <a:lnTo>
                  <a:pt x="125729" y="69087"/>
                </a:lnTo>
                <a:lnTo>
                  <a:pt x="118497" y="68609"/>
                </a:lnTo>
                <a:lnTo>
                  <a:pt x="109640" y="68500"/>
                </a:lnTo>
                <a:close/>
              </a:path>
              <a:path w="1304289" h="292735">
                <a:moveTo>
                  <a:pt x="183813" y="191881"/>
                </a:moveTo>
                <a:lnTo>
                  <a:pt x="111987" y="191881"/>
                </a:lnTo>
                <a:lnTo>
                  <a:pt x="120484" y="192319"/>
                </a:lnTo>
                <a:lnTo>
                  <a:pt x="126377" y="193293"/>
                </a:lnTo>
                <a:lnTo>
                  <a:pt x="147027" y="226567"/>
                </a:lnTo>
                <a:lnTo>
                  <a:pt x="145351" y="232806"/>
                </a:lnTo>
                <a:lnTo>
                  <a:pt x="141541" y="237616"/>
                </a:lnTo>
                <a:lnTo>
                  <a:pt x="137718" y="242569"/>
                </a:lnTo>
                <a:lnTo>
                  <a:pt x="55346" y="253111"/>
                </a:lnTo>
                <a:lnTo>
                  <a:pt x="184200" y="253111"/>
                </a:lnTo>
                <a:lnTo>
                  <a:pt x="192125" y="218058"/>
                </a:lnTo>
                <a:lnTo>
                  <a:pt x="190884" y="208964"/>
                </a:lnTo>
                <a:lnTo>
                  <a:pt x="188344" y="200548"/>
                </a:lnTo>
                <a:lnTo>
                  <a:pt x="184503" y="192823"/>
                </a:lnTo>
                <a:lnTo>
                  <a:pt x="183813" y="191881"/>
                </a:lnTo>
                <a:close/>
              </a:path>
              <a:path w="1304289" h="292735">
                <a:moveTo>
                  <a:pt x="172458" y="105108"/>
                </a:moveTo>
                <a:lnTo>
                  <a:pt x="104301" y="105108"/>
                </a:lnTo>
                <a:lnTo>
                  <a:pt x="109118" y="105155"/>
                </a:lnTo>
                <a:lnTo>
                  <a:pt x="116509" y="105537"/>
                </a:lnTo>
                <a:lnTo>
                  <a:pt x="122186" y="107695"/>
                </a:lnTo>
                <a:lnTo>
                  <a:pt x="126161" y="111760"/>
                </a:lnTo>
                <a:lnTo>
                  <a:pt x="130149" y="115697"/>
                </a:lnTo>
                <a:lnTo>
                  <a:pt x="132346" y="121030"/>
                </a:lnTo>
                <a:lnTo>
                  <a:pt x="133210" y="134874"/>
                </a:lnTo>
                <a:lnTo>
                  <a:pt x="131406" y="140588"/>
                </a:lnTo>
                <a:lnTo>
                  <a:pt x="89862" y="156088"/>
                </a:lnTo>
                <a:lnTo>
                  <a:pt x="49415" y="158623"/>
                </a:lnTo>
                <a:lnTo>
                  <a:pt x="160232" y="158623"/>
                </a:lnTo>
                <a:lnTo>
                  <a:pt x="175158" y="118872"/>
                </a:lnTo>
                <a:lnTo>
                  <a:pt x="174305" y="112015"/>
                </a:lnTo>
                <a:lnTo>
                  <a:pt x="172634" y="105537"/>
                </a:lnTo>
                <a:lnTo>
                  <a:pt x="172458" y="105108"/>
                </a:lnTo>
                <a:close/>
              </a:path>
              <a:path w="1304289" h="292735">
                <a:moveTo>
                  <a:pt x="263194" y="118490"/>
                </a:moveTo>
                <a:lnTo>
                  <a:pt x="221462" y="121157"/>
                </a:lnTo>
                <a:lnTo>
                  <a:pt x="227736" y="220979"/>
                </a:lnTo>
                <a:lnTo>
                  <a:pt x="228779" y="231648"/>
                </a:lnTo>
                <a:lnTo>
                  <a:pt x="248959" y="270490"/>
                </a:lnTo>
                <a:lnTo>
                  <a:pt x="276267" y="279243"/>
                </a:lnTo>
                <a:lnTo>
                  <a:pt x="284035" y="279145"/>
                </a:lnTo>
                <a:lnTo>
                  <a:pt x="325350" y="260572"/>
                </a:lnTo>
                <a:lnTo>
                  <a:pt x="334606" y="248665"/>
                </a:lnTo>
                <a:lnTo>
                  <a:pt x="373532" y="248665"/>
                </a:lnTo>
                <a:lnTo>
                  <a:pt x="373412" y="246761"/>
                </a:lnTo>
                <a:lnTo>
                  <a:pt x="291249" y="246761"/>
                </a:lnTo>
                <a:lnTo>
                  <a:pt x="286003" y="245617"/>
                </a:lnTo>
                <a:lnTo>
                  <a:pt x="268844" y="206037"/>
                </a:lnTo>
                <a:lnTo>
                  <a:pt x="267754" y="191007"/>
                </a:lnTo>
                <a:lnTo>
                  <a:pt x="263194" y="118490"/>
                </a:lnTo>
                <a:close/>
              </a:path>
              <a:path w="1304289" h="292735">
                <a:moveTo>
                  <a:pt x="373532" y="248665"/>
                </a:moveTo>
                <a:lnTo>
                  <a:pt x="334606" y="248665"/>
                </a:lnTo>
                <a:lnTo>
                  <a:pt x="336092" y="272288"/>
                </a:lnTo>
                <a:lnTo>
                  <a:pt x="374865" y="269875"/>
                </a:lnTo>
                <a:lnTo>
                  <a:pt x="373532" y="248665"/>
                </a:lnTo>
                <a:close/>
              </a:path>
              <a:path w="1304289" h="292735">
                <a:moveTo>
                  <a:pt x="364947" y="112140"/>
                </a:moveTo>
                <a:lnTo>
                  <a:pt x="323202" y="114807"/>
                </a:lnTo>
                <a:lnTo>
                  <a:pt x="327393" y="181355"/>
                </a:lnTo>
                <a:lnTo>
                  <a:pt x="328165" y="196685"/>
                </a:lnTo>
                <a:lnTo>
                  <a:pt x="321678" y="235076"/>
                </a:lnTo>
                <a:lnTo>
                  <a:pt x="291249" y="246761"/>
                </a:lnTo>
                <a:lnTo>
                  <a:pt x="373412" y="246761"/>
                </a:lnTo>
                <a:lnTo>
                  <a:pt x="364947" y="112140"/>
                </a:lnTo>
                <a:close/>
              </a:path>
              <a:path w="1304289" h="292735">
                <a:moveTo>
                  <a:pt x="453989" y="142620"/>
                </a:moveTo>
                <a:lnTo>
                  <a:pt x="411937" y="142620"/>
                </a:lnTo>
                <a:lnTo>
                  <a:pt x="416255" y="211327"/>
                </a:lnTo>
                <a:lnTo>
                  <a:pt x="423265" y="252729"/>
                </a:lnTo>
                <a:lnTo>
                  <a:pt x="426339" y="256539"/>
                </a:lnTo>
                <a:lnTo>
                  <a:pt x="429412" y="260476"/>
                </a:lnTo>
                <a:lnTo>
                  <a:pt x="434047" y="263398"/>
                </a:lnTo>
                <a:lnTo>
                  <a:pt x="446443" y="267715"/>
                </a:lnTo>
                <a:lnTo>
                  <a:pt x="453313" y="268477"/>
                </a:lnTo>
                <a:lnTo>
                  <a:pt x="460832" y="268097"/>
                </a:lnTo>
                <a:lnTo>
                  <a:pt x="469776" y="267144"/>
                </a:lnTo>
                <a:lnTo>
                  <a:pt x="478188" y="265429"/>
                </a:lnTo>
                <a:lnTo>
                  <a:pt x="486069" y="262953"/>
                </a:lnTo>
                <a:lnTo>
                  <a:pt x="493420" y="259714"/>
                </a:lnTo>
                <a:lnTo>
                  <a:pt x="488727" y="232790"/>
                </a:lnTo>
                <a:lnTo>
                  <a:pt x="468515" y="232790"/>
                </a:lnTo>
                <a:lnTo>
                  <a:pt x="466115" y="232282"/>
                </a:lnTo>
                <a:lnTo>
                  <a:pt x="462076" y="229742"/>
                </a:lnTo>
                <a:lnTo>
                  <a:pt x="460730" y="228091"/>
                </a:lnTo>
                <a:lnTo>
                  <a:pt x="460057" y="225932"/>
                </a:lnTo>
                <a:lnTo>
                  <a:pt x="459371" y="223900"/>
                </a:lnTo>
                <a:lnTo>
                  <a:pt x="458635" y="216407"/>
                </a:lnTo>
                <a:lnTo>
                  <a:pt x="453989" y="142620"/>
                </a:lnTo>
                <a:close/>
              </a:path>
              <a:path w="1304289" h="292735">
                <a:moveTo>
                  <a:pt x="487819" y="227583"/>
                </a:moveTo>
                <a:lnTo>
                  <a:pt x="480656" y="230758"/>
                </a:lnTo>
                <a:lnTo>
                  <a:pt x="475145" y="232410"/>
                </a:lnTo>
                <a:lnTo>
                  <a:pt x="471284" y="232663"/>
                </a:lnTo>
                <a:lnTo>
                  <a:pt x="468515" y="232790"/>
                </a:lnTo>
                <a:lnTo>
                  <a:pt x="488727" y="232790"/>
                </a:lnTo>
                <a:lnTo>
                  <a:pt x="487819" y="227583"/>
                </a:lnTo>
                <a:close/>
              </a:path>
              <a:path w="1304289" h="292735">
                <a:moveTo>
                  <a:pt x="448233" y="51053"/>
                </a:moveTo>
                <a:lnTo>
                  <a:pt x="407873" y="77977"/>
                </a:lnTo>
                <a:lnTo>
                  <a:pt x="409841" y="109347"/>
                </a:lnTo>
                <a:lnTo>
                  <a:pt x="390690" y="110489"/>
                </a:lnTo>
                <a:lnTo>
                  <a:pt x="392772" y="143763"/>
                </a:lnTo>
                <a:lnTo>
                  <a:pt x="411937" y="142620"/>
                </a:lnTo>
                <a:lnTo>
                  <a:pt x="453989" y="142620"/>
                </a:lnTo>
                <a:lnTo>
                  <a:pt x="453821" y="139953"/>
                </a:lnTo>
                <a:lnTo>
                  <a:pt x="482345" y="138175"/>
                </a:lnTo>
                <a:lnTo>
                  <a:pt x="480362" y="106679"/>
                </a:lnTo>
                <a:lnTo>
                  <a:pt x="451726" y="106679"/>
                </a:lnTo>
                <a:lnTo>
                  <a:pt x="448233" y="51053"/>
                </a:lnTo>
                <a:close/>
              </a:path>
              <a:path w="1304289" h="292735">
                <a:moveTo>
                  <a:pt x="480250" y="104901"/>
                </a:moveTo>
                <a:lnTo>
                  <a:pt x="451726" y="106679"/>
                </a:lnTo>
                <a:lnTo>
                  <a:pt x="480362" y="106679"/>
                </a:lnTo>
                <a:lnTo>
                  <a:pt x="480250" y="104901"/>
                </a:lnTo>
                <a:close/>
              </a:path>
              <a:path w="1304289" h="292735">
                <a:moveTo>
                  <a:pt x="628827" y="95503"/>
                </a:moveTo>
                <a:lnTo>
                  <a:pt x="590359" y="97916"/>
                </a:lnTo>
                <a:lnTo>
                  <a:pt x="600278" y="255777"/>
                </a:lnTo>
                <a:lnTo>
                  <a:pt x="642010" y="253111"/>
                </a:lnTo>
                <a:lnTo>
                  <a:pt x="637197" y="176402"/>
                </a:lnTo>
                <a:lnTo>
                  <a:pt x="636742" y="165856"/>
                </a:lnTo>
                <a:lnTo>
                  <a:pt x="653542" y="124205"/>
                </a:lnTo>
                <a:lnTo>
                  <a:pt x="671017" y="121412"/>
                </a:lnTo>
                <a:lnTo>
                  <a:pt x="745084" y="121412"/>
                </a:lnTo>
                <a:lnTo>
                  <a:pt x="749058" y="118237"/>
                </a:lnTo>
                <a:lnTo>
                  <a:pt x="752087" y="117093"/>
                </a:lnTo>
                <a:lnTo>
                  <a:pt x="630186" y="117093"/>
                </a:lnTo>
                <a:lnTo>
                  <a:pt x="628827" y="95503"/>
                </a:lnTo>
                <a:close/>
              </a:path>
              <a:path w="1304289" h="292735">
                <a:moveTo>
                  <a:pt x="745084" y="121412"/>
                </a:moveTo>
                <a:lnTo>
                  <a:pt x="671017" y="121412"/>
                </a:lnTo>
                <a:lnTo>
                  <a:pt x="675309" y="122174"/>
                </a:lnTo>
                <a:lnTo>
                  <a:pt x="681824" y="126237"/>
                </a:lnTo>
                <a:lnTo>
                  <a:pt x="695629" y="249681"/>
                </a:lnTo>
                <a:lnTo>
                  <a:pt x="737374" y="247141"/>
                </a:lnTo>
                <a:lnTo>
                  <a:pt x="732612" y="171323"/>
                </a:lnTo>
                <a:lnTo>
                  <a:pt x="732271" y="163322"/>
                </a:lnTo>
                <a:lnTo>
                  <a:pt x="732248" y="151987"/>
                </a:lnTo>
                <a:lnTo>
                  <a:pt x="732849" y="144533"/>
                </a:lnTo>
                <a:lnTo>
                  <a:pt x="733971" y="138556"/>
                </a:lnTo>
                <a:lnTo>
                  <a:pt x="735825" y="131444"/>
                </a:lnTo>
                <a:lnTo>
                  <a:pt x="739203" y="126111"/>
                </a:lnTo>
                <a:lnTo>
                  <a:pt x="745084" y="121412"/>
                </a:lnTo>
                <a:close/>
              </a:path>
              <a:path w="1304289" h="292735">
                <a:moveTo>
                  <a:pt x="822270" y="115315"/>
                </a:moveTo>
                <a:lnTo>
                  <a:pt x="768299" y="115315"/>
                </a:lnTo>
                <a:lnTo>
                  <a:pt x="774433" y="117855"/>
                </a:lnTo>
                <a:lnTo>
                  <a:pt x="778662" y="123570"/>
                </a:lnTo>
                <a:lnTo>
                  <a:pt x="790549" y="243712"/>
                </a:lnTo>
                <a:lnTo>
                  <a:pt x="832281" y="241173"/>
                </a:lnTo>
                <a:lnTo>
                  <a:pt x="825944" y="140335"/>
                </a:lnTo>
                <a:lnTo>
                  <a:pt x="825018" y="129807"/>
                </a:lnTo>
                <a:lnTo>
                  <a:pt x="823648" y="120888"/>
                </a:lnTo>
                <a:lnTo>
                  <a:pt x="822270" y="115315"/>
                </a:lnTo>
                <a:close/>
              </a:path>
              <a:path w="1304289" h="292735">
                <a:moveTo>
                  <a:pt x="685119" y="88828"/>
                </a:moveTo>
                <a:lnTo>
                  <a:pt x="640311" y="105402"/>
                </a:lnTo>
                <a:lnTo>
                  <a:pt x="630186" y="117093"/>
                </a:lnTo>
                <a:lnTo>
                  <a:pt x="752087" y="117093"/>
                </a:lnTo>
                <a:lnTo>
                  <a:pt x="754443" y="116204"/>
                </a:lnTo>
                <a:lnTo>
                  <a:pt x="768299" y="115315"/>
                </a:lnTo>
                <a:lnTo>
                  <a:pt x="822270" y="115315"/>
                </a:lnTo>
                <a:lnTo>
                  <a:pt x="821836" y="113563"/>
                </a:lnTo>
                <a:lnTo>
                  <a:pt x="820928" y="111251"/>
                </a:lnTo>
                <a:lnTo>
                  <a:pt x="723912" y="111251"/>
                </a:lnTo>
                <a:lnTo>
                  <a:pt x="719724" y="105562"/>
                </a:lnTo>
                <a:lnTo>
                  <a:pt x="692015" y="89566"/>
                </a:lnTo>
                <a:lnTo>
                  <a:pt x="685119" y="88828"/>
                </a:lnTo>
                <a:close/>
              </a:path>
              <a:path w="1304289" h="292735">
                <a:moveTo>
                  <a:pt x="778839" y="82960"/>
                </a:moveTo>
                <a:lnTo>
                  <a:pt x="739455" y="94839"/>
                </a:lnTo>
                <a:lnTo>
                  <a:pt x="723912" y="111251"/>
                </a:lnTo>
                <a:lnTo>
                  <a:pt x="820928" y="111251"/>
                </a:lnTo>
                <a:lnTo>
                  <a:pt x="786609" y="83804"/>
                </a:lnTo>
                <a:lnTo>
                  <a:pt x="778839" y="82960"/>
                </a:lnTo>
                <a:close/>
              </a:path>
              <a:path w="1304289" h="292735">
                <a:moveTo>
                  <a:pt x="905052" y="78231"/>
                </a:moveTo>
                <a:lnTo>
                  <a:pt x="863269" y="80772"/>
                </a:lnTo>
                <a:lnTo>
                  <a:pt x="869619" y="180593"/>
                </a:lnTo>
                <a:lnTo>
                  <a:pt x="870643" y="191262"/>
                </a:lnTo>
                <a:lnTo>
                  <a:pt x="890834" y="230175"/>
                </a:lnTo>
                <a:lnTo>
                  <a:pt x="918141" y="238912"/>
                </a:lnTo>
                <a:lnTo>
                  <a:pt x="925880" y="238887"/>
                </a:lnTo>
                <a:lnTo>
                  <a:pt x="961496" y="225337"/>
                </a:lnTo>
                <a:lnTo>
                  <a:pt x="976426" y="208406"/>
                </a:lnTo>
                <a:lnTo>
                  <a:pt x="1015361" y="208406"/>
                </a:lnTo>
                <a:lnTo>
                  <a:pt x="1015242" y="206501"/>
                </a:lnTo>
                <a:lnTo>
                  <a:pt x="933119" y="206501"/>
                </a:lnTo>
                <a:lnTo>
                  <a:pt x="927912" y="205358"/>
                </a:lnTo>
                <a:lnTo>
                  <a:pt x="910718" y="165669"/>
                </a:lnTo>
                <a:lnTo>
                  <a:pt x="909624" y="150622"/>
                </a:lnTo>
                <a:lnTo>
                  <a:pt x="905052" y="78231"/>
                </a:lnTo>
                <a:close/>
              </a:path>
              <a:path w="1304289" h="292735">
                <a:moveTo>
                  <a:pt x="1015361" y="208406"/>
                </a:moveTo>
                <a:lnTo>
                  <a:pt x="976426" y="208406"/>
                </a:lnTo>
                <a:lnTo>
                  <a:pt x="977950" y="232028"/>
                </a:lnTo>
                <a:lnTo>
                  <a:pt x="1016685" y="229488"/>
                </a:lnTo>
                <a:lnTo>
                  <a:pt x="1015361" y="208406"/>
                </a:lnTo>
                <a:close/>
              </a:path>
              <a:path w="1304289" h="292735">
                <a:moveTo>
                  <a:pt x="1006779" y="71754"/>
                </a:moveTo>
                <a:lnTo>
                  <a:pt x="965123" y="74422"/>
                </a:lnTo>
                <a:lnTo>
                  <a:pt x="969314" y="140969"/>
                </a:lnTo>
                <a:lnTo>
                  <a:pt x="970074" y="156354"/>
                </a:lnTo>
                <a:lnTo>
                  <a:pt x="963472" y="194690"/>
                </a:lnTo>
                <a:lnTo>
                  <a:pt x="933119" y="206501"/>
                </a:lnTo>
                <a:lnTo>
                  <a:pt x="1015242" y="206501"/>
                </a:lnTo>
                <a:lnTo>
                  <a:pt x="1006779" y="71754"/>
                </a:lnTo>
                <a:close/>
              </a:path>
              <a:path w="1304289" h="292735">
                <a:moveTo>
                  <a:pt x="1083614" y="173736"/>
                </a:moveTo>
                <a:lnTo>
                  <a:pt x="1042212" y="182752"/>
                </a:lnTo>
                <a:lnTo>
                  <a:pt x="1046542" y="193159"/>
                </a:lnTo>
                <a:lnTo>
                  <a:pt x="1052468" y="202279"/>
                </a:lnTo>
                <a:lnTo>
                  <a:pt x="1091774" y="225139"/>
                </a:lnTo>
                <a:lnTo>
                  <a:pt x="1105514" y="226734"/>
                </a:lnTo>
                <a:lnTo>
                  <a:pt x="1120825" y="226567"/>
                </a:lnTo>
                <a:lnTo>
                  <a:pt x="1163688" y="215102"/>
                </a:lnTo>
                <a:lnTo>
                  <a:pt x="1181920" y="196976"/>
                </a:lnTo>
                <a:lnTo>
                  <a:pt x="1109141" y="196976"/>
                </a:lnTo>
                <a:lnTo>
                  <a:pt x="1101394" y="195452"/>
                </a:lnTo>
                <a:lnTo>
                  <a:pt x="1095679" y="191515"/>
                </a:lnTo>
                <a:lnTo>
                  <a:pt x="1089964" y="187705"/>
                </a:lnTo>
                <a:lnTo>
                  <a:pt x="1085900" y="181737"/>
                </a:lnTo>
                <a:lnTo>
                  <a:pt x="1083614" y="173736"/>
                </a:lnTo>
                <a:close/>
              </a:path>
              <a:path w="1304289" h="292735">
                <a:moveTo>
                  <a:pt x="1122177" y="61664"/>
                </a:moveTo>
                <a:lnTo>
                  <a:pt x="1077677" y="67294"/>
                </a:lnTo>
                <a:lnTo>
                  <a:pt x="1046578" y="95392"/>
                </a:lnTo>
                <a:lnTo>
                  <a:pt x="1043736" y="114553"/>
                </a:lnTo>
                <a:lnTo>
                  <a:pt x="1045546" y="125198"/>
                </a:lnTo>
                <a:lnTo>
                  <a:pt x="1074052" y="153009"/>
                </a:lnTo>
                <a:lnTo>
                  <a:pt x="1137208" y="166369"/>
                </a:lnTo>
                <a:lnTo>
                  <a:pt x="1142034" y="167893"/>
                </a:lnTo>
                <a:lnTo>
                  <a:pt x="1146352" y="171703"/>
                </a:lnTo>
                <a:lnTo>
                  <a:pt x="1147495" y="174243"/>
                </a:lnTo>
                <a:lnTo>
                  <a:pt x="1147749" y="177418"/>
                </a:lnTo>
                <a:lnTo>
                  <a:pt x="1148003" y="182117"/>
                </a:lnTo>
                <a:lnTo>
                  <a:pt x="1146352" y="185927"/>
                </a:lnTo>
                <a:lnTo>
                  <a:pt x="1109141" y="196976"/>
                </a:lnTo>
                <a:lnTo>
                  <a:pt x="1181920" y="196976"/>
                </a:lnTo>
                <a:lnTo>
                  <a:pt x="1185960" y="189642"/>
                </a:lnTo>
                <a:lnTo>
                  <a:pt x="1188780" y="179712"/>
                </a:lnTo>
                <a:lnTo>
                  <a:pt x="1189278" y="169163"/>
                </a:lnTo>
                <a:lnTo>
                  <a:pt x="1187846" y="159833"/>
                </a:lnTo>
                <a:lnTo>
                  <a:pt x="1155306" y="129984"/>
                </a:lnTo>
                <a:lnTo>
                  <a:pt x="1111346" y="120671"/>
                </a:lnTo>
                <a:lnTo>
                  <a:pt x="1099664" y="118252"/>
                </a:lnTo>
                <a:lnTo>
                  <a:pt x="1081836" y="103250"/>
                </a:lnTo>
                <a:lnTo>
                  <a:pt x="1083360" y="100329"/>
                </a:lnTo>
                <a:lnTo>
                  <a:pt x="1118412" y="91312"/>
                </a:lnTo>
                <a:lnTo>
                  <a:pt x="1175971" y="91312"/>
                </a:lnTo>
                <a:lnTo>
                  <a:pt x="1175308" y="89810"/>
                </a:lnTo>
                <a:lnTo>
                  <a:pt x="1135383" y="62817"/>
                </a:lnTo>
                <a:lnTo>
                  <a:pt x="1122177" y="61664"/>
                </a:lnTo>
                <a:close/>
              </a:path>
              <a:path w="1304289" h="292735">
                <a:moveTo>
                  <a:pt x="1175971" y="91312"/>
                </a:moveTo>
                <a:lnTo>
                  <a:pt x="1118412" y="91312"/>
                </a:lnTo>
                <a:lnTo>
                  <a:pt x="1125143" y="92582"/>
                </a:lnTo>
                <a:lnTo>
                  <a:pt x="1135049" y="98425"/>
                </a:lnTo>
                <a:lnTo>
                  <a:pt x="1138478" y="102997"/>
                </a:lnTo>
                <a:lnTo>
                  <a:pt x="1140510" y="108965"/>
                </a:lnTo>
                <a:lnTo>
                  <a:pt x="1179499" y="99313"/>
                </a:lnTo>
                <a:lnTo>
                  <a:pt x="1175971" y="91312"/>
                </a:lnTo>
                <a:close/>
              </a:path>
              <a:path w="1304289" h="292735">
                <a:moveTo>
                  <a:pt x="1264633" y="91693"/>
                </a:moveTo>
                <a:lnTo>
                  <a:pt x="1222679" y="91693"/>
                </a:lnTo>
                <a:lnTo>
                  <a:pt x="1226997" y="160400"/>
                </a:lnTo>
                <a:lnTo>
                  <a:pt x="1233982" y="201802"/>
                </a:lnTo>
                <a:lnTo>
                  <a:pt x="1263954" y="217550"/>
                </a:lnTo>
                <a:lnTo>
                  <a:pt x="1271574" y="217042"/>
                </a:lnTo>
                <a:lnTo>
                  <a:pt x="1280476" y="216110"/>
                </a:lnTo>
                <a:lnTo>
                  <a:pt x="1288878" y="214439"/>
                </a:lnTo>
                <a:lnTo>
                  <a:pt x="1296756" y="212006"/>
                </a:lnTo>
                <a:lnTo>
                  <a:pt x="1304086" y="208787"/>
                </a:lnTo>
                <a:lnTo>
                  <a:pt x="1299404" y="181863"/>
                </a:lnTo>
                <a:lnTo>
                  <a:pt x="1279194" y="181863"/>
                </a:lnTo>
                <a:lnTo>
                  <a:pt x="1276781" y="181355"/>
                </a:lnTo>
                <a:lnTo>
                  <a:pt x="1268526" y="152526"/>
                </a:lnTo>
                <a:lnTo>
                  <a:pt x="1264633" y="91693"/>
                </a:lnTo>
                <a:close/>
              </a:path>
              <a:path w="1304289" h="292735">
                <a:moveTo>
                  <a:pt x="1298498" y="176656"/>
                </a:moveTo>
                <a:lnTo>
                  <a:pt x="1291386" y="179704"/>
                </a:lnTo>
                <a:lnTo>
                  <a:pt x="1285798" y="181482"/>
                </a:lnTo>
                <a:lnTo>
                  <a:pt x="1281988" y="181737"/>
                </a:lnTo>
                <a:lnTo>
                  <a:pt x="1279194" y="181863"/>
                </a:lnTo>
                <a:lnTo>
                  <a:pt x="1299404" y="181863"/>
                </a:lnTo>
                <a:lnTo>
                  <a:pt x="1298498" y="176656"/>
                </a:lnTo>
                <a:close/>
              </a:path>
              <a:path w="1304289" h="292735">
                <a:moveTo>
                  <a:pt x="1258874" y="0"/>
                </a:moveTo>
                <a:lnTo>
                  <a:pt x="1218615" y="27050"/>
                </a:lnTo>
                <a:lnTo>
                  <a:pt x="1220520" y="58419"/>
                </a:lnTo>
                <a:lnTo>
                  <a:pt x="1201343" y="59562"/>
                </a:lnTo>
                <a:lnTo>
                  <a:pt x="1203502" y="92837"/>
                </a:lnTo>
                <a:lnTo>
                  <a:pt x="1222679" y="91693"/>
                </a:lnTo>
                <a:lnTo>
                  <a:pt x="1264633" y="91693"/>
                </a:lnTo>
                <a:lnTo>
                  <a:pt x="1264462" y="89026"/>
                </a:lnTo>
                <a:lnTo>
                  <a:pt x="1293037" y="87249"/>
                </a:lnTo>
                <a:lnTo>
                  <a:pt x="1291114" y="55752"/>
                </a:lnTo>
                <a:lnTo>
                  <a:pt x="1262430" y="55752"/>
                </a:lnTo>
                <a:lnTo>
                  <a:pt x="1258874" y="0"/>
                </a:lnTo>
                <a:close/>
              </a:path>
              <a:path w="1304289" h="292735">
                <a:moveTo>
                  <a:pt x="1291005" y="53975"/>
                </a:moveTo>
                <a:lnTo>
                  <a:pt x="1262430" y="55752"/>
                </a:lnTo>
                <a:lnTo>
                  <a:pt x="1291114" y="55752"/>
                </a:lnTo>
                <a:lnTo>
                  <a:pt x="1291005" y="539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45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361" y="461594"/>
            <a:ext cx="259207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C++</a:t>
            </a:r>
            <a:r>
              <a:rPr spc="-110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635"/>
            <a:ext cx="7919720" cy="32956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Supports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C-String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C++ </a:t>
            </a:r>
            <a:r>
              <a:rPr sz="3200" spc="-10" dirty="0">
                <a:latin typeface="Calibri"/>
                <a:cs typeface="Calibri"/>
              </a:rPr>
              <a:t>defines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5" dirty="0">
                <a:latin typeface="Calibri"/>
                <a:cs typeface="Calibri"/>
              </a:rPr>
              <a:t>class called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string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string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5" dirty="0">
                <a:latin typeface="Calibri"/>
                <a:cs typeface="Calibri"/>
              </a:rPr>
              <a:t>supports </a:t>
            </a:r>
            <a:r>
              <a:rPr sz="3200" spc="-20" dirty="0">
                <a:latin typeface="Calibri"/>
                <a:cs typeface="Calibri"/>
              </a:rPr>
              <a:t>several </a:t>
            </a:r>
            <a:r>
              <a:rPr sz="3200" spc="-15" dirty="0">
                <a:latin typeface="Calibri"/>
                <a:cs typeface="Calibri"/>
              </a:rPr>
              <a:t>constructors. 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prototypes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commonly </a:t>
            </a:r>
            <a:r>
              <a:rPr sz="3200" spc="-5" dirty="0">
                <a:latin typeface="Calibri"/>
                <a:cs typeface="Calibri"/>
              </a:rPr>
              <a:t>used one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469900"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string(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710565">
              <a:spcBef>
                <a:spcPts val="670"/>
              </a:spcBef>
            </a:pPr>
            <a:r>
              <a:rPr sz="2800" spc="-20" dirty="0">
                <a:latin typeface="Calibri"/>
                <a:cs typeface="Calibri"/>
              </a:rPr>
              <a:t>ex: </a:t>
            </a:r>
            <a:r>
              <a:rPr sz="2800" spc="-15" dirty="0">
                <a:latin typeface="Calibri"/>
                <a:cs typeface="Calibri"/>
              </a:rPr>
              <a:t>string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str("Alpha");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976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361" y="461594"/>
            <a:ext cx="259207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C++</a:t>
            </a:r>
            <a:r>
              <a:rPr spc="-110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0695" y="1235710"/>
            <a:ext cx="1147445" cy="35798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>
              <a:spcBef>
                <a:spcPts val="675"/>
              </a:spcBef>
            </a:pP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45" dirty="0">
                <a:latin typeface="Calibri"/>
                <a:cs typeface="Calibri"/>
              </a:rPr>
              <a:t>r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+=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==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!=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&lt;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&lt;=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0694" y="4820792"/>
            <a:ext cx="15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0694" y="5186667"/>
            <a:ext cx="30480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>
              <a:spcBef>
                <a:spcPts val="675"/>
              </a:spcBef>
            </a:pPr>
            <a:r>
              <a:rPr sz="2400" dirty="0">
                <a:latin typeface="Calibri"/>
                <a:cs typeface="Calibri"/>
              </a:rPr>
              <a:t>&gt;=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&gt;&gt;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&lt;&lt;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1636" y="1235710"/>
            <a:ext cx="3304540" cy="535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82090" indent="164465">
              <a:lnSpc>
                <a:spcPct val="120100"/>
              </a:lnSpc>
              <a:spcBef>
                <a:spcPts val="95"/>
              </a:spcBef>
            </a:pPr>
            <a:r>
              <a:rPr sz="2400" b="1" spc="-5" dirty="0">
                <a:latin typeface="Calibri"/>
                <a:cs typeface="Calibri"/>
              </a:rPr>
              <a:t>Meaning  </a:t>
            </a:r>
            <a:r>
              <a:rPr sz="2400" spc="-5" dirty="0">
                <a:latin typeface="Calibri"/>
                <a:cs typeface="Calibri"/>
              </a:rPr>
              <a:t>Assignment  Con</a:t>
            </a:r>
            <a:r>
              <a:rPr sz="2400" spc="-25" dirty="0">
                <a:latin typeface="Calibri"/>
                <a:cs typeface="Calibri"/>
              </a:rPr>
              <a:t>cat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400" spc="-10" dirty="0">
                <a:latin typeface="Calibri"/>
                <a:cs typeface="Calibri"/>
              </a:rPr>
              <a:t>Concatenation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assignment  </a:t>
            </a:r>
            <a:r>
              <a:rPr sz="2400" spc="-10" dirty="0">
                <a:latin typeface="Calibri"/>
                <a:cs typeface="Calibri"/>
              </a:rPr>
              <a:t>Equality</a:t>
            </a:r>
            <a:endParaRPr sz="2400">
              <a:latin typeface="Calibri"/>
              <a:cs typeface="Calibri"/>
            </a:endParaRPr>
          </a:p>
          <a:p>
            <a:pPr marL="12700" marR="2048510">
              <a:lnSpc>
                <a:spcPts val="3460"/>
              </a:lnSpc>
              <a:spcBef>
                <a:spcPts val="210"/>
              </a:spcBef>
            </a:pPr>
            <a:r>
              <a:rPr sz="2400" dirty="0">
                <a:latin typeface="Calibri"/>
                <a:cs typeface="Calibri"/>
              </a:rPr>
              <a:t>Inequality  </a:t>
            </a:r>
            <a:r>
              <a:rPr sz="2400" spc="-5" dirty="0">
                <a:latin typeface="Calibri"/>
                <a:cs typeface="Calibri"/>
              </a:rPr>
              <a:t>Less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360"/>
              </a:spcBef>
            </a:pPr>
            <a:r>
              <a:rPr sz="2400" spc="-5" dirty="0">
                <a:latin typeface="Calibri"/>
                <a:cs typeface="Calibri"/>
              </a:rPr>
              <a:t>Less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dirty="0">
                <a:latin typeface="Calibri"/>
                <a:cs typeface="Calibri"/>
              </a:rPr>
              <a:t>than</a:t>
            </a:r>
            <a:endParaRPr sz="2400">
              <a:latin typeface="Calibri"/>
              <a:cs typeface="Calibri"/>
            </a:endParaRPr>
          </a:p>
          <a:p>
            <a:pPr marL="53340">
              <a:spcBef>
                <a:spcPts val="580"/>
              </a:spcBef>
            </a:pP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equal</a:t>
            </a:r>
            <a:endParaRPr sz="2400">
              <a:latin typeface="Calibri"/>
              <a:cs typeface="Calibri"/>
            </a:endParaRPr>
          </a:p>
          <a:p>
            <a:pPr marL="12700" marR="2543810">
              <a:lnSpc>
                <a:spcPct val="120000"/>
              </a:lnSpc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ds  Prints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474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361" y="461594"/>
            <a:ext cx="259207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C++</a:t>
            </a:r>
            <a:r>
              <a:rPr spc="-110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635"/>
            <a:ext cx="7778115" cy="35785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str2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str1; </a:t>
            </a:r>
            <a:r>
              <a:rPr sz="3200" spc="-5" dirty="0">
                <a:latin typeface="Calibri"/>
                <a:cs typeface="Calibri"/>
              </a:rPr>
              <a:t>// </a:t>
            </a:r>
            <a:r>
              <a:rPr sz="3200" dirty="0">
                <a:latin typeface="Calibri"/>
                <a:cs typeface="Calibri"/>
              </a:rPr>
              <a:t>assigning 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str3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str1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15" dirty="0">
                <a:latin typeface="Calibri"/>
                <a:cs typeface="Calibri"/>
              </a:rPr>
              <a:t>str2; //concatenating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if(str2 </a:t>
            </a:r>
            <a:r>
              <a:rPr sz="3200" dirty="0">
                <a:latin typeface="Calibri"/>
                <a:cs typeface="Calibri"/>
              </a:rPr>
              <a:t>&gt; </a:t>
            </a:r>
            <a:r>
              <a:rPr sz="3200" spc="-15" dirty="0">
                <a:latin typeface="Calibri"/>
                <a:cs typeface="Calibri"/>
              </a:rPr>
              <a:t>str1) </a:t>
            </a:r>
            <a:r>
              <a:rPr sz="3200" spc="-10" dirty="0">
                <a:latin typeface="Calibri"/>
                <a:cs typeface="Calibri"/>
              </a:rPr>
              <a:t>cout&lt;&lt;” str2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bin“;//compares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str1 </a:t>
            </a:r>
            <a:r>
              <a:rPr sz="3200" dirty="0">
                <a:latin typeface="Calibri"/>
                <a:cs typeface="Calibri"/>
              </a:rPr>
              <a:t>= "This is a </a:t>
            </a:r>
            <a:r>
              <a:rPr sz="3200" spc="-10" dirty="0">
                <a:latin typeface="Calibri"/>
                <a:cs typeface="Calibri"/>
              </a:rPr>
              <a:t>null-terminated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string.\n";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2170430" algn="l"/>
              </a:tabLst>
            </a:pPr>
            <a:r>
              <a:rPr sz="3200" spc="-10" dirty="0">
                <a:latin typeface="Calibri"/>
                <a:cs typeface="Calibri"/>
              </a:rPr>
              <a:t>cin&gt;&gt;str1;	</a:t>
            </a:r>
            <a:r>
              <a:rPr sz="3200" spc="-5" dirty="0">
                <a:latin typeface="Calibri"/>
                <a:cs typeface="Calibri"/>
              </a:rPr>
              <a:t>//reads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2473960" algn="l"/>
              </a:tabLst>
            </a:pPr>
            <a:r>
              <a:rPr sz="3200" spc="-10" dirty="0">
                <a:latin typeface="Calibri"/>
                <a:cs typeface="Calibri"/>
              </a:rPr>
              <a:t>Cout&lt;&lt;str1;	//prints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67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517" y="263093"/>
            <a:ext cx="468630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Simple </a:t>
            </a:r>
            <a:r>
              <a:rPr spc="15" dirty="0"/>
              <a:t>C++</a:t>
            </a:r>
            <a:r>
              <a:rPr spc="-80" dirty="0"/>
              <a:t> </a:t>
            </a:r>
            <a:r>
              <a:rPr spc="-2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340" y="1609090"/>
            <a:ext cx="404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Hello World</a:t>
            </a:r>
            <a:r>
              <a:rPr sz="2400" b="1" spc="-1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program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340" y="2413761"/>
            <a:ext cx="386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#include</a:t>
            </a:r>
            <a:r>
              <a:rPr sz="2400" b="1" spc="-114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&lt;iostream.h&gt;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341" y="3218815"/>
            <a:ext cx="221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 main()</a:t>
            </a:r>
            <a:r>
              <a:rPr sz="2400" b="1" spc="-1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5239" y="4023486"/>
            <a:ext cx="4409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cout &lt;&lt; "Hello</a:t>
            </a:r>
            <a:r>
              <a:rPr sz="2400" b="1" spc="-1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World\n";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5240" y="4828413"/>
            <a:ext cx="166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14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341" y="523532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5829" y="1660905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com</a:t>
            </a:r>
            <a:r>
              <a:rPr b="1" i="1" spc="-15" dirty="0">
                <a:solidFill>
                  <a:srgbClr val="E36C09"/>
                </a:solidFill>
                <a:latin typeface="Arial"/>
                <a:cs typeface="Arial"/>
              </a:rPr>
              <a:t>m</a:t>
            </a: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ent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3200" y="1811147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66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66800" h="114300">
                <a:moveTo>
                  <a:pt x="1066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99629" y="2505203"/>
            <a:ext cx="256476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b="1" i="1" dirty="0">
                <a:solidFill>
                  <a:srgbClr val="E36C09"/>
                </a:solidFill>
                <a:latin typeface="Arial"/>
                <a:cs typeface="Arial"/>
              </a:rPr>
              <a:t>Allows </a:t>
            </a: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access </a:t>
            </a:r>
            <a:r>
              <a:rPr b="1" i="1" dirty="0">
                <a:solidFill>
                  <a:srgbClr val="E36C09"/>
                </a:solidFill>
                <a:latin typeface="Arial"/>
                <a:cs typeface="Arial"/>
              </a:rPr>
              <a:t>to </a:t>
            </a:r>
            <a:r>
              <a:rPr b="1" i="1" spc="-10" dirty="0">
                <a:solidFill>
                  <a:srgbClr val="E36C09"/>
                </a:solidFill>
                <a:latin typeface="Arial"/>
                <a:cs typeface="Arial"/>
              </a:rPr>
              <a:t>an</a:t>
            </a:r>
            <a:r>
              <a:rPr b="1" i="1" spc="-7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E36C09"/>
                </a:solidFill>
                <a:latin typeface="Arial"/>
                <a:cs typeface="Arial"/>
              </a:rPr>
              <a:t>I/O  </a:t>
            </a: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library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48400" y="2731897"/>
            <a:ext cx="1372870" cy="146050"/>
          </a:xfrm>
          <a:custGeom>
            <a:avLst/>
            <a:gdLst/>
            <a:ahLst/>
            <a:cxnLst/>
            <a:rect l="l" t="t" r="r" b="b"/>
            <a:pathLst>
              <a:path w="1372870" h="146050">
                <a:moveTo>
                  <a:pt x="115226" y="38143"/>
                </a:moveTo>
                <a:lnTo>
                  <a:pt x="113114" y="76114"/>
                </a:lnTo>
                <a:lnTo>
                  <a:pt x="1370584" y="146050"/>
                </a:lnTo>
                <a:lnTo>
                  <a:pt x="1372615" y="107950"/>
                </a:lnTo>
                <a:lnTo>
                  <a:pt x="115226" y="38143"/>
                </a:lnTo>
                <a:close/>
              </a:path>
              <a:path w="1372870" h="146050">
                <a:moveTo>
                  <a:pt x="117348" y="0"/>
                </a:moveTo>
                <a:lnTo>
                  <a:pt x="0" y="50800"/>
                </a:lnTo>
                <a:lnTo>
                  <a:pt x="110998" y="114173"/>
                </a:lnTo>
                <a:lnTo>
                  <a:pt x="113114" y="76114"/>
                </a:lnTo>
                <a:lnTo>
                  <a:pt x="94107" y="75056"/>
                </a:lnTo>
                <a:lnTo>
                  <a:pt x="96138" y="37083"/>
                </a:lnTo>
                <a:lnTo>
                  <a:pt x="115285" y="37083"/>
                </a:lnTo>
                <a:lnTo>
                  <a:pt x="117348" y="0"/>
                </a:lnTo>
                <a:close/>
              </a:path>
              <a:path w="1372870" h="146050">
                <a:moveTo>
                  <a:pt x="96138" y="37083"/>
                </a:moveTo>
                <a:lnTo>
                  <a:pt x="94107" y="75056"/>
                </a:lnTo>
                <a:lnTo>
                  <a:pt x="113114" y="76114"/>
                </a:lnTo>
                <a:lnTo>
                  <a:pt x="115226" y="38143"/>
                </a:lnTo>
                <a:lnTo>
                  <a:pt x="96138" y="37083"/>
                </a:lnTo>
                <a:close/>
              </a:path>
              <a:path w="1372870" h="146050">
                <a:moveTo>
                  <a:pt x="115285" y="37083"/>
                </a:moveTo>
                <a:lnTo>
                  <a:pt x="96138" y="37083"/>
                </a:lnTo>
                <a:lnTo>
                  <a:pt x="115226" y="38143"/>
                </a:lnTo>
                <a:lnTo>
                  <a:pt x="115285" y="3708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9554" y="4334383"/>
            <a:ext cx="164846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b="1" i="1" dirty="0">
                <a:solidFill>
                  <a:srgbClr val="E36C09"/>
                </a:solidFill>
                <a:latin typeface="Arial"/>
                <a:cs typeface="Arial"/>
              </a:rPr>
              <a:t>output (print)</a:t>
            </a:r>
            <a:r>
              <a:rPr b="1" i="1" spc="-12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string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46925" y="4478146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66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66800" h="114300">
                <a:moveTo>
                  <a:pt x="1066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09028" y="5172837"/>
            <a:ext cx="274193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Program returns a status  code (0 means</a:t>
            </a:r>
            <a:r>
              <a:rPr b="1" i="1" spc="-2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E36C09"/>
                </a:solidFill>
                <a:latin typeface="Arial"/>
                <a:cs typeface="Arial"/>
              </a:rPr>
              <a:t>OK)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5040885"/>
            <a:ext cx="2138680" cy="579755"/>
          </a:xfrm>
          <a:custGeom>
            <a:avLst/>
            <a:gdLst/>
            <a:ahLst/>
            <a:cxnLst/>
            <a:rect l="l" t="t" r="r" b="b"/>
            <a:pathLst>
              <a:path w="2138679" h="579754">
                <a:moveTo>
                  <a:pt x="115485" y="36999"/>
                </a:moveTo>
                <a:lnTo>
                  <a:pt x="106264" y="73968"/>
                </a:lnTo>
                <a:lnTo>
                  <a:pt x="2129028" y="579666"/>
                </a:lnTo>
                <a:lnTo>
                  <a:pt x="2138172" y="542671"/>
                </a:lnTo>
                <a:lnTo>
                  <a:pt x="115485" y="36999"/>
                </a:lnTo>
                <a:close/>
              </a:path>
              <a:path w="2138679" h="579754">
                <a:moveTo>
                  <a:pt x="124713" y="0"/>
                </a:moveTo>
                <a:lnTo>
                  <a:pt x="0" y="27813"/>
                </a:lnTo>
                <a:lnTo>
                  <a:pt x="97027" y="110998"/>
                </a:lnTo>
                <a:lnTo>
                  <a:pt x="106264" y="73968"/>
                </a:lnTo>
                <a:lnTo>
                  <a:pt x="87756" y="69342"/>
                </a:lnTo>
                <a:lnTo>
                  <a:pt x="97027" y="32385"/>
                </a:lnTo>
                <a:lnTo>
                  <a:pt x="116636" y="32385"/>
                </a:lnTo>
                <a:lnTo>
                  <a:pt x="124713" y="0"/>
                </a:lnTo>
                <a:close/>
              </a:path>
              <a:path w="2138679" h="579754">
                <a:moveTo>
                  <a:pt x="97027" y="32385"/>
                </a:moveTo>
                <a:lnTo>
                  <a:pt x="87756" y="69342"/>
                </a:lnTo>
                <a:lnTo>
                  <a:pt x="106264" y="73968"/>
                </a:lnTo>
                <a:lnTo>
                  <a:pt x="115485" y="36999"/>
                </a:lnTo>
                <a:lnTo>
                  <a:pt x="97027" y="32385"/>
                </a:lnTo>
                <a:close/>
              </a:path>
              <a:path w="2138679" h="579754">
                <a:moveTo>
                  <a:pt x="116636" y="32385"/>
                </a:moveTo>
                <a:lnTo>
                  <a:pt x="97027" y="32385"/>
                </a:lnTo>
                <a:lnTo>
                  <a:pt x="115485" y="36999"/>
                </a:lnTo>
                <a:lnTo>
                  <a:pt x="116636" y="323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75376" y="3496183"/>
            <a:ext cx="3846829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Starts </a:t>
            </a:r>
            <a:r>
              <a:rPr b="1" i="1" dirty="0">
                <a:solidFill>
                  <a:srgbClr val="E36C09"/>
                </a:solidFill>
                <a:latin typeface="Arial"/>
                <a:cs typeface="Arial"/>
              </a:rPr>
              <a:t>definition of </a:t>
            </a: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special</a:t>
            </a:r>
            <a:r>
              <a:rPr b="1" i="1" spc="-6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E36C09"/>
                </a:solidFill>
                <a:latin typeface="Arial"/>
                <a:cs typeface="Arial"/>
              </a:rPr>
              <a:t>function  </a:t>
            </a:r>
            <a:r>
              <a:rPr b="1" i="1" spc="-5" dirty="0">
                <a:solidFill>
                  <a:srgbClr val="E36C09"/>
                </a:solidFill>
                <a:latin typeface="Arial"/>
                <a:cs typeface="Arial"/>
              </a:rPr>
              <a:t>main()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95800" y="3569462"/>
            <a:ext cx="1525270" cy="146685"/>
          </a:xfrm>
          <a:custGeom>
            <a:avLst/>
            <a:gdLst/>
            <a:ahLst/>
            <a:cxnLst/>
            <a:rect l="l" t="t" r="r" b="b"/>
            <a:pathLst>
              <a:path w="1525270" h="146685">
                <a:moveTo>
                  <a:pt x="115063" y="38031"/>
                </a:moveTo>
                <a:lnTo>
                  <a:pt x="113156" y="76130"/>
                </a:lnTo>
                <a:lnTo>
                  <a:pt x="1522984" y="146685"/>
                </a:lnTo>
                <a:lnTo>
                  <a:pt x="1524889" y="108585"/>
                </a:lnTo>
                <a:lnTo>
                  <a:pt x="115063" y="38031"/>
                </a:lnTo>
                <a:close/>
              </a:path>
              <a:path w="1525270" h="146685">
                <a:moveTo>
                  <a:pt x="116967" y="0"/>
                </a:moveTo>
                <a:lnTo>
                  <a:pt x="0" y="51435"/>
                </a:lnTo>
                <a:lnTo>
                  <a:pt x="111251" y="114173"/>
                </a:lnTo>
                <a:lnTo>
                  <a:pt x="113156" y="76130"/>
                </a:lnTo>
                <a:lnTo>
                  <a:pt x="94233" y="75183"/>
                </a:lnTo>
                <a:lnTo>
                  <a:pt x="96138" y="37084"/>
                </a:lnTo>
                <a:lnTo>
                  <a:pt x="115110" y="37084"/>
                </a:lnTo>
                <a:lnTo>
                  <a:pt x="116967" y="0"/>
                </a:lnTo>
                <a:close/>
              </a:path>
              <a:path w="1525270" h="146685">
                <a:moveTo>
                  <a:pt x="96138" y="37084"/>
                </a:moveTo>
                <a:lnTo>
                  <a:pt x="94233" y="75183"/>
                </a:lnTo>
                <a:lnTo>
                  <a:pt x="113156" y="76130"/>
                </a:lnTo>
                <a:lnTo>
                  <a:pt x="115063" y="38031"/>
                </a:lnTo>
                <a:lnTo>
                  <a:pt x="96138" y="37084"/>
                </a:lnTo>
                <a:close/>
              </a:path>
              <a:path w="1525270" h="146685">
                <a:moveTo>
                  <a:pt x="115110" y="37084"/>
                </a:moveTo>
                <a:lnTo>
                  <a:pt x="96138" y="37084"/>
                </a:lnTo>
                <a:lnTo>
                  <a:pt x="115063" y="38031"/>
                </a:lnTo>
                <a:lnTo>
                  <a:pt x="115110" y="370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342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654" y="461594"/>
            <a:ext cx="325501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Preprocessing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2179319" y="4389121"/>
            <a:ext cx="2118360" cy="150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3600" y="4343401"/>
            <a:ext cx="2057400" cy="889987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32410">
              <a:spcBef>
                <a:spcPts val="1920"/>
              </a:spcBef>
            </a:pPr>
            <a:r>
              <a:rPr sz="2000" b="1" i="1" spc="5" dirty="0">
                <a:latin typeface="Arial"/>
                <a:cs typeface="Arial"/>
              </a:rPr>
              <a:t>C++</a:t>
            </a:r>
            <a:r>
              <a:rPr sz="2000" b="1" i="1" spc="-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1519" y="4389121"/>
            <a:ext cx="1965960" cy="143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05800" y="4343400"/>
            <a:ext cx="1905000" cy="1009892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429895" marR="272415" indent="-149860"/>
            <a:r>
              <a:rPr sz="2000" b="1" i="1" dirty="0">
                <a:latin typeface="Arial"/>
                <a:cs typeface="Arial"/>
              </a:rPr>
              <a:t>Executable  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18120" y="2179320"/>
            <a:ext cx="2423160" cy="1280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28432" y="2209801"/>
            <a:ext cx="2002535" cy="1098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2400" y="2133600"/>
            <a:ext cx="2362200" cy="1219200"/>
          </a:xfrm>
          <a:custGeom>
            <a:avLst/>
            <a:gdLst/>
            <a:ahLst/>
            <a:cxnLst/>
            <a:rect l="l" t="t" r="r" b="b"/>
            <a:pathLst>
              <a:path w="2362200" h="1219200">
                <a:moveTo>
                  <a:pt x="1181100" y="0"/>
                </a:moveTo>
                <a:lnTo>
                  <a:pt x="1118375" y="844"/>
                </a:lnTo>
                <a:lnTo>
                  <a:pt x="1056504" y="3351"/>
                </a:lnTo>
                <a:lnTo>
                  <a:pt x="995566" y="7478"/>
                </a:lnTo>
                <a:lnTo>
                  <a:pt x="935644" y="13182"/>
                </a:lnTo>
                <a:lnTo>
                  <a:pt x="876819" y="20422"/>
                </a:lnTo>
                <a:lnTo>
                  <a:pt x="819173" y="29155"/>
                </a:lnTo>
                <a:lnTo>
                  <a:pt x="762788" y="39339"/>
                </a:lnTo>
                <a:lnTo>
                  <a:pt x="707745" y="50932"/>
                </a:lnTo>
                <a:lnTo>
                  <a:pt x="654126" y="63893"/>
                </a:lnTo>
                <a:lnTo>
                  <a:pt x="602012" y="78178"/>
                </a:lnTo>
                <a:lnTo>
                  <a:pt x="551486" y="93746"/>
                </a:lnTo>
                <a:lnTo>
                  <a:pt x="502628" y="110554"/>
                </a:lnTo>
                <a:lnTo>
                  <a:pt x="455521" y="128561"/>
                </a:lnTo>
                <a:lnTo>
                  <a:pt x="410246" y="147725"/>
                </a:lnTo>
                <a:lnTo>
                  <a:pt x="366885" y="168002"/>
                </a:lnTo>
                <a:lnTo>
                  <a:pt x="325519" y="189352"/>
                </a:lnTo>
                <a:lnTo>
                  <a:pt x="286230" y="211731"/>
                </a:lnTo>
                <a:lnTo>
                  <a:pt x="249100" y="235099"/>
                </a:lnTo>
                <a:lnTo>
                  <a:pt x="214211" y="259412"/>
                </a:lnTo>
                <a:lnTo>
                  <a:pt x="181643" y="284629"/>
                </a:lnTo>
                <a:lnTo>
                  <a:pt x="151479" y="310707"/>
                </a:lnTo>
                <a:lnTo>
                  <a:pt x="123800" y="337604"/>
                </a:lnTo>
                <a:lnTo>
                  <a:pt x="76225" y="393688"/>
                </a:lnTo>
                <a:lnTo>
                  <a:pt x="39570" y="452545"/>
                </a:lnTo>
                <a:lnTo>
                  <a:pt x="14490" y="513835"/>
                </a:lnTo>
                <a:lnTo>
                  <a:pt x="1637" y="577224"/>
                </a:lnTo>
                <a:lnTo>
                  <a:pt x="0" y="609600"/>
                </a:lnTo>
                <a:lnTo>
                  <a:pt x="1637" y="641975"/>
                </a:lnTo>
                <a:lnTo>
                  <a:pt x="14490" y="705364"/>
                </a:lnTo>
                <a:lnTo>
                  <a:pt x="39570" y="766654"/>
                </a:lnTo>
                <a:lnTo>
                  <a:pt x="76225" y="825511"/>
                </a:lnTo>
                <a:lnTo>
                  <a:pt x="123800" y="881595"/>
                </a:lnTo>
                <a:lnTo>
                  <a:pt x="151479" y="908492"/>
                </a:lnTo>
                <a:lnTo>
                  <a:pt x="181643" y="934570"/>
                </a:lnTo>
                <a:lnTo>
                  <a:pt x="214211" y="959787"/>
                </a:lnTo>
                <a:lnTo>
                  <a:pt x="249100" y="984100"/>
                </a:lnTo>
                <a:lnTo>
                  <a:pt x="286230" y="1007468"/>
                </a:lnTo>
                <a:lnTo>
                  <a:pt x="325519" y="1029847"/>
                </a:lnTo>
                <a:lnTo>
                  <a:pt x="366885" y="1051197"/>
                </a:lnTo>
                <a:lnTo>
                  <a:pt x="410246" y="1071474"/>
                </a:lnTo>
                <a:lnTo>
                  <a:pt x="455521" y="1090638"/>
                </a:lnTo>
                <a:lnTo>
                  <a:pt x="502628" y="1108645"/>
                </a:lnTo>
                <a:lnTo>
                  <a:pt x="551486" y="1125453"/>
                </a:lnTo>
                <a:lnTo>
                  <a:pt x="602012" y="1141021"/>
                </a:lnTo>
                <a:lnTo>
                  <a:pt x="654126" y="1155306"/>
                </a:lnTo>
                <a:lnTo>
                  <a:pt x="707745" y="1168267"/>
                </a:lnTo>
                <a:lnTo>
                  <a:pt x="762788" y="1179860"/>
                </a:lnTo>
                <a:lnTo>
                  <a:pt x="819173" y="1190044"/>
                </a:lnTo>
                <a:lnTo>
                  <a:pt x="876819" y="1198777"/>
                </a:lnTo>
                <a:lnTo>
                  <a:pt x="935644" y="1206017"/>
                </a:lnTo>
                <a:lnTo>
                  <a:pt x="995566" y="1211721"/>
                </a:lnTo>
                <a:lnTo>
                  <a:pt x="1056504" y="1215848"/>
                </a:lnTo>
                <a:lnTo>
                  <a:pt x="1118375" y="1218355"/>
                </a:lnTo>
                <a:lnTo>
                  <a:pt x="1181100" y="1219200"/>
                </a:lnTo>
                <a:lnTo>
                  <a:pt x="1243824" y="1218355"/>
                </a:lnTo>
                <a:lnTo>
                  <a:pt x="1305695" y="1215848"/>
                </a:lnTo>
                <a:lnTo>
                  <a:pt x="1366633" y="1211721"/>
                </a:lnTo>
                <a:lnTo>
                  <a:pt x="1426555" y="1206017"/>
                </a:lnTo>
                <a:lnTo>
                  <a:pt x="1485380" y="1198777"/>
                </a:lnTo>
                <a:lnTo>
                  <a:pt x="1543026" y="1190044"/>
                </a:lnTo>
                <a:lnTo>
                  <a:pt x="1599411" y="1179860"/>
                </a:lnTo>
                <a:lnTo>
                  <a:pt x="1654454" y="1168267"/>
                </a:lnTo>
                <a:lnTo>
                  <a:pt x="1708073" y="1155306"/>
                </a:lnTo>
                <a:lnTo>
                  <a:pt x="1760187" y="1141021"/>
                </a:lnTo>
                <a:lnTo>
                  <a:pt x="1810713" y="1125453"/>
                </a:lnTo>
                <a:lnTo>
                  <a:pt x="1859571" y="1108645"/>
                </a:lnTo>
                <a:lnTo>
                  <a:pt x="1906678" y="1090638"/>
                </a:lnTo>
                <a:lnTo>
                  <a:pt x="1951953" y="1071474"/>
                </a:lnTo>
                <a:lnTo>
                  <a:pt x="1995314" y="1051197"/>
                </a:lnTo>
                <a:lnTo>
                  <a:pt x="2036680" y="1029847"/>
                </a:lnTo>
                <a:lnTo>
                  <a:pt x="2075969" y="1007468"/>
                </a:lnTo>
                <a:lnTo>
                  <a:pt x="2113099" y="984100"/>
                </a:lnTo>
                <a:lnTo>
                  <a:pt x="2147988" y="959787"/>
                </a:lnTo>
                <a:lnTo>
                  <a:pt x="2180556" y="934570"/>
                </a:lnTo>
                <a:lnTo>
                  <a:pt x="2210720" y="908492"/>
                </a:lnTo>
                <a:lnTo>
                  <a:pt x="2238399" y="881595"/>
                </a:lnTo>
                <a:lnTo>
                  <a:pt x="2285974" y="825511"/>
                </a:lnTo>
                <a:lnTo>
                  <a:pt x="2322629" y="766654"/>
                </a:lnTo>
                <a:lnTo>
                  <a:pt x="2347709" y="705364"/>
                </a:lnTo>
                <a:lnTo>
                  <a:pt x="2360562" y="641975"/>
                </a:lnTo>
                <a:lnTo>
                  <a:pt x="2362200" y="609600"/>
                </a:lnTo>
                <a:lnTo>
                  <a:pt x="2360562" y="577224"/>
                </a:lnTo>
                <a:lnTo>
                  <a:pt x="2347709" y="513835"/>
                </a:lnTo>
                <a:lnTo>
                  <a:pt x="2322629" y="452545"/>
                </a:lnTo>
                <a:lnTo>
                  <a:pt x="2285974" y="393688"/>
                </a:lnTo>
                <a:lnTo>
                  <a:pt x="2238399" y="337604"/>
                </a:lnTo>
                <a:lnTo>
                  <a:pt x="2210720" y="310707"/>
                </a:lnTo>
                <a:lnTo>
                  <a:pt x="2180556" y="284629"/>
                </a:lnTo>
                <a:lnTo>
                  <a:pt x="2147988" y="259412"/>
                </a:lnTo>
                <a:lnTo>
                  <a:pt x="2113099" y="235099"/>
                </a:lnTo>
                <a:lnTo>
                  <a:pt x="2075969" y="211731"/>
                </a:lnTo>
                <a:lnTo>
                  <a:pt x="2036680" y="189352"/>
                </a:lnTo>
                <a:lnTo>
                  <a:pt x="1995314" y="168002"/>
                </a:lnTo>
                <a:lnTo>
                  <a:pt x="1951953" y="147725"/>
                </a:lnTo>
                <a:lnTo>
                  <a:pt x="1906678" y="128561"/>
                </a:lnTo>
                <a:lnTo>
                  <a:pt x="1859571" y="110554"/>
                </a:lnTo>
                <a:lnTo>
                  <a:pt x="1810713" y="93746"/>
                </a:lnTo>
                <a:lnTo>
                  <a:pt x="1760187" y="78178"/>
                </a:lnTo>
                <a:lnTo>
                  <a:pt x="1708073" y="63893"/>
                </a:lnTo>
                <a:lnTo>
                  <a:pt x="1654454" y="50932"/>
                </a:lnTo>
                <a:lnTo>
                  <a:pt x="1599411" y="39339"/>
                </a:lnTo>
                <a:lnTo>
                  <a:pt x="1543026" y="29155"/>
                </a:lnTo>
                <a:lnTo>
                  <a:pt x="1485380" y="20422"/>
                </a:lnTo>
                <a:lnTo>
                  <a:pt x="1426555" y="13182"/>
                </a:lnTo>
                <a:lnTo>
                  <a:pt x="1366633" y="7478"/>
                </a:lnTo>
                <a:lnTo>
                  <a:pt x="1305695" y="3351"/>
                </a:lnTo>
                <a:lnTo>
                  <a:pt x="1243824" y="844"/>
                </a:lnTo>
                <a:lnTo>
                  <a:pt x="118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2400" y="2133600"/>
            <a:ext cx="2362200" cy="1219200"/>
          </a:xfrm>
          <a:custGeom>
            <a:avLst/>
            <a:gdLst/>
            <a:ahLst/>
            <a:cxnLst/>
            <a:rect l="l" t="t" r="r" b="b"/>
            <a:pathLst>
              <a:path w="2362200" h="1219200">
                <a:moveTo>
                  <a:pt x="0" y="609600"/>
                </a:moveTo>
                <a:lnTo>
                  <a:pt x="6494" y="545288"/>
                </a:lnTo>
                <a:lnTo>
                  <a:pt x="25542" y="482907"/>
                </a:lnTo>
                <a:lnTo>
                  <a:pt x="56492" y="422791"/>
                </a:lnTo>
                <a:lnTo>
                  <a:pt x="98688" y="365279"/>
                </a:lnTo>
                <a:lnTo>
                  <a:pt x="151479" y="310707"/>
                </a:lnTo>
                <a:lnTo>
                  <a:pt x="181643" y="284629"/>
                </a:lnTo>
                <a:lnTo>
                  <a:pt x="214211" y="259412"/>
                </a:lnTo>
                <a:lnTo>
                  <a:pt x="249100" y="235099"/>
                </a:lnTo>
                <a:lnTo>
                  <a:pt x="286230" y="211731"/>
                </a:lnTo>
                <a:lnTo>
                  <a:pt x="325519" y="189352"/>
                </a:lnTo>
                <a:lnTo>
                  <a:pt x="366885" y="168002"/>
                </a:lnTo>
                <a:lnTo>
                  <a:pt x="410246" y="147725"/>
                </a:lnTo>
                <a:lnTo>
                  <a:pt x="455521" y="128561"/>
                </a:lnTo>
                <a:lnTo>
                  <a:pt x="502628" y="110554"/>
                </a:lnTo>
                <a:lnTo>
                  <a:pt x="551486" y="93746"/>
                </a:lnTo>
                <a:lnTo>
                  <a:pt x="602012" y="78178"/>
                </a:lnTo>
                <a:lnTo>
                  <a:pt x="654126" y="63893"/>
                </a:lnTo>
                <a:lnTo>
                  <a:pt x="707745" y="50932"/>
                </a:lnTo>
                <a:lnTo>
                  <a:pt x="762788" y="39339"/>
                </a:lnTo>
                <a:lnTo>
                  <a:pt x="819173" y="29155"/>
                </a:lnTo>
                <a:lnTo>
                  <a:pt x="876819" y="20422"/>
                </a:lnTo>
                <a:lnTo>
                  <a:pt x="935644" y="13182"/>
                </a:lnTo>
                <a:lnTo>
                  <a:pt x="995566" y="7478"/>
                </a:lnTo>
                <a:lnTo>
                  <a:pt x="1056504" y="3351"/>
                </a:lnTo>
                <a:lnTo>
                  <a:pt x="1118375" y="844"/>
                </a:lnTo>
                <a:lnTo>
                  <a:pt x="1181100" y="0"/>
                </a:lnTo>
                <a:lnTo>
                  <a:pt x="1243824" y="844"/>
                </a:lnTo>
                <a:lnTo>
                  <a:pt x="1305695" y="3351"/>
                </a:lnTo>
                <a:lnTo>
                  <a:pt x="1366633" y="7478"/>
                </a:lnTo>
                <a:lnTo>
                  <a:pt x="1426555" y="13182"/>
                </a:lnTo>
                <a:lnTo>
                  <a:pt x="1485380" y="20422"/>
                </a:lnTo>
                <a:lnTo>
                  <a:pt x="1543026" y="29155"/>
                </a:lnTo>
                <a:lnTo>
                  <a:pt x="1599411" y="39339"/>
                </a:lnTo>
                <a:lnTo>
                  <a:pt x="1654454" y="50932"/>
                </a:lnTo>
                <a:lnTo>
                  <a:pt x="1708073" y="63893"/>
                </a:lnTo>
                <a:lnTo>
                  <a:pt x="1760187" y="78178"/>
                </a:lnTo>
                <a:lnTo>
                  <a:pt x="1810713" y="93746"/>
                </a:lnTo>
                <a:lnTo>
                  <a:pt x="1859571" y="110554"/>
                </a:lnTo>
                <a:lnTo>
                  <a:pt x="1906678" y="128561"/>
                </a:lnTo>
                <a:lnTo>
                  <a:pt x="1951953" y="147725"/>
                </a:lnTo>
                <a:lnTo>
                  <a:pt x="1995314" y="168002"/>
                </a:lnTo>
                <a:lnTo>
                  <a:pt x="2036680" y="189352"/>
                </a:lnTo>
                <a:lnTo>
                  <a:pt x="2075969" y="211731"/>
                </a:lnTo>
                <a:lnTo>
                  <a:pt x="2113099" y="235099"/>
                </a:lnTo>
                <a:lnTo>
                  <a:pt x="2147988" y="259412"/>
                </a:lnTo>
                <a:lnTo>
                  <a:pt x="2180556" y="284629"/>
                </a:lnTo>
                <a:lnTo>
                  <a:pt x="2210720" y="310707"/>
                </a:lnTo>
                <a:lnTo>
                  <a:pt x="2238399" y="337604"/>
                </a:lnTo>
                <a:lnTo>
                  <a:pt x="2285974" y="393688"/>
                </a:lnTo>
                <a:lnTo>
                  <a:pt x="2322629" y="452545"/>
                </a:lnTo>
                <a:lnTo>
                  <a:pt x="2347709" y="513835"/>
                </a:lnTo>
                <a:lnTo>
                  <a:pt x="2360562" y="577224"/>
                </a:lnTo>
                <a:lnTo>
                  <a:pt x="2362200" y="609600"/>
                </a:lnTo>
                <a:lnTo>
                  <a:pt x="2360562" y="641975"/>
                </a:lnTo>
                <a:lnTo>
                  <a:pt x="2355705" y="673911"/>
                </a:lnTo>
                <a:lnTo>
                  <a:pt x="2336657" y="736292"/>
                </a:lnTo>
                <a:lnTo>
                  <a:pt x="2305707" y="796408"/>
                </a:lnTo>
                <a:lnTo>
                  <a:pt x="2263511" y="853920"/>
                </a:lnTo>
                <a:lnTo>
                  <a:pt x="2210720" y="908492"/>
                </a:lnTo>
                <a:lnTo>
                  <a:pt x="2180556" y="934570"/>
                </a:lnTo>
                <a:lnTo>
                  <a:pt x="2147988" y="959787"/>
                </a:lnTo>
                <a:lnTo>
                  <a:pt x="2113099" y="984100"/>
                </a:lnTo>
                <a:lnTo>
                  <a:pt x="2075969" y="1007468"/>
                </a:lnTo>
                <a:lnTo>
                  <a:pt x="2036680" y="1029847"/>
                </a:lnTo>
                <a:lnTo>
                  <a:pt x="1995314" y="1051197"/>
                </a:lnTo>
                <a:lnTo>
                  <a:pt x="1951953" y="1071474"/>
                </a:lnTo>
                <a:lnTo>
                  <a:pt x="1906678" y="1090638"/>
                </a:lnTo>
                <a:lnTo>
                  <a:pt x="1859571" y="1108645"/>
                </a:lnTo>
                <a:lnTo>
                  <a:pt x="1810713" y="1125453"/>
                </a:lnTo>
                <a:lnTo>
                  <a:pt x="1760187" y="1141021"/>
                </a:lnTo>
                <a:lnTo>
                  <a:pt x="1708073" y="1155306"/>
                </a:lnTo>
                <a:lnTo>
                  <a:pt x="1654454" y="1168267"/>
                </a:lnTo>
                <a:lnTo>
                  <a:pt x="1599411" y="1179860"/>
                </a:lnTo>
                <a:lnTo>
                  <a:pt x="1543026" y="1190044"/>
                </a:lnTo>
                <a:lnTo>
                  <a:pt x="1485380" y="1198777"/>
                </a:lnTo>
                <a:lnTo>
                  <a:pt x="1426555" y="1206017"/>
                </a:lnTo>
                <a:lnTo>
                  <a:pt x="1366633" y="1211721"/>
                </a:lnTo>
                <a:lnTo>
                  <a:pt x="1305695" y="1215848"/>
                </a:lnTo>
                <a:lnTo>
                  <a:pt x="1243824" y="1218355"/>
                </a:lnTo>
                <a:lnTo>
                  <a:pt x="1181100" y="1219200"/>
                </a:lnTo>
                <a:lnTo>
                  <a:pt x="1118375" y="1218355"/>
                </a:lnTo>
                <a:lnTo>
                  <a:pt x="1056504" y="1215848"/>
                </a:lnTo>
                <a:lnTo>
                  <a:pt x="995566" y="1211721"/>
                </a:lnTo>
                <a:lnTo>
                  <a:pt x="935644" y="1206017"/>
                </a:lnTo>
                <a:lnTo>
                  <a:pt x="876819" y="1198777"/>
                </a:lnTo>
                <a:lnTo>
                  <a:pt x="819173" y="1190044"/>
                </a:lnTo>
                <a:lnTo>
                  <a:pt x="762788" y="1179860"/>
                </a:lnTo>
                <a:lnTo>
                  <a:pt x="707745" y="1168267"/>
                </a:lnTo>
                <a:lnTo>
                  <a:pt x="654126" y="1155306"/>
                </a:lnTo>
                <a:lnTo>
                  <a:pt x="602012" y="1141021"/>
                </a:lnTo>
                <a:lnTo>
                  <a:pt x="551486" y="1125453"/>
                </a:lnTo>
                <a:lnTo>
                  <a:pt x="502628" y="1108645"/>
                </a:lnTo>
                <a:lnTo>
                  <a:pt x="455521" y="1090638"/>
                </a:lnTo>
                <a:lnTo>
                  <a:pt x="410246" y="1071474"/>
                </a:lnTo>
                <a:lnTo>
                  <a:pt x="366885" y="1051197"/>
                </a:lnTo>
                <a:lnTo>
                  <a:pt x="325519" y="1029847"/>
                </a:lnTo>
                <a:lnTo>
                  <a:pt x="286230" y="1007468"/>
                </a:lnTo>
                <a:lnTo>
                  <a:pt x="249100" y="984100"/>
                </a:lnTo>
                <a:lnTo>
                  <a:pt x="214211" y="959787"/>
                </a:lnTo>
                <a:lnTo>
                  <a:pt x="181643" y="934570"/>
                </a:lnTo>
                <a:lnTo>
                  <a:pt x="151479" y="908492"/>
                </a:lnTo>
                <a:lnTo>
                  <a:pt x="123800" y="881595"/>
                </a:lnTo>
                <a:lnTo>
                  <a:pt x="76225" y="825511"/>
                </a:lnTo>
                <a:lnTo>
                  <a:pt x="39570" y="766654"/>
                </a:lnTo>
                <a:lnTo>
                  <a:pt x="14490" y="705364"/>
                </a:lnTo>
                <a:lnTo>
                  <a:pt x="1637" y="641975"/>
                </a:lnTo>
                <a:lnTo>
                  <a:pt x="0" y="6096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86674" y="2217242"/>
            <a:ext cx="15373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3200" b="1" i="1" spc="5" dirty="0">
                <a:latin typeface="Calibri"/>
                <a:cs typeface="Calibri"/>
              </a:rPr>
              <a:t>C++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b="1" i="1" dirty="0">
                <a:latin typeface="Calibri"/>
                <a:cs typeface="Calibri"/>
              </a:rPr>
              <a:t>Compiler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59936" y="2021204"/>
            <a:ext cx="697865" cy="300990"/>
          </a:xfrm>
          <a:custGeom>
            <a:avLst/>
            <a:gdLst/>
            <a:ahLst/>
            <a:cxnLst/>
            <a:rect l="l" t="t" r="r" b="b"/>
            <a:pathLst>
              <a:path w="697864" h="300989">
                <a:moveTo>
                  <a:pt x="468983" y="72350"/>
                </a:moveTo>
                <a:lnTo>
                  <a:pt x="0" y="228600"/>
                </a:lnTo>
                <a:lnTo>
                  <a:pt x="24129" y="300990"/>
                </a:lnTo>
                <a:lnTo>
                  <a:pt x="493065" y="144638"/>
                </a:lnTo>
                <a:lnTo>
                  <a:pt x="468983" y="72350"/>
                </a:lnTo>
                <a:close/>
              </a:path>
              <a:path w="697864" h="300989">
                <a:moveTo>
                  <a:pt x="673735" y="60325"/>
                </a:moveTo>
                <a:lnTo>
                  <a:pt x="505078" y="60325"/>
                </a:lnTo>
                <a:lnTo>
                  <a:pt x="529209" y="132587"/>
                </a:lnTo>
                <a:lnTo>
                  <a:pt x="493065" y="144638"/>
                </a:lnTo>
                <a:lnTo>
                  <a:pt x="517143" y="216916"/>
                </a:lnTo>
                <a:lnTo>
                  <a:pt x="673735" y="60325"/>
                </a:lnTo>
                <a:close/>
              </a:path>
              <a:path w="697864" h="300989">
                <a:moveTo>
                  <a:pt x="505078" y="60325"/>
                </a:moveTo>
                <a:lnTo>
                  <a:pt x="468983" y="72350"/>
                </a:lnTo>
                <a:lnTo>
                  <a:pt x="493065" y="144638"/>
                </a:lnTo>
                <a:lnTo>
                  <a:pt x="529209" y="132587"/>
                </a:lnTo>
                <a:lnTo>
                  <a:pt x="505078" y="60325"/>
                </a:lnTo>
                <a:close/>
              </a:path>
              <a:path w="697864" h="300989">
                <a:moveTo>
                  <a:pt x="444880" y="0"/>
                </a:moveTo>
                <a:lnTo>
                  <a:pt x="468983" y="72350"/>
                </a:lnTo>
                <a:lnTo>
                  <a:pt x="505078" y="60325"/>
                </a:lnTo>
                <a:lnTo>
                  <a:pt x="673735" y="60325"/>
                </a:lnTo>
                <a:lnTo>
                  <a:pt x="697864" y="36195"/>
                </a:lnTo>
                <a:lnTo>
                  <a:pt x="444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29700" y="35052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76200" y="533400"/>
                </a:moveTo>
                <a:lnTo>
                  <a:pt x="0" y="533400"/>
                </a:lnTo>
                <a:lnTo>
                  <a:pt x="114300" y="762000"/>
                </a:lnTo>
                <a:lnTo>
                  <a:pt x="20955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228600" h="762000">
                <a:moveTo>
                  <a:pt x="152400" y="0"/>
                </a:moveTo>
                <a:lnTo>
                  <a:pt x="76200" y="0"/>
                </a:lnTo>
                <a:lnTo>
                  <a:pt x="76200" y="571500"/>
                </a:lnTo>
                <a:lnTo>
                  <a:pt x="152400" y="571500"/>
                </a:lnTo>
                <a:lnTo>
                  <a:pt x="152400" y="0"/>
                </a:lnTo>
                <a:close/>
              </a:path>
              <a:path w="228600" h="762000">
                <a:moveTo>
                  <a:pt x="228600" y="533400"/>
                </a:moveTo>
                <a:lnTo>
                  <a:pt x="152400" y="533400"/>
                </a:lnTo>
                <a:lnTo>
                  <a:pt x="152400" y="571500"/>
                </a:lnTo>
                <a:lnTo>
                  <a:pt x="209550" y="571500"/>
                </a:lnTo>
                <a:lnTo>
                  <a:pt x="2286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719" y="2179320"/>
            <a:ext cx="3032760" cy="1280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5123" y="2209801"/>
            <a:ext cx="2665476" cy="1098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0" y="2133600"/>
            <a:ext cx="2971800" cy="1219200"/>
          </a:xfrm>
          <a:custGeom>
            <a:avLst/>
            <a:gdLst/>
            <a:ahLst/>
            <a:cxnLst/>
            <a:rect l="l" t="t" r="r" b="b"/>
            <a:pathLst>
              <a:path w="2971800" h="1219200">
                <a:moveTo>
                  <a:pt x="1485900" y="0"/>
                </a:moveTo>
                <a:lnTo>
                  <a:pt x="1419712" y="593"/>
                </a:lnTo>
                <a:lnTo>
                  <a:pt x="1354266" y="2359"/>
                </a:lnTo>
                <a:lnTo>
                  <a:pt x="1289621" y="5271"/>
                </a:lnTo>
                <a:lnTo>
                  <a:pt x="1225839" y="9304"/>
                </a:lnTo>
                <a:lnTo>
                  <a:pt x="1162980" y="14435"/>
                </a:lnTo>
                <a:lnTo>
                  <a:pt x="1101103" y="20638"/>
                </a:lnTo>
                <a:lnTo>
                  <a:pt x="1040269" y="27889"/>
                </a:lnTo>
                <a:lnTo>
                  <a:pt x="980540" y="36162"/>
                </a:lnTo>
                <a:lnTo>
                  <a:pt x="921974" y="45433"/>
                </a:lnTo>
                <a:lnTo>
                  <a:pt x="864633" y="55678"/>
                </a:lnTo>
                <a:lnTo>
                  <a:pt x="808577" y="66871"/>
                </a:lnTo>
                <a:lnTo>
                  <a:pt x="753867" y="78987"/>
                </a:lnTo>
                <a:lnTo>
                  <a:pt x="700562" y="92002"/>
                </a:lnTo>
                <a:lnTo>
                  <a:pt x="648723" y="105892"/>
                </a:lnTo>
                <a:lnTo>
                  <a:pt x="598411" y="120630"/>
                </a:lnTo>
                <a:lnTo>
                  <a:pt x="549685" y="136193"/>
                </a:lnTo>
                <a:lnTo>
                  <a:pt x="502607" y="152556"/>
                </a:lnTo>
                <a:lnTo>
                  <a:pt x="457237" y="169694"/>
                </a:lnTo>
                <a:lnTo>
                  <a:pt x="413635" y="187582"/>
                </a:lnTo>
                <a:lnTo>
                  <a:pt x="371861" y="206195"/>
                </a:lnTo>
                <a:lnTo>
                  <a:pt x="331976" y="225509"/>
                </a:lnTo>
                <a:lnTo>
                  <a:pt x="294041" y="245499"/>
                </a:lnTo>
                <a:lnTo>
                  <a:pt x="258115" y="266140"/>
                </a:lnTo>
                <a:lnTo>
                  <a:pt x="224260" y="287407"/>
                </a:lnTo>
                <a:lnTo>
                  <a:pt x="192535" y="309276"/>
                </a:lnTo>
                <a:lnTo>
                  <a:pt x="135718" y="354719"/>
                </a:lnTo>
                <a:lnTo>
                  <a:pt x="88148" y="402270"/>
                </a:lnTo>
                <a:lnTo>
                  <a:pt x="50308" y="451732"/>
                </a:lnTo>
                <a:lnTo>
                  <a:pt x="22681" y="502907"/>
                </a:lnTo>
                <a:lnTo>
                  <a:pt x="5750" y="555595"/>
                </a:lnTo>
                <a:lnTo>
                  <a:pt x="0" y="609600"/>
                </a:lnTo>
                <a:lnTo>
                  <a:pt x="1447" y="636754"/>
                </a:lnTo>
                <a:lnTo>
                  <a:pt x="12848" y="690125"/>
                </a:lnTo>
                <a:lnTo>
                  <a:pt x="35187" y="742081"/>
                </a:lnTo>
                <a:lnTo>
                  <a:pt x="67981" y="792424"/>
                </a:lnTo>
                <a:lnTo>
                  <a:pt x="110747" y="840956"/>
                </a:lnTo>
                <a:lnTo>
                  <a:pt x="163001" y="887478"/>
                </a:lnTo>
                <a:lnTo>
                  <a:pt x="224260" y="931792"/>
                </a:lnTo>
                <a:lnTo>
                  <a:pt x="258115" y="953059"/>
                </a:lnTo>
                <a:lnTo>
                  <a:pt x="294041" y="973700"/>
                </a:lnTo>
                <a:lnTo>
                  <a:pt x="331976" y="993690"/>
                </a:lnTo>
                <a:lnTo>
                  <a:pt x="371861" y="1013004"/>
                </a:lnTo>
                <a:lnTo>
                  <a:pt x="413635" y="1031617"/>
                </a:lnTo>
                <a:lnTo>
                  <a:pt x="457237" y="1049505"/>
                </a:lnTo>
                <a:lnTo>
                  <a:pt x="502607" y="1066643"/>
                </a:lnTo>
                <a:lnTo>
                  <a:pt x="549685" y="1083006"/>
                </a:lnTo>
                <a:lnTo>
                  <a:pt x="598411" y="1098569"/>
                </a:lnTo>
                <a:lnTo>
                  <a:pt x="648723" y="1113307"/>
                </a:lnTo>
                <a:lnTo>
                  <a:pt x="700562" y="1127197"/>
                </a:lnTo>
                <a:lnTo>
                  <a:pt x="753867" y="1140212"/>
                </a:lnTo>
                <a:lnTo>
                  <a:pt x="808577" y="1152328"/>
                </a:lnTo>
                <a:lnTo>
                  <a:pt x="864633" y="1163521"/>
                </a:lnTo>
                <a:lnTo>
                  <a:pt x="921974" y="1173766"/>
                </a:lnTo>
                <a:lnTo>
                  <a:pt x="980540" y="1183037"/>
                </a:lnTo>
                <a:lnTo>
                  <a:pt x="1040269" y="1191310"/>
                </a:lnTo>
                <a:lnTo>
                  <a:pt x="1101103" y="1198561"/>
                </a:lnTo>
                <a:lnTo>
                  <a:pt x="1162980" y="1204764"/>
                </a:lnTo>
                <a:lnTo>
                  <a:pt x="1225839" y="1209895"/>
                </a:lnTo>
                <a:lnTo>
                  <a:pt x="1289621" y="1213928"/>
                </a:lnTo>
                <a:lnTo>
                  <a:pt x="1354266" y="1216840"/>
                </a:lnTo>
                <a:lnTo>
                  <a:pt x="1419712" y="1218606"/>
                </a:lnTo>
                <a:lnTo>
                  <a:pt x="1485900" y="1219200"/>
                </a:lnTo>
                <a:lnTo>
                  <a:pt x="1552090" y="1218606"/>
                </a:lnTo>
                <a:lnTo>
                  <a:pt x="1617539" y="1216840"/>
                </a:lnTo>
                <a:lnTo>
                  <a:pt x="1682185" y="1213928"/>
                </a:lnTo>
                <a:lnTo>
                  <a:pt x="1745970" y="1209895"/>
                </a:lnTo>
                <a:lnTo>
                  <a:pt x="1808831" y="1204764"/>
                </a:lnTo>
                <a:lnTo>
                  <a:pt x="1870709" y="1198561"/>
                </a:lnTo>
                <a:lnTo>
                  <a:pt x="1931544" y="1191310"/>
                </a:lnTo>
                <a:lnTo>
                  <a:pt x="1991274" y="1183037"/>
                </a:lnTo>
                <a:lnTo>
                  <a:pt x="2049841" y="1173766"/>
                </a:lnTo>
                <a:lnTo>
                  <a:pt x="2107182" y="1163521"/>
                </a:lnTo>
                <a:lnTo>
                  <a:pt x="2163239" y="1152328"/>
                </a:lnTo>
                <a:lnTo>
                  <a:pt x="2217949" y="1140212"/>
                </a:lnTo>
                <a:lnTo>
                  <a:pt x="2271254" y="1127197"/>
                </a:lnTo>
                <a:lnTo>
                  <a:pt x="2323093" y="1113307"/>
                </a:lnTo>
                <a:lnTo>
                  <a:pt x="2373405" y="1098569"/>
                </a:lnTo>
                <a:lnTo>
                  <a:pt x="2422130" y="1083006"/>
                </a:lnTo>
                <a:lnTo>
                  <a:pt x="2469207" y="1066643"/>
                </a:lnTo>
                <a:lnTo>
                  <a:pt x="2514577" y="1049505"/>
                </a:lnTo>
                <a:lnTo>
                  <a:pt x="2558178" y="1031617"/>
                </a:lnTo>
                <a:lnTo>
                  <a:pt x="2599951" y="1013004"/>
                </a:lnTo>
                <a:lnTo>
                  <a:pt x="2639835" y="993690"/>
                </a:lnTo>
                <a:lnTo>
                  <a:pt x="2677769" y="973700"/>
                </a:lnTo>
                <a:lnTo>
                  <a:pt x="2713694" y="953059"/>
                </a:lnTo>
                <a:lnTo>
                  <a:pt x="2747548" y="931792"/>
                </a:lnTo>
                <a:lnTo>
                  <a:pt x="2779272" y="909923"/>
                </a:lnTo>
                <a:lnTo>
                  <a:pt x="2836087" y="864480"/>
                </a:lnTo>
                <a:lnTo>
                  <a:pt x="2883655" y="816929"/>
                </a:lnTo>
                <a:lnTo>
                  <a:pt x="2921494" y="767467"/>
                </a:lnTo>
                <a:lnTo>
                  <a:pt x="2949119" y="716292"/>
                </a:lnTo>
                <a:lnTo>
                  <a:pt x="2966049" y="663604"/>
                </a:lnTo>
                <a:lnTo>
                  <a:pt x="2971800" y="609600"/>
                </a:lnTo>
                <a:lnTo>
                  <a:pt x="2970352" y="582445"/>
                </a:lnTo>
                <a:lnTo>
                  <a:pt x="2958951" y="529074"/>
                </a:lnTo>
                <a:lnTo>
                  <a:pt x="2936613" y="477118"/>
                </a:lnTo>
                <a:lnTo>
                  <a:pt x="2903821" y="426775"/>
                </a:lnTo>
                <a:lnTo>
                  <a:pt x="2861057" y="378243"/>
                </a:lnTo>
                <a:lnTo>
                  <a:pt x="2808805" y="331721"/>
                </a:lnTo>
                <a:lnTo>
                  <a:pt x="2747548" y="287407"/>
                </a:lnTo>
                <a:lnTo>
                  <a:pt x="2713694" y="266140"/>
                </a:lnTo>
                <a:lnTo>
                  <a:pt x="2677769" y="245499"/>
                </a:lnTo>
                <a:lnTo>
                  <a:pt x="2639835" y="225509"/>
                </a:lnTo>
                <a:lnTo>
                  <a:pt x="2599951" y="206195"/>
                </a:lnTo>
                <a:lnTo>
                  <a:pt x="2558178" y="187582"/>
                </a:lnTo>
                <a:lnTo>
                  <a:pt x="2514577" y="169694"/>
                </a:lnTo>
                <a:lnTo>
                  <a:pt x="2469207" y="152556"/>
                </a:lnTo>
                <a:lnTo>
                  <a:pt x="2422130" y="136193"/>
                </a:lnTo>
                <a:lnTo>
                  <a:pt x="2373405" y="120630"/>
                </a:lnTo>
                <a:lnTo>
                  <a:pt x="2323093" y="105892"/>
                </a:lnTo>
                <a:lnTo>
                  <a:pt x="2271254" y="92002"/>
                </a:lnTo>
                <a:lnTo>
                  <a:pt x="2217949" y="78987"/>
                </a:lnTo>
                <a:lnTo>
                  <a:pt x="2163239" y="66871"/>
                </a:lnTo>
                <a:lnTo>
                  <a:pt x="2107182" y="55678"/>
                </a:lnTo>
                <a:lnTo>
                  <a:pt x="2049841" y="45433"/>
                </a:lnTo>
                <a:lnTo>
                  <a:pt x="1991274" y="36162"/>
                </a:lnTo>
                <a:lnTo>
                  <a:pt x="1931544" y="27889"/>
                </a:lnTo>
                <a:lnTo>
                  <a:pt x="1870709" y="20638"/>
                </a:lnTo>
                <a:lnTo>
                  <a:pt x="1808831" y="14435"/>
                </a:lnTo>
                <a:lnTo>
                  <a:pt x="1745970" y="9304"/>
                </a:lnTo>
                <a:lnTo>
                  <a:pt x="1682185" y="5271"/>
                </a:lnTo>
                <a:lnTo>
                  <a:pt x="1617539" y="2359"/>
                </a:lnTo>
                <a:lnTo>
                  <a:pt x="1552090" y="593"/>
                </a:lnTo>
                <a:lnTo>
                  <a:pt x="148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5000" y="2133600"/>
            <a:ext cx="2971800" cy="1219200"/>
          </a:xfrm>
          <a:custGeom>
            <a:avLst/>
            <a:gdLst/>
            <a:ahLst/>
            <a:cxnLst/>
            <a:rect l="l" t="t" r="r" b="b"/>
            <a:pathLst>
              <a:path w="2971800" h="1219200">
                <a:moveTo>
                  <a:pt x="0" y="609600"/>
                </a:moveTo>
                <a:lnTo>
                  <a:pt x="5750" y="555595"/>
                </a:lnTo>
                <a:lnTo>
                  <a:pt x="22681" y="502907"/>
                </a:lnTo>
                <a:lnTo>
                  <a:pt x="50308" y="451732"/>
                </a:lnTo>
                <a:lnTo>
                  <a:pt x="88148" y="402270"/>
                </a:lnTo>
                <a:lnTo>
                  <a:pt x="135718" y="354719"/>
                </a:lnTo>
                <a:lnTo>
                  <a:pt x="192535" y="309276"/>
                </a:lnTo>
                <a:lnTo>
                  <a:pt x="224260" y="287407"/>
                </a:lnTo>
                <a:lnTo>
                  <a:pt x="258115" y="266140"/>
                </a:lnTo>
                <a:lnTo>
                  <a:pt x="294041" y="245499"/>
                </a:lnTo>
                <a:lnTo>
                  <a:pt x="331976" y="225509"/>
                </a:lnTo>
                <a:lnTo>
                  <a:pt x="371861" y="206195"/>
                </a:lnTo>
                <a:lnTo>
                  <a:pt x="413635" y="187582"/>
                </a:lnTo>
                <a:lnTo>
                  <a:pt x="457237" y="169694"/>
                </a:lnTo>
                <a:lnTo>
                  <a:pt x="502607" y="152556"/>
                </a:lnTo>
                <a:lnTo>
                  <a:pt x="549685" y="136193"/>
                </a:lnTo>
                <a:lnTo>
                  <a:pt x="598411" y="120630"/>
                </a:lnTo>
                <a:lnTo>
                  <a:pt x="648723" y="105892"/>
                </a:lnTo>
                <a:lnTo>
                  <a:pt x="700562" y="92002"/>
                </a:lnTo>
                <a:lnTo>
                  <a:pt x="753867" y="78987"/>
                </a:lnTo>
                <a:lnTo>
                  <a:pt x="808577" y="66871"/>
                </a:lnTo>
                <a:lnTo>
                  <a:pt x="864633" y="55678"/>
                </a:lnTo>
                <a:lnTo>
                  <a:pt x="921974" y="45433"/>
                </a:lnTo>
                <a:lnTo>
                  <a:pt x="980540" y="36162"/>
                </a:lnTo>
                <a:lnTo>
                  <a:pt x="1040269" y="27889"/>
                </a:lnTo>
                <a:lnTo>
                  <a:pt x="1101103" y="20638"/>
                </a:lnTo>
                <a:lnTo>
                  <a:pt x="1162980" y="14435"/>
                </a:lnTo>
                <a:lnTo>
                  <a:pt x="1225839" y="9304"/>
                </a:lnTo>
                <a:lnTo>
                  <a:pt x="1289621" y="5271"/>
                </a:lnTo>
                <a:lnTo>
                  <a:pt x="1354266" y="2359"/>
                </a:lnTo>
                <a:lnTo>
                  <a:pt x="1419712" y="593"/>
                </a:lnTo>
                <a:lnTo>
                  <a:pt x="1485900" y="0"/>
                </a:lnTo>
                <a:lnTo>
                  <a:pt x="1552090" y="593"/>
                </a:lnTo>
                <a:lnTo>
                  <a:pt x="1617539" y="2359"/>
                </a:lnTo>
                <a:lnTo>
                  <a:pt x="1682185" y="5271"/>
                </a:lnTo>
                <a:lnTo>
                  <a:pt x="1745970" y="9304"/>
                </a:lnTo>
                <a:lnTo>
                  <a:pt x="1808831" y="14435"/>
                </a:lnTo>
                <a:lnTo>
                  <a:pt x="1870709" y="20638"/>
                </a:lnTo>
                <a:lnTo>
                  <a:pt x="1931544" y="27889"/>
                </a:lnTo>
                <a:lnTo>
                  <a:pt x="1991274" y="36162"/>
                </a:lnTo>
                <a:lnTo>
                  <a:pt x="2049841" y="45433"/>
                </a:lnTo>
                <a:lnTo>
                  <a:pt x="2107182" y="55678"/>
                </a:lnTo>
                <a:lnTo>
                  <a:pt x="2163239" y="66871"/>
                </a:lnTo>
                <a:lnTo>
                  <a:pt x="2217949" y="78987"/>
                </a:lnTo>
                <a:lnTo>
                  <a:pt x="2271254" y="92002"/>
                </a:lnTo>
                <a:lnTo>
                  <a:pt x="2323093" y="105892"/>
                </a:lnTo>
                <a:lnTo>
                  <a:pt x="2373405" y="120630"/>
                </a:lnTo>
                <a:lnTo>
                  <a:pt x="2422130" y="136193"/>
                </a:lnTo>
                <a:lnTo>
                  <a:pt x="2469207" y="152556"/>
                </a:lnTo>
                <a:lnTo>
                  <a:pt x="2514577" y="169694"/>
                </a:lnTo>
                <a:lnTo>
                  <a:pt x="2558178" y="187582"/>
                </a:lnTo>
                <a:lnTo>
                  <a:pt x="2599951" y="206195"/>
                </a:lnTo>
                <a:lnTo>
                  <a:pt x="2639835" y="225509"/>
                </a:lnTo>
                <a:lnTo>
                  <a:pt x="2677769" y="245499"/>
                </a:lnTo>
                <a:lnTo>
                  <a:pt x="2713694" y="266140"/>
                </a:lnTo>
                <a:lnTo>
                  <a:pt x="2747548" y="287407"/>
                </a:lnTo>
                <a:lnTo>
                  <a:pt x="2779272" y="309276"/>
                </a:lnTo>
                <a:lnTo>
                  <a:pt x="2836087" y="354719"/>
                </a:lnTo>
                <a:lnTo>
                  <a:pt x="2883655" y="402270"/>
                </a:lnTo>
                <a:lnTo>
                  <a:pt x="2921494" y="451732"/>
                </a:lnTo>
                <a:lnTo>
                  <a:pt x="2949119" y="502907"/>
                </a:lnTo>
                <a:lnTo>
                  <a:pt x="2966049" y="555595"/>
                </a:lnTo>
                <a:lnTo>
                  <a:pt x="2971800" y="609600"/>
                </a:lnTo>
                <a:lnTo>
                  <a:pt x="2970352" y="636754"/>
                </a:lnTo>
                <a:lnTo>
                  <a:pt x="2966049" y="663604"/>
                </a:lnTo>
                <a:lnTo>
                  <a:pt x="2949119" y="716292"/>
                </a:lnTo>
                <a:lnTo>
                  <a:pt x="2921494" y="767467"/>
                </a:lnTo>
                <a:lnTo>
                  <a:pt x="2883655" y="816929"/>
                </a:lnTo>
                <a:lnTo>
                  <a:pt x="2836087" y="864480"/>
                </a:lnTo>
                <a:lnTo>
                  <a:pt x="2779272" y="909923"/>
                </a:lnTo>
                <a:lnTo>
                  <a:pt x="2747548" y="931792"/>
                </a:lnTo>
                <a:lnTo>
                  <a:pt x="2713694" y="953059"/>
                </a:lnTo>
                <a:lnTo>
                  <a:pt x="2677769" y="973700"/>
                </a:lnTo>
                <a:lnTo>
                  <a:pt x="2639835" y="993690"/>
                </a:lnTo>
                <a:lnTo>
                  <a:pt x="2599951" y="1013004"/>
                </a:lnTo>
                <a:lnTo>
                  <a:pt x="2558178" y="1031617"/>
                </a:lnTo>
                <a:lnTo>
                  <a:pt x="2514577" y="1049505"/>
                </a:lnTo>
                <a:lnTo>
                  <a:pt x="2469207" y="1066643"/>
                </a:lnTo>
                <a:lnTo>
                  <a:pt x="2422130" y="1083006"/>
                </a:lnTo>
                <a:lnTo>
                  <a:pt x="2373405" y="1098569"/>
                </a:lnTo>
                <a:lnTo>
                  <a:pt x="2323093" y="1113307"/>
                </a:lnTo>
                <a:lnTo>
                  <a:pt x="2271254" y="1127197"/>
                </a:lnTo>
                <a:lnTo>
                  <a:pt x="2217949" y="1140212"/>
                </a:lnTo>
                <a:lnTo>
                  <a:pt x="2163239" y="1152328"/>
                </a:lnTo>
                <a:lnTo>
                  <a:pt x="2107182" y="1163521"/>
                </a:lnTo>
                <a:lnTo>
                  <a:pt x="2049841" y="1173766"/>
                </a:lnTo>
                <a:lnTo>
                  <a:pt x="1991274" y="1183037"/>
                </a:lnTo>
                <a:lnTo>
                  <a:pt x="1931544" y="1191310"/>
                </a:lnTo>
                <a:lnTo>
                  <a:pt x="1870709" y="1198561"/>
                </a:lnTo>
                <a:lnTo>
                  <a:pt x="1808831" y="1204764"/>
                </a:lnTo>
                <a:lnTo>
                  <a:pt x="1745970" y="1209895"/>
                </a:lnTo>
                <a:lnTo>
                  <a:pt x="1682185" y="1213928"/>
                </a:lnTo>
                <a:lnTo>
                  <a:pt x="1617539" y="1216840"/>
                </a:lnTo>
                <a:lnTo>
                  <a:pt x="1552090" y="1218606"/>
                </a:lnTo>
                <a:lnTo>
                  <a:pt x="1485900" y="1219200"/>
                </a:lnTo>
                <a:lnTo>
                  <a:pt x="1419712" y="1218606"/>
                </a:lnTo>
                <a:lnTo>
                  <a:pt x="1354266" y="1216840"/>
                </a:lnTo>
                <a:lnTo>
                  <a:pt x="1289621" y="1213928"/>
                </a:lnTo>
                <a:lnTo>
                  <a:pt x="1225839" y="1209895"/>
                </a:lnTo>
                <a:lnTo>
                  <a:pt x="1162980" y="1204764"/>
                </a:lnTo>
                <a:lnTo>
                  <a:pt x="1101103" y="1198561"/>
                </a:lnTo>
                <a:lnTo>
                  <a:pt x="1040269" y="1191310"/>
                </a:lnTo>
                <a:lnTo>
                  <a:pt x="980540" y="1183037"/>
                </a:lnTo>
                <a:lnTo>
                  <a:pt x="921974" y="1173766"/>
                </a:lnTo>
                <a:lnTo>
                  <a:pt x="864633" y="1163521"/>
                </a:lnTo>
                <a:lnTo>
                  <a:pt x="808577" y="1152328"/>
                </a:lnTo>
                <a:lnTo>
                  <a:pt x="753867" y="1140212"/>
                </a:lnTo>
                <a:lnTo>
                  <a:pt x="700562" y="1127197"/>
                </a:lnTo>
                <a:lnTo>
                  <a:pt x="648723" y="1113307"/>
                </a:lnTo>
                <a:lnTo>
                  <a:pt x="598411" y="1098569"/>
                </a:lnTo>
                <a:lnTo>
                  <a:pt x="549685" y="1083006"/>
                </a:lnTo>
                <a:lnTo>
                  <a:pt x="502607" y="1066643"/>
                </a:lnTo>
                <a:lnTo>
                  <a:pt x="457237" y="1049505"/>
                </a:lnTo>
                <a:lnTo>
                  <a:pt x="413635" y="1031617"/>
                </a:lnTo>
                <a:lnTo>
                  <a:pt x="371861" y="1013004"/>
                </a:lnTo>
                <a:lnTo>
                  <a:pt x="331976" y="993690"/>
                </a:lnTo>
                <a:lnTo>
                  <a:pt x="294041" y="973700"/>
                </a:lnTo>
                <a:lnTo>
                  <a:pt x="258115" y="953059"/>
                </a:lnTo>
                <a:lnTo>
                  <a:pt x="224260" y="931792"/>
                </a:lnTo>
                <a:lnTo>
                  <a:pt x="192535" y="909923"/>
                </a:lnTo>
                <a:lnTo>
                  <a:pt x="135718" y="864480"/>
                </a:lnTo>
                <a:lnTo>
                  <a:pt x="88148" y="816929"/>
                </a:lnTo>
                <a:lnTo>
                  <a:pt x="50308" y="767467"/>
                </a:lnTo>
                <a:lnTo>
                  <a:pt x="22681" y="716292"/>
                </a:lnTo>
                <a:lnTo>
                  <a:pt x="5750" y="663604"/>
                </a:lnTo>
                <a:lnTo>
                  <a:pt x="0" y="6096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91284" y="2217242"/>
            <a:ext cx="22002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3200" b="1" i="1" spc="5" dirty="0">
                <a:latin typeface="Calibri"/>
                <a:cs typeface="Calibri"/>
              </a:rPr>
              <a:t>C++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b="1" i="1" spc="-5" dirty="0">
                <a:latin typeface="Calibri"/>
                <a:cs typeface="Calibri"/>
              </a:rPr>
              <a:t>Prepro</a:t>
            </a:r>
            <a:r>
              <a:rPr sz="3200" b="1" i="1" spc="-25" dirty="0">
                <a:latin typeface="Calibri"/>
                <a:cs typeface="Calibri"/>
              </a:rPr>
              <a:t>c</a:t>
            </a:r>
            <a:r>
              <a:rPr sz="3200" b="1" i="1" spc="-5" dirty="0">
                <a:latin typeface="Calibri"/>
                <a:cs typeface="Calibri"/>
              </a:rPr>
              <a:t>essor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8500" y="35052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152400" y="190500"/>
                </a:moveTo>
                <a:lnTo>
                  <a:pt x="76200" y="190500"/>
                </a:lnTo>
                <a:lnTo>
                  <a:pt x="76200" y="762000"/>
                </a:lnTo>
                <a:lnTo>
                  <a:pt x="152400" y="762000"/>
                </a:lnTo>
                <a:lnTo>
                  <a:pt x="152400" y="190500"/>
                </a:lnTo>
                <a:close/>
              </a:path>
              <a:path w="228600" h="76200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76200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720" y="1645920"/>
            <a:ext cx="2118360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8676" y="2016251"/>
            <a:ext cx="2057400" cy="690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34000" y="1600200"/>
            <a:ext cx="2057400" cy="1049646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153670" marR="146685" indent="5715"/>
            <a:r>
              <a:rPr sz="2000" b="1" i="1" spc="-10" dirty="0">
                <a:latin typeface="Arial"/>
                <a:cs typeface="Arial"/>
              </a:rPr>
              <a:t>Temporary</a:t>
            </a:r>
            <a:r>
              <a:rPr sz="2000" b="1" i="1" spc="-10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file  (C++</a:t>
            </a:r>
            <a:r>
              <a:rPr sz="2000" b="1" i="1" spc="-114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program)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2614" y="2022349"/>
            <a:ext cx="548640" cy="278765"/>
          </a:xfrm>
          <a:custGeom>
            <a:avLst/>
            <a:gdLst/>
            <a:ahLst/>
            <a:cxnLst/>
            <a:rect l="l" t="t" r="r" b="b"/>
            <a:pathLst>
              <a:path w="548639" h="278764">
                <a:moveTo>
                  <a:pt x="323248" y="208639"/>
                </a:moveTo>
                <a:lnTo>
                  <a:pt x="293243" y="278638"/>
                </a:lnTo>
                <a:lnTo>
                  <a:pt x="548386" y="263651"/>
                </a:lnTo>
                <a:lnTo>
                  <a:pt x="514527" y="223647"/>
                </a:lnTo>
                <a:lnTo>
                  <a:pt x="358266" y="223647"/>
                </a:lnTo>
                <a:lnTo>
                  <a:pt x="323248" y="208639"/>
                </a:lnTo>
                <a:close/>
              </a:path>
              <a:path w="548639" h="278764">
                <a:moveTo>
                  <a:pt x="353286" y="138563"/>
                </a:moveTo>
                <a:lnTo>
                  <a:pt x="323248" y="208639"/>
                </a:lnTo>
                <a:lnTo>
                  <a:pt x="358266" y="223647"/>
                </a:lnTo>
                <a:lnTo>
                  <a:pt x="388238" y="153542"/>
                </a:lnTo>
                <a:lnTo>
                  <a:pt x="353286" y="138563"/>
                </a:lnTo>
                <a:close/>
              </a:path>
              <a:path w="548639" h="278764">
                <a:moveTo>
                  <a:pt x="383286" y="68579"/>
                </a:moveTo>
                <a:lnTo>
                  <a:pt x="353286" y="138563"/>
                </a:lnTo>
                <a:lnTo>
                  <a:pt x="388238" y="153542"/>
                </a:lnTo>
                <a:lnTo>
                  <a:pt x="358266" y="223647"/>
                </a:lnTo>
                <a:lnTo>
                  <a:pt x="514527" y="223647"/>
                </a:lnTo>
                <a:lnTo>
                  <a:pt x="383286" y="68579"/>
                </a:lnTo>
                <a:close/>
              </a:path>
              <a:path w="548639" h="278764">
                <a:moveTo>
                  <a:pt x="29972" y="0"/>
                </a:moveTo>
                <a:lnTo>
                  <a:pt x="0" y="70103"/>
                </a:lnTo>
                <a:lnTo>
                  <a:pt x="323248" y="208639"/>
                </a:lnTo>
                <a:lnTo>
                  <a:pt x="353286" y="138563"/>
                </a:lnTo>
                <a:lnTo>
                  <a:pt x="29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36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3170" y="852487"/>
            <a:ext cx="6980191" cy="520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94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9138" y="228600"/>
            <a:ext cx="8346830" cy="6441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28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867" y="0"/>
            <a:ext cx="6585706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39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372" y="0"/>
            <a:ext cx="851176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52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1" y="1358236"/>
            <a:ext cx="490283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3200" spc="5" dirty="0">
                <a:latin typeface="Calibri"/>
                <a:cs typeface="Calibri"/>
              </a:rPr>
              <a:t>C++ </a:t>
            </a:r>
            <a:r>
              <a:rPr sz="3200" spc="-15" dirty="0">
                <a:latin typeface="Calibri"/>
                <a:cs typeface="Calibri"/>
              </a:rPr>
              <a:t>Program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collection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0" dirty="0">
                <a:latin typeface="Calibri"/>
                <a:cs typeface="Calibri"/>
              </a:rPr>
              <a:t>Tokens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Comments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White</a:t>
            </a:r>
            <a:r>
              <a:rPr sz="3200" spc="-5" dirty="0">
                <a:latin typeface="Calibri"/>
                <a:cs typeface="Calibri"/>
              </a:rPr>
              <a:t> Space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6251" y="461594"/>
            <a:ext cx="362267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C++</a:t>
            </a:r>
            <a:r>
              <a:rPr spc="-105" dirty="0"/>
              <a:t> </a:t>
            </a:r>
            <a:r>
              <a:rPr spc="-2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88177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892</Words>
  <Application>Microsoft Office PowerPoint</Application>
  <PresentationFormat>Widescreen</PresentationFormat>
  <Paragraphs>271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Office Theme</vt:lpstr>
      <vt:lpstr>CSC127 – C++ Overview</vt:lpstr>
      <vt:lpstr>Structure of C++ Program</vt:lpstr>
      <vt:lpstr>Simple C++ Program</vt:lpstr>
      <vt:lpstr>Preprocessing</vt:lpstr>
      <vt:lpstr>PowerPoint Presentation</vt:lpstr>
      <vt:lpstr>PowerPoint Presentation</vt:lpstr>
      <vt:lpstr>PowerPoint Presentation</vt:lpstr>
      <vt:lpstr>PowerPoint Presentation</vt:lpstr>
      <vt:lpstr>C++ LANGUAGE</vt:lpstr>
      <vt:lpstr>C++ TOKENS</vt:lpstr>
      <vt:lpstr>RESERVED KEYWORDS</vt:lpstr>
      <vt:lpstr>RESERVED KEYWORDS</vt:lpstr>
      <vt:lpstr>IDENTIFIERS</vt:lpstr>
      <vt:lpstr>PowerPoint Presentation</vt:lpstr>
      <vt:lpstr>LITERALS (Symbolic Constants)</vt:lpstr>
      <vt:lpstr>PowerPoint Presentation</vt:lpstr>
      <vt:lpstr>PowerPoint Presentation</vt:lpstr>
      <vt:lpstr>C++ STATEMENTS C++ stmts</vt:lpstr>
      <vt:lpstr>Arrays in C++</vt:lpstr>
      <vt:lpstr>Memory and Arrays</vt:lpstr>
      <vt:lpstr>Array Initialization</vt:lpstr>
      <vt:lpstr>An array printing function</vt:lpstr>
      <vt:lpstr>Arrays of char are special</vt:lpstr>
      <vt:lpstr>2-D Array: int A[3][4]</vt:lpstr>
      <vt:lpstr>2-D Memory Organization</vt:lpstr>
      <vt:lpstr>2-D Array</vt:lpstr>
      <vt:lpstr>C++ Strings</vt:lpstr>
      <vt:lpstr>C++ Strings</vt:lpstr>
      <vt:lpstr>C++ Strings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CSC127 – C++ Overview</dc:title>
  <dc:creator>DR ABADE</dc:creator>
  <cp:lastModifiedBy>DR ABADE</cp:lastModifiedBy>
  <cp:revision>2</cp:revision>
  <dcterms:created xsi:type="dcterms:W3CDTF">2020-04-28T10:18:41Z</dcterms:created>
  <dcterms:modified xsi:type="dcterms:W3CDTF">2021-02-12T11:20:17Z</dcterms:modified>
</cp:coreProperties>
</file>