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69" r:id="rId5"/>
    <p:sldId id="259" r:id="rId6"/>
    <p:sldId id="271" r:id="rId7"/>
    <p:sldId id="267" r:id="rId8"/>
    <p:sldId id="260" r:id="rId9"/>
    <p:sldId id="261" r:id="rId10"/>
    <p:sldId id="265" r:id="rId11"/>
    <p:sldId id="266" r:id="rId12"/>
    <p:sldId id="262" r:id="rId13"/>
    <p:sldId id="270" r:id="rId14"/>
    <p:sldId id="263" r:id="rId15"/>
    <p:sldId id="264"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9469" autoAdjust="0"/>
  </p:normalViewPr>
  <p:slideViewPr>
    <p:cSldViewPr snapToGrid="0">
      <p:cViewPr varScale="1">
        <p:scale>
          <a:sx n="62" d="100"/>
          <a:sy n="62" d="100"/>
        </p:scale>
        <p:origin x="825"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C3AB1-BFB6-462E-A4B7-698CE306819D}" type="datetimeFigureOut">
              <a:rPr lang="en-KE" smtClean="0"/>
              <a:t>18/06/2024</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0873E-A84B-40C3-AC3C-E05895AC5511}" type="slidenum">
              <a:rPr lang="en-KE" smtClean="0"/>
              <a:t>‹#›</a:t>
            </a:fld>
            <a:endParaRPr lang="en-KE"/>
          </a:p>
        </p:txBody>
      </p:sp>
    </p:spTree>
    <p:extLst>
      <p:ext uri="{BB962C8B-B14F-4D97-AF65-F5344CB8AC3E}">
        <p14:creationId xmlns:p14="http://schemas.microsoft.com/office/powerpoint/2010/main" val="117920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Stuxnet is a incident, showcasing the capabilities of cyber warfare on industrial control systems. It was specifically created to attack Iran nuclear program. </a:t>
            </a:r>
          </a:p>
          <a:p>
            <a:endParaRPr lang="en-US" dirty="0"/>
          </a:p>
          <a:p>
            <a:r>
              <a:rPr lang="en-US" dirty="0"/>
              <a:t>The primary focus of this attack was to exploit SCADA systems particularly those using siemens Software.</a:t>
            </a:r>
          </a:p>
          <a:p>
            <a:r>
              <a:rPr lang="en-US" dirty="0"/>
              <a:t>It is widely believed to be created by USA and Israel (None of the countries have owned up to creating this Virus) and was used to target Iran’s Nuclear program. The most devastating aspect of it was a t Natanz where the virus overspeed/slowed down centrifuges used to enrich uranium.</a:t>
            </a:r>
          </a:p>
          <a:p>
            <a:endParaRPr lang="en-KE" dirty="0"/>
          </a:p>
        </p:txBody>
      </p:sp>
      <p:sp>
        <p:nvSpPr>
          <p:cNvPr id="4" name="Slide Number Placeholder 3"/>
          <p:cNvSpPr>
            <a:spLocks noGrp="1"/>
          </p:cNvSpPr>
          <p:nvPr>
            <p:ph type="sldNum" sz="quarter" idx="5"/>
          </p:nvPr>
        </p:nvSpPr>
        <p:spPr/>
        <p:txBody>
          <a:bodyPr/>
          <a:lstStyle/>
          <a:p>
            <a:fld id="{3CB0873E-A84B-40C3-AC3C-E05895AC5511}" type="slidenum">
              <a:rPr lang="en-KE" smtClean="0"/>
              <a:t>3</a:t>
            </a:fld>
            <a:endParaRPr lang="en-KE"/>
          </a:p>
        </p:txBody>
      </p:sp>
    </p:spTree>
    <p:extLst>
      <p:ext uri="{BB962C8B-B14F-4D97-AF65-F5344CB8AC3E}">
        <p14:creationId xmlns:p14="http://schemas.microsoft.com/office/powerpoint/2010/main" val="438282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US" dirty="0"/>
          </a:p>
          <a:p>
            <a:pPr>
              <a:buFont typeface="Arial" panose="020B0604020202020204" pitchFamily="34" charset="0"/>
              <a:buNone/>
            </a:pPr>
            <a:r>
              <a:rPr lang="en-US" dirty="0"/>
              <a:t> Highlighted the risk of unpatched systems.</a:t>
            </a:r>
          </a:p>
          <a:p>
            <a:r>
              <a:rPr lang="en-US" b="1" dirty="0"/>
              <a:t>Stolen digital certificates:</a:t>
            </a:r>
            <a:endParaRPr lang="en-US" dirty="0"/>
          </a:p>
          <a:p>
            <a:pPr>
              <a:buFont typeface="Arial" panose="020B0604020202020204" pitchFamily="34" charset="0"/>
              <a:buNone/>
            </a:pPr>
            <a:r>
              <a:rPr lang="en-US" dirty="0"/>
              <a:t>Legitimate digital signatures used for authentication.</a:t>
            </a:r>
          </a:p>
          <a:p>
            <a:pPr>
              <a:buFont typeface="Arial" panose="020B0604020202020204" pitchFamily="34" charset="0"/>
              <a:buNone/>
            </a:pPr>
            <a:r>
              <a:rPr lang="en-US" dirty="0"/>
              <a:t>Made malware appear trustworthy</a:t>
            </a:r>
          </a:p>
          <a:p>
            <a:pPr>
              <a:buFont typeface="Arial" panose="020B0604020202020204" pitchFamily="34" charset="0"/>
              <a:buNone/>
            </a:pPr>
            <a:r>
              <a:rPr lang="en-US" dirty="0"/>
              <a:t>Bypassed security measures.</a:t>
            </a:r>
          </a:p>
          <a:p>
            <a:pPr>
              <a:buFont typeface="Arial" panose="020B0604020202020204" pitchFamily="34" charset="0"/>
              <a:buNone/>
            </a:pPr>
            <a:r>
              <a:rPr lang="en-US" dirty="0"/>
              <a:t>Undermined trust in digital certificate systems.</a:t>
            </a:r>
          </a:p>
          <a:p>
            <a:br>
              <a:rPr lang="en-US" dirty="0"/>
            </a:br>
            <a:br>
              <a:rPr lang="en-US" dirty="0"/>
            </a:br>
            <a:br>
              <a:rPr lang="en-US" dirty="0"/>
            </a:br>
            <a:endParaRPr lang="en-KE" dirty="0"/>
          </a:p>
        </p:txBody>
      </p:sp>
      <p:sp>
        <p:nvSpPr>
          <p:cNvPr id="4" name="Slide Number Placeholder 3"/>
          <p:cNvSpPr>
            <a:spLocks noGrp="1"/>
          </p:cNvSpPr>
          <p:nvPr>
            <p:ph type="sldNum" sz="quarter" idx="5"/>
          </p:nvPr>
        </p:nvSpPr>
        <p:spPr/>
        <p:txBody>
          <a:bodyPr/>
          <a:lstStyle/>
          <a:p>
            <a:fld id="{3CB0873E-A84B-40C3-AC3C-E05895AC5511}" type="slidenum">
              <a:rPr lang="en-KE" smtClean="0"/>
              <a:t>5</a:t>
            </a:fld>
            <a:endParaRPr lang="en-KE"/>
          </a:p>
        </p:txBody>
      </p:sp>
    </p:spTree>
    <p:extLst>
      <p:ext uri="{BB962C8B-B14F-4D97-AF65-F5344CB8AC3E}">
        <p14:creationId xmlns:p14="http://schemas.microsoft.com/office/powerpoint/2010/main" val="2883169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Propagation</a:t>
            </a:r>
          </a:p>
          <a:p>
            <a:r>
              <a:rPr lang="en-US" b="1" dirty="0"/>
              <a:t>USB drives:</a:t>
            </a:r>
            <a:endParaRPr lang="en-US" dirty="0"/>
          </a:p>
          <a:p>
            <a:pPr>
              <a:buFont typeface="Arial" panose="020B0604020202020204" pitchFamily="34" charset="0"/>
              <a:buNone/>
            </a:pPr>
            <a:r>
              <a:rPr lang="en-US" dirty="0"/>
              <a:t> Initial infection through physical USB drives.</a:t>
            </a:r>
          </a:p>
          <a:p>
            <a:pPr>
              <a:buFont typeface="Arial" panose="020B0604020202020204" pitchFamily="34" charset="0"/>
              <a:buNone/>
            </a:pPr>
            <a:r>
              <a:rPr lang="en-US" dirty="0"/>
              <a:t> Spread malware to isolated networks.</a:t>
            </a:r>
          </a:p>
          <a:p>
            <a:pPr>
              <a:buFont typeface="Arial" panose="020B0604020202020204" pitchFamily="34" charset="0"/>
              <a:buNone/>
            </a:pPr>
            <a:r>
              <a:rPr lang="en-US" dirty="0"/>
              <a:t> Showed the vulnerability of offline systems.</a:t>
            </a:r>
          </a:p>
          <a:p>
            <a:r>
              <a:rPr lang="en-US" b="1" dirty="0"/>
              <a:t>Network spread:</a:t>
            </a:r>
          </a:p>
          <a:p>
            <a:r>
              <a:rPr lang="en-US" dirty="0"/>
              <a:t> Once inside, malware moved laterally through the network.</a:t>
            </a:r>
          </a:p>
          <a:p>
            <a:pPr>
              <a:buFont typeface="Arial" panose="020B0604020202020204" pitchFamily="34" charset="0"/>
              <a:buNone/>
            </a:pPr>
            <a:r>
              <a:rPr lang="en-US" dirty="0"/>
              <a:t> Quickly infected multiple systems.</a:t>
            </a:r>
          </a:p>
          <a:p>
            <a:pPr>
              <a:buFont typeface="Arial" panose="020B0604020202020204" pitchFamily="34" charset="0"/>
              <a:buNone/>
            </a:pPr>
            <a:r>
              <a:rPr lang="en-US" dirty="0"/>
              <a:t> Demonstrated the danger of internal network vulnerabilities</a:t>
            </a:r>
            <a:endParaRPr lang="en-KE" dirty="0"/>
          </a:p>
        </p:txBody>
      </p:sp>
      <p:sp>
        <p:nvSpPr>
          <p:cNvPr id="4" name="Slide Number Placeholder 3"/>
          <p:cNvSpPr>
            <a:spLocks noGrp="1"/>
          </p:cNvSpPr>
          <p:nvPr>
            <p:ph type="sldNum" sz="quarter" idx="5"/>
          </p:nvPr>
        </p:nvSpPr>
        <p:spPr/>
        <p:txBody>
          <a:bodyPr/>
          <a:lstStyle/>
          <a:p>
            <a:fld id="{3CB0873E-A84B-40C3-AC3C-E05895AC5511}" type="slidenum">
              <a:rPr lang="en-KE" smtClean="0"/>
              <a:t>6</a:t>
            </a:fld>
            <a:endParaRPr lang="en-KE"/>
          </a:p>
        </p:txBody>
      </p:sp>
    </p:spTree>
    <p:extLst>
      <p:ext uri="{BB962C8B-B14F-4D97-AF65-F5344CB8AC3E}">
        <p14:creationId xmlns:p14="http://schemas.microsoft.com/office/powerpoint/2010/main" val="3971234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cybersecurity community gained deeper insights into reverse engineering complex malware, improving overall capabilities in malware analysis and defense.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Enhanced Protection Measures: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was an increase in the development of security measures specifically designed for ICS and SCADA systems using specialized firewalls, intrusion detection systems, and security protocols.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Increased Public Awareness: Stuxnet brought cybersecurity issues into the public eye, raising awareness among the general public and policymakers about the importance of cybersecurity.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was a push for improved education and training programs to build a more robust cybersecurity workforce capable of addressing emerging threats.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KE" dirty="0"/>
          </a:p>
        </p:txBody>
      </p:sp>
      <p:sp>
        <p:nvSpPr>
          <p:cNvPr id="4" name="Slide Number Placeholder 3"/>
          <p:cNvSpPr>
            <a:spLocks noGrp="1"/>
          </p:cNvSpPr>
          <p:nvPr>
            <p:ph type="sldNum" sz="quarter" idx="5"/>
          </p:nvPr>
        </p:nvSpPr>
        <p:spPr/>
        <p:txBody>
          <a:bodyPr/>
          <a:lstStyle/>
          <a:p>
            <a:fld id="{3CB0873E-A84B-40C3-AC3C-E05895AC5511}" type="slidenum">
              <a:rPr lang="en-KE" smtClean="0"/>
              <a:t>9</a:t>
            </a:fld>
            <a:endParaRPr lang="en-KE"/>
          </a:p>
        </p:txBody>
      </p:sp>
    </p:spTree>
    <p:extLst>
      <p:ext uri="{BB962C8B-B14F-4D97-AF65-F5344CB8AC3E}">
        <p14:creationId xmlns:p14="http://schemas.microsoft.com/office/powerpoint/2010/main" val="2396515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2005-2007: Development of Stuxnet </a:t>
            </a:r>
            <a:endParaRPr lang="en-US" dirty="0"/>
          </a:p>
          <a:p>
            <a:r>
              <a:rPr lang="en-US" dirty="0"/>
              <a:t>The malware's primary objective was to sabotage Iran's nuclear enrichment capabilities by targeting Siemens software running on</a:t>
            </a:r>
          </a:p>
          <a:p>
            <a:r>
              <a:rPr lang="en-US" dirty="0"/>
              <a:t> Windows operating systems, which controlled industrial processes at the Natanz uranium enrichment facility.</a:t>
            </a:r>
          </a:p>
          <a:p>
            <a:r>
              <a:rPr lang="en-NZ" dirty="0"/>
              <a:t>2008: Deployment of Stuxnet</a:t>
            </a:r>
            <a:r>
              <a:rPr lang="en-US" dirty="0"/>
              <a:t> </a:t>
            </a:r>
            <a:r>
              <a:rPr lang="en-NZ" b="1" dirty="0"/>
              <a:t>Deployment:</a:t>
            </a:r>
            <a:r>
              <a:rPr lang="en-NZ" dirty="0"/>
              <a:t> Stuxnet is deployed into the Iranian nuclear facility's network via infected USB drives, exploiting zero-day vulnerabilities to infiltrate the system</a:t>
            </a:r>
          </a:p>
          <a:p>
            <a:r>
              <a:rPr lang="en-NZ" dirty="0"/>
              <a:t>.</a:t>
            </a:r>
            <a:r>
              <a:rPr lang="en-NZ" b="1" dirty="0"/>
              <a:t>Initial Spread:</a:t>
            </a:r>
            <a:r>
              <a:rPr lang="en-NZ" dirty="0"/>
              <a:t> The worm spreads within the network, seeking out specific PLCs (Programmable Logic Controllers) to modify the code controlling the centrifuges used for uranium enrichment.</a:t>
            </a:r>
            <a:endParaRPr lang="en-US" dirty="0"/>
          </a:p>
          <a:p>
            <a:r>
              <a:rPr lang="en-US" dirty="0"/>
              <a:t>June 2010: Discovery of Stuxnet </a:t>
            </a:r>
            <a:r>
              <a:rPr lang="en-US" b="1" dirty="0"/>
              <a:t>Discovery by </a:t>
            </a:r>
            <a:r>
              <a:rPr lang="en-US" b="1" dirty="0" err="1"/>
              <a:t>VirusBlokAda</a:t>
            </a:r>
            <a:r>
              <a:rPr lang="en-US" b="1" dirty="0"/>
              <a:t>:</a:t>
            </a:r>
          </a:p>
          <a:p>
            <a:r>
              <a:rPr lang="en-US" dirty="0"/>
              <a:t> Stuxnet is first discovered by </a:t>
            </a:r>
            <a:r>
              <a:rPr lang="en-US" dirty="0" err="1"/>
              <a:t>VirusBlokAda</a:t>
            </a:r>
            <a:r>
              <a:rPr lang="en-US" dirty="0"/>
              <a:t>, a Belarusian cybersecurity firm, when it infects a computer outside </a:t>
            </a:r>
            <a:r>
              <a:rPr lang="en-US" dirty="0" err="1"/>
              <a:t>Iran.</a:t>
            </a:r>
            <a:r>
              <a:rPr lang="en-US" b="1" dirty="0" err="1"/>
              <a:t>Analysis</a:t>
            </a:r>
            <a:r>
              <a:rPr lang="en-US" b="1" dirty="0"/>
              <a:t> Begins:</a:t>
            </a:r>
            <a:r>
              <a:rPr lang="en-US" dirty="0"/>
              <a:t> The discovery leads to a detailed analysis by cybersecurity researchers worldwide, including experts from Symantec and Kaspersky Lab, who uncover its sophisticated and unprecedented capabilities.</a:t>
            </a:r>
          </a:p>
          <a:p>
            <a:r>
              <a:rPr lang="en-US" dirty="0"/>
              <a:t>.</a:t>
            </a:r>
          </a:p>
          <a:p>
            <a:endParaRPr lang="en-KE" dirty="0"/>
          </a:p>
        </p:txBody>
      </p:sp>
      <p:sp>
        <p:nvSpPr>
          <p:cNvPr id="4" name="Slide Number Placeholder 3"/>
          <p:cNvSpPr>
            <a:spLocks noGrp="1"/>
          </p:cNvSpPr>
          <p:nvPr>
            <p:ph type="sldNum" sz="quarter" idx="5"/>
          </p:nvPr>
        </p:nvSpPr>
        <p:spPr/>
        <p:txBody>
          <a:bodyPr/>
          <a:lstStyle/>
          <a:p>
            <a:fld id="{3CB0873E-A84B-40C3-AC3C-E05895AC5511}" type="slidenum">
              <a:rPr lang="en-KE" smtClean="0"/>
              <a:t>10</a:t>
            </a:fld>
            <a:endParaRPr lang="en-KE"/>
          </a:p>
        </p:txBody>
      </p:sp>
    </p:spTree>
    <p:extLst>
      <p:ext uri="{BB962C8B-B14F-4D97-AF65-F5344CB8AC3E}">
        <p14:creationId xmlns:p14="http://schemas.microsoft.com/office/powerpoint/2010/main" val="2571446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July 2010: Public Disclosure</a:t>
            </a:r>
          </a:p>
          <a:p>
            <a:pPr>
              <a:buFont typeface="Arial" panose="020B0604020202020204" pitchFamily="34" charset="0"/>
              <a:buChar char="•"/>
            </a:pPr>
            <a:r>
              <a:rPr lang="en-US" b="1" dirty="0"/>
              <a:t>Public Awareness:</a:t>
            </a:r>
            <a:r>
              <a:rPr lang="en-US" dirty="0"/>
              <a:t> The existence of Stuxnet is publicly disclosed, leading to widespread media coverage and discussions about its implications.</a:t>
            </a:r>
          </a:p>
          <a:p>
            <a:pPr>
              <a:buFont typeface="Arial" panose="020B0604020202020204" pitchFamily="34" charset="0"/>
              <a:buChar char="•"/>
            </a:pPr>
            <a:r>
              <a:rPr lang="en-US" b="1" dirty="0"/>
              <a:t>Detailed Reports:</a:t>
            </a:r>
            <a:r>
              <a:rPr lang="en-US" dirty="0"/>
              <a:t> Researchers publish detailed reports on Stuxnet's functionalities, revealing its use of multiple zero-day exploits and its targeted nature.</a:t>
            </a:r>
          </a:p>
          <a:p>
            <a:r>
              <a:rPr lang="en-US" b="1" dirty="0"/>
              <a:t>Late 2010: Attribution Speculations</a:t>
            </a:r>
          </a:p>
          <a:p>
            <a:pPr>
              <a:buFont typeface="Arial" panose="020B0604020202020204" pitchFamily="34" charset="0"/>
              <a:buChar char="•"/>
            </a:pPr>
            <a:r>
              <a:rPr lang="en-US" b="1" dirty="0"/>
              <a:t>Speculations of State Involvement:</a:t>
            </a:r>
            <a:r>
              <a:rPr lang="en-US" dirty="0"/>
              <a:t> Speculations arise about the involvement of nation-states in the development of Stuxnet, with evidence suggesting it was a joint operation by the United States and Israel aimed at disrupting Iran's nuclear program.</a:t>
            </a:r>
          </a:p>
          <a:p>
            <a:pPr>
              <a:buFont typeface="Arial" panose="020B0604020202020204" pitchFamily="34" charset="0"/>
              <a:buChar char="•"/>
            </a:pPr>
            <a:r>
              <a:rPr lang="en-US" b="1" dirty="0"/>
              <a:t>Geopolitical Implications:</a:t>
            </a:r>
            <a:r>
              <a:rPr lang="en-US" dirty="0"/>
              <a:t> The malware's discovery and suspected origins lead to increased geopolitical tensions, particularly between Iran, the United States, and Israel.</a:t>
            </a:r>
          </a:p>
          <a:p>
            <a:r>
              <a:rPr lang="en-US" b="1" dirty="0"/>
              <a:t>2011: Impact on Iranian Nuclear Program</a:t>
            </a:r>
          </a:p>
          <a:p>
            <a:pPr>
              <a:buFont typeface="Arial" panose="020B0604020202020204" pitchFamily="34" charset="0"/>
              <a:buChar char="•"/>
            </a:pPr>
            <a:r>
              <a:rPr lang="en-US" b="1" dirty="0"/>
              <a:t>Delayed Nuclear Progress:</a:t>
            </a:r>
            <a:r>
              <a:rPr lang="en-US" dirty="0"/>
              <a:t> Stuxnet successfully disrupts Iran's uranium enrichment process, causing significant damage to around 1,000 centrifuges and delaying Iran's nuclear program.</a:t>
            </a:r>
          </a:p>
          <a:p>
            <a:pPr>
              <a:buFont typeface="Arial" panose="020B0604020202020204" pitchFamily="34" charset="0"/>
              <a:buChar char="•"/>
            </a:pPr>
            <a:r>
              <a:rPr lang="en-US" b="1" dirty="0"/>
              <a:t>Iran's Response:</a:t>
            </a:r>
            <a:r>
              <a:rPr lang="en-US" dirty="0"/>
              <a:t> Iran acknowledges the attack and announces measures to enhance its cybersecurity defenses, while continuing to develop its nuclear capabilities.</a:t>
            </a:r>
          </a:p>
          <a:p>
            <a:r>
              <a:rPr lang="en-US" b="1" dirty="0"/>
              <a:t>2011-2012: Further Analysis and Awareness</a:t>
            </a:r>
          </a:p>
          <a:p>
            <a:pPr>
              <a:buFont typeface="Arial" panose="020B0604020202020204" pitchFamily="34" charset="0"/>
              <a:buChar char="•"/>
            </a:pPr>
            <a:r>
              <a:rPr lang="en-US" b="1" dirty="0"/>
              <a:t>In-Depth Analysis:</a:t>
            </a:r>
            <a:r>
              <a:rPr lang="en-US" dirty="0"/>
              <a:t> Continued analysis of Stuxnet reveals its complexity and advanced nature, contributing to a deeper understanding of cyber warfare capabilities.</a:t>
            </a:r>
          </a:p>
          <a:p>
            <a:pPr>
              <a:buFont typeface="Arial" panose="020B0604020202020204" pitchFamily="34" charset="0"/>
              <a:buChar char="•"/>
            </a:pPr>
            <a:r>
              <a:rPr lang="en-US" b="1" dirty="0"/>
              <a:t>Awareness Campaigns:</a:t>
            </a:r>
            <a:r>
              <a:rPr lang="en-US" dirty="0"/>
              <a:t> Increased efforts to raise awareness about the potential risks and impact of cyber attacks on critical infrastructure.</a:t>
            </a:r>
          </a:p>
          <a:p>
            <a:r>
              <a:rPr lang="en-US" b="1" dirty="0"/>
              <a:t>2013: Legacy and Influence</a:t>
            </a:r>
          </a:p>
          <a:p>
            <a:pPr>
              <a:buFont typeface="Arial" panose="020B0604020202020204" pitchFamily="34" charset="0"/>
              <a:buChar char="•"/>
            </a:pPr>
            <a:r>
              <a:rPr lang="en-US" b="1" dirty="0"/>
              <a:t>Security Enhancements:</a:t>
            </a:r>
            <a:r>
              <a:rPr lang="en-US" dirty="0"/>
              <a:t> Organizations and governments worldwide begin implementing enhanced cybersecurity measures to protect critical infrastructure from similar attacks.</a:t>
            </a:r>
          </a:p>
          <a:p>
            <a:pPr>
              <a:buFont typeface="Arial" panose="020B0604020202020204" pitchFamily="34" charset="0"/>
              <a:buChar char="•"/>
            </a:pPr>
            <a:r>
              <a:rPr lang="en-US" b="1" dirty="0"/>
              <a:t>Cyber Warfare Dialogue:</a:t>
            </a:r>
            <a:r>
              <a:rPr lang="en-US" dirty="0"/>
              <a:t> The international community engages in discussions about the norms and rules governing state behavior in cyberspace, influenced by the implications of Stuxnet</a:t>
            </a:r>
            <a:endParaRPr lang="en-KE" dirty="0"/>
          </a:p>
        </p:txBody>
      </p:sp>
      <p:sp>
        <p:nvSpPr>
          <p:cNvPr id="4" name="Slide Number Placeholder 3"/>
          <p:cNvSpPr>
            <a:spLocks noGrp="1"/>
          </p:cNvSpPr>
          <p:nvPr>
            <p:ph type="sldNum" sz="quarter" idx="5"/>
          </p:nvPr>
        </p:nvSpPr>
        <p:spPr/>
        <p:txBody>
          <a:bodyPr/>
          <a:lstStyle/>
          <a:p>
            <a:fld id="{3CB0873E-A84B-40C3-AC3C-E05895AC5511}" type="slidenum">
              <a:rPr lang="en-KE" smtClean="0"/>
              <a:t>11</a:t>
            </a:fld>
            <a:endParaRPr lang="en-KE"/>
          </a:p>
        </p:txBody>
      </p:sp>
    </p:spTree>
    <p:extLst>
      <p:ext uri="{BB962C8B-B14F-4D97-AF65-F5344CB8AC3E}">
        <p14:creationId xmlns:p14="http://schemas.microsoft.com/office/powerpoint/2010/main" val="2826381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Implementation of Advanced Intrusion Detection Systems (IDS):</a:t>
            </a:r>
            <a:r>
              <a:rPr lang="en-US" dirty="0"/>
              <a:t>Intrusion Detection Systems (IDS) and Intrusion Prevention Systems (IPS) can help identify and mitigate threats early. They monitor network traffic for suspicious activity and alert </a:t>
            </a:r>
            <a:r>
              <a:rPr lang="en-US" dirty="0" err="1"/>
              <a:t>administrators.Deploying</a:t>
            </a:r>
            <a:r>
              <a:rPr lang="en-US" dirty="0"/>
              <a:t> SIEM (Security Information and Event Management) systems to gather and analyze security data from multiple sources in real-time.</a:t>
            </a:r>
          </a:p>
          <a:p>
            <a:pPr>
              <a:buFont typeface="Arial" panose="020B0604020202020204" pitchFamily="34" charset="0"/>
              <a:buChar char="•"/>
            </a:pPr>
            <a:r>
              <a:rPr lang="en-US" b="1" dirty="0"/>
              <a:t>Behavioral </a:t>
            </a:r>
            <a:r>
              <a:rPr lang="en-US" b="1" dirty="0" err="1"/>
              <a:t>Analytics:</a:t>
            </a:r>
            <a:r>
              <a:rPr lang="en-US" dirty="0" err="1"/>
              <a:t>Use</a:t>
            </a:r>
            <a:r>
              <a:rPr lang="en-US" dirty="0"/>
              <a:t> machine learning and AI to understand normal network behavior and detect anomalies indicative of a cyber </a:t>
            </a:r>
            <a:r>
              <a:rPr lang="en-US" dirty="0" err="1"/>
              <a:t>attack.Identifying</a:t>
            </a:r>
            <a:r>
              <a:rPr lang="en-US" dirty="0"/>
              <a:t> unusual access patterns or changes in network traffic that may signal an infiltration attempt.</a:t>
            </a:r>
          </a:p>
          <a:p>
            <a:r>
              <a:rPr lang="en-US" b="1" dirty="0"/>
              <a:t>Strengthening Critical Infrastructure Security:</a:t>
            </a:r>
            <a:endParaRPr lang="en-US" dirty="0"/>
          </a:p>
          <a:p>
            <a:pPr>
              <a:buFont typeface="Arial" panose="020B0604020202020204" pitchFamily="34" charset="0"/>
              <a:buChar char="•"/>
            </a:pPr>
            <a:r>
              <a:rPr lang="en-US" b="1" dirty="0"/>
              <a:t>Segmentation of Networks:</a:t>
            </a:r>
            <a:endParaRPr lang="en-US" dirty="0"/>
          </a:p>
          <a:p>
            <a:pPr marL="742950" lvl="1" indent="-285750">
              <a:buFont typeface="Arial" panose="020B0604020202020204" pitchFamily="34" charset="0"/>
              <a:buChar char="•"/>
            </a:pPr>
            <a:r>
              <a:rPr lang="en-US" dirty="0"/>
              <a:t>Isolate critical systems from less secure networks to limit the spread of </a:t>
            </a:r>
            <a:r>
              <a:rPr lang="en-US" dirty="0" err="1"/>
              <a:t>malware.Using</a:t>
            </a:r>
            <a:r>
              <a:rPr lang="en-US" dirty="0"/>
              <a:t> VLANs (Virtual Local Area Networks) to separate different segments of an organization's network.</a:t>
            </a:r>
          </a:p>
          <a:p>
            <a:pPr>
              <a:buFont typeface="Arial" panose="020B0604020202020204" pitchFamily="34" charset="0"/>
              <a:buChar char="•"/>
            </a:pPr>
            <a:r>
              <a:rPr lang="en-US" b="1" dirty="0"/>
              <a:t>Regular Software and System Updates:</a:t>
            </a:r>
            <a:endParaRPr lang="en-US" dirty="0"/>
          </a:p>
          <a:p>
            <a:pPr marL="742950" lvl="1" indent="-285750">
              <a:buFont typeface="Arial" panose="020B0604020202020204" pitchFamily="34" charset="0"/>
              <a:buChar char="•"/>
            </a:pPr>
            <a:r>
              <a:rPr lang="en-US" dirty="0"/>
              <a:t>Ensure all systems are regularly patched and updated to fix known </a:t>
            </a:r>
            <a:r>
              <a:rPr lang="en-US" dirty="0" err="1"/>
              <a:t>vulnerabilities.Implementing</a:t>
            </a:r>
            <a:r>
              <a:rPr lang="en-US" dirty="0"/>
              <a:t> a rigorous patch management process to ensure timely updates of all critical systems.</a:t>
            </a:r>
          </a:p>
          <a:p>
            <a:pPr>
              <a:buFont typeface="Arial" panose="020B0604020202020204" pitchFamily="34" charset="0"/>
              <a:buChar char="•"/>
            </a:pPr>
            <a:r>
              <a:rPr lang="en-US" b="1" dirty="0"/>
              <a:t>Multi-Factor Authentication (MFA):</a:t>
            </a:r>
            <a:endParaRPr lang="en-US" dirty="0"/>
          </a:p>
          <a:p>
            <a:pPr marL="742950" lvl="1" indent="-285750">
              <a:buFont typeface="Arial" panose="020B0604020202020204" pitchFamily="34" charset="0"/>
              <a:buChar char="•"/>
            </a:pPr>
            <a:r>
              <a:rPr lang="en-US" dirty="0"/>
              <a:t>Strengthen access control to sensitive systems and data by requiring multiple forms of </a:t>
            </a:r>
            <a:r>
              <a:rPr lang="en-US" dirty="0" err="1"/>
              <a:t>verification.Combining</a:t>
            </a:r>
            <a:r>
              <a:rPr lang="en-US" dirty="0"/>
              <a:t> something the user knows (password) with something the user has (smartphone for OTP) or something the user is (biometrics).</a:t>
            </a:r>
          </a:p>
          <a:p>
            <a:r>
              <a:rPr lang="en-US" b="1" dirty="0"/>
              <a:t>Proactive Cybersecurity Measures:</a:t>
            </a:r>
            <a:endParaRPr lang="en-US" dirty="0"/>
          </a:p>
          <a:p>
            <a:pPr>
              <a:buFont typeface="Arial" panose="020B0604020202020204" pitchFamily="34" charset="0"/>
              <a:buChar char="•"/>
            </a:pPr>
            <a:r>
              <a:rPr lang="en-US" b="1" dirty="0"/>
              <a:t>Threat Intelligence Sharing:</a:t>
            </a:r>
            <a:endParaRPr lang="en-US" dirty="0"/>
          </a:p>
          <a:p>
            <a:pPr marL="742950" lvl="1" indent="-285750">
              <a:buFont typeface="Arial" panose="020B0604020202020204" pitchFamily="34" charset="0"/>
              <a:buChar char="•"/>
            </a:pPr>
            <a:r>
              <a:rPr lang="en-US" dirty="0"/>
              <a:t>Participate in information sharing groups to stay updated on the latest threats and </a:t>
            </a:r>
            <a:r>
              <a:rPr lang="en-US" dirty="0" err="1"/>
              <a:t>vulnerabilities.Joining</a:t>
            </a:r>
            <a:r>
              <a:rPr lang="en-US" dirty="0"/>
              <a:t> industry-specific ISACs (Information Sharing and Analysis Centers) to receive threat intelligence and best practices.</a:t>
            </a:r>
          </a:p>
          <a:p>
            <a:endParaRPr lang="en-KE" dirty="0"/>
          </a:p>
        </p:txBody>
      </p:sp>
      <p:sp>
        <p:nvSpPr>
          <p:cNvPr id="4" name="Slide Number Placeholder 3"/>
          <p:cNvSpPr>
            <a:spLocks noGrp="1"/>
          </p:cNvSpPr>
          <p:nvPr>
            <p:ph type="sldNum" sz="quarter" idx="5"/>
          </p:nvPr>
        </p:nvSpPr>
        <p:spPr/>
        <p:txBody>
          <a:bodyPr/>
          <a:lstStyle/>
          <a:p>
            <a:fld id="{3CB0873E-A84B-40C3-AC3C-E05895AC5511}" type="slidenum">
              <a:rPr lang="en-KE" smtClean="0"/>
              <a:t>12</a:t>
            </a:fld>
            <a:endParaRPr lang="en-KE"/>
          </a:p>
        </p:txBody>
      </p:sp>
    </p:spTree>
    <p:extLst>
      <p:ext uri="{BB962C8B-B14F-4D97-AF65-F5344CB8AC3E}">
        <p14:creationId xmlns:p14="http://schemas.microsoft.com/office/powerpoint/2010/main" val="907928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Regular security assessments:</a:t>
            </a:r>
            <a:endParaRPr lang="en-US" dirty="0"/>
          </a:p>
          <a:p>
            <a:pPr>
              <a:buFont typeface="Arial" panose="020B0604020202020204" pitchFamily="34" charset="0"/>
              <a:buChar char="•"/>
            </a:pPr>
            <a:r>
              <a:rPr lang="en-US" dirty="0"/>
              <a:t>Identify and fix vulnerabilities.</a:t>
            </a:r>
          </a:p>
          <a:p>
            <a:pPr>
              <a:buFont typeface="Arial" panose="020B0604020202020204" pitchFamily="34" charset="0"/>
              <a:buChar char="•"/>
            </a:pPr>
            <a:r>
              <a:rPr lang="en-US" dirty="0"/>
              <a:t>Conduct regular tests and prioritize fixes.</a:t>
            </a:r>
          </a:p>
          <a:p>
            <a:r>
              <a:rPr lang="en-US" b="1" dirty="0"/>
              <a:t>Multi-factor authentication (MFA):</a:t>
            </a:r>
            <a:endParaRPr lang="en-US" dirty="0"/>
          </a:p>
          <a:p>
            <a:pPr>
              <a:buFont typeface="Arial" panose="020B0604020202020204" pitchFamily="34" charset="0"/>
              <a:buChar char="•"/>
            </a:pPr>
            <a:r>
              <a:rPr lang="en-US" dirty="0"/>
              <a:t>Adds extra security layers.</a:t>
            </a:r>
          </a:p>
          <a:p>
            <a:pPr>
              <a:buFont typeface="Arial" panose="020B0604020202020204" pitchFamily="34" charset="0"/>
              <a:buChar char="•"/>
            </a:pPr>
            <a:r>
              <a:rPr lang="en-US" dirty="0"/>
              <a:t>Use various methods like SMS, apps, or tokens.</a:t>
            </a:r>
          </a:p>
          <a:p>
            <a:r>
              <a:rPr lang="en-US" b="1" dirty="0"/>
              <a:t>Proactive Strategies</a:t>
            </a:r>
          </a:p>
          <a:p>
            <a:r>
              <a:rPr lang="en-US" b="1" dirty="0"/>
              <a:t>Incident response plans:</a:t>
            </a:r>
            <a:endParaRPr lang="en-US" dirty="0"/>
          </a:p>
          <a:p>
            <a:pPr>
              <a:buFont typeface="Arial" panose="020B0604020202020204" pitchFamily="34" charset="0"/>
              <a:buChar char="•"/>
            </a:pPr>
            <a:r>
              <a:rPr lang="en-US" dirty="0"/>
              <a:t>Ensure swift response to incidents.</a:t>
            </a:r>
          </a:p>
          <a:p>
            <a:pPr>
              <a:buFont typeface="Arial" panose="020B0604020202020204" pitchFamily="34" charset="0"/>
              <a:buChar char="•"/>
            </a:pPr>
            <a:r>
              <a:rPr lang="en-US" dirty="0"/>
              <a:t>Train and drill the response team regularly.</a:t>
            </a:r>
          </a:p>
          <a:p>
            <a:r>
              <a:rPr lang="en-US" b="1" dirty="0"/>
              <a:t>Threat intelligence:</a:t>
            </a:r>
            <a:endParaRPr lang="en-US" dirty="0"/>
          </a:p>
          <a:p>
            <a:pPr>
              <a:buFont typeface="Arial" panose="020B0604020202020204" pitchFamily="34" charset="0"/>
              <a:buChar char="•"/>
            </a:pPr>
            <a:r>
              <a:rPr lang="en-US" dirty="0"/>
              <a:t>Stay updated on emerging threats.</a:t>
            </a:r>
          </a:p>
          <a:p>
            <a:pPr>
              <a:buFont typeface="Arial" panose="020B0604020202020204" pitchFamily="34" charset="0"/>
              <a:buChar char="•"/>
            </a:pPr>
            <a:r>
              <a:rPr lang="en-US" dirty="0"/>
              <a:t>Analyze threat data and share with stakeholders.</a:t>
            </a:r>
          </a:p>
          <a:p>
            <a:r>
              <a:rPr lang="en-US" b="1" dirty="0"/>
              <a:t>Collaboration for information sharing:</a:t>
            </a:r>
            <a:endParaRPr lang="en-US" dirty="0"/>
          </a:p>
          <a:p>
            <a:pPr>
              <a:buFont typeface="Arial" panose="020B0604020202020204" pitchFamily="34" charset="0"/>
              <a:buChar char="•"/>
            </a:pPr>
            <a:r>
              <a:rPr lang="en-US" dirty="0"/>
              <a:t>Join industry-specific ISACs.</a:t>
            </a:r>
          </a:p>
          <a:p>
            <a:pPr>
              <a:buFont typeface="Arial" panose="020B0604020202020204" pitchFamily="34" charset="0"/>
              <a:buChar char="•"/>
            </a:pPr>
            <a:r>
              <a:rPr lang="en-US" dirty="0"/>
              <a:t>Participate in cybersecurity communities</a:t>
            </a:r>
          </a:p>
          <a:p>
            <a:endParaRPr lang="en-KE" dirty="0"/>
          </a:p>
        </p:txBody>
      </p:sp>
      <p:sp>
        <p:nvSpPr>
          <p:cNvPr id="4" name="Slide Number Placeholder 3"/>
          <p:cNvSpPr>
            <a:spLocks noGrp="1"/>
          </p:cNvSpPr>
          <p:nvPr>
            <p:ph type="sldNum" sz="quarter" idx="5"/>
          </p:nvPr>
        </p:nvSpPr>
        <p:spPr/>
        <p:txBody>
          <a:bodyPr/>
          <a:lstStyle/>
          <a:p>
            <a:fld id="{3CB0873E-A84B-40C3-AC3C-E05895AC5511}" type="slidenum">
              <a:rPr lang="en-KE" smtClean="0"/>
              <a:t>14</a:t>
            </a:fld>
            <a:endParaRPr lang="en-KE"/>
          </a:p>
        </p:txBody>
      </p:sp>
    </p:spTree>
    <p:extLst>
      <p:ext uri="{BB962C8B-B14F-4D97-AF65-F5344CB8AC3E}">
        <p14:creationId xmlns:p14="http://schemas.microsoft.com/office/powerpoint/2010/main" val="200992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Debate on Cyber Weapons: The use of Stuxnet raised ethical questions about the use of cyber weapons and their potential consequences, sparking debates on international norms and laws governing cyber conflicts.</a:t>
            </a:r>
          </a:p>
          <a:p>
            <a:pPr marL="0" indent="0">
              <a:buNone/>
            </a:pPr>
            <a:r>
              <a:rPr lang="en-US" dirty="0"/>
              <a:t>Legal Frameworks: Efforts were made to develop international legal frameworks and agreements to regulate the use of cyber weapons and establish norms for state behavior in cyberspace.</a:t>
            </a:r>
            <a:endParaRPr lang="en-KE" dirty="0"/>
          </a:p>
          <a:p>
            <a:r>
              <a:rPr lang="en-US" dirty="0"/>
              <a:t>the United Nations Group of Governmental Experts (UNGGE) and their efforts to develop norms and guidelines for state conduct in cyberspace.</a:t>
            </a:r>
          </a:p>
          <a:p>
            <a:r>
              <a:rPr lang="en-US" dirty="0"/>
              <a:t>informing affected parties when vulnerabilities or breaches are discovered. This practice helps to minimize harm and allows for timely remediation, protecting both systems and users from potential attacks.</a:t>
            </a:r>
          </a:p>
          <a:p>
            <a:r>
              <a:rPr lang="en-US" dirty="0"/>
              <a:t>potential risks that cyber attacks pose to critical infrastructure, such as power grids, water supply, and healthcare systems. Emphasize the ethical concerns regarding the safety and well-being of civilians who rely on these essential services.</a:t>
            </a:r>
          </a:p>
          <a:p>
            <a:r>
              <a:rPr lang="en-US" dirty="0"/>
              <a:t>ethical responsibility of developers and organizations in creating cyber weapons. They must ensure their tools are used ethically and proportionately, avoiding unnecessary harm to civilian infrastructure and populations.</a:t>
            </a:r>
          </a:p>
          <a:p>
            <a:r>
              <a:rPr lang="en-US" dirty="0"/>
              <a:t>Stuxnet attack highlighted the gaps in international laws governing cyber warfare. Emphasize the need for international agreements and clearer regulations to prevent future conflicts and ensure responsible state behavior in cyberspace</a:t>
            </a:r>
            <a:endParaRPr lang="en-KE" dirty="0"/>
          </a:p>
        </p:txBody>
      </p:sp>
      <p:sp>
        <p:nvSpPr>
          <p:cNvPr id="4" name="Slide Number Placeholder 3"/>
          <p:cNvSpPr>
            <a:spLocks noGrp="1"/>
          </p:cNvSpPr>
          <p:nvPr>
            <p:ph type="sldNum" sz="quarter" idx="5"/>
          </p:nvPr>
        </p:nvSpPr>
        <p:spPr/>
        <p:txBody>
          <a:bodyPr/>
          <a:lstStyle/>
          <a:p>
            <a:fld id="{3CB0873E-A84B-40C3-AC3C-E05895AC5511}" type="slidenum">
              <a:rPr lang="en-KE" smtClean="0"/>
              <a:t>15</a:t>
            </a:fld>
            <a:endParaRPr lang="en-KE"/>
          </a:p>
        </p:txBody>
      </p:sp>
    </p:spTree>
    <p:extLst>
      <p:ext uri="{BB962C8B-B14F-4D97-AF65-F5344CB8AC3E}">
        <p14:creationId xmlns:p14="http://schemas.microsoft.com/office/powerpoint/2010/main" val="383274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C02F83-76AA-4AF5-B1F9-2076B5CEB223}" type="datetime8">
              <a:rPr lang="en-KE" smtClean="0"/>
              <a:t>18/06/2024 15:30</a:t>
            </a:fld>
            <a:endParaRPr lang="en-KE"/>
          </a:p>
        </p:txBody>
      </p:sp>
      <p:sp>
        <p:nvSpPr>
          <p:cNvPr id="5" name="Footer Placeholder 4"/>
          <p:cNvSpPr>
            <a:spLocks noGrp="1"/>
          </p:cNvSpPr>
          <p:nvPr>
            <p:ph type="ftr" sz="quarter" idx="11"/>
          </p:nvPr>
        </p:nvSpPr>
        <p:spPr/>
        <p:txBody>
          <a:bodyPr/>
          <a:lstStyle/>
          <a:p>
            <a:r>
              <a:rPr lang="en-NZ"/>
              <a:t>HR||ED</a:t>
            </a:r>
            <a:endParaRPr lang="en-KE"/>
          </a:p>
        </p:txBody>
      </p:sp>
      <p:sp>
        <p:nvSpPr>
          <p:cNvPr id="6" name="Slide Number Placeholder 5"/>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982101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C9F609-FEE4-4783-9CC2-93CC1E14CEB7}" type="datetime8">
              <a:rPr lang="en-KE" smtClean="0"/>
              <a:t>18/06/2024 15:30</a:t>
            </a:fld>
            <a:endParaRPr lang="en-KE"/>
          </a:p>
        </p:txBody>
      </p:sp>
      <p:sp>
        <p:nvSpPr>
          <p:cNvPr id="5" name="Footer Placeholder 4"/>
          <p:cNvSpPr>
            <a:spLocks noGrp="1"/>
          </p:cNvSpPr>
          <p:nvPr>
            <p:ph type="ftr" sz="quarter" idx="11"/>
          </p:nvPr>
        </p:nvSpPr>
        <p:spPr/>
        <p:txBody>
          <a:bodyPr/>
          <a:lstStyle/>
          <a:p>
            <a:r>
              <a:rPr lang="en-NZ"/>
              <a:t>HR||ED</a:t>
            </a:r>
            <a:endParaRPr lang="en-KE"/>
          </a:p>
        </p:txBody>
      </p:sp>
      <p:sp>
        <p:nvSpPr>
          <p:cNvPr id="6" name="Slide Number Placeholder 5"/>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237240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C3C90-C1B2-406F-BA2F-E01223AA89EC}" type="datetime8">
              <a:rPr lang="en-KE" smtClean="0"/>
              <a:t>18/06/2024 15:30</a:t>
            </a:fld>
            <a:endParaRPr lang="en-KE"/>
          </a:p>
        </p:txBody>
      </p:sp>
      <p:sp>
        <p:nvSpPr>
          <p:cNvPr id="5" name="Footer Placeholder 4"/>
          <p:cNvSpPr>
            <a:spLocks noGrp="1"/>
          </p:cNvSpPr>
          <p:nvPr>
            <p:ph type="ftr" sz="quarter" idx="11"/>
          </p:nvPr>
        </p:nvSpPr>
        <p:spPr/>
        <p:txBody>
          <a:bodyPr/>
          <a:lstStyle/>
          <a:p>
            <a:r>
              <a:rPr lang="en-NZ"/>
              <a:t>HR||ED</a:t>
            </a:r>
            <a:endParaRPr lang="en-KE"/>
          </a:p>
        </p:txBody>
      </p:sp>
      <p:sp>
        <p:nvSpPr>
          <p:cNvPr id="6" name="Slide Number Placeholder 5"/>
          <p:cNvSpPr>
            <a:spLocks noGrp="1"/>
          </p:cNvSpPr>
          <p:nvPr>
            <p:ph type="sldNum" sz="quarter" idx="12"/>
          </p:nvPr>
        </p:nvSpPr>
        <p:spPr/>
        <p:txBody>
          <a:bodyPr/>
          <a:lstStyle/>
          <a:p>
            <a:fld id="{AA7A375D-EB02-415A-A860-86D839150D0E}" type="slidenum">
              <a:rPr lang="en-KE" smtClean="0"/>
              <a:t>‹#›</a:t>
            </a:fld>
            <a:endParaRPr lang="en-K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41908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F45EB4-BFFA-4ADD-A2F2-1B02EA6450C7}" type="datetime8">
              <a:rPr lang="en-KE" smtClean="0"/>
              <a:t>18/06/2024 15:30</a:t>
            </a:fld>
            <a:endParaRPr lang="en-KE"/>
          </a:p>
        </p:txBody>
      </p:sp>
      <p:sp>
        <p:nvSpPr>
          <p:cNvPr id="5" name="Footer Placeholder 4"/>
          <p:cNvSpPr>
            <a:spLocks noGrp="1"/>
          </p:cNvSpPr>
          <p:nvPr>
            <p:ph type="ftr" sz="quarter" idx="11"/>
          </p:nvPr>
        </p:nvSpPr>
        <p:spPr/>
        <p:txBody>
          <a:bodyPr/>
          <a:lstStyle/>
          <a:p>
            <a:r>
              <a:rPr lang="en-NZ"/>
              <a:t>HR||ED</a:t>
            </a:r>
            <a:endParaRPr lang="en-KE"/>
          </a:p>
        </p:txBody>
      </p:sp>
      <p:sp>
        <p:nvSpPr>
          <p:cNvPr id="6" name="Slide Number Placeholder 5"/>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3080573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2A56F7-CCE7-433E-A042-537780750DB9}" type="datetime8">
              <a:rPr lang="en-KE" smtClean="0"/>
              <a:t>18/06/2024 15:30</a:t>
            </a:fld>
            <a:endParaRPr lang="en-KE"/>
          </a:p>
        </p:txBody>
      </p:sp>
      <p:sp>
        <p:nvSpPr>
          <p:cNvPr id="5" name="Footer Placeholder 4"/>
          <p:cNvSpPr>
            <a:spLocks noGrp="1"/>
          </p:cNvSpPr>
          <p:nvPr>
            <p:ph type="ftr" sz="quarter" idx="11"/>
          </p:nvPr>
        </p:nvSpPr>
        <p:spPr/>
        <p:txBody>
          <a:bodyPr/>
          <a:lstStyle/>
          <a:p>
            <a:r>
              <a:rPr lang="en-NZ"/>
              <a:t>HR||ED</a:t>
            </a:r>
            <a:endParaRPr lang="en-KE"/>
          </a:p>
        </p:txBody>
      </p:sp>
      <p:sp>
        <p:nvSpPr>
          <p:cNvPr id="6" name="Slide Number Placeholder 5"/>
          <p:cNvSpPr>
            <a:spLocks noGrp="1"/>
          </p:cNvSpPr>
          <p:nvPr>
            <p:ph type="sldNum" sz="quarter" idx="12"/>
          </p:nvPr>
        </p:nvSpPr>
        <p:spPr/>
        <p:txBody>
          <a:bodyPr/>
          <a:lstStyle/>
          <a:p>
            <a:fld id="{AA7A375D-EB02-415A-A860-86D839150D0E}"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3355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5B6B0-E661-4530-B865-9409DE96A534}" type="datetime8">
              <a:rPr lang="en-KE" smtClean="0"/>
              <a:t>18/06/2024 15:30</a:t>
            </a:fld>
            <a:endParaRPr lang="en-KE"/>
          </a:p>
        </p:txBody>
      </p:sp>
      <p:sp>
        <p:nvSpPr>
          <p:cNvPr id="5" name="Footer Placeholder 4"/>
          <p:cNvSpPr>
            <a:spLocks noGrp="1"/>
          </p:cNvSpPr>
          <p:nvPr>
            <p:ph type="ftr" sz="quarter" idx="11"/>
          </p:nvPr>
        </p:nvSpPr>
        <p:spPr/>
        <p:txBody>
          <a:bodyPr/>
          <a:lstStyle/>
          <a:p>
            <a:r>
              <a:rPr lang="en-NZ"/>
              <a:t>HR||ED</a:t>
            </a:r>
            <a:endParaRPr lang="en-KE"/>
          </a:p>
        </p:txBody>
      </p:sp>
      <p:sp>
        <p:nvSpPr>
          <p:cNvPr id="6" name="Slide Number Placeholder 5"/>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1823791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84089-06FF-4460-AECD-241DE56904C3}" type="datetime8">
              <a:rPr lang="en-KE" smtClean="0"/>
              <a:t>18/06/2024 15:30</a:t>
            </a:fld>
            <a:endParaRPr lang="en-KE"/>
          </a:p>
        </p:txBody>
      </p:sp>
      <p:sp>
        <p:nvSpPr>
          <p:cNvPr id="5" name="Footer Placeholder 4"/>
          <p:cNvSpPr>
            <a:spLocks noGrp="1"/>
          </p:cNvSpPr>
          <p:nvPr>
            <p:ph type="ftr" sz="quarter" idx="11"/>
          </p:nvPr>
        </p:nvSpPr>
        <p:spPr/>
        <p:txBody>
          <a:bodyPr/>
          <a:lstStyle/>
          <a:p>
            <a:r>
              <a:rPr lang="en-NZ"/>
              <a:t>HR||ED</a:t>
            </a:r>
            <a:endParaRPr lang="en-KE"/>
          </a:p>
        </p:txBody>
      </p:sp>
      <p:sp>
        <p:nvSpPr>
          <p:cNvPr id="6" name="Slide Number Placeholder 5"/>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2002403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89732-B7F7-44D2-99C7-623A01A92AAC}" type="datetime8">
              <a:rPr lang="en-KE" smtClean="0"/>
              <a:t>18/06/2024 15:30</a:t>
            </a:fld>
            <a:endParaRPr lang="en-KE"/>
          </a:p>
        </p:txBody>
      </p:sp>
      <p:sp>
        <p:nvSpPr>
          <p:cNvPr id="5" name="Footer Placeholder 4"/>
          <p:cNvSpPr>
            <a:spLocks noGrp="1"/>
          </p:cNvSpPr>
          <p:nvPr>
            <p:ph type="ftr" sz="quarter" idx="11"/>
          </p:nvPr>
        </p:nvSpPr>
        <p:spPr/>
        <p:txBody>
          <a:bodyPr/>
          <a:lstStyle/>
          <a:p>
            <a:r>
              <a:rPr lang="en-NZ"/>
              <a:t>HR||ED</a:t>
            </a:r>
            <a:endParaRPr lang="en-KE"/>
          </a:p>
        </p:txBody>
      </p:sp>
      <p:sp>
        <p:nvSpPr>
          <p:cNvPr id="6" name="Slide Number Placeholder 5"/>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408196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E91C6-4DDB-49A7-92FF-51A1E137181F}" type="datetime8">
              <a:rPr lang="en-KE" smtClean="0"/>
              <a:t>18/06/2024 15:30</a:t>
            </a:fld>
            <a:endParaRPr lang="en-KE"/>
          </a:p>
        </p:txBody>
      </p:sp>
      <p:sp>
        <p:nvSpPr>
          <p:cNvPr id="5" name="Footer Placeholder 4"/>
          <p:cNvSpPr>
            <a:spLocks noGrp="1"/>
          </p:cNvSpPr>
          <p:nvPr>
            <p:ph type="ftr" sz="quarter" idx="11"/>
          </p:nvPr>
        </p:nvSpPr>
        <p:spPr/>
        <p:txBody>
          <a:bodyPr/>
          <a:lstStyle/>
          <a:p>
            <a:r>
              <a:rPr lang="en-NZ"/>
              <a:t>HR||ED</a:t>
            </a:r>
            <a:endParaRPr lang="en-KE"/>
          </a:p>
        </p:txBody>
      </p:sp>
      <p:sp>
        <p:nvSpPr>
          <p:cNvPr id="6" name="Slide Number Placeholder 5"/>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194792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D5EDA-25B7-4047-9B53-73CDACA5B87A}" type="datetime8">
              <a:rPr lang="en-KE" smtClean="0"/>
              <a:t>18/06/2024 15:30</a:t>
            </a:fld>
            <a:endParaRPr lang="en-KE"/>
          </a:p>
        </p:txBody>
      </p:sp>
      <p:sp>
        <p:nvSpPr>
          <p:cNvPr id="5" name="Footer Placeholder 4"/>
          <p:cNvSpPr>
            <a:spLocks noGrp="1"/>
          </p:cNvSpPr>
          <p:nvPr>
            <p:ph type="ftr" sz="quarter" idx="11"/>
          </p:nvPr>
        </p:nvSpPr>
        <p:spPr/>
        <p:txBody>
          <a:bodyPr/>
          <a:lstStyle/>
          <a:p>
            <a:r>
              <a:rPr lang="en-NZ"/>
              <a:t>HR||ED</a:t>
            </a:r>
            <a:endParaRPr lang="en-KE"/>
          </a:p>
        </p:txBody>
      </p:sp>
      <p:sp>
        <p:nvSpPr>
          <p:cNvPr id="6" name="Slide Number Placeholder 5"/>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154440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ED17B5-77EC-4D72-AE81-1097736C56B9}" type="datetime8">
              <a:rPr lang="en-KE" smtClean="0"/>
              <a:t>18/06/2024 15:30</a:t>
            </a:fld>
            <a:endParaRPr lang="en-KE"/>
          </a:p>
        </p:txBody>
      </p:sp>
      <p:sp>
        <p:nvSpPr>
          <p:cNvPr id="6" name="Footer Placeholder 5"/>
          <p:cNvSpPr>
            <a:spLocks noGrp="1"/>
          </p:cNvSpPr>
          <p:nvPr>
            <p:ph type="ftr" sz="quarter" idx="11"/>
          </p:nvPr>
        </p:nvSpPr>
        <p:spPr/>
        <p:txBody>
          <a:bodyPr/>
          <a:lstStyle/>
          <a:p>
            <a:r>
              <a:rPr lang="en-NZ"/>
              <a:t>HR||ED</a:t>
            </a:r>
            <a:endParaRPr lang="en-KE"/>
          </a:p>
        </p:txBody>
      </p:sp>
      <p:sp>
        <p:nvSpPr>
          <p:cNvPr id="7" name="Slide Number Placeholder 6"/>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251327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80791F-5AC3-467C-BE53-54BBD4A086E3}" type="datetime8">
              <a:rPr lang="en-KE" smtClean="0"/>
              <a:t>18/06/2024 15:30</a:t>
            </a:fld>
            <a:endParaRPr lang="en-KE"/>
          </a:p>
        </p:txBody>
      </p:sp>
      <p:sp>
        <p:nvSpPr>
          <p:cNvPr id="8" name="Footer Placeholder 7"/>
          <p:cNvSpPr>
            <a:spLocks noGrp="1"/>
          </p:cNvSpPr>
          <p:nvPr>
            <p:ph type="ftr" sz="quarter" idx="11"/>
          </p:nvPr>
        </p:nvSpPr>
        <p:spPr/>
        <p:txBody>
          <a:bodyPr/>
          <a:lstStyle/>
          <a:p>
            <a:r>
              <a:rPr lang="en-NZ"/>
              <a:t>HR||ED</a:t>
            </a:r>
            <a:endParaRPr lang="en-KE"/>
          </a:p>
        </p:txBody>
      </p:sp>
      <p:sp>
        <p:nvSpPr>
          <p:cNvPr id="9" name="Slide Number Placeholder 8"/>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106815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A240C6-E480-4648-A645-E6D54993D9B6}" type="datetime8">
              <a:rPr lang="en-KE" smtClean="0"/>
              <a:t>18/06/2024 15:30</a:t>
            </a:fld>
            <a:endParaRPr lang="en-KE"/>
          </a:p>
        </p:txBody>
      </p:sp>
      <p:sp>
        <p:nvSpPr>
          <p:cNvPr id="4" name="Footer Placeholder 3"/>
          <p:cNvSpPr>
            <a:spLocks noGrp="1"/>
          </p:cNvSpPr>
          <p:nvPr>
            <p:ph type="ftr" sz="quarter" idx="11"/>
          </p:nvPr>
        </p:nvSpPr>
        <p:spPr/>
        <p:txBody>
          <a:bodyPr/>
          <a:lstStyle/>
          <a:p>
            <a:r>
              <a:rPr lang="en-NZ"/>
              <a:t>HR||ED</a:t>
            </a:r>
            <a:endParaRPr lang="en-KE"/>
          </a:p>
        </p:txBody>
      </p:sp>
      <p:sp>
        <p:nvSpPr>
          <p:cNvPr id="5" name="Slide Number Placeholder 4"/>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180693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5A86D-A237-4506-A5A6-A545A48F9844}" type="datetime8">
              <a:rPr lang="en-KE" smtClean="0"/>
              <a:t>18/06/2024 15:30</a:t>
            </a:fld>
            <a:endParaRPr lang="en-KE"/>
          </a:p>
        </p:txBody>
      </p:sp>
      <p:sp>
        <p:nvSpPr>
          <p:cNvPr id="3" name="Footer Placeholder 2"/>
          <p:cNvSpPr>
            <a:spLocks noGrp="1"/>
          </p:cNvSpPr>
          <p:nvPr>
            <p:ph type="ftr" sz="quarter" idx="11"/>
          </p:nvPr>
        </p:nvSpPr>
        <p:spPr/>
        <p:txBody>
          <a:bodyPr/>
          <a:lstStyle/>
          <a:p>
            <a:r>
              <a:rPr lang="en-NZ"/>
              <a:t>HR||ED</a:t>
            </a:r>
            <a:endParaRPr lang="en-KE"/>
          </a:p>
        </p:txBody>
      </p:sp>
      <p:sp>
        <p:nvSpPr>
          <p:cNvPr id="4" name="Slide Number Placeholder 3"/>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31573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AC19F7-5273-48AA-A218-E80CE1A134D9}" type="datetime8">
              <a:rPr lang="en-KE" smtClean="0"/>
              <a:t>18/06/2024 15:30</a:t>
            </a:fld>
            <a:endParaRPr lang="en-KE"/>
          </a:p>
        </p:txBody>
      </p:sp>
      <p:sp>
        <p:nvSpPr>
          <p:cNvPr id="6" name="Footer Placeholder 5"/>
          <p:cNvSpPr>
            <a:spLocks noGrp="1"/>
          </p:cNvSpPr>
          <p:nvPr>
            <p:ph type="ftr" sz="quarter" idx="11"/>
          </p:nvPr>
        </p:nvSpPr>
        <p:spPr/>
        <p:txBody>
          <a:bodyPr/>
          <a:lstStyle/>
          <a:p>
            <a:r>
              <a:rPr lang="en-NZ"/>
              <a:t>HR||ED</a:t>
            </a:r>
            <a:endParaRPr lang="en-KE"/>
          </a:p>
        </p:txBody>
      </p:sp>
      <p:sp>
        <p:nvSpPr>
          <p:cNvPr id="7" name="Slide Number Placeholder 6"/>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155872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A6C1E-7F5B-4BB4-8DDA-702AC6AA08E5}" type="datetime8">
              <a:rPr lang="en-KE" smtClean="0"/>
              <a:t>18/06/2024 15:30</a:t>
            </a:fld>
            <a:endParaRPr lang="en-KE"/>
          </a:p>
        </p:txBody>
      </p:sp>
      <p:sp>
        <p:nvSpPr>
          <p:cNvPr id="6" name="Footer Placeholder 5"/>
          <p:cNvSpPr>
            <a:spLocks noGrp="1"/>
          </p:cNvSpPr>
          <p:nvPr>
            <p:ph type="ftr" sz="quarter" idx="11"/>
          </p:nvPr>
        </p:nvSpPr>
        <p:spPr/>
        <p:txBody>
          <a:bodyPr/>
          <a:lstStyle/>
          <a:p>
            <a:r>
              <a:rPr lang="en-NZ"/>
              <a:t>HR||ED</a:t>
            </a:r>
            <a:endParaRPr lang="en-KE"/>
          </a:p>
        </p:txBody>
      </p:sp>
      <p:sp>
        <p:nvSpPr>
          <p:cNvPr id="7" name="Slide Number Placeholder 6"/>
          <p:cNvSpPr>
            <a:spLocks noGrp="1"/>
          </p:cNvSpPr>
          <p:nvPr>
            <p:ph type="sldNum" sz="quarter" idx="12"/>
          </p:nvPr>
        </p:nvSpPr>
        <p:spPr/>
        <p:txBody>
          <a:bodyPr/>
          <a:lstStyle/>
          <a:p>
            <a:fld id="{AA7A375D-EB02-415A-A860-86D839150D0E}" type="slidenum">
              <a:rPr lang="en-KE" smtClean="0"/>
              <a:t>‹#›</a:t>
            </a:fld>
            <a:endParaRPr lang="en-KE"/>
          </a:p>
        </p:txBody>
      </p:sp>
    </p:spTree>
    <p:extLst>
      <p:ext uri="{BB962C8B-B14F-4D97-AF65-F5344CB8AC3E}">
        <p14:creationId xmlns:p14="http://schemas.microsoft.com/office/powerpoint/2010/main" val="217902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F36B7F-34DE-4A76-BAD6-6A402FCCC652}" type="datetime8">
              <a:rPr lang="en-KE" smtClean="0"/>
              <a:t>18/06/2024 15:30</a:t>
            </a:fld>
            <a:endParaRPr lang="en-K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NZ"/>
              <a:t>HR||ED</a:t>
            </a:r>
            <a:endParaRPr lang="en-K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7A375D-EB02-415A-A860-86D839150D0E}" type="slidenum">
              <a:rPr lang="en-KE" smtClean="0"/>
              <a:t>‹#›</a:t>
            </a:fld>
            <a:endParaRPr lang="en-KE"/>
          </a:p>
        </p:txBody>
      </p:sp>
    </p:spTree>
    <p:extLst>
      <p:ext uri="{BB962C8B-B14F-4D97-AF65-F5344CB8AC3E}">
        <p14:creationId xmlns:p14="http://schemas.microsoft.com/office/powerpoint/2010/main" val="4081861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isa.gov/news-events/ics-advisories/icsa-10-238-01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geeksforgeeks.org/working-of-stuxnet-virus/" TargetMode="External"/><Relationship Id="rId3" Type="http://schemas.openxmlformats.org/officeDocument/2006/relationships/hyperlink" Target="https://www.cvedetails.com/cve/CVE-2008-4250/" TargetMode="External"/><Relationship Id="rId7" Type="http://schemas.openxmlformats.org/officeDocument/2006/relationships/hyperlink" Target="https://www.csoonline.com/article/562691/stuxnet-explained-the-first-known-cyberweapon.html" TargetMode="External"/><Relationship Id="rId2" Type="http://schemas.openxmlformats.org/officeDocument/2006/relationships/hyperlink" Target="https://web-assets.esetstatic.com/wls/2017/12/Stuxnet_Under_the_Microscope-2.pdf" TargetMode="External"/><Relationship Id="rId1" Type="http://schemas.openxmlformats.org/officeDocument/2006/relationships/slideLayout" Target="../slideLayouts/slideLayout2.xml"/><Relationship Id="rId6" Type="http://schemas.openxmlformats.org/officeDocument/2006/relationships/hyperlink" Target="https://en.wikipedia.org/wiki/Stuxnet" TargetMode="External"/><Relationship Id="rId5" Type="http://schemas.openxmlformats.org/officeDocument/2006/relationships/hyperlink" Target="https://www.zdnet.com/article/stuxnet-attackers-used-4-windows-zero-day-exploits/" TargetMode="External"/><Relationship Id="rId4" Type="http://schemas.openxmlformats.org/officeDocument/2006/relationships/hyperlink" Target="https://www.britannica.com/technology/Stuxne" TargetMode="External"/><Relationship Id="rId9" Type="http://schemas.openxmlformats.org/officeDocument/2006/relationships/hyperlink" Target="https://www.nti.org/analysis/articles/after-stuxnet-acknowledging-cyber-threat-nuclear-facilit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pectrum.ieee.org/the-real-story-of-stuxne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soonline.com/article/562691/stuxnet-explained-the-first-known-cyberweapo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poppopret.blogspot.com/2011/09/playing-with-mof-files-on-windows-for.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78EA-3C07-9DF8-AAA5-1B2FA6C39D70}"/>
              </a:ext>
            </a:extLst>
          </p:cNvPr>
          <p:cNvSpPr>
            <a:spLocks noGrp="1"/>
          </p:cNvSpPr>
          <p:nvPr>
            <p:ph type="ctrTitle"/>
          </p:nvPr>
        </p:nvSpPr>
        <p:spPr>
          <a:xfrm>
            <a:off x="1548653" y="929453"/>
            <a:ext cx="7766936" cy="1532244"/>
          </a:xfrm>
        </p:spPr>
        <p:txBody>
          <a:bodyPr/>
          <a:lstStyle/>
          <a:p>
            <a:pPr algn="ctr"/>
            <a:r>
              <a:rPr lang="en-US" sz="9600" b="1" dirty="0"/>
              <a:t>STUXNET</a:t>
            </a:r>
            <a:r>
              <a:rPr lang="en-US" b="1" dirty="0"/>
              <a:t>	</a:t>
            </a:r>
            <a:endParaRPr lang="en-KE" b="1" dirty="0"/>
          </a:p>
        </p:txBody>
      </p:sp>
      <p:sp>
        <p:nvSpPr>
          <p:cNvPr id="3" name="Subtitle 2">
            <a:extLst>
              <a:ext uri="{FF2B5EF4-FFF2-40B4-BE49-F238E27FC236}">
                <a16:creationId xmlns:a16="http://schemas.microsoft.com/office/drawing/2014/main" id="{DEE54ED9-03A2-0BEB-BBB8-06FFA1268E81}"/>
              </a:ext>
            </a:extLst>
          </p:cNvPr>
          <p:cNvSpPr>
            <a:spLocks noGrp="1"/>
          </p:cNvSpPr>
          <p:nvPr>
            <p:ph type="subTitle" idx="1"/>
          </p:nvPr>
        </p:nvSpPr>
        <p:spPr>
          <a:xfrm>
            <a:off x="1419059" y="4396303"/>
            <a:ext cx="7766936" cy="1123526"/>
          </a:xfrm>
        </p:spPr>
        <p:txBody>
          <a:bodyPr>
            <a:normAutofit lnSpcReduction="10000"/>
          </a:bodyPr>
          <a:lstStyle/>
          <a:p>
            <a:pPr algn="ctr"/>
            <a:r>
              <a:rPr lang="en-US" dirty="0"/>
              <a:t>By:</a:t>
            </a:r>
          </a:p>
          <a:p>
            <a:pPr algn="ctr"/>
            <a:r>
              <a:rPr lang="en-US" dirty="0"/>
              <a:t>Ethan Deakin - 22529799</a:t>
            </a:r>
          </a:p>
          <a:p>
            <a:pPr algn="ctr"/>
            <a:r>
              <a:rPr lang="en-US" dirty="0"/>
              <a:t>Harin Ramji - 21521277</a:t>
            </a:r>
          </a:p>
        </p:txBody>
      </p:sp>
      <p:sp>
        <p:nvSpPr>
          <p:cNvPr id="4" name="TextBox 3">
            <a:extLst>
              <a:ext uri="{FF2B5EF4-FFF2-40B4-BE49-F238E27FC236}">
                <a16:creationId xmlns:a16="http://schemas.microsoft.com/office/drawing/2014/main" id="{84F2F2EA-B461-4DFD-84AC-21D5122EAFEC}"/>
              </a:ext>
            </a:extLst>
          </p:cNvPr>
          <p:cNvSpPr txBox="1"/>
          <p:nvPr/>
        </p:nvSpPr>
        <p:spPr>
          <a:xfrm>
            <a:off x="1293215" y="3681501"/>
            <a:ext cx="6073604" cy="369332"/>
          </a:xfrm>
          <a:prstGeom prst="rect">
            <a:avLst/>
          </a:prstGeom>
          <a:noFill/>
        </p:spPr>
        <p:txBody>
          <a:bodyPr wrap="square" rtlCol="0">
            <a:spAutoFit/>
          </a:bodyPr>
          <a:lstStyle/>
          <a:p>
            <a:r>
              <a:rPr lang="en-US" dirty="0"/>
              <a:t>Analysis and Demonstration of the Stuxnet Cyberattack</a:t>
            </a:r>
            <a:endParaRPr lang="en-KE" dirty="0"/>
          </a:p>
        </p:txBody>
      </p:sp>
      <p:sp>
        <p:nvSpPr>
          <p:cNvPr id="5" name="Footer Placeholder 4">
            <a:extLst>
              <a:ext uri="{FF2B5EF4-FFF2-40B4-BE49-F238E27FC236}">
                <a16:creationId xmlns:a16="http://schemas.microsoft.com/office/drawing/2014/main" id="{EA1CE436-CC61-42CD-132A-F3E52CE6A171}"/>
              </a:ext>
            </a:extLst>
          </p:cNvPr>
          <p:cNvSpPr>
            <a:spLocks noGrp="1"/>
          </p:cNvSpPr>
          <p:nvPr>
            <p:ph type="ftr" sz="quarter" idx="11"/>
          </p:nvPr>
        </p:nvSpPr>
        <p:spPr/>
        <p:txBody>
          <a:bodyPr/>
          <a:lstStyle/>
          <a:p>
            <a:r>
              <a:rPr lang="en-NZ"/>
              <a:t>HR||ED</a:t>
            </a:r>
            <a:endParaRPr lang="en-KE"/>
          </a:p>
        </p:txBody>
      </p:sp>
    </p:spTree>
    <p:extLst>
      <p:ext uri="{BB962C8B-B14F-4D97-AF65-F5344CB8AC3E}">
        <p14:creationId xmlns:p14="http://schemas.microsoft.com/office/powerpoint/2010/main" val="2937002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7F68-A24B-5088-720D-44D78863704F}"/>
              </a:ext>
            </a:extLst>
          </p:cNvPr>
          <p:cNvSpPr>
            <a:spLocks noGrp="1"/>
          </p:cNvSpPr>
          <p:nvPr>
            <p:ph type="title"/>
          </p:nvPr>
        </p:nvSpPr>
        <p:spPr>
          <a:xfrm>
            <a:off x="677334" y="609600"/>
            <a:ext cx="8596668" cy="621890"/>
          </a:xfrm>
        </p:spPr>
        <p:txBody>
          <a:bodyPr>
            <a:normAutofit fontScale="90000"/>
          </a:bodyPr>
          <a:lstStyle/>
          <a:p>
            <a:r>
              <a:rPr lang="en-US" dirty="0"/>
              <a:t>TIMELINE</a:t>
            </a:r>
            <a:endParaRPr lang="en-KE" dirty="0"/>
          </a:p>
        </p:txBody>
      </p:sp>
      <p:sp>
        <p:nvSpPr>
          <p:cNvPr id="3" name="Content Placeholder 2">
            <a:extLst>
              <a:ext uri="{FF2B5EF4-FFF2-40B4-BE49-F238E27FC236}">
                <a16:creationId xmlns:a16="http://schemas.microsoft.com/office/drawing/2014/main" id="{418E2BC5-3B15-6723-2D17-DCBA7A2972F8}"/>
              </a:ext>
            </a:extLst>
          </p:cNvPr>
          <p:cNvSpPr>
            <a:spLocks noGrp="1"/>
          </p:cNvSpPr>
          <p:nvPr>
            <p:ph idx="1"/>
          </p:nvPr>
        </p:nvSpPr>
        <p:spPr>
          <a:xfrm>
            <a:off x="494071" y="1135627"/>
            <a:ext cx="8779931" cy="4905736"/>
          </a:xfrm>
        </p:spPr>
        <p:txBody>
          <a:bodyPr>
            <a:normAutofit fontScale="92500" lnSpcReduction="10000"/>
          </a:bodyPr>
          <a:lstStyle/>
          <a:p>
            <a:pPr marL="0" indent="0">
              <a:buNone/>
            </a:pPr>
            <a:r>
              <a:rPr lang="en-US" dirty="0"/>
              <a:t>2005-2007: Planning and Development</a:t>
            </a:r>
          </a:p>
          <a:p>
            <a:pPr marL="0" indent="0">
              <a:buNone/>
            </a:pPr>
            <a:r>
              <a:rPr lang="en-US" dirty="0"/>
              <a:t>	2005: Initial development starts.</a:t>
            </a:r>
          </a:p>
          <a:p>
            <a:pPr marL="0" indent="0">
              <a:buNone/>
            </a:pPr>
            <a:r>
              <a:rPr lang="en-US" dirty="0"/>
              <a:t>	2006: Early testing and refinement.</a:t>
            </a:r>
          </a:p>
          <a:p>
            <a:pPr marL="0" indent="0">
              <a:buNone/>
            </a:pPr>
            <a:r>
              <a:rPr lang="en-US" dirty="0"/>
              <a:t>2007-2009: Deployment and Initial Spread</a:t>
            </a:r>
          </a:p>
          <a:p>
            <a:pPr marL="0" indent="0">
              <a:buNone/>
            </a:pPr>
            <a:r>
              <a:rPr lang="en-US" dirty="0"/>
              <a:t>	2007: Deployment begins, spreads unnoticed.</a:t>
            </a:r>
          </a:p>
          <a:p>
            <a:pPr marL="0" indent="0">
              <a:buNone/>
            </a:pPr>
            <a:r>
              <a:rPr lang="en-US" dirty="0"/>
              <a:t> 	2008: Continues spreading through USB drives and networks.</a:t>
            </a:r>
          </a:p>
          <a:p>
            <a:pPr marL="0" indent="0">
              <a:buNone/>
            </a:pPr>
            <a:r>
              <a:rPr lang="en-US" dirty="0"/>
              <a:t>	2009: Initial Impact and Detection</a:t>
            </a:r>
          </a:p>
          <a:p>
            <a:pPr marL="0" indent="0">
              <a:buNone/>
            </a:pPr>
            <a:r>
              <a:rPr lang="en-US" dirty="0"/>
              <a:t>		June: Disruptions in Iran’s nuclear facilities.</a:t>
            </a:r>
          </a:p>
          <a:p>
            <a:pPr marL="0" indent="0">
              <a:buNone/>
            </a:pPr>
            <a:r>
              <a:rPr lang="en-US" dirty="0"/>
              <a:t>		June: </a:t>
            </a:r>
            <a:r>
              <a:rPr lang="en-US" dirty="0" err="1"/>
              <a:t>VirusBlokAda</a:t>
            </a:r>
            <a:r>
              <a:rPr lang="en-US" dirty="0"/>
              <a:t> identifies new malware.</a:t>
            </a:r>
          </a:p>
          <a:p>
            <a:pPr marL="0" indent="0">
              <a:buNone/>
            </a:pPr>
            <a:r>
              <a:rPr lang="en-US" dirty="0"/>
              <a:t>2010: Discovery and Analysis</a:t>
            </a:r>
          </a:p>
          <a:p>
            <a:pPr marL="0" indent="0">
              <a:buNone/>
            </a:pPr>
            <a:r>
              <a:rPr lang="en-US" dirty="0"/>
              <a:t>    June: Stuxnet publicly identified and analyzed.</a:t>
            </a:r>
          </a:p>
          <a:p>
            <a:pPr marL="0" indent="0">
              <a:buNone/>
            </a:pPr>
            <a:r>
              <a:rPr lang="en-US" dirty="0"/>
              <a:t>    July: Symantec reveals sophisticated nature.</a:t>
            </a:r>
          </a:p>
          <a:p>
            <a:pPr marL="0" indent="0">
              <a:buNone/>
            </a:pPr>
            <a:r>
              <a:rPr lang="en-US" dirty="0"/>
              <a:t>    September: Siemens acknowledges impact.</a:t>
            </a:r>
          </a:p>
        </p:txBody>
      </p:sp>
      <p:sp>
        <p:nvSpPr>
          <p:cNvPr id="4" name="Footer Placeholder 3">
            <a:extLst>
              <a:ext uri="{FF2B5EF4-FFF2-40B4-BE49-F238E27FC236}">
                <a16:creationId xmlns:a16="http://schemas.microsoft.com/office/drawing/2014/main" id="{9E6188C1-A52A-5A8A-8F5A-1D8347A0657F}"/>
              </a:ext>
            </a:extLst>
          </p:cNvPr>
          <p:cNvSpPr>
            <a:spLocks noGrp="1"/>
          </p:cNvSpPr>
          <p:nvPr>
            <p:ph type="ftr" sz="quarter" idx="11"/>
          </p:nvPr>
        </p:nvSpPr>
        <p:spPr/>
        <p:txBody>
          <a:bodyPr/>
          <a:lstStyle/>
          <a:p>
            <a:r>
              <a:rPr lang="en-NZ"/>
              <a:t>HR||ED</a:t>
            </a:r>
            <a:endParaRPr lang="en-KE"/>
          </a:p>
        </p:txBody>
      </p:sp>
    </p:spTree>
    <p:extLst>
      <p:ext uri="{BB962C8B-B14F-4D97-AF65-F5344CB8AC3E}">
        <p14:creationId xmlns:p14="http://schemas.microsoft.com/office/powerpoint/2010/main" val="13586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79583-CC98-5459-EA16-99B99093FD45}"/>
              </a:ext>
            </a:extLst>
          </p:cNvPr>
          <p:cNvSpPr>
            <a:spLocks noGrp="1"/>
          </p:cNvSpPr>
          <p:nvPr>
            <p:ph idx="1"/>
          </p:nvPr>
        </p:nvSpPr>
        <p:spPr>
          <a:xfrm>
            <a:off x="677334" y="921775"/>
            <a:ext cx="8596668" cy="5119588"/>
          </a:xfrm>
        </p:spPr>
        <p:txBody>
          <a:bodyPr>
            <a:normAutofit/>
          </a:bodyPr>
          <a:lstStyle/>
          <a:p>
            <a:pPr marL="0" indent="0">
              <a:buNone/>
            </a:pPr>
            <a:r>
              <a:rPr lang="en-US" dirty="0"/>
              <a:t>2011: Public Awareness and Impact</a:t>
            </a:r>
          </a:p>
          <a:p>
            <a:pPr marL="0" indent="0">
              <a:buNone/>
            </a:pPr>
            <a:r>
              <a:rPr lang="en-US" dirty="0"/>
              <a:t>	January: NYT reports U.S.-Israeli project.</a:t>
            </a:r>
          </a:p>
          <a:p>
            <a:pPr marL="0" indent="0">
              <a:buNone/>
            </a:pPr>
            <a:r>
              <a:rPr lang="en-US" dirty="0"/>
              <a:t>	February: Iran admits significant damage.</a:t>
            </a:r>
          </a:p>
          <a:p>
            <a:pPr marL="0" indent="0">
              <a:buNone/>
            </a:pPr>
            <a:r>
              <a:rPr lang="en-US" dirty="0"/>
              <a:t>	June: Further analysis reveals targeting mechanisms.</a:t>
            </a:r>
          </a:p>
          <a:p>
            <a:pPr marL="0" indent="0">
              <a:buNone/>
            </a:pPr>
            <a:r>
              <a:rPr lang="en-US" dirty="0"/>
              <a:t>2013-Present: Legacy and Continued Impact</a:t>
            </a:r>
          </a:p>
          <a:p>
            <a:pPr marL="0" indent="0">
              <a:buNone/>
            </a:pPr>
            <a:r>
              <a:rPr lang="en-US" dirty="0"/>
              <a:t>    2013: Confirmation of Stuxnet’s role in cyber warfare.</a:t>
            </a:r>
          </a:p>
          <a:p>
            <a:pPr marL="0" indent="0">
              <a:buNone/>
            </a:pPr>
            <a:r>
              <a:rPr lang="en-US" dirty="0"/>
              <a:t>    2015: Intensified cybersecurity discussions.</a:t>
            </a:r>
          </a:p>
          <a:p>
            <a:pPr marL="0" indent="0">
              <a:buNone/>
            </a:pPr>
            <a:r>
              <a:rPr lang="en-US" dirty="0"/>
              <a:t>    </a:t>
            </a:r>
            <a:endParaRPr lang="en-KE" dirty="0"/>
          </a:p>
          <a:p>
            <a:endParaRPr lang="en-KE" dirty="0"/>
          </a:p>
        </p:txBody>
      </p:sp>
      <p:sp>
        <p:nvSpPr>
          <p:cNvPr id="4" name="Footer Placeholder 3">
            <a:extLst>
              <a:ext uri="{FF2B5EF4-FFF2-40B4-BE49-F238E27FC236}">
                <a16:creationId xmlns:a16="http://schemas.microsoft.com/office/drawing/2014/main" id="{89A471F1-EC9F-1FDA-CB4E-E94F4D4073EE}"/>
              </a:ext>
            </a:extLst>
          </p:cNvPr>
          <p:cNvSpPr>
            <a:spLocks noGrp="1"/>
          </p:cNvSpPr>
          <p:nvPr>
            <p:ph type="ftr" sz="quarter" idx="11"/>
          </p:nvPr>
        </p:nvSpPr>
        <p:spPr/>
        <p:txBody>
          <a:bodyPr/>
          <a:lstStyle/>
          <a:p>
            <a:r>
              <a:rPr lang="en-NZ"/>
              <a:t>HR||ED</a:t>
            </a:r>
            <a:endParaRPr lang="en-KE"/>
          </a:p>
        </p:txBody>
      </p:sp>
    </p:spTree>
    <p:extLst>
      <p:ext uri="{BB962C8B-B14F-4D97-AF65-F5344CB8AC3E}">
        <p14:creationId xmlns:p14="http://schemas.microsoft.com/office/powerpoint/2010/main" val="5645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9B0CB-36CD-EC3D-A905-74E89DE3AAD4}"/>
              </a:ext>
            </a:extLst>
          </p:cNvPr>
          <p:cNvSpPr>
            <a:spLocks noGrp="1"/>
          </p:cNvSpPr>
          <p:nvPr>
            <p:ph type="title"/>
          </p:nvPr>
        </p:nvSpPr>
        <p:spPr>
          <a:xfrm>
            <a:off x="677334" y="609600"/>
            <a:ext cx="8596668" cy="769495"/>
          </a:xfrm>
        </p:spPr>
        <p:txBody>
          <a:bodyPr/>
          <a:lstStyle/>
          <a:p>
            <a:r>
              <a:rPr lang="en-US" dirty="0"/>
              <a:t>Mitigation Strategies</a:t>
            </a:r>
            <a:endParaRPr lang="en-KE" dirty="0"/>
          </a:p>
        </p:txBody>
      </p:sp>
      <p:sp>
        <p:nvSpPr>
          <p:cNvPr id="3" name="Content Placeholder 2">
            <a:extLst>
              <a:ext uri="{FF2B5EF4-FFF2-40B4-BE49-F238E27FC236}">
                <a16:creationId xmlns:a16="http://schemas.microsoft.com/office/drawing/2014/main" id="{C49E5EBC-5F63-4D22-5D35-48A2A01C2EF8}"/>
              </a:ext>
            </a:extLst>
          </p:cNvPr>
          <p:cNvSpPr>
            <a:spLocks noGrp="1"/>
          </p:cNvSpPr>
          <p:nvPr>
            <p:ph idx="1"/>
          </p:nvPr>
        </p:nvSpPr>
        <p:spPr>
          <a:xfrm>
            <a:off x="677334" y="1379095"/>
            <a:ext cx="8596668" cy="5261548"/>
          </a:xfrm>
        </p:spPr>
        <p:txBody>
          <a:bodyPr>
            <a:normAutofit/>
          </a:bodyPr>
          <a:lstStyle/>
          <a:p>
            <a:r>
              <a:rPr lang="en-US" dirty="0"/>
              <a:t>Immediate Measures:</a:t>
            </a:r>
          </a:p>
          <a:p>
            <a:pPr marL="0" indent="0">
              <a:buNone/>
            </a:pPr>
            <a:r>
              <a:rPr lang="en-US" dirty="0"/>
              <a:t>Isolate affected systems- helps prevent further spread of the virus</a:t>
            </a:r>
          </a:p>
          <a:p>
            <a:pPr marL="0" indent="0">
              <a:buNone/>
            </a:pPr>
            <a:r>
              <a:rPr lang="en-US" dirty="0"/>
              <a:t> Apply patches.-</a:t>
            </a:r>
          </a:p>
          <a:p>
            <a:r>
              <a:rPr lang="en-US" dirty="0"/>
              <a:t>Long-term Measures:</a:t>
            </a:r>
          </a:p>
          <a:p>
            <a:pPr marL="0" indent="0">
              <a:buNone/>
            </a:pPr>
            <a:r>
              <a:rPr lang="en-US" dirty="0"/>
              <a:t> Network segmentation-limit the spread of the attack</a:t>
            </a:r>
          </a:p>
          <a:p>
            <a:pPr marL="0" indent="0">
              <a:buNone/>
            </a:pPr>
            <a:r>
              <a:rPr lang="en-US" dirty="0"/>
              <a:t>Regular updates and patches especially windows systems.</a:t>
            </a:r>
          </a:p>
          <a:p>
            <a:pPr marL="0" indent="0">
              <a:buNone/>
            </a:pPr>
            <a:r>
              <a:rPr lang="en-US" dirty="0"/>
              <a:t> Advanced IDS(Intrusion Detection Systems) – can detect unusual activity that might show a breach</a:t>
            </a:r>
          </a:p>
          <a:p>
            <a:pPr marL="0" indent="0">
              <a:buNone/>
            </a:pPr>
            <a:r>
              <a:rPr lang="en-US" dirty="0"/>
              <a:t>Behavioral Analytics – this involves monitoring for abnormal </a:t>
            </a:r>
            <a:r>
              <a:rPr lang="en-US" dirty="0" err="1"/>
              <a:t>behaviour</a:t>
            </a:r>
            <a:endParaRPr lang="en-US" dirty="0"/>
          </a:p>
          <a:p>
            <a:pPr marL="0" indent="0">
              <a:buNone/>
            </a:pPr>
            <a:r>
              <a:rPr lang="en-US" dirty="0"/>
              <a:t>ICS-CERT recommends that control system owners and operators review system upgrades and consider applying available patches to mitigate the risks for Stuxnet infections</a:t>
            </a:r>
          </a:p>
          <a:p>
            <a:pPr marL="0" indent="0">
              <a:buNone/>
            </a:pPr>
            <a:endParaRPr lang="en-US" dirty="0"/>
          </a:p>
          <a:p>
            <a:pPr marL="0" indent="0">
              <a:buNone/>
            </a:pPr>
            <a:r>
              <a:rPr lang="en-NZ" dirty="0">
                <a:hlinkClick r:id="rId3"/>
              </a:rPr>
              <a:t>Stuxnet Malware Mitigation (Update B) | CISA</a:t>
            </a:r>
            <a:endParaRPr lang="en-US" dirty="0"/>
          </a:p>
          <a:p>
            <a:pPr marL="0" indent="0">
              <a:buNone/>
            </a:pPr>
            <a:endParaRPr lang="en-KE" dirty="0"/>
          </a:p>
        </p:txBody>
      </p:sp>
      <p:sp>
        <p:nvSpPr>
          <p:cNvPr id="4" name="Footer Placeholder 3">
            <a:extLst>
              <a:ext uri="{FF2B5EF4-FFF2-40B4-BE49-F238E27FC236}">
                <a16:creationId xmlns:a16="http://schemas.microsoft.com/office/drawing/2014/main" id="{BD973D63-AFE9-51EB-ADBC-06F1DB2EF446}"/>
              </a:ext>
            </a:extLst>
          </p:cNvPr>
          <p:cNvSpPr>
            <a:spLocks noGrp="1"/>
          </p:cNvSpPr>
          <p:nvPr>
            <p:ph type="ftr" sz="quarter" idx="11"/>
          </p:nvPr>
        </p:nvSpPr>
        <p:spPr/>
        <p:txBody>
          <a:bodyPr/>
          <a:lstStyle/>
          <a:p>
            <a:r>
              <a:rPr lang="en-NZ"/>
              <a:t>HR||ED</a:t>
            </a:r>
            <a:endParaRPr lang="en-KE"/>
          </a:p>
        </p:txBody>
      </p:sp>
    </p:spTree>
    <p:extLst>
      <p:ext uri="{BB962C8B-B14F-4D97-AF65-F5344CB8AC3E}">
        <p14:creationId xmlns:p14="http://schemas.microsoft.com/office/powerpoint/2010/main" val="178373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CCAE-1FB1-D6A5-6888-6BB9CFA886BE}"/>
              </a:ext>
            </a:extLst>
          </p:cNvPr>
          <p:cNvSpPr>
            <a:spLocks noGrp="1"/>
          </p:cNvSpPr>
          <p:nvPr>
            <p:ph type="title"/>
          </p:nvPr>
        </p:nvSpPr>
        <p:spPr/>
        <p:txBody>
          <a:bodyPr/>
          <a:lstStyle/>
          <a:p>
            <a:r>
              <a:rPr lang="en-US" dirty="0"/>
              <a:t>Future Implications</a:t>
            </a:r>
            <a:endParaRPr lang="en-KE" dirty="0"/>
          </a:p>
        </p:txBody>
      </p:sp>
      <p:sp>
        <p:nvSpPr>
          <p:cNvPr id="3" name="Content Placeholder 2">
            <a:extLst>
              <a:ext uri="{FF2B5EF4-FFF2-40B4-BE49-F238E27FC236}">
                <a16:creationId xmlns:a16="http://schemas.microsoft.com/office/drawing/2014/main" id="{91445A16-EED0-B63A-CF9F-CB70D1216F45}"/>
              </a:ext>
            </a:extLst>
          </p:cNvPr>
          <p:cNvSpPr>
            <a:spLocks noGrp="1"/>
          </p:cNvSpPr>
          <p:nvPr>
            <p:ph idx="1"/>
          </p:nvPr>
        </p:nvSpPr>
        <p:spPr/>
        <p:txBody>
          <a:bodyPr/>
          <a:lstStyle/>
          <a:p>
            <a:r>
              <a:rPr lang="en-US" dirty="0"/>
              <a:t>The Stuxnet attack has far-reaching cybersecurity and policy implications, as it demonstrates that nation-states are susceptible to crippling cyber actions from other nation-states or private entities</a:t>
            </a:r>
          </a:p>
          <a:p>
            <a:endParaRPr lang="en-KE" dirty="0"/>
          </a:p>
        </p:txBody>
      </p:sp>
      <p:sp>
        <p:nvSpPr>
          <p:cNvPr id="4" name="Footer Placeholder 3">
            <a:extLst>
              <a:ext uri="{FF2B5EF4-FFF2-40B4-BE49-F238E27FC236}">
                <a16:creationId xmlns:a16="http://schemas.microsoft.com/office/drawing/2014/main" id="{EE7B7617-6063-D3DE-DCED-9D13D9D4FF7B}"/>
              </a:ext>
            </a:extLst>
          </p:cNvPr>
          <p:cNvSpPr>
            <a:spLocks noGrp="1"/>
          </p:cNvSpPr>
          <p:nvPr>
            <p:ph type="ftr" sz="quarter" idx="11"/>
          </p:nvPr>
        </p:nvSpPr>
        <p:spPr/>
        <p:txBody>
          <a:bodyPr/>
          <a:lstStyle/>
          <a:p>
            <a:r>
              <a:rPr lang="en-NZ"/>
              <a:t>HR||ED</a:t>
            </a:r>
            <a:endParaRPr lang="en-KE"/>
          </a:p>
        </p:txBody>
      </p:sp>
    </p:spTree>
    <p:extLst>
      <p:ext uri="{BB962C8B-B14F-4D97-AF65-F5344CB8AC3E}">
        <p14:creationId xmlns:p14="http://schemas.microsoft.com/office/powerpoint/2010/main" val="249968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3D75E-77D3-577B-9D07-F8029C6FF80F}"/>
              </a:ext>
            </a:extLst>
          </p:cNvPr>
          <p:cNvSpPr>
            <a:spLocks noGrp="1"/>
          </p:cNvSpPr>
          <p:nvPr>
            <p:ph type="title"/>
          </p:nvPr>
        </p:nvSpPr>
        <p:spPr/>
        <p:txBody>
          <a:bodyPr/>
          <a:lstStyle/>
          <a:p>
            <a:r>
              <a:rPr lang="en-US" dirty="0"/>
              <a:t>Recommendations	</a:t>
            </a:r>
            <a:endParaRPr lang="en-KE" dirty="0"/>
          </a:p>
        </p:txBody>
      </p:sp>
      <p:sp>
        <p:nvSpPr>
          <p:cNvPr id="3" name="Content Placeholder 2">
            <a:extLst>
              <a:ext uri="{FF2B5EF4-FFF2-40B4-BE49-F238E27FC236}">
                <a16:creationId xmlns:a16="http://schemas.microsoft.com/office/drawing/2014/main" id="{16A046FE-2952-F190-611C-0A2938C740EB}"/>
              </a:ext>
            </a:extLst>
          </p:cNvPr>
          <p:cNvSpPr>
            <a:spLocks noGrp="1"/>
          </p:cNvSpPr>
          <p:nvPr>
            <p:ph idx="1"/>
          </p:nvPr>
        </p:nvSpPr>
        <p:spPr>
          <a:xfrm>
            <a:off x="677334" y="1321655"/>
            <a:ext cx="8596668" cy="4719708"/>
          </a:xfrm>
        </p:spPr>
        <p:txBody>
          <a:bodyPr>
            <a:normAutofit fontScale="85000" lnSpcReduction="10000"/>
          </a:bodyPr>
          <a:lstStyle/>
          <a:p>
            <a:r>
              <a:rPr lang="en-US" dirty="0"/>
              <a:t>Preventive Measures:</a:t>
            </a:r>
          </a:p>
          <a:p>
            <a:pPr marL="0" indent="0">
              <a:buNone/>
            </a:pPr>
            <a:r>
              <a:rPr lang="en-US" b="1" dirty="0"/>
              <a:t>Regular Updates on Computers</a:t>
            </a:r>
            <a:r>
              <a:rPr lang="en-US" dirty="0"/>
              <a:t>- It is important that all devices are up-to date so that patches for security vulnerabilities are available on your machine.  </a:t>
            </a:r>
          </a:p>
          <a:p>
            <a:pPr marL="0" indent="0">
              <a:buNone/>
            </a:pPr>
            <a:r>
              <a:rPr lang="en-US" b="1" dirty="0"/>
              <a:t>Regular security assessments</a:t>
            </a:r>
            <a:r>
              <a:rPr lang="en-US" dirty="0"/>
              <a:t>-Regular security assessments can help identify vulnerabilities and risks in your systems before they can be exploited</a:t>
            </a:r>
          </a:p>
          <a:p>
            <a:pPr marL="0" indent="0">
              <a:buNone/>
            </a:pPr>
            <a:r>
              <a:rPr lang="en-US" dirty="0"/>
              <a:t>According to NIST implementation of </a:t>
            </a:r>
            <a:r>
              <a:rPr lang="en-US" b="1" dirty="0"/>
              <a:t>Multi-factor authentication (MFA)</a:t>
            </a:r>
            <a:r>
              <a:rPr lang="en-US" dirty="0"/>
              <a:t> also delays attacks. It makes attacking systems becomes much harder since there are more obstacles to overcome.</a:t>
            </a:r>
            <a:br>
              <a:rPr lang="en-US" dirty="0"/>
            </a:br>
            <a:r>
              <a:rPr lang="en-US" b="1" dirty="0"/>
              <a:t>Employee Training:</a:t>
            </a:r>
            <a:r>
              <a:rPr lang="en-US" dirty="0"/>
              <a:t> Regular training can help employees recognize and avoid potential threats, such as phishing emails.</a:t>
            </a:r>
          </a:p>
          <a:p>
            <a:pPr marL="0" indent="0">
              <a:buNone/>
            </a:pPr>
            <a:r>
              <a:rPr lang="en-US" b="1" dirty="0"/>
              <a:t>Least Privilege Principle:</a:t>
            </a:r>
            <a:r>
              <a:rPr lang="en-US" dirty="0"/>
              <a:t> Limiting user access rights to only what’s necessary for their work can reduce the potential impact of a breach</a:t>
            </a:r>
          </a:p>
          <a:p>
            <a:r>
              <a:rPr lang="en-US" dirty="0"/>
              <a:t>Proactive Strategies:</a:t>
            </a:r>
          </a:p>
          <a:p>
            <a:pPr marL="0" indent="0">
              <a:buNone/>
            </a:pPr>
            <a:r>
              <a:rPr lang="en-US" dirty="0"/>
              <a:t>Incident response plans-Having a well-defined incident response plan can help organizations respond to a security incident, minimizing damage and reducing recovery time and costs</a:t>
            </a:r>
          </a:p>
          <a:p>
            <a:pPr marL="0" indent="0">
              <a:buNone/>
            </a:pPr>
            <a:r>
              <a:rPr lang="en-US" dirty="0"/>
              <a:t>Threat intelligence- staying updated on recent threats in the industry.</a:t>
            </a:r>
          </a:p>
          <a:p>
            <a:pPr marL="0" indent="0">
              <a:buNone/>
            </a:pPr>
            <a:r>
              <a:rPr lang="en-US" dirty="0"/>
              <a:t>Collaboration for information sharing.</a:t>
            </a:r>
            <a:endParaRPr lang="en-KE" dirty="0"/>
          </a:p>
        </p:txBody>
      </p:sp>
      <p:sp>
        <p:nvSpPr>
          <p:cNvPr id="4" name="Footer Placeholder 3">
            <a:extLst>
              <a:ext uri="{FF2B5EF4-FFF2-40B4-BE49-F238E27FC236}">
                <a16:creationId xmlns:a16="http://schemas.microsoft.com/office/drawing/2014/main" id="{60CFB72D-00F5-E3C2-241F-C8E079B00AEB}"/>
              </a:ext>
            </a:extLst>
          </p:cNvPr>
          <p:cNvSpPr>
            <a:spLocks noGrp="1"/>
          </p:cNvSpPr>
          <p:nvPr>
            <p:ph type="ftr" sz="quarter" idx="11"/>
          </p:nvPr>
        </p:nvSpPr>
        <p:spPr/>
        <p:txBody>
          <a:bodyPr/>
          <a:lstStyle/>
          <a:p>
            <a:r>
              <a:rPr lang="en-NZ"/>
              <a:t>HR||ED</a:t>
            </a:r>
            <a:endParaRPr lang="en-KE"/>
          </a:p>
        </p:txBody>
      </p:sp>
    </p:spTree>
    <p:extLst>
      <p:ext uri="{BB962C8B-B14F-4D97-AF65-F5344CB8AC3E}">
        <p14:creationId xmlns:p14="http://schemas.microsoft.com/office/powerpoint/2010/main" val="203809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0612-A9F3-08C8-C453-EBDC537D6428}"/>
              </a:ext>
            </a:extLst>
          </p:cNvPr>
          <p:cNvSpPr>
            <a:spLocks noGrp="1"/>
          </p:cNvSpPr>
          <p:nvPr>
            <p:ph type="title"/>
          </p:nvPr>
        </p:nvSpPr>
        <p:spPr/>
        <p:txBody>
          <a:bodyPr/>
          <a:lstStyle/>
          <a:p>
            <a:r>
              <a:rPr lang="en-US" dirty="0"/>
              <a:t>Ethical Considerations</a:t>
            </a:r>
            <a:endParaRPr lang="en-KE" dirty="0"/>
          </a:p>
        </p:txBody>
      </p:sp>
      <p:sp>
        <p:nvSpPr>
          <p:cNvPr id="3" name="Content Placeholder 2">
            <a:extLst>
              <a:ext uri="{FF2B5EF4-FFF2-40B4-BE49-F238E27FC236}">
                <a16:creationId xmlns:a16="http://schemas.microsoft.com/office/drawing/2014/main" id="{58D32118-1930-5E81-F5D7-B898B44281A3}"/>
              </a:ext>
            </a:extLst>
          </p:cNvPr>
          <p:cNvSpPr>
            <a:spLocks noGrp="1"/>
          </p:cNvSpPr>
          <p:nvPr>
            <p:ph idx="1"/>
          </p:nvPr>
        </p:nvSpPr>
        <p:spPr>
          <a:xfrm>
            <a:off x="677334" y="1674977"/>
            <a:ext cx="8596668" cy="4366386"/>
          </a:xfrm>
        </p:spPr>
        <p:txBody>
          <a:bodyPr>
            <a:normAutofit/>
          </a:bodyPr>
          <a:lstStyle/>
          <a:p>
            <a:r>
              <a:rPr lang="en-US" sz="1400" dirty="0"/>
              <a:t>Ethical Hacking &amp; Disclosure    </a:t>
            </a:r>
          </a:p>
          <a:p>
            <a:pPr lvl="1"/>
            <a:r>
              <a:rPr lang="en-US" sz="1200" dirty="0"/>
              <a:t> Promote responsible disclosure practices.</a:t>
            </a:r>
          </a:p>
          <a:p>
            <a:r>
              <a:rPr lang="en-US" sz="1400" dirty="0"/>
              <a:t>International Norms &amp; Laws:</a:t>
            </a:r>
          </a:p>
          <a:p>
            <a:pPr lvl="1"/>
            <a:r>
              <a:rPr lang="en-US" sz="1200" dirty="0"/>
              <a:t> Challenge to existing laws; need for clear and precise cyber warfare regulations.</a:t>
            </a:r>
          </a:p>
          <a:p>
            <a:r>
              <a:rPr lang="en-US" sz="1400" dirty="0"/>
              <a:t>Responsibility of Developers:</a:t>
            </a:r>
          </a:p>
          <a:p>
            <a:pPr lvl="1"/>
            <a:r>
              <a:rPr lang="en-US" sz="1200" dirty="0"/>
              <a:t>Ensure cyber weapons are not used irresponsibly and code/software is written with security in mind</a:t>
            </a:r>
          </a:p>
          <a:p>
            <a:r>
              <a:rPr lang="en-US" sz="1400" dirty="0"/>
              <a:t>Humanitarian Impact:</a:t>
            </a:r>
          </a:p>
          <a:p>
            <a:pPr lvl="1"/>
            <a:r>
              <a:rPr lang="en-US" sz="1200" dirty="0"/>
              <a:t>Risks to critical infrastructure and civilian safety.</a:t>
            </a:r>
          </a:p>
          <a:p>
            <a:r>
              <a:rPr lang="en-US" sz="1400" dirty="0"/>
              <a:t>UNGGE</a:t>
            </a:r>
          </a:p>
          <a:p>
            <a:pPr lvl="1"/>
            <a:r>
              <a:rPr lang="en-US" sz="1200" dirty="0"/>
              <a:t>Efforts to establish international cyber norms.</a:t>
            </a:r>
          </a:p>
          <a:p>
            <a:r>
              <a:rPr lang="en-US" sz="1400" dirty="0"/>
              <a:t>Disclosure Practices:</a:t>
            </a:r>
          </a:p>
          <a:p>
            <a:pPr lvl="1"/>
            <a:r>
              <a:rPr lang="en-US" sz="1200" dirty="0"/>
              <a:t>Inform affected parties to minimize harm.</a:t>
            </a:r>
          </a:p>
        </p:txBody>
      </p:sp>
      <p:sp>
        <p:nvSpPr>
          <p:cNvPr id="4" name="Footer Placeholder 3">
            <a:extLst>
              <a:ext uri="{FF2B5EF4-FFF2-40B4-BE49-F238E27FC236}">
                <a16:creationId xmlns:a16="http://schemas.microsoft.com/office/drawing/2014/main" id="{582FF661-2A38-BFC8-9702-AC7F39A33FDF}"/>
              </a:ext>
            </a:extLst>
          </p:cNvPr>
          <p:cNvSpPr>
            <a:spLocks noGrp="1"/>
          </p:cNvSpPr>
          <p:nvPr>
            <p:ph type="ftr" sz="quarter" idx="11"/>
          </p:nvPr>
        </p:nvSpPr>
        <p:spPr/>
        <p:txBody>
          <a:bodyPr/>
          <a:lstStyle/>
          <a:p>
            <a:r>
              <a:rPr lang="en-NZ"/>
              <a:t>HR||ED</a:t>
            </a:r>
            <a:endParaRPr lang="en-KE"/>
          </a:p>
        </p:txBody>
      </p:sp>
    </p:spTree>
    <p:extLst>
      <p:ext uri="{BB962C8B-B14F-4D97-AF65-F5344CB8AC3E}">
        <p14:creationId xmlns:p14="http://schemas.microsoft.com/office/powerpoint/2010/main" val="3304640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116B-80D2-AC35-316B-6AA37C790771}"/>
              </a:ext>
            </a:extLst>
          </p:cNvPr>
          <p:cNvSpPr>
            <a:spLocks noGrp="1"/>
          </p:cNvSpPr>
          <p:nvPr>
            <p:ph type="title"/>
          </p:nvPr>
        </p:nvSpPr>
        <p:spPr>
          <a:xfrm>
            <a:off x="677334" y="609600"/>
            <a:ext cx="8596668" cy="769495"/>
          </a:xfrm>
        </p:spPr>
        <p:txBody>
          <a:bodyPr/>
          <a:lstStyle/>
          <a:p>
            <a:r>
              <a:rPr lang="en-US" dirty="0"/>
              <a:t>References</a:t>
            </a:r>
            <a:endParaRPr lang="en-KE" dirty="0"/>
          </a:p>
        </p:txBody>
      </p:sp>
      <p:sp>
        <p:nvSpPr>
          <p:cNvPr id="3" name="Content Placeholder 2">
            <a:extLst>
              <a:ext uri="{FF2B5EF4-FFF2-40B4-BE49-F238E27FC236}">
                <a16:creationId xmlns:a16="http://schemas.microsoft.com/office/drawing/2014/main" id="{A68C1760-9C50-2F42-E650-C399A18C9141}"/>
              </a:ext>
            </a:extLst>
          </p:cNvPr>
          <p:cNvSpPr>
            <a:spLocks noGrp="1"/>
          </p:cNvSpPr>
          <p:nvPr>
            <p:ph idx="1"/>
          </p:nvPr>
        </p:nvSpPr>
        <p:spPr>
          <a:xfrm>
            <a:off x="677333" y="1379095"/>
            <a:ext cx="9013597" cy="4662267"/>
          </a:xfrm>
        </p:spPr>
        <p:txBody>
          <a:bodyPr>
            <a:normAutofit lnSpcReduction="10000"/>
          </a:bodyPr>
          <a:lstStyle/>
          <a:p>
            <a:r>
              <a:rPr lang="en-NZ" dirty="0">
                <a:hlinkClick r:id="rId2"/>
              </a:rPr>
              <a:t>https://web-assets.esetstatic.com/wls/2017/12/Stuxnet_Under_the_Microscope-2.pdf</a:t>
            </a:r>
            <a:endParaRPr lang="en-NZ" dirty="0"/>
          </a:p>
          <a:p>
            <a:r>
              <a:rPr lang="en-NZ" dirty="0">
                <a:hlinkClick r:id="rId3"/>
              </a:rPr>
              <a:t>https://www.cvedetails.com/cve/CVE-2008-4250/</a:t>
            </a:r>
            <a:endParaRPr lang="en-NZ" dirty="0"/>
          </a:p>
          <a:p>
            <a:endParaRPr lang="en-NZ" dirty="0"/>
          </a:p>
          <a:p>
            <a:r>
              <a:rPr lang="en-US" dirty="0"/>
              <a:t>Britannica, T. Editors of </a:t>
            </a:r>
            <a:r>
              <a:rPr lang="en-US" dirty="0" err="1"/>
              <a:t>Encyclopaedia</a:t>
            </a:r>
            <a:r>
              <a:rPr lang="en-US" dirty="0"/>
              <a:t> (2024, May 24). </a:t>
            </a:r>
            <a:r>
              <a:rPr lang="en-US" i="1" dirty="0"/>
              <a:t>Stuxnet</a:t>
            </a:r>
            <a:r>
              <a:rPr lang="en-US" dirty="0"/>
              <a:t>. </a:t>
            </a:r>
            <a:r>
              <a:rPr lang="en-US" i="1" dirty="0"/>
              <a:t>Encyclopedia Britannica</a:t>
            </a:r>
            <a:r>
              <a:rPr lang="en-US" dirty="0"/>
              <a:t>. </a:t>
            </a:r>
            <a:r>
              <a:rPr lang="en-US" dirty="0">
                <a:hlinkClick r:id="rId4"/>
              </a:rPr>
              <a:t>https://www.britannica.com/technology/Stuxne</a:t>
            </a:r>
            <a:endParaRPr lang="en-US" dirty="0"/>
          </a:p>
          <a:p>
            <a:r>
              <a:rPr lang="en-US" dirty="0">
                <a:hlinkClick r:id="rId5"/>
              </a:rPr>
              <a:t>https://www.zdnet.com/article/stuxnet-attackers-used-4-windows-zero-day-exploits/</a:t>
            </a:r>
            <a:endParaRPr lang="en-US" dirty="0"/>
          </a:p>
          <a:p>
            <a:r>
              <a:rPr lang="en-NZ" dirty="0">
                <a:hlinkClick r:id="rId6"/>
              </a:rPr>
              <a:t>Stuxnet – Wikipedia</a:t>
            </a:r>
            <a:endParaRPr lang="en-NZ" dirty="0"/>
          </a:p>
          <a:p>
            <a:r>
              <a:rPr lang="en-US" dirty="0">
                <a:hlinkClick r:id="rId7"/>
              </a:rPr>
              <a:t>Stuxnet explained: The first known cyberweapon | CSO Online</a:t>
            </a:r>
            <a:endParaRPr lang="en-US" dirty="0"/>
          </a:p>
          <a:p>
            <a:r>
              <a:rPr lang="en-US" dirty="0">
                <a:hlinkClick r:id="rId8"/>
              </a:rPr>
              <a:t>Working of Stuxnet Virus – </a:t>
            </a:r>
            <a:r>
              <a:rPr lang="en-US" dirty="0" err="1">
                <a:hlinkClick r:id="rId8"/>
              </a:rPr>
              <a:t>GeeksforGeeks</a:t>
            </a:r>
            <a:endParaRPr lang="en-US" dirty="0"/>
          </a:p>
          <a:p>
            <a:r>
              <a:rPr lang="en-NZ">
                <a:hlinkClick r:id="rId9"/>
              </a:rPr>
              <a:t>https://www.nti.org/analysis/articles/after-stuxnet-acknowledging-cyber-threat-nuclear-facilities/</a:t>
            </a:r>
            <a:endParaRPr lang="en-NZ"/>
          </a:p>
          <a:p>
            <a:endParaRPr lang="en-NZ" dirty="0"/>
          </a:p>
          <a:p>
            <a:endParaRPr lang="en-US" dirty="0"/>
          </a:p>
          <a:p>
            <a:endParaRPr lang="en-KE" dirty="0"/>
          </a:p>
        </p:txBody>
      </p:sp>
      <p:sp>
        <p:nvSpPr>
          <p:cNvPr id="4" name="Footer Placeholder 3">
            <a:extLst>
              <a:ext uri="{FF2B5EF4-FFF2-40B4-BE49-F238E27FC236}">
                <a16:creationId xmlns:a16="http://schemas.microsoft.com/office/drawing/2014/main" id="{5906B346-6404-758F-AE72-240E96C26FB9}"/>
              </a:ext>
            </a:extLst>
          </p:cNvPr>
          <p:cNvSpPr>
            <a:spLocks noGrp="1"/>
          </p:cNvSpPr>
          <p:nvPr>
            <p:ph type="ftr" sz="quarter" idx="11"/>
          </p:nvPr>
        </p:nvSpPr>
        <p:spPr/>
        <p:txBody>
          <a:bodyPr/>
          <a:lstStyle/>
          <a:p>
            <a:r>
              <a:rPr lang="en-NZ"/>
              <a:t>HR||ED</a:t>
            </a:r>
            <a:endParaRPr lang="en-KE"/>
          </a:p>
        </p:txBody>
      </p:sp>
    </p:spTree>
    <p:extLst>
      <p:ext uri="{BB962C8B-B14F-4D97-AF65-F5344CB8AC3E}">
        <p14:creationId xmlns:p14="http://schemas.microsoft.com/office/powerpoint/2010/main" val="285423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042B-BE85-11CC-BE30-8112957AED95}"/>
              </a:ext>
            </a:extLst>
          </p:cNvPr>
          <p:cNvSpPr>
            <a:spLocks noGrp="1"/>
          </p:cNvSpPr>
          <p:nvPr>
            <p:ph type="title"/>
          </p:nvPr>
        </p:nvSpPr>
        <p:spPr>
          <a:xfrm>
            <a:off x="677334" y="609600"/>
            <a:ext cx="8596668" cy="703006"/>
          </a:xfrm>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777CD8F6-6696-0591-5629-3E8C09A0C169}"/>
              </a:ext>
            </a:extLst>
          </p:cNvPr>
          <p:cNvSpPr>
            <a:spLocks noGrp="1"/>
          </p:cNvSpPr>
          <p:nvPr>
            <p:ph idx="1"/>
          </p:nvPr>
        </p:nvSpPr>
        <p:spPr>
          <a:xfrm>
            <a:off x="449825" y="1312606"/>
            <a:ext cx="9215467" cy="4575446"/>
          </a:xfrm>
        </p:spPr>
        <p:txBody>
          <a:bodyPr>
            <a:normAutofit fontScale="92500" lnSpcReduction="20000"/>
          </a:bodyPr>
          <a:lstStyle/>
          <a:p>
            <a:pPr algn="l"/>
            <a:r>
              <a:rPr lang="en-US" sz="2000" b="1" i="0" dirty="0">
                <a:solidFill>
                  <a:srgbClr val="111111"/>
                </a:solidFill>
                <a:effectLst/>
                <a:highlight>
                  <a:srgbClr val="F7F7F7"/>
                </a:highlight>
                <a:latin typeface="-apple-system"/>
              </a:rPr>
              <a:t>Introduction to Stuxnet:</a:t>
            </a:r>
            <a:endParaRPr lang="en-US" sz="2000" b="0" i="0" dirty="0">
              <a:solidFill>
                <a:srgbClr val="111111"/>
              </a:solidFill>
              <a:effectLst/>
              <a:highlight>
                <a:srgbClr val="F7F7F7"/>
              </a:highlight>
              <a:latin typeface="-apple-system"/>
            </a:endParaRPr>
          </a:p>
          <a:p>
            <a:pPr marL="0" indent="0" algn="l">
              <a:buNone/>
            </a:pPr>
            <a:r>
              <a:rPr lang="en-US" sz="2000" b="0" i="0" dirty="0">
                <a:solidFill>
                  <a:srgbClr val="111111"/>
                </a:solidFill>
                <a:effectLst/>
                <a:highlight>
                  <a:srgbClr val="F7F7F7"/>
                </a:highlight>
                <a:latin typeface="-apple-system"/>
              </a:rPr>
              <a:t>Stuxnet is a complex computer worm discovered in 2010</a:t>
            </a:r>
            <a:r>
              <a:rPr lang="en-US" sz="2000" dirty="0">
                <a:solidFill>
                  <a:srgbClr val="111111"/>
                </a:solidFill>
                <a:highlight>
                  <a:srgbClr val="F7F7F7"/>
                </a:highlight>
                <a:latin typeface="-apple-system"/>
              </a:rPr>
              <a:t> targeting </a:t>
            </a:r>
            <a:r>
              <a:rPr lang="en-US" sz="2000" b="0" i="0" dirty="0">
                <a:solidFill>
                  <a:srgbClr val="111111"/>
                </a:solidFill>
                <a:effectLst/>
                <a:highlight>
                  <a:srgbClr val="F7F7F7"/>
                </a:highlight>
                <a:latin typeface="-apple-system"/>
              </a:rPr>
              <a:t> Iran’s nuclear program.</a:t>
            </a:r>
            <a:r>
              <a:rPr lang="en-US" sz="2000" dirty="0">
                <a:solidFill>
                  <a:srgbClr val="111111"/>
                </a:solidFill>
                <a:highlight>
                  <a:srgbClr val="F7F7F7"/>
                </a:highlight>
                <a:latin typeface="-apple-system"/>
              </a:rPr>
              <a:t> </a:t>
            </a:r>
            <a:r>
              <a:rPr lang="en-US" sz="2000" b="0" i="0" dirty="0">
                <a:solidFill>
                  <a:srgbClr val="111111"/>
                </a:solidFill>
                <a:effectLst/>
                <a:highlight>
                  <a:srgbClr val="F7F7F7"/>
                </a:highlight>
                <a:latin typeface="-apple-system"/>
              </a:rPr>
              <a:t>It is believed to be developed by the United States </a:t>
            </a:r>
            <a:r>
              <a:rPr lang="en-US" sz="2000" b="0" i="0">
                <a:solidFill>
                  <a:srgbClr val="111111"/>
                </a:solidFill>
                <a:effectLst/>
                <a:highlight>
                  <a:srgbClr val="F7F7F7"/>
                </a:highlight>
                <a:latin typeface="-apple-system"/>
              </a:rPr>
              <a:t>and Israel.</a:t>
            </a:r>
            <a:endParaRPr lang="en-US" sz="2000" b="0" i="0" dirty="0">
              <a:solidFill>
                <a:srgbClr val="111111"/>
              </a:solidFill>
              <a:effectLst/>
              <a:highlight>
                <a:srgbClr val="F7F7F7"/>
              </a:highlight>
              <a:latin typeface="-apple-system"/>
            </a:endParaRPr>
          </a:p>
          <a:p>
            <a:pPr marL="0" indent="0" algn="l">
              <a:buNone/>
            </a:pPr>
            <a:r>
              <a:rPr lang="en-US" sz="2000" b="0" i="0" dirty="0">
                <a:solidFill>
                  <a:srgbClr val="111111"/>
                </a:solidFill>
                <a:effectLst/>
                <a:highlight>
                  <a:srgbClr val="F7F7F7"/>
                </a:highlight>
                <a:latin typeface="-apple-system"/>
              </a:rPr>
              <a:t>Stuxnet is unique in that it is one of the first known viruses to directly affect physical infrastructure.</a:t>
            </a:r>
          </a:p>
          <a:p>
            <a:pPr algn="l"/>
            <a:r>
              <a:rPr lang="en-US" sz="2000" b="1" i="0" dirty="0">
                <a:solidFill>
                  <a:srgbClr val="111111"/>
                </a:solidFill>
                <a:effectLst/>
                <a:highlight>
                  <a:srgbClr val="F7F7F7"/>
                </a:highlight>
                <a:latin typeface="-apple-system"/>
              </a:rPr>
              <a:t>Introduction to Natanz:</a:t>
            </a:r>
            <a:endParaRPr lang="en-US" sz="2000" b="0" i="0" dirty="0">
              <a:solidFill>
                <a:srgbClr val="111111"/>
              </a:solidFill>
              <a:effectLst/>
              <a:highlight>
                <a:srgbClr val="F7F7F7"/>
              </a:highlight>
              <a:latin typeface="-apple-system"/>
            </a:endParaRPr>
          </a:p>
          <a:p>
            <a:pPr marL="0" indent="0" algn="l">
              <a:buNone/>
            </a:pPr>
            <a:r>
              <a:rPr lang="en-US" sz="2000" b="0" i="0" dirty="0">
                <a:solidFill>
                  <a:srgbClr val="111111"/>
                </a:solidFill>
                <a:effectLst/>
                <a:highlight>
                  <a:srgbClr val="F7F7F7"/>
                </a:highlight>
                <a:latin typeface="-apple-system"/>
              </a:rPr>
              <a:t>Natanz is a uranium enrichment facility located in Iran.</a:t>
            </a:r>
          </a:p>
          <a:p>
            <a:pPr marL="0" indent="0" algn="l">
              <a:buNone/>
            </a:pPr>
            <a:r>
              <a:rPr lang="en-US" sz="2000" b="0" i="0" dirty="0">
                <a:solidFill>
                  <a:srgbClr val="111111"/>
                </a:solidFill>
                <a:effectLst/>
                <a:highlight>
                  <a:srgbClr val="F7F7F7"/>
                </a:highlight>
                <a:latin typeface="-apple-system"/>
              </a:rPr>
              <a:t>It was one of the main targets of the Stuxnet attack.</a:t>
            </a:r>
          </a:p>
          <a:p>
            <a:pPr algn="l"/>
            <a:r>
              <a:rPr lang="en-US" sz="2000" b="1" i="0" dirty="0">
                <a:solidFill>
                  <a:srgbClr val="111111"/>
                </a:solidFill>
                <a:effectLst/>
                <a:highlight>
                  <a:srgbClr val="F7F7F7"/>
                </a:highlight>
                <a:latin typeface="-apple-system"/>
              </a:rPr>
              <a:t>Purpose of the Presentation:</a:t>
            </a:r>
            <a:endParaRPr lang="en-US" sz="2000" b="0" i="0" dirty="0">
              <a:solidFill>
                <a:srgbClr val="111111"/>
              </a:solidFill>
              <a:effectLst/>
              <a:highlight>
                <a:srgbClr val="F7F7F7"/>
              </a:highlight>
              <a:latin typeface="-apple-system"/>
            </a:endParaRPr>
          </a:p>
          <a:p>
            <a:pPr marL="0" indent="0" algn="l">
              <a:buNone/>
            </a:pPr>
            <a:r>
              <a:rPr lang="en-US" sz="2000" b="0" i="0" dirty="0">
                <a:solidFill>
                  <a:srgbClr val="111111"/>
                </a:solidFill>
                <a:effectLst/>
                <a:highlight>
                  <a:srgbClr val="F7F7F7"/>
                </a:highlight>
                <a:latin typeface="-apple-system"/>
              </a:rPr>
              <a:t>The aim of this presentation is to </a:t>
            </a:r>
            <a:r>
              <a:rPr lang="en-US" sz="2000" dirty="0">
                <a:solidFill>
                  <a:srgbClr val="111111"/>
                </a:solidFill>
                <a:highlight>
                  <a:srgbClr val="F7F7F7"/>
                </a:highlight>
                <a:latin typeface="-apple-system"/>
              </a:rPr>
              <a:t>learn about </a:t>
            </a:r>
            <a:r>
              <a:rPr lang="en-US" sz="2000" b="0" i="0" dirty="0">
                <a:solidFill>
                  <a:srgbClr val="111111"/>
                </a:solidFill>
                <a:effectLst/>
                <a:highlight>
                  <a:srgbClr val="F7F7F7"/>
                </a:highlight>
                <a:latin typeface="-apple-system"/>
              </a:rPr>
              <a:t>the details of the Stuxnet attack on Natanz.</a:t>
            </a:r>
          </a:p>
          <a:p>
            <a:pPr marL="0" indent="0" algn="l">
              <a:buNone/>
            </a:pPr>
            <a:r>
              <a:rPr lang="en-US" sz="2000" b="0" i="0" dirty="0">
                <a:solidFill>
                  <a:srgbClr val="111111"/>
                </a:solidFill>
                <a:effectLst/>
                <a:highlight>
                  <a:srgbClr val="F7F7F7"/>
                </a:highlight>
                <a:latin typeface="-apple-system"/>
              </a:rPr>
              <a:t>We will explore how Stuxnet works, focusing on its ability to exploit known vulnerabilities in industrial systems.</a:t>
            </a:r>
          </a:p>
          <a:p>
            <a:pPr marL="0" indent="0" algn="l">
              <a:buNone/>
            </a:pPr>
            <a:r>
              <a:rPr lang="en-US" sz="2000" b="0" i="0" dirty="0">
                <a:solidFill>
                  <a:srgbClr val="111111"/>
                </a:solidFill>
                <a:effectLst/>
                <a:highlight>
                  <a:srgbClr val="F7F7F7"/>
                </a:highlight>
                <a:latin typeface="-apple-system"/>
              </a:rPr>
              <a:t>We will also discuss the implications of such cyber attacks on global security and propose strategies to mitigate such threats in the future.</a:t>
            </a:r>
          </a:p>
          <a:p>
            <a:pPr marL="0" indent="0">
              <a:buNone/>
            </a:pPr>
            <a:endParaRPr lang="en-US" sz="2000" dirty="0"/>
          </a:p>
          <a:p>
            <a:pPr marL="0" indent="0">
              <a:buNone/>
            </a:pPr>
            <a:endParaRPr lang="en-KE" dirty="0"/>
          </a:p>
        </p:txBody>
      </p:sp>
      <p:sp>
        <p:nvSpPr>
          <p:cNvPr id="4" name="Footer Placeholder 3">
            <a:extLst>
              <a:ext uri="{FF2B5EF4-FFF2-40B4-BE49-F238E27FC236}">
                <a16:creationId xmlns:a16="http://schemas.microsoft.com/office/drawing/2014/main" id="{B6ACCB1D-B4C1-665E-C6E5-972F90D2571B}"/>
              </a:ext>
            </a:extLst>
          </p:cNvPr>
          <p:cNvSpPr>
            <a:spLocks noGrp="1"/>
          </p:cNvSpPr>
          <p:nvPr>
            <p:ph type="ftr" sz="quarter" idx="11"/>
          </p:nvPr>
        </p:nvSpPr>
        <p:spPr/>
        <p:txBody>
          <a:bodyPr/>
          <a:lstStyle/>
          <a:p>
            <a:r>
              <a:rPr lang="en-NZ" dirty="0"/>
              <a:t>HR||ED</a:t>
            </a:r>
            <a:endParaRPr lang="en-KE" dirty="0"/>
          </a:p>
        </p:txBody>
      </p:sp>
    </p:spTree>
    <p:extLst>
      <p:ext uri="{BB962C8B-B14F-4D97-AF65-F5344CB8AC3E}">
        <p14:creationId xmlns:p14="http://schemas.microsoft.com/office/powerpoint/2010/main" val="366678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B7B37-86EE-6C6D-E375-55A8F2BA4A6A}"/>
              </a:ext>
            </a:extLst>
          </p:cNvPr>
          <p:cNvSpPr>
            <a:spLocks noGrp="1"/>
          </p:cNvSpPr>
          <p:nvPr>
            <p:ph idx="1"/>
          </p:nvPr>
        </p:nvSpPr>
        <p:spPr>
          <a:xfrm>
            <a:off x="594888" y="895906"/>
            <a:ext cx="8596668" cy="4455910"/>
          </a:xfrm>
        </p:spPr>
        <p:txBody>
          <a:bodyPr/>
          <a:lstStyle/>
          <a:p>
            <a:r>
              <a:rPr lang="en-US" dirty="0"/>
              <a:t>Relevance: </a:t>
            </a:r>
          </a:p>
          <a:p>
            <a:pPr marL="0" indent="0">
              <a:buNone/>
            </a:pPr>
            <a:r>
              <a:rPr lang="en-US" dirty="0"/>
              <a:t>A groundbreaking cyber weapon, marking the dawn of a new era where industrial systems became targets in digital warfare.</a:t>
            </a:r>
          </a:p>
          <a:p>
            <a:pPr marL="0" indent="0">
              <a:buNone/>
            </a:pPr>
            <a:endParaRPr lang="en-US" dirty="0"/>
          </a:p>
          <a:p>
            <a:r>
              <a:rPr lang="en-US" dirty="0"/>
              <a:t>Impact </a:t>
            </a:r>
          </a:p>
          <a:p>
            <a:pPr marL="0" indent="0">
              <a:buNone/>
            </a:pPr>
            <a:r>
              <a:rPr lang="en-US" dirty="0"/>
              <a:t>Significant damage to centrifuges- over speeding/slowing down centrifuges, 	delayed nuclear progress.</a:t>
            </a:r>
          </a:p>
          <a:p>
            <a:pPr marL="0" indent="0">
              <a:buNone/>
            </a:pPr>
            <a:r>
              <a:rPr lang="en-US" dirty="0"/>
              <a:t>Awareness- Presence of cyber attacks and the potential impacts it could have if 	in the wrong hands.</a:t>
            </a:r>
            <a:br>
              <a:rPr lang="en-US" dirty="0"/>
            </a:br>
            <a:r>
              <a:rPr lang="en-US" dirty="0"/>
              <a:t>	</a:t>
            </a:r>
            <a:endParaRPr lang="en-KE" dirty="0"/>
          </a:p>
        </p:txBody>
      </p:sp>
      <p:sp>
        <p:nvSpPr>
          <p:cNvPr id="4" name="Footer Placeholder 3">
            <a:extLst>
              <a:ext uri="{FF2B5EF4-FFF2-40B4-BE49-F238E27FC236}">
                <a16:creationId xmlns:a16="http://schemas.microsoft.com/office/drawing/2014/main" id="{A512B953-A9AF-9FA6-3EA0-010B18426715}"/>
              </a:ext>
            </a:extLst>
          </p:cNvPr>
          <p:cNvSpPr>
            <a:spLocks noGrp="1"/>
          </p:cNvSpPr>
          <p:nvPr>
            <p:ph type="ftr" sz="quarter" idx="11"/>
          </p:nvPr>
        </p:nvSpPr>
        <p:spPr/>
        <p:txBody>
          <a:bodyPr/>
          <a:lstStyle/>
          <a:p>
            <a:r>
              <a:rPr lang="en-NZ"/>
              <a:t>HR||ED</a:t>
            </a:r>
            <a:endParaRPr lang="en-KE"/>
          </a:p>
        </p:txBody>
      </p:sp>
    </p:spTree>
    <p:extLst>
      <p:ext uri="{BB962C8B-B14F-4D97-AF65-F5344CB8AC3E}">
        <p14:creationId xmlns:p14="http://schemas.microsoft.com/office/powerpoint/2010/main" val="277392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9BA8-0086-2BB8-BCD0-DCA14CBA3F7A}"/>
              </a:ext>
            </a:extLst>
          </p:cNvPr>
          <p:cNvSpPr>
            <a:spLocks noGrp="1"/>
          </p:cNvSpPr>
          <p:nvPr>
            <p:ph type="title"/>
          </p:nvPr>
        </p:nvSpPr>
        <p:spPr>
          <a:xfrm>
            <a:off x="553214" y="160859"/>
            <a:ext cx="8596668" cy="769495"/>
          </a:xfrm>
        </p:spPr>
        <p:txBody>
          <a:bodyPr/>
          <a:lstStyle/>
          <a:p>
            <a:r>
              <a:rPr lang="en-US" dirty="0"/>
              <a:t>Brief Description</a:t>
            </a:r>
            <a:endParaRPr lang="en-KE" dirty="0"/>
          </a:p>
        </p:txBody>
      </p:sp>
      <p:pic>
        <p:nvPicPr>
          <p:cNvPr id="6" name="Content Placeholder 5">
            <a:extLst>
              <a:ext uri="{FF2B5EF4-FFF2-40B4-BE49-F238E27FC236}">
                <a16:creationId xmlns:a16="http://schemas.microsoft.com/office/drawing/2014/main" id="{CF28B80A-47E6-4971-C3B1-3A3071234D3E}"/>
              </a:ext>
            </a:extLst>
          </p:cNvPr>
          <p:cNvPicPr>
            <a:picLocks noGrp="1" noChangeAspect="1"/>
          </p:cNvPicPr>
          <p:nvPr>
            <p:ph idx="1"/>
          </p:nvPr>
        </p:nvPicPr>
        <p:blipFill>
          <a:blip r:embed="rId2"/>
          <a:stretch>
            <a:fillRect/>
          </a:stretch>
        </p:blipFill>
        <p:spPr>
          <a:xfrm>
            <a:off x="112192" y="712274"/>
            <a:ext cx="8463190" cy="6300590"/>
          </a:xfrm>
        </p:spPr>
      </p:pic>
      <p:sp>
        <p:nvSpPr>
          <p:cNvPr id="4" name="Footer Placeholder 3">
            <a:extLst>
              <a:ext uri="{FF2B5EF4-FFF2-40B4-BE49-F238E27FC236}">
                <a16:creationId xmlns:a16="http://schemas.microsoft.com/office/drawing/2014/main" id="{1438646F-A551-623A-F331-D440223D4B6E}"/>
              </a:ext>
            </a:extLst>
          </p:cNvPr>
          <p:cNvSpPr>
            <a:spLocks noGrp="1"/>
          </p:cNvSpPr>
          <p:nvPr>
            <p:ph type="ftr" sz="quarter" idx="11"/>
          </p:nvPr>
        </p:nvSpPr>
        <p:spPr/>
        <p:txBody>
          <a:bodyPr/>
          <a:lstStyle/>
          <a:p>
            <a:r>
              <a:rPr lang="en-NZ"/>
              <a:t>HR||ED</a:t>
            </a:r>
            <a:endParaRPr lang="en-KE"/>
          </a:p>
        </p:txBody>
      </p:sp>
      <p:sp>
        <p:nvSpPr>
          <p:cNvPr id="7" name="TextBox 6">
            <a:extLst>
              <a:ext uri="{FF2B5EF4-FFF2-40B4-BE49-F238E27FC236}">
                <a16:creationId xmlns:a16="http://schemas.microsoft.com/office/drawing/2014/main" id="{922DD779-98A7-A2E5-9F55-A973233FDC47}"/>
              </a:ext>
            </a:extLst>
          </p:cNvPr>
          <p:cNvSpPr txBox="1"/>
          <p:nvPr/>
        </p:nvSpPr>
        <p:spPr>
          <a:xfrm>
            <a:off x="9253196" y="4906256"/>
            <a:ext cx="2826612" cy="1200329"/>
          </a:xfrm>
          <a:prstGeom prst="rect">
            <a:avLst/>
          </a:prstGeom>
          <a:noFill/>
        </p:spPr>
        <p:txBody>
          <a:bodyPr wrap="square" rtlCol="0">
            <a:spAutoFit/>
          </a:bodyPr>
          <a:lstStyle/>
          <a:p>
            <a:r>
              <a:rPr lang="en-NZ" dirty="0">
                <a:hlinkClick r:id="rId3">
                  <a:extLst>
                    <a:ext uri="{A12FA001-AC4F-418D-AE19-62706E023703}">
                      <ahyp:hlinkClr xmlns:ahyp="http://schemas.microsoft.com/office/drawing/2018/hyperlinkcolor" val="tx"/>
                    </a:ext>
                  </a:extLst>
                </a:hlinkClick>
              </a:rPr>
              <a:t>https://spectrum.ieee.org/the-real-story-of-stuxnet</a:t>
            </a:r>
            <a:endParaRPr lang="en-NZ" dirty="0"/>
          </a:p>
          <a:p>
            <a:endParaRPr lang="en-KE" dirty="0"/>
          </a:p>
        </p:txBody>
      </p:sp>
    </p:spTree>
    <p:extLst>
      <p:ext uri="{BB962C8B-B14F-4D97-AF65-F5344CB8AC3E}">
        <p14:creationId xmlns:p14="http://schemas.microsoft.com/office/powerpoint/2010/main" val="254803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EB8B-0343-FAAE-B33E-BF0018494CB6}"/>
              </a:ext>
            </a:extLst>
          </p:cNvPr>
          <p:cNvSpPr>
            <a:spLocks noGrp="1"/>
          </p:cNvSpPr>
          <p:nvPr>
            <p:ph type="title"/>
          </p:nvPr>
        </p:nvSpPr>
        <p:spPr>
          <a:xfrm>
            <a:off x="677334" y="609600"/>
            <a:ext cx="8596668" cy="724525"/>
          </a:xfrm>
        </p:spPr>
        <p:txBody>
          <a:bodyPr/>
          <a:lstStyle/>
          <a:p>
            <a:r>
              <a:rPr lang="en-US" dirty="0"/>
              <a:t>Technical details</a:t>
            </a:r>
            <a:endParaRPr lang="en-KE" dirty="0"/>
          </a:p>
        </p:txBody>
      </p:sp>
      <p:sp>
        <p:nvSpPr>
          <p:cNvPr id="3" name="Content Placeholder 2">
            <a:extLst>
              <a:ext uri="{FF2B5EF4-FFF2-40B4-BE49-F238E27FC236}">
                <a16:creationId xmlns:a16="http://schemas.microsoft.com/office/drawing/2014/main" id="{1B9EF3EC-1AA5-76D4-C27C-C9780709DDFC}"/>
              </a:ext>
            </a:extLst>
          </p:cNvPr>
          <p:cNvSpPr>
            <a:spLocks noGrp="1"/>
          </p:cNvSpPr>
          <p:nvPr>
            <p:ph idx="1"/>
          </p:nvPr>
        </p:nvSpPr>
        <p:spPr>
          <a:xfrm>
            <a:off x="299804" y="1281659"/>
            <a:ext cx="9773586" cy="4564831"/>
          </a:xfrm>
        </p:spPr>
        <p:txBody>
          <a:bodyPr>
            <a:normAutofit lnSpcReduction="10000"/>
          </a:bodyPr>
          <a:lstStyle/>
          <a:p>
            <a:pPr marL="0" indent="0">
              <a:buNone/>
            </a:pPr>
            <a:r>
              <a:rPr lang="en-US" sz="1600" b="1" dirty="0"/>
              <a:t>Target:</a:t>
            </a:r>
            <a:r>
              <a:rPr lang="en-US" sz="1600" dirty="0"/>
              <a:t> Stuxnet specifically targets programmable logic controllers (PLCs), which allow the automation of electromechanical processes such as those used to control machinery and industrial processes including gas centrifuges for separating nuclear material1.</a:t>
            </a:r>
          </a:p>
          <a:p>
            <a:pPr marL="0" indent="0">
              <a:buNone/>
            </a:pPr>
            <a:r>
              <a:rPr lang="en-US" sz="1600" b="1" dirty="0"/>
              <a:t>Impact:</a:t>
            </a:r>
            <a:r>
              <a:rPr lang="en-US" sz="1600" dirty="0"/>
              <a:t> Stuxnet reportedly compromised Iranian PLCs, collecting information on industrial systems and causing the fast-spinning centrifuges to tear themselves apart1.</a:t>
            </a:r>
          </a:p>
          <a:p>
            <a:pPr marL="0" indent="0">
              <a:buNone/>
            </a:pPr>
            <a:r>
              <a:rPr lang="en-US" sz="1600" b="1" dirty="0"/>
              <a:t>Stuxnet Components:</a:t>
            </a:r>
          </a:p>
          <a:p>
            <a:pPr marL="0" indent="0">
              <a:buNone/>
            </a:pPr>
            <a:r>
              <a:rPr lang="en-US" sz="1600" dirty="0"/>
              <a:t>	Worm: Executes all routines related to the main payload of the attack.</a:t>
            </a:r>
          </a:p>
          <a:p>
            <a:pPr marL="0" indent="0">
              <a:buNone/>
            </a:pPr>
            <a:r>
              <a:rPr lang="en-US" sz="1600" dirty="0"/>
              <a:t>	Link File: Automatically executes the propagated copies of the worm.</a:t>
            </a:r>
          </a:p>
          <a:p>
            <a:pPr marL="0" indent="0">
              <a:buNone/>
            </a:pPr>
            <a:r>
              <a:rPr lang="en-US" sz="1600" dirty="0"/>
              <a:t>	Rootkit: Responsible for hiding all malicious files and processes, to prevent detection of Stuxnet</a:t>
            </a:r>
          </a:p>
          <a:p>
            <a:pPr marL="0" indent="0">
              <a:buNone/>
            </a:pPr>
            <a:r>
              <a:rPr lang="en-US" sz="1600" b="1" dirty="0"/>
              <a:t>Exploited Vulnerabilities:</a:t>
            </a:r>
            <a:r>
              <a:rPr lang="en-US" sz="1600" dirty="0"/>
              <a:t> Stuxnet exploited no fewer than four zero-day bugs:</a:t>
            </a:r>
          </a:p>
          <a:p>
            <a:pPr marL="0" indent="0">
              <a:buNone/>
            </a:pPr>
            <a:r>
              <a:rPr lang="en-US" sz="1600" dirty="0"/>
              <a:t>A Windows Shortcut flaw, A bug in the print spooler, Two escalation of privilege vulnerabilities, Along with a zero-day flaw in the Siemens PLC’s</a:t>
            </a:r>
          </a:p>
          <a:p>
            <a:pPr marL="0" indent="0">
              <a:buNone/>
            </a:pPr>
            <a:endParaRPr lang="en-US" sz="1600" dirty="0"/>
          </a:p>
          <a:p>
            <a:pPr marL="0" indent="0">
              <a:buNone/>
            </a:pPr>
            <a:r>
              <a:rPr lang="en-US" sz="1600" dirty="0">
                <a:hlinkClick r:id="rId3"/>
              </a:rPr>
              <a:t>Stuxnet explained: The first known cyberweapon | CSO Online</a:t>
            </a:r>
            <a:endParaRPr lang="en-US" sz="1600" dirty="0"/>
          </a:p>
        </p:txBody>
      </p:sp>
      <p:sp>
        <p:nvSpPr>
          <p:cNvPr id="4" name="Footer Placeholder 3">
            <a:extLst>
              <a:ext uri="{FF2B5EF4-FFF2-40B4-BE49-F238E27FC236}">
                <a16:creationId xmlns:a16="http://schemas.microsoft.com/office/drawing/2014/main" id="{A6153A85-4B03-B5BC-3C38-D87A17BB6451}"/>
              </a:ext>
            </a:extLst>
          </p:cNvPr>
          <p:cNvSpPr>
            <a:spLocks noGrp="1"/>
          </p:cNvSpPr>
          <p:nvPr>
            <p:ph type="ftr" sz="quarter" idx="11"/>
          </p:nvPr>
        </p:nvSpPr>
        <p:spPr/>
        <p:txBody>
          <a:bodyPr/>
          <a:lstStyle/>
          <a:p>
            <a:r>
              <a:rPr lang="en-NZ"/>
              <a:t>HR||ED</a:t>
            </a:r>
            <a:endParaRPr lang="en-KE"/>
          </a:p>
        </p:txBody>
      </p:sp>
    </p:spTree>
    <p:extLst>
      <p:ext uri="{BB962C8B-B14F-4D97-AF65-F5344CB8AC3E}">
        <p14:creationId xmlns:p14="http://schemas.microsoft.com/office/powerpoint/2010/main" val="296213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51CB-A1B7-2856-24F5-7E425B5ACDEA}"/>
              </a:ext>
            </a:extLst>
          </p:cNvPr>
          <p:cNvSpPr>
            <a:spLocks noGrp="1"/>
          </p:cNvSpPr>
          <p:nvPr>
            <p:ph type="title"/>
          </p:nvPr>
        </p:nvSpPr>
        <p:spPr/>
        <p:txBody>
          <a:bodyPr/>
          <a:lstStyle/>
          <a:p>
            <a:r>
              <a:rPr lang="en-US" dirty="0"/>
              <a:t>Continued…</a:t>
            </a:r>
            <a:endParaRPr lang="en-KE" dirty="0"/>
          </a:p>
        </p:txBody>
      </p:sp>
      <p:sp>
        <p:nvSpPr>
          <p:cNvPr id="3" name="Content Placeholder 2">
            <a:extLst>
              <a:ext uri="{FF2B5EF4-FFF2-40B4-BE49-F238E27FC236}">
                <a16:creationId xmlns:a16="http://schemas.microsoft.com/office/drawing/2014/main" id="{32952E23-222A-2B7B-4A5B-128613DDEA22}"/>
              </a:ext>
            </a:extLst>
          </p:cNvPr>
          <p:cNvSpPr>
            <a:spLocks noGrp="1"/>
          </p:cNvSpPr>
          <p:nvPr>
            <p:ph idx="1"/>
          </p:nvPr>
        </p:nvSpPr>
        <p:spPr/>
        <p:txBody>
          <a:bodyPr/>
          <a:lstStyle/>
          <a:p>
            <a:pPr marL="0" indent="0">
              <a:buNone/>
            </a:pPr>
            <a:r>
              <a:rPr lang="en-US" sz="1800" dirty="0"/>
              <a:t>Dwell Time: As this virus took years to create and lots of planning to propagate, we cannot make an exact figure on the dwell time but we can make a rough estimate- 1 	Year (+/- 6months). This means that the worm was lurking around the air-gaped intranet in Natanz trying to spread out and inflict maximum damage.</a:t>
            </a:r>
          </a:p>
          <a:p>
            <a:pPr marL="0" indent="0">
              <a:buNone/>
            </a:pPr>
            <a:r>
              <a:rPr lang="en-US" sz="1800" dirty="0"/>
              <a:t>Propagation Methods:</a:t>
            </a:r>
          </a:p>
          <a:p>
            <a:pPr marL="0" indent="0">
              <a:buNone/>
            </a:pPr>
            <a:r>
              <a:rPr lang="en-US" sz="1800" dirty="0"/>
              <a:t>	USB drives</a:t>
            </a:r>
          </a:p>
          <a:p>
            <a:pPr marL="0" indent="0">
              <a:buNone/>
            </a:pPr>
            <a:r>
              <a:rPr lang="en-US" sz="1800" dirty="0"/>
              <a:t>	Network spread</a:t>
            </a:r>
            <a:endParaRPr lang="en-KE" sz="1800" dirty="0"/>
          </a:p>
          <a:p>
            <a:endParaRPr lang="en-KE" dirty="0"/>
          </a:p>
        </p:txBody>
      </p:sp>
      <p:sp>
        <p:nvSpPr>
          <p:cNvPr id="4" name="Footer Placeholder 3">
            <a:extLst>
              <a:ext uri="{FF2B5EF4-FFF2-40B4-BE49-F238E27FC236}">
                <a16:creationId xmlns:a16="http://schemas.microsoft.com/office/drawing/2014/main" id="{2C49AB8D-BC71-2A33-5955-E88D116D5A11}"/>
              </a:ext>
            </a:extLst>
          </p:cNvPr>
          <p:cNvSpPr>
            <a:spLocks noGrp="1"/>
          </p:cNvSpPr>
          <p:nvPr>
            <p:ph type="ftr" sz="quarter" idx="11"/>
          </p:nvPr>
        </p:nvSpPr>
        <p:spPr/>
        <p:txBody>
          <a:bodyPr/>
          <a:lstStyle/>
          <a:p>
            <a:r>
              <a:rPr lang="en-NZ"/>
              <a:t>HR||ED</a:t>
            </a:r>
            <a:endParaRPr lang="en-KE"/>
          </a:p>
        </p:txBody>
      </p:sp>
    </p:spTree>
    <p:extLst>
      <p:ext uri="{BB962C8B-B14F-4D97-AF65-F5344CB8AC3E}">
        <p14:creationId xmlns:p14="http://schemas.microsoft.com/office/powerpoint/2010/main" val="66715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5C0D-129C-5E9A-F414-6147C3B87D17}"/>
              </a:ext>
            </a:extLst>
          </p:cNvPr>
          <p:cNvSpPr>
            <a:spLocks noGrp="1"/>
          </p:cNvSpPr>
          <p:nvPr>
            <p:ph type="title"/>
          </p:nvPr>
        </p:nvSpPr>
        <p:spPr>
          <a:xfrm>
            <a:off x="677334" y="609600"/>
            <a:ext cx="8596668" cy="724525"/>
          </a:xfrm>
        </p:spPr>
        <p:txBody>
          <a:bodyPr/>
          <a:lstStyle/>
          <a:p>
            <a:r>
              <a:rPr lang="en-US" dirty="0"/>
              <a:t>Propagation</a:t>
            </a:r>
            <a:endParaRPr lang="en-KE" dirty="0"/>
          </a:p>
        </p:txBody>
      </p:sp>
      <p:pic>
        <p:nvPicPr>
          <p:cNvPr id="6" name="Content Placeholder 5">
            <a:extLst>
              <a:ext uri="{FF2B5EF4-FFF2-40B4-BE49-F238E27FC236}">
                <a16:creationId xmlns:a16="http://schemas.microsoft.com/office/drawing/2014/main" id="{0BBC78B4-C063-160A-46FF-3A4CD79458C5}"/>
              </a:ext>
            </a:extLst>
          </p:cNvPr>
          <p:cNvPicPr>
            <a:picLocks noGrp="1" noChangeAspect="1"/>
          </p:cNvPicPr>
          <p:nvPr>
            <p:ph idx="1"/>
          </p:nvPr>
        </p:nvPicPr>
        <p:blipFill>
          <a:blip r:embed="rId2"/>
          <a:stretch>
            <a:fillRect/>
          </a:stretch>
        </p:blipFill>
        <p:spPr>
          <a:xfrm>
            <a:off x="322287" y="1389833"/>
            <a:ext cx="3493288" cy="4287218"/>
          </a:xfrm>
        </p:spPr>
      </p:pic>
      <p:sp>
        <p:nvSpPr>
          <p:cNvPr id="4" name="Footer Placeholder 3">
            <a:extLst>
              <a:ext uri="{FF2B5EF4-FFF2-40B4-BE49-F238E27FC236}">
                <a16:creationId xmlns:a16="http://schemas.microsoft.com/office/drawing/2014/main" id="{7406AB7E-F4B6-93D0-6BBB-DC32135D2003}"/>
              </a:ext>
            </a:extLst>
          </p:cNvPr>
          <p:cNvSpPr>
            <a:spLocks noGrp="1"/>
          </p:cNvSpPr>
          <p:nvPr>
            <p:ph type="ftr" sz="quarter" idx="11"/>
          </p:nvPr>
        </p:nvSpPr>
        <p:spPr/>
        <p:txBody>
          <a:bodyPr/>
          <a:lstStyle/>
          <a:p>
            <a:r>
              <a:rPr lang="en-NZ"/>
              <a:t>HR||ED</a:t>
            </a:r>
            <a:endParaRPr lang="en-KE"/>
          </a:p>
        </p:txBody>
      </p:sp>
      <p:sp>
        <p:nvSpPr>
          <p:cNvPr id="7" name="TextBox 6">
            <a:extLst>
              <a:ext uri="{FF2B5EF4-FFF2-40B4-BE49-F238E27FC236}">
                <a16:creationId xmlns:a16="http://schemas.microsoft.com/office/drawing/2014/main" id="{BC5D4C61-530A-09FC-F507-A22BAA7EED5C}"/>
              </a:ext>
            </a:extLst>
          </p:cNvPr>
          <p:cNvSpPr txBox="1"/>
          <p:nvPr/>
        </p:nvSpPr>
        <p:spPr>
          <a:xfrm>
            <a:off x="322287" y="5677051"/>
            <a:ext cx="9841043" cy="646331"/>
          </a:xfrm>
          <a:prstGeom prst="rect">
            <a:avLst/>
          </a:prstGeom>
          <a:noFill/>
        </p:spPr>
        <p:txBody>
          <a:bodyPr wrap="square" rtlCol="0">
            <a:spAutoFit/>
          </a:bodyPr>
          <a:lstStyle/>
          <a:p>
            <a:r>
              <a:rPr lang="en-NZ" dirty="0">
                <a:hlinkClick r:id="rId3"/>
              </a:rPr>
              <a:t>http://poppopret.blogspot.com/2011/09/playing-with-mof-files-on-windows-for.html</a:t>
            </a:r>
            <a:endParaRPr lang="en-NZ" dirty="0"/>
          </a:p>
          <a:p>
            <a:endParaRPr lang="en-KE" dirty="0"/>
          </a:p>
        </p:txBody>
      </p:sp>
      <p:sp>
        <p:nvSpPr>
          <p:cNvPr id="8" name="TextBox 7">
            <a:extLst>
              <a:ext uri="{FF2B5EF4-FFF2-40B4-BE49-F238E27FC236}">
                <a16:creationId xmlns:a16="http://schemas.microsoft.com/office/drawing/2014/main" id="{F2B03655-8900-D552-5E03-3B3EE45ADB81}"/>
              </a:ext>
            </a:extLst>
          </p:cNvPr>
          <p:cNvSpPr txBox="1"/>
          <p:nvPr/>
        </p:nvSpPr>
        <p:spPr>
          <a:xfrm>
            <a:off x="3815575" y="1337149"/>
            <a:ext cx="5816184" cy="1477328"/>
          </a:xfrm>
          <a:prstGeom prst="rect">
            <a:avLst/>
          </a:prstGeom>
          <a:noFill/>
        </p:spPr>
        <p:txBody>
          <a:bodyPr wrap="square" rtlCol="0">
            <a:spAutoFit/>
          </a:bodyPr>
          <a:lstStyle/>
          <a:p>
            <a:r>
              <a:rPr lang="en-US" dirty="0"/>
              <a:t>This picture shows us how the virus exploits 1 of the zero day exploits. The </a:t>
            </a:r>
            <a:r>
              <a:rPr lang="en-NZ" b="1" dirty="0">
                <a:effectLst/>
              </a:rPr>
              <a:t>(MS10-061) </a:t>
            </a:r>
            <a:r>
              <a:rPr lang="en-NZ" dirty="0">
                <a:effectLst/>
              </a:rPr>
              <a:t>vulnerability</a:t>
            </a:r>
            <a:r>
              <a:rPr lang="en-NZ" b="1" dirty="0">
                <a:effectLst/>
              </a:rPr>
              <a:t> </a:t>
            </a:r>
            <a:r>
              <a:rPr lang="en-US" dirty="0"/>
              <a:t>permits to remotely execute code with SYSTEM privilege on a Windows XP machine if a printer is shared on the network.</a:t>
            </a:r>
            <a:endParaRPr lang="en-KE" dirty="0"/>
          </a:p>
        </p:txBody>
      </p:sp>
    </p:spTree>
    <p:extLst>
      <p:ext uri="{BB962C8B-B14F-4D97-AF65-F5344CB8AC3E}">
        <p14:creationId xmlns:p14="http://schemas.microsoft.com/office/powerpoint/2010/main" val="103514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757E-D030-5A70-0B80-7A1426311D9E}"/>
              </a:ext>
            </a:extLst>
          </p:cNvPr>
          <p:cNvSpPr>
            <a:spLocks noGrp="1"/>
          </p:cNvSpPr>
          <p:nvPr>
            <p:ph type="title"/>
          </p:nvPr>
        </p:nvSpPr>
        <p:spPr/>
        <p:txBody>
          <a:bodyPr/>
          <a:lstStyle/>
          <a:p>
            <a:r>
              <a:rPr lang="en-US" dirty="0"/>
              <a:t>Demonstration</a:t>
            </a:r>
            <a:endParaRPr lang="en-KE" dirty="0"/>
          </a:p>
        </p:txBody>
      </p:sp>
      <p:sp>
        <p:nvSpPr>
          <p:cNvPr id="3" name="Content Placeholder 2">
            <a:extLst>
              <a:ext uri="{FF2B5EF4-FFF2-40B4-BE49-F238E27FC236}">
                <a16:creationId xmlns:a16="http://schemas.microsoft.com/office/drawing/2014/main" id="{93AE2537-F245-5162-3754-FCC9FA7B7465}"/>
              </a:ext>
            </a:extLst>
          </p:cNvPr>
          <p:cNvSpPr>
            <a:spLocks noGrp="1"/>
          </p:cNvSpPr>
          <p:nvPr>
            <p:ph idx="1"/>
          </p:nvPr>
        </p:nvSpPr>
        <p:spPr/>
        <p:txBody>
          <a:bodyPr/>
          <a:lstStyle/>
          <a:p>
            <a:endParaRPr lang="en-KE"/>
          </a:p>
        </p:txBody>
      </p:sp>
      <p:sp>
        <p:nvSpPr>
          <p:cNvPr id="4" name="Footer Placeholder 3">
            <a:extLst>
              <a:ext uri="{FF2B5EF4-FFF2-40B4-BE49-F238E27FC236}">
                <a16:creationId xmlns:a16="http://schemas.microsoft.com/office/drawing/2014/main" id="{4DC83288-A350-6EBE-1228-F9F6788AB52D}"/>
              </a:ext>
            </a:extLst>
          </p:cNvPr>
          <p:cNvSpPr>
            <a:spLocks noGrp="1"/>
          </p:cNvSpPr>
          <p:nvPr>
            <p:ph type="ftr" sz="quarter" idx="11"/>
          </p:nvPr>
        </p:nvSpPr>
        <p:spPr/>
        <p:txBody>
          <a:bodyPr/>
          <a:lstStyle/>
          <a:p>
            <a:r>
              <a:rPr lang="en-NZ"/>
              <a:t>HR||ED</a:t>
            </a:r>
            <a:endParaRPr lang="en-KE"/>
          </a:p>
        </p:txBody>
      </p:sp>
    </p:spTree>
    <p:extLst>
      <p:ext uri="{BB962C8B-B14F-4D97-AF65-F5344CB8AC3E}">
        <p14:creationId xmlns:p14="http://schemas.microsoft.com/office/powerpoint/2010/main" val="205946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EBE0-CEF1-57C5-430B-ADFA2279C886}"/>
              </a:ext>
            </a:extLst>
          </p:cNvPr>
          <p:cNvSpPr>
            <a:spLocks noGrp="1"/>
          </p:cNvSpPr>
          <p:nvPr>
            <p:ph type="title"/>
          </p:nvPr>
        </p:nvSpPr>
        <p:spPr/>
        <p:txBody>
          <a:bodyPr/>
          <a:lstStyle/>
          <a:p>
            <a:r>
              <a:rPr lang="en-US" dirty="0"/>
              <a:t>Fallout Analysis	</a:t>
            </a:r>
            <a:endParaRPr lang="en-KE" dirty="0"/>
          </a:p>
        </p:txBody>
      </p:sp>
      <p:sp>
        <p:nvSpPr>
          <p:cNvPr id="3" name="Content Placeholder 2">
            <a:extLst>
              <a:ext uri="{FF2B5EF4-FFF2-40B4-BE49-F238E27FC236}">
                <a16:creationId xmlns:a16="http://schemas.microsoft.com/office/drawing/2014/main" id="{0E87824D-0A69-D770-89B9-86F0BE70748C}"/>
              </a:ext>
            </a:extLst>
          </p:cNvPr>
          <p:cNvSpPr>
            <a:spLocks noGrp="1"/>
          </p:cNvSpPr>
          <p:nvPr>
            <p:ph idx="1"/>
          </p:nvPr>
        </p:nvSpPr>
        <p:spPr>
          <a:xfrm>
            <a:off x="677333" y="1393723"/>
            <a:ext cx="9620910" cy="4647639"/>
          </a:xfrm>
        </p:spPr>
        <p:txBody>
          <a:bodyPr>
            <a:normAutofit/>
          </a:bodyPr>
          <a:lstStyle/>
          <a:p>
            <a:r>
              <a:rPr lang="en-US" dirty="0"/>
              <a:t>Immediate Consequences:</a:t>
            </a:r>
          </a:p>
          <a:p>
            <a:pPr marL="0" indent="0">
              <a:buNone/>
            </a:pPr>
            <a:r>
              <a:rPr lang="en-US" dirty="0"/>
              <a:t>Increased Cybersecurity Awareness</a:t>
            </a:r>
          </a:p>
          <a:p>
            <a:pPr marL="0" indent="0">
              <a:buNone/>
            </a:pPr>
            <a:r>
              <a:rPr lang="en-US" dirty="0"/>
              <a:t>Discovery and Analysis of Advanced Malware</a:t>
            </a:r>
          </a:p>
          <a:p>
            <a:pPr marL="0" indent="0">
              <a:buNone/>
            </a:pPr>
            <a:r>
              <a:rPr lang="en-US" dirty="0"/>
              <a:t>Development of Defensive Technologies</a:t>
            </a:r>
          </a:p>
          <a:p>
            <a:pPr marL="0" indent="0">
              <a:buNone/>
            </a:pPr>
            <a:r>
              <a:rPr lang="en-US" dirty="0"/>
              <a:t>Impact on Iranian Nuclear Program</a:t>
            </a:r>
          </a:p>
          <a:p>
            <a:r>
              <a:rPr lang="en-US" dirty="0"/>
              <a:t>Long-term Consequences:</a:t>
            </a:r>
          </a:p>
          <a:p>
            <a:pPr marL="0" indent="0">
              <a:buNone/>
            </a:pPr>
            <a:r>
              <a:rPr lang="en-US" dirty="0"/>
              <a:t>Focus on ICS Security: Stuxnet brought to light the vulnerabilities in ICS and SCADA systems.</a:t>
            </a:r>
          </a:p>
          <a:p>
            <a:pPr marL="0" indent="0">
              <a:buNone/>
            </a:pPr>
            <a:r>
              <a:rPr lang="en-US" dirty="0"/>
              <a:t>Enhanced Protection Measures</a:t>
            </a:r>
          </a:p>
          <a:p>
            <a:pPr marL="0" indent="0">
              <a:buNone/>
            </a:pPr>
            <a:r>
              <a:rPr lang="en-US" dirty="0"/>
              <a:t>Increased Public Awareness.</a:t>
            </a:r>
          </a:p>
          <a:p>
            <a:pPr marL="0" indent="0">
              <a:buNone/>
            </a:pPr>
            <a:r>
              <a:rPr lang="en-US" dirty="0"/>
              <a:t>Education and Training.</a:t>
            </a:r>
          </a:p>
          <a:p>
            <a:pPr marL="0" indent="0">
              <a:buNone/>
            </a:pPr>
            <a:endParaRPr lang="en-KE" dirty="0"/>
          </a:p>
        </p:txBody>
      </p:sp>
      <p:sp>
        <p:nvSpPr>
          <p:cNvPr id="4" name="Footer Placeholder 3">
            <a:extLst>
              <a:ext uri="{FF2B5EF4-FFF2-40B4-BE49-F238E27FC236}">
                <a16:creationId xmlns:a16="http://schemas.microsoft.com/office/drawing/2014/main" id="{9460C177-9065-FFDF-4218-FBAA3D023742}"/>
              </a:ext>
            </a:extLst>
          </p:cNvPr>
          <p:cNvSpPr>
            <a:spLocks noGrp="1"/>
          </p:cNvSpPr>
          <p:nvPr>
            <p:ph type="ftr" sz="quarter" idx="11"/>
          </p:nvPr>
        </p:nvSpPr>
        <p:spPr/>
        <p:txBody>
          <a:bodyPr/>
          <a:lstStyle/>
          <a:p>
            <a:r>
              <a:rPr lang="en-NZ"/>
              <a:t>HR||ED</a:t>
            </a:r>
            <a:endParaRPr lang="en-KE"/>
          </a:p>
        </p:txBody>
      </p:sp>
    </p:spTree>
    <p:extLst>
      <p:ext uri="{BB962C8B-B14F-4D97-AF65-F5344CB8AC3E}">
        <p14:creationId xmlns:p14="http://schemas.microsoft.com/office/powerpoint/2010/main" val="35368604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1745</TotalTime>
  <Words>2583</Words>
  <Application>Microsoft Office PowerPoint</Application>
  <PresentationFormat>Widescreen</PresentationFormat>
  <Paragraphs>236</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Trebuchet MS</vt:lpstr>
      <vt:lpstr>Wingdings 3</vt:lpstr>
      <vt:lpstr>Facet</vt:lpstr>
      <vt:lpstr>STUXNET </vt:lpstr>
      <vt:lpstr>Introduction</vt:lpstr>
      <vt:lpstr>PowerPoint Presentation</vt:lpstr>
      <vt:lpstr>Brief Description</vt:lpstr>
      <vt:lpstr>Technical details</vt:lpstr>
      <vt:lpstr>Continued…</vt:lpstr>
      <vt:lpstr>Propagation</vt:lpstr>
      <vt:lpstr>Demonstration</vt:lpstr>
      <vt:lpstr>Fallout Analysis </vt:lpstr>
      <vt:lpstr>TIMELINE</vt:lpstr>
      <vt:lpstr>PowerPoint Presentation</vt:lpstr>
      <vt:lpstr>Mitigation Strategies</vt:lpstr>
      <vt:lpstr>Future Implications</vt:lpstr>
      <vt:lpstr>Recommendations </vt:lpstr>
      <vt:lpstr>Ethical Considerations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Harin Ramji</dc:creator>
  <cp:lastModifiedBy>Harin Ramji</cp:lastModifiedBy>
  <cp:revision>48</cp:revision>
  <dcterms:created xsi:type="dcterms:W3CDTF">2024-06-10T05:24:30Z</dcterms:created>
  <dcterms:modified xsi:type="dcterms:W3CDTF">2024-06-18T07:05:06Z</dcterms:modified>
</cp:coreProperties>
</file>