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8" r:id="rId6"/>
    <p:sldId id="286" r:id="rId7"/>
    <p:sldId id="287" r:id="rId8"/>
    <p:sldId id="302" r:id="rId9"/>
    <p:sldId id="289" r:id="rId10"/>
    <p:sldId id="290" r:id="rId11"/>
    <p:sldId id="291" r:id="rId12"/>
    <p:sldId id="303" r:id="rId13"/>
    <p:sldId id="292" r:id="rId14"/>
    <p:sldId id="301" r:id="rId15"/>
    <p:sldId id="295" r:id="rId16"/>
    <p:sldId id="300"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61650" y="1475234"/>
            <a:ext cx="3276074" cy="2901694"/>
          </a:xfrm>
        </p:spPr>
        <p:txBody>
          <a:bodyPr anchor="b">
            <a:normAutofit/>
          </a:bodyPr>
          <a:lstStyle/>
          <a:p>
            <a:r>
              <a:rPr lang="en-US" sz="4000" dirty="0">
                <a:solidFill>
                  <a:schemeClr val="tx1"/>
                </a:solidFill>
              </a:rPr>
              <a:t>Heart Disease Diagnostic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Powerbi | Python</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350C78-2E97-44E4-851B-8382591A1D4F}"/>
              </a:ext>
            </a:extLst>
          </p:cNvPr>
          <p:cNvSpPr txBox="1"/>
          <p:nvPr/>
        </p:nvSpPr>
        <p:spPr>
          <a:xfrm>
            <a:off x="828675" y="581025"/>
            <a:ext cx="2690160" cy="461665"/>
          </a:xfrm>
          <a:prstGeom prst="rect">
            <a:avLst/>
          </a:prstGeom>
          <a:noFill/>
        </p:spPr>
        <p:txBody>
          <a:bodyPr wrap="none" rtlCol="0">
            <a:spAutoFit/>
          </a:bodyPr>
          <a:lstStyle/>
          <a:p>
            <a:r>
              <a:rPr lang="en-IN" sz="2400" b="1" dirty="0">
                <a:effectLst/>
                <a:latin typeface="Times New Roman" panose="02020603050405020304" pitchFamily="18" charset="0"/>
                <a:ea typeface="DengXian Light" panose="02010600030101010101" pitchFamily="2" charset="-122"/>
                <a:cs typeface="Mangal" panose="02040503050203030202" pitchFamily="18" charset="0"/>
              </a:rPr>
              <a:t>Populated Dataset:</a:t>
            </a:r>
          </a:p>
        </p:txBody>
      </p:sp>
      <p:sp>
        <p:nvSpPr>
          <p:cNvPr id="3" name="TextBox 2">
            <a:extLst>
              <a:ext uri="{FF2B5EF4-FFF2-40B4-BE49-F238E27FC236}">
                <a16:creationId xmlns:a16="http://schemas.microsoft.com/office/drawing/2014/main" id="{6B778B34-8434-487F-A474-BCFC2E58BF16}"/>
              </a:ext>
            </a:extLst>
          </p:cNvPr>
          <p:cNvSpPr txBox="1"/>
          <p:nvPr/>
        </p:nvSpPr>
        <p:spPr>
          <a:xfrm>
            <a:off x="1228442" y="1042691"/>
            <a:ext cx="9668158" cy="4480073"/>
          </a:xfrm>
          <a:prstGeom prst="rect">
            <a:avLst/>
          </a:prstGeom>
          <a:noFill/>
        </p:spPr>
        <p:txBody>
          <a:bodyPr wrap="square" rtlCol="0">
            <a:spAutoFit/>
          </a:bodyPr>
          <a:lstStyle/>
          <a:p>
            <a:pPr lvl="0" algn="just">
              <a:lnSpc>
                <a:spcPct val="150000"/>
              </a:lnSpc>
            </a:pPr>
            <a:r>
              <a:rPr lang="en-IN" sz="1600" b="1" dirty="0">
                <a:effectLst/>
                <a:latin typeface="Times New Roman" panose="02020603050405020304" pitchFamily="18" charset="0"/>
                <a:ea typeface="Calibri" panose="020F0502020204030204" pitchFamily="34" charset="0"/>
                <a:cs typeface="Mangal" panose="02040503050203030202" pitchFamily="18" charset="0"/>
              </a:rPr>
              <a:t>Final Heart Disease data: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Mangal" panose="02040503050203030202" pitchFamily="18" charset="0"/>
              </a:rPr>
              <a:t>Age: The age of the patient.</a:t>
            </a: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Mangal" panose="02040503050203030202" pitchFamily="18" charset="0"/>
              </a:rPr>
              <a:t>CP (Chest Pain): Type of chest pain experienced by the patient (0 for typical angina, 1 for atypical angina, 2 for non-anginal pain, 3 for asymptomatic).</a:t>
            </a: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Mangal" panose="02040503050203030202" pitchFamily="18" charset="0"/>
              </a:rPr>
              <a:t>Blood Pressure: Resting blood pressure of the patient (in mm Hg).</a:t>
            </a: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Mangal" panose="02040503050203030202" pitchFamily="18" charset="0"/>
              </a:rPr>
              <a:t>Cholesterol: Cholesterol level of the patient (in mg/dl).</a:t>
            </a: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Mangal" panose="02040503050203030202" pitchFamily="18" charset="0"/>
              </a:rPr>
              <a:t>FBS (Fasting Blood Sugar): Fasting blood sugar &gt; 120 mg/dl (1 for true, 0 for false).</a:t>
            </a:r>
          </a:p>
          <a:p>
            <a:pPr marL="342900" lvl="0" indent="-342900" algn="just">
              <a:lnSpc>
                <a:spcPct val="150000"/>
              </a:lnSpc>
              <a:buFont typeface="Symbol" panose="05050102010706020507" pitchFamily="18" charset="2"/>
              <a:buChar char=""/>
            </a:pPr>
            <a:r>
              <a:rPr lang="en-US" sz="1600" dirty="0" err="1">
                <a:effectLst/>
                <a:latin typeface="Times New Roman" panose="02020603050405020304" pitchFamily="18" charset="0"/>
                <a:ea typeface="Calibri" panose="020F0502020204030204" pitchFamily="34" charset="0"/>
                <a:cs typeface="Mangal" panose="02040503050203030202" pitchFamily="18" charset="0"/>
              </a:rPr>
              <a:t>RestECG</a:t>
            </a:r>
            <a:r>
              <a:rPr lang="en-US" sz="1600" dirty="0">
                <a:effectLst/>
                <a:latin typeface="Times New Roman" panose="02020603050405020304" pitchFamily="18" charset="0"/>
                <a:ea typeface="Calibri" panose="020F0502020204030204" pitchFamily="34" charset="0"/>
                <a:cs typeface="Mangal" panose="02040503050203030202" pitchFamily="18" charset="0"/>
              </a:rPr>
              <a:t> (Resting Electrocardiographic Results): Results of resting electrocardiography (0 for normal, 1 for having ST-T wave abnormality, 2 for showing probable or definite left ventricular hypertrophy by Estes' criteria).</a:t>
            </a: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Mangal" panose="02040503050203030202" pitchFamily="18" charset="0"/>
              </a:rPr>
              <a:t>Max Heart Rate: Maximum heart rate achieved during exercise.</a:t>
            </a:r>
          </a:p>
          <a:p>
            <a:pPr marL="342900" lvl="0" indent="-342900" algn="just">
              <a:lnSpc>
                <a:spcPct val="150000"/>
              </a:lnSpc>
              <a:buFont typeface="Symbol" panose="05050102010706020507" pitchFamily="18" charset="2"/>
              <a:buChar char=""/>
            </a:pPr>
            <a:r>
              <a:rPr lang="en-US" sz="1600" dirty="0" err="1">
                <a:effectLst/>
                <a:latin typeface="Times New Roman" panose="02020603050405020304" pitchFamily="18" charset="0"/>
                <a:ea typeface="Calibri" panose="020F0502020204030204" pitchFamily="34" charset="0"/>
                <a:cs typeface="Mangal" panose="02040503050203030202" pitchFamily="18" charset="0"/>
              </a:rPr>
              <a:t>Exang</a:t>
            </a:r>
            <a:r>
              <a:rPr lang="en-US" sz="1600" dirty="0">
                <a:effectLst/>
                <a:latin typeface="Times New Roman" panose="02020603050405020304" pitchFamily="18" charset="0"/>
                <a:ea typeface="Calibri" panose="020F0502020204030204" pitchFamily="34" charset="0"/>
                <a:cs typeface="Mangal" panose="02040503050203030202" pitchFamily="18" charset="0"/>
              </a:rPr>
              <a:t> (Exercise-Induced Angina): Exercise-induced angina (1 for yes, 0 for no).</a:t>
            </a:r>
          </a:p>
        </p:txBody>
      </p:sp>
    </p:spTree>
    <p:extLst>
      <p:ext uri="{BB962C8B-B14F-4D97-AF65-F5344CB8AC3E}">
        <p14:creationId xmlns:p14="http://schemas.microsoft.com/office/powerpoint/2010/main" val="3703163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302BA8-7601-89C5-9EBD-A8F4C6C494B2}"/>
              </a:ext>
            </a:extLst>
          </p:cNvPr>
          <p:cNvSpPr txBox="1"/>
          <p:nvPr/>
        </p:nvSpPr>
        <p:spPr>
          <a:xfrm>
            <a:off x="1194318" y="497250"/>
            <a:ext cx="8668139" cy="3002745"/>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n-US" sz="1600" dirty="0" err="1">
                <a:effectLst/>
                <a:latin typeface="Times New Roman" panose="02020603050405020304" pitchFamily="18" charset="0"/>
                <a:ea typeface="Calibri" panose="020F0502020204030204" pitchFamily="34" charset="0"/>
                <a:cs typeface="Mangal" panose="02040503050203030202" pitchFamily="18" charset="0"/>
              </a:rPr>
              <a:t>Oldpeak</a:t>
            </a:r>
            <a:r>
              <a:rPr lang="en-US" sz="1600" dirty="0">
                <a:effectLst/>
                <a:latin typeface="Times New Roman" panose="02020603050405020304" pitchFamily="18" charset="0"/>
                <a:ea typeface="Calibri" panose="020F0502020204030204" pitchFamily="34" charset="0"/>
                <a:cs typeface="Mangal" panose="02040503050203030202" pitchFamily="18" charset="0"/>
              </a:rPr>
              <a:t>: ST depression induced by exercise relative to rest.</a:t>
            </a: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Mangal" panose="02040503050203030202" pitchFamily="18" charset="0"/>
              </a:rPr>
              <a:t>Slope: Slope of the peak exercise ST segment (0 for upsloping, 1 for flat, 2 for </a:t>
            </a:r>
            <a:r>
              <a:rPr lang="en-US" sz="1600" dirty="0" err="1">
                <a:effectLst/>
                <a:latin typeface="Times New Roman" panose="02020603050405020304" pitchFamily="18" charset="0"/>
                <a:ea typeface="Calibri" panose="020F0502020204030204" pitchFamily="34" charset="0"/>
                <a:cs typeface="Mangal" panose="02040503050203030202" pitchFamily="18" charset="0"/>
              </a:rPr>
              <a:t>downsloping</a:t>
            </a:r>
            <a:r>
              <a:rPr lang="en-US" sz="1600" dirty="0">
                <a:effectLst/>
                <a:latin typeface="Times New Roman" panose="02020603050405020304" pitchFamily="18" charset="0"/>
                <a:ea typeface="Calibri" panose="020F0502020204030204" pitchFamily="34" charset="0"/>
                <a:cs typeface="Mangal" panose="02040503050203030202" pitchFamily="18" charset="0"/>
              </a:rPr>
              <a:t>).</a:t>
            </a: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Mangal" panose="02040503050203030202" pitchFamily="18" charset="0"/>
              </a:rPr>
              <a:t>CA (Number of Major Vessels): Number of major vessels colored by fluoroscopy (0-3).</a:t>
            </a:r>
          </a:p>
          <a:p>
            <a:pPr marL="342900" lvl="0" indent="-342900" algn="just">
              <a:lnSpc>
                <a:spcPct val="150000"/>
              </a:lnSpc>
              <a:buFont typeface="Symbol" panose="05050102010706020507" pitchFamily="18" charset="2"/>
              <a:buChar char=""/>
            </a:pPr>
            <a:r>
              <a:rPr lang="en-US" sz="1600" dirty="0" err="1">
                <a:effectLst/>
                <a:latin typeface="Times New Roman" panose="02020603050405020304" pitchFamily="18" charset="0"/>
                <a:ea typeface="Calibri" panose="020F0502020204030204" pitchFamily="34" charset="0"/>
                <a:cs typeface="Mangal" panose="02040503050203030202" pitchFamily="18" charset="0"/>
              </a:rPr>
              <a:t>Thal</a:t>
            </a:r>
            <a:r>
              <a:rPr lang="en-US" sz="1600" dirty="0">
                <a:effectLst/>
                <a:latin typeface="Times New Roman" panose="02020603050405020304" pitchFamily="18" charset="0"/>
                <a:ea typeface="Calibri" panose="020F0502020204030204" pitchFamily="34" charset="0"/>
                <a:cs typeface="Mangal" panose="02040503050203030202" pitchFamily="18" charset="0"/>
              </a:rPr>
              <a:t>: Thalassemia type (0 for normal, 1 for fixed defect, 2 for reversable defect).</a:t>
            </a: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Mangal" panose="02040503050203030202" pitchFamily="18" charset="0"/>
              </a:rPr>
              <a:t>Heart Disease: Presence or absence of heart disease (Absence or Presence).</a:t>
            </a: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Mangal" panose="02040503050203030202" pitchFamily="18" charset="0"/>
              </a:rPr>
              <a:t>Gender: Gender of the patient (Male or Female).</a:t>
            </a: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Mangal" panose="02040503050203030202" pitchFamily="18" charset="0"/>
              </a:rPr>
              <a:t>Age Range: Age range of the patient (Middle Age or Elder Age).</a:t>
            </a:r>
          </a:p>
          <a:p>
            <a:pPr marL="342900" lvl="0"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Mangal" panose="02040503050203030202" pitchFamily="18" charset="0"/>
              </a:rPr>
              <a:t>Chest Pain: Type of chest pain experienced by the patient (Typical Angina).</a:t>
            </a:r>
            <a:endParaRPr lang="en-IN" sz="1600" dirty="0">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992942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AA47660-81D3-4A1A-8351-636F0DF46643}"/>
              </a:ext>
            </a:extLst>
          </p:cNvPr>
          <p:cNvSpPr txBox="1"/>
          <p:nvPr/>
        </p:nvSpPr>
        <p:spPr>
          <a:xfrm>
            <a:off x="3426486" y="376407"/>
            <a:ext cx="5339027" cy="523220"/>
          </a:xfrm>
          <a:prstGeom prst="rect">
            <a:avLst/>
          </a:prstGeom>
          <a:noFill/>
        </p:spPr>
        <p:txBody>
          <a:bodyPr wrap="none" rtlCol="0">
            <a:spAutoFit/>
          </a:bodyPr>
          <a:lstStyle/>
          <a:p>
            <a:pPr algn="ctr"/>
            <a:r>
              <a:rPr lang="en-IN" sz="2800" b="1" dirty="0"/>
              <a:t>Heart Disease Diagnostic Analysis</a:t>
            </a:r>
          </a:p>
        </p:txBody>
      </p:sp>
      <p:pic>
        <p:nvPicPr>
          <p:cNvPr id="3" name="Picture 2">
            <a:extLst>
              <a:ext uri="{FF2B5EF4-FFF2-40B4-BE49-F238E27FC236}">
                <a16:creationId xmlns:a16="http://schemas.microsoft.com/office/drawing/2014/main" id="{4496874A-87E8-4407-B505-0D6522116AD6}"/>
              </a:ext>
            </a:extLst>
          </p:cNvPr>
          <p:cNvPicPr>
            <a:picLocks noChangeAspect="1"/>
          </p:cNvPicPr>
          <p:nvPr/>
        </p:nvPicPr>
        <p:blipFill>
          <a:blip r:embed="rId2"/>
          <a:srcRect/>
          <a:stretch/>
        </p:blipFill>
        <p:spPr>
          <a:xfrm>
            <a:off x="1483567" y="1126155"/>
            <a:ext cx="9199984" cy="4843181"/>
          </a:xfrm>
          <a:prstGeom prst="rect">
            <a:avLst/>
          </a:prstGeom>
        </p:spPr>
      </p:pic>
    </p:spTree>
    <p:extLst>
      <p:ext uri="{BB962C8B-B14F-4D97-AF65-F5344CB8AC3E}">
        <p14:creationId xmlns:p14="http://schemas.microsoft.com/office/powerpoint/2010/main" val="65421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C2B15F-FD61-4DCA-A183-525049647AA6}"/>
              </a:ext>
            </a:extLst>
          </p:cNvPr>
          <p:cNvSpPr txBox="1"/>
          <p:nvPr/>
        </p:nvSpPr>
        <p:spPr>
          <a:xfrm>
            <a:off x="1419225" y="704850"/>
            <a:ext cx="5343386" cy="523220"/>
          </a:xfrm>
          <a:prstGeom prst="rect">
            <a:avLst/>
          </a:prstGeom>
          <a:noFill/>
        </p:spPr>
        <p:txBody>
          <a:bodyPr wrap="none" rtlCol="0">
            <a:spAutoFit/>
          </a:bodyPr>
          <a:lstStyle/>
          <a:p>
            <a:r>
              <a:rPr lang="en-IN" sz="2800" b="1" dirty="0"/>
              <a:t>KPIs (Key Performance Indicators)</a:t>
            </a:r>
          </a:p>
        </p:txBody>
      </p:sp>
      <p:sp>
        <p:nvSpPr>
          <p:cNvPr id="3" name="TextBox 2">
            <a:extLst>
              <a:ext uri="{FF2B5EF4-FFF2-40B4-BE49-F238E27FC236}">
                <a16:creationId xmlns:a16="http://schemas.microsoft.com/office/drawing/2014/main" id="{552BBA34-28EB-4202-88ED-51C14F088F7E}"/>
              </a:ext>
            </a:extLst>
          </p:cNvPr>
          <p:cNvSpPr txBox="1"/>
          <p:nvPr/>
        </p:nvSpPr>
        <p:spPr>
          <a:xfrm>
            <a:off x="2473719" y="1485900"/>
            <a:ext cx="6019597" cy="1851148"/>
          </a:xfrm>
          <a:prstGeom prst="rect">
            <a:avLst/>
          </a:prstGeom>
          <a:noFill/>
        </p:spPr>
        <p:txBody>
          <a:bodyPr wrap="none" rtlCol="0">
            <a:spAutoFit/>
          </a:bodyPr>
          <a:lstStyle/>
          <a:p>
            <a:pPr marL="342900" lvl="0" indent="-342900" algn="just">
              <a:lnSpc>
                <a:spcPct val="107000"/>
              </a:lnSpc>
              <a:buFont typeface="Symbol" panose="05050102010706020507" pitchFamily="18" charset="2"/>
              <a:buChar char=""/>
            </a:pPr>
            <a:r>
              <a:rPr lang="en-US" i="0" dirty="0">
                <a:solidFill>
                  <a:srgbClr val="0D0D0D"/>
                </a:solidFill>
                <a:effectLst/>
                <a:highlight>
                  <a:srgbClr val="FFFFFF"/>
                </a:highlight>
                <a:latin typeface="Söhne"/>
              </a:rPr>
              <a:t>Age of Patients with Heart Disease</a:t>
            </a:r>
          </a:p>
          <a:p>
            <a:pPr marL="342900" lvl="0" indent="-342900" algn="just">
              <a:lnSpc>
                <a:spcPct val="107000"/>
              </a:lnSpc>
              <a:buFont typeface="Symbol" panose="05050102010706020507" pitchFamily="18" charset="2"/>
              <a:buChar char=""/>
            </a:pPr>
            <a:r>
              <a:rPr lang="en-US" i="0" dirty="0">
                <a:solidFill>
                  <a:srgbClr val="0D0D0D"/>
                </a:solidFill>
                <a:effectLst/>
                <a:highlight>
                  <a:srgbClr val="FFFFFF"/>
                </a:highlight>
                <a:latin typeface="Söhne"/>
              </a:rPr>
              <a:t>Distribution of Heart Disease by Gender</a:t>
            </a:r>
          </a:p>
          <a:p>
            <a:pPr marL="342900" lvl="0" indent="-342900" algn="just">
              <a:lnSpc>
                <a:spcPct val="107000"/>
              </a:lnSpc>
              <a:buFont typeface="Symbol" panose="05050102010706020507" pitchFamily="18" charset="2"/>
              <a:buChar char=""/>
            </a:pPr>
            <a:r>
              <a:rPr lang="en-IN" dirty="0">
                <a:latin typeface="Times New Roman" panose="02020603050405020304" pitchFamily="18" charset="0"/>
                <a:ea typeface="Calibri" panose="020F0502020204030204" pitchFamily="34" charset="0"/>
                <a:cs typeface="Mangal" panose="02040503050203030202" pitchFamily="18" charset="0"/>
              </a:rPr>
              <a:t>Difference type of chest pain experienced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Blood pressure, cholesterol level and </a:t>
            </a:r>
            <a:r>
              <a:rPr lang="en-IN" dirty="0">
                <a:latin typeface="Times New Roman" panose="02020603050405020304" pitchFamily="18" charset="0"/>
                <a:ea typeface="Calibri" panose="020F0502020204030204" pitchFamily="34" charset="0"/>
                <a:cs typeface="Mangal" panose="02040503050203030202" pitchFamily="18" charset="0"/>
              </a:rPr>
              <a:t>Max heart rate by age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IN" i="0" dirty="0">
                <a:solidFill>
                  <a:srgbClr val="0D0D0D"/>
                </a:solidFill>
                <a:effectLst/>
                <a:highlight>
                  <a:srgbClr val="FFFFFF"/>
                </a:highlight>
                <a:latin typeface="Söhne"/>
              </a:rPr>
              <a:t>ST Depression levels by age and heart disease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125443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195,496 Stock Photos, Vectors, and Video | Adobe  Stock">
            <a:extLst>
              <a:ext uri="{FF2B5EF4-FFF2-40B4-BE49-F238E27FC236}">
                <a16:creationId xmlns:a16="http://schemas.microsoft.com/office/drawing/2014/main" id="{920A71AE-6696-4C44-B736-81C5E5118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2" y="1228725"/>
            <a:ext cx="8410575" cy="357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69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B61874-968B-42F9-8679-1CBE283E0B7B}"/>
              </a:ext>
            </a:extLst>
          </p:cNvPr>
          <p:cNvSpPr>
            <a:spLocks noGrp="1"/>
          </p:cNvSpPr>
          <p:nvPr>
            <p:ph type="title"/>
          </p:nvPr>
        </p:nvSpPr>
        <p:spPr/>
        <p:txBody>
          <a:bodyPr>
            <a:normAutofit/>
          </a:bodyPr>
          <a:lstStyle/>
          <a:p>
            <a:r>
              <a:rPr lang="en-IN" sz="4000" dirty="0"/>
              <a:t>Project Details </a:t>
            </a:r>
          </a:p>
        </p:txBody>
      </p:sp>
      <p:graphicFrame>
        <p:nvGraphicFramePr>
          <p:cNvPr id="7" name="Table 7">
            <a:extLst>
              <a:ext uri="{FF2B5EF4-FFF2-40B4-BE49-F238E27FC236}">
                <a16:creationId xmlns:a16="http://schemas.microsoft.com/office/drawing/2014/main" id="{AE042213-56F4-4004-9440-0B74368BB04C}"/>
              </a:ext>
            </a:extLst>
          </p:cNvPr>
          <p:cNvGraphicFramePr>
            <a:graphicFrameLocks noGrp="1"/>
          </p:cNvGraphicFramePr>
          <p:nvPr>
            <p:ph idx="1"/>
            <p:extLst>
              <p:ext uri="{D42A27DB-BD31-4B8C-83A1-F6EECF244321}">
                <p14:modId xmlns:p14="http://schemas.microsoft.com/office/powerpoint/2010/main" val="2214644666"/>
              </p:ext>
            </p:extLst>
          </p:nvPr>
        </p:nvGraphicFramePr>
        <p:xfrm>
          <a:off x="1096963" y="2108200"/>
          <a:ext cx="10058400" cy="22250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89028112"/>
                    </a:ext>
                  </a:extLst>
                </a:gridCol>
                <a:gridCol w="5029200">
                  <a:extLst>
                    <a:ext uri="{9D8B030D-6E8A-4147-A177-3AD203B41FA5}">
                      <a16:colId xmlns:a16="http://schemas.microsoft.com/office/drawing/2014/main" val="1329982566"/>
                    </a:ext>
                  </a:extLst>
                </a:gridCol>
              </a:tblGrid>
              <a:tr h="370840">
                <a:tc>
                  <a:txBody>
                    <a:bodyPr/>
                    <a:lstStyle/>
                    <a:p>
                      <a:r>
                        <a:rPr lang="en-IN" dirty="0"/>
                        <a:t>Title</a:t>
                      </a:r>
                    </a:p>
                  </a:txBody>
                  <a:tcPr/>
                </a:tc>
                <a:tc>
                  <a:txBody>
                    <a:bodyPr/>
                    <a:lstStyle/>
                    <a:p>
                      <a:r>
                        <a:rPr lang="en-IN" dirty="0"/>
                        <a:t>Heart Disease Diagnostic Analysis</a:t>
                      </a:r>
                    </a:p>
                  </a:txBody>
                  <a:tcPr/>
                </a:tc>
                <a:extLst>
                  <a:ext uri="{0D108BD9-81ED-4DB2-BD59-A6C34878D82A}">
                    <a16:rowId xmlns:a16="http://schemas.microsoft.com/office/drawing/2014/main" val="1810268197"/>
                  </a:ext>
                </a:extLst>
              </a:tr>
              <a:tr h="370840">
                <a:tc>
                  <a:txBody>
                    <a:bodyPr/>
                    <a:lstStyle/>
                    <a:p>
                      <a:r>
                        <a:rPr lang="en-IN" dirty="0"/>
                        <a:t>Technologies </a:t>
                      </a:r>
                    </a:p>
                  </a:txBody>
                  <a:tcPr/>
                </a:tc>
                <a:tc>
                  <a:txBody>
                    <a:bodyPr/>
                    <a:lstStyle/>
                    <a:p>
                      <a:r>
                        <a:rPr lang="en-IN" dirty="0"/>
                        <a:t>Business Intelligence</a:t>
                      </a:r>
                    </a:p>
                  </a:txBody>
                  <a:tcPr/>
                </a:tc>
                <a:extLst>
                  <a:ext uri="{0D108BD9-81ED-4DB2-BD59-A6C34878D82A}">
                    <a16:rowId xmlns:a16="http://schemas.microsoft.com/office/drawing/2014/main" val="1455969748"/>
                  </a:ext>
                </a:extLst>
              </a:tr>
              <a:tr h="370840">
                <a:tc>
                  <a:txBody>
                    <a:bodyPr/>
                    <a:lstStyle/>
                    <a:p>
                      <a:r>
                        <a:rPr lang="en-IN" dirty="0"/>
                        <a:t>Domain</a:t>
                      </a:r>
                    </a:p>
                  </a:txBody>
                  <a:tcPr/>
                </a:tc>
                <a:tc>
                  <a:txBody>
                    <a:bodyPr/>
                    <a:lstStyle/>
                    <a:p>
                      <a:r>
                        <a:rPr lang="en-IN" sz="1800" b="0" i="0" kern="1200" dirty="0">
                          <a:solidFill>
                            <a:schemeClr val="dk1"/>
                          </a:solidFill>
                          <a:effectLst/>
                          <a:latin typeface="+mn-lt"/>
                          <a:ea typeface="+mn-ea"/>
                          <a:cs typeface="+mn-cs"/>
                        </a:rPr>
                        <a:t>Healthcare &amp; Cardiovascular Health</a:t>
                      </a:r>
                      <a:endParaRPr lang="en-IN" dirty="0"/>
                    </a:p>
                  </a:txBody>
                  <a:tcPr/>
                </a:tc>
                <a:extLst>
                  <a:ext uri="{0D108BD9-81ED-4DB2-BD59-A6C34878D82A}">
                    <a16:rowId xmlns:a16="http://schemas.microsoft.com/office/drawing/2014/main" val="2363987923"/>
                  </a:ext>
                </a:extLst>
              </a:tr>
              <a:tr h="370840">
                <a:tc>
                  <a:txBody>
                    <a:bodyPr/>
                    <a:lstStyle/>
                    <a:p>
                      <a:r>
                        <a:rPr lang="en-IN" dirty="0"/>
                        <a:t>Project Difficulties level</a:t>
                      </a:r>
                    </a:p>
                  </a:txBody>
                  <a:tcPr/>
                </a:tc>
                <a:tc>
                  <a:txBody>
                    <a:bodyPr/>
                    <a:lstStyle/>
                    <a:p>
                      <a:r>
                        <a:rPr lang="en-IN" dirty="0"/>
                        <a:t>Intermediate</a:t>
                      </a:r>
                    </a:p>
                  </a:txBody>
                  <a:tcPr/>
                </a:tc>
                <a:extLst>
                  <a:ext uri="{0D108BD9-81ED-4DB2-BD59-A6C34878D82A}">
                    <a16:rowId xmlns:a16="http://schemas.microsoft.com/office/drawing/2014/main" val="1877939791"/>
                  </a:ext>
                </a:extLst>
              </a:tr>
              <a:tr h="370840">
                <a:tc>
                  <a:txBody>
                    <a:bodyPr/>
                    <a:lstStyle/>
                    <a:p>
                      <a:r>
                        <a:rPr lang="en-IN" dirty="0"/>
                        <a:t>Programming language used</a:t>
                      </a:r>
                    </a:p>
                  </a:txBody>
                  <a:tcPr/>
                </a:tc>
                <a:tc>
                  <a:txBody>
                    <a:bodyPr/>
                    <a:lstStyle/>
                    <a:p>
                      <a:r>
                        <a:rPr lang="en-IN" dirty="0"/>
                        <a:t>Python</a:t>
                      </a:r>
                    </a:p>
                  </a:txBody>
                  <a:tcPr/>
                </a:tc>
                <a:extLst>
                  <a:ext uri="{0D108BD9-81ED-4DB2-BD59-A6C34878D82A}">
                    <a16:rowId xmlns:a16="http://schemas.microsoft.com/office/drawing/2014/main" val="3371106078"/>
                  </a:ext>
                </a:extLst>
              </a:tr>
              <a:tr h="370840">
                <a:tc>
                  <a:txBody>
                    <a:bodyPr/>
                    <a:lstStyle/>
                    <a:p>
                      <a:r>
                        <a:rPr lang="en-IN" dirty="0"/>
                        <a:t>Others tools</a:t>
                      </a:r>
                    </a:p>
                  </a:txBody>
                  <a:tcPr/>
                </a:tc>
                <a:tc>
                  <a:txBody>
                    <a:bodyPr/>
                    <a:lstStyle/>
                    <a:p>
                      <a:r>
                        <a:rPr lang="en-IN" dirty="0"/>
                        <a:t>PowerBi, Excel, </a:t>
                      </a:r>
                      <a:r>
                        <a:rPr lang="en-IN" dirty="0" err="1"/>
                        <a:t>Colab</a:t>
                      </a:r>
                      <a:r>
                        <a:rPr lang="en-IN" dirty="0"/>
                        <a:t> Notebook, MS power point</a:t>
                      </a:r>
                    </a:p>
                  </a:txBody>
                  <a:tcPr/>
                </a:tc>
                <a:extLst>
                  <a:ext uri="{0D108BD9-81ED-4DB2-BD59-A6C34878D82A}">
                    <a16:rowId xmlns:a16="http://schemas.microsoft.com/office/drawing/2014/main" val="1334562820"/>
                  </a:ext>
                </a:extLst>
              </a:tr>
            </a:tbl>
          </a:graphicData>
        </a:graphic>
      </p:graphicFrame>
    </p:spTree>
    <p:extLst>
      <p:ext uri="{BB962C8B-B14F-4D97-AF65-F5344CB8AC3E}">
        <p14:creationId xmlns:p14="http://schemas.microsoft.com/office/powerpoint/2010/main" val="2000708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Problem statement</a:t>
            </a:r>
          </a:p>
        </p:txBody>
      </p:sp>
      <p:sp>
        <p:nvSpPr>
          <p:cNvPr id="4" name="Content Placeholder 3">
            <a:extLst>
              <a:ext uri="{FF2B5EF4-FFF2-40B4-BE49-F238E27FC236}">
                <a16:creationId xmlns:a16="http://schemas.microsoft.com/office/drawing/2014/main" id="{97993E88-9C37-450C-99B2-876D5FA89D27}"/>
              </a:ext>
            </a:extLst>
          </p:cNvPr>
          <p:cNvSpPr>
            <a:spLocks noGrp="1"/>
          </p:cNvSpPr>
          <p:nvPr>
            <p:ph idx="1"/>
          </p:nvPr>
        </p:nvSpPr>
        <p:spPr>
          <a:xfrm>
            <a:off x="4781549" y="1495425"/>
            <a:ext cx="6791325" cy="4261852"/>
          </a:xfrm>
        </p:spPr>
        <p:txBody>
          <a:bodyPr>
            <a:normAutofit lnSpcReduction="10000"/>
          </a:bodyPr>
          <a:lstStyle/>
          <a:p>
            <a:pPr algn="just"/>
            <a:r>
              <a:rPr lang="en-US" dirty="0"/>
              <a:t>Heart disease remains a leading cause of mortality worldwide, highlighting the critical need for effective diagnostic tools and prevention strategies. However, the complexity of cardiovascular health and the multitude of factors influencing heart disease diagnosis pose significant challenges for healthcare professionals. In this context, the problem statement revolves around leveraging data analytics to identify key risk factors, patterns, and trends associated with heart disease diagnostics. By analyzing demographic and clinical parameters, the objective is to develop insights that aid in early detection, personalized intervention, and improved patient outcomes. Through this analysis, we aim to contribute to the ongoing efforts in combating heart disease and promoting cardiovascular health on a global scale.</a:t>
            </a:r>
            <a:endParaRPr lang="en-IN" dirty="0"/>
          </a:p>
        </p:txBody>
      </p:sp>
    </p:spTree>
    <p:extLst>
      <p:ext uri="{BB962C8B-B14F-4D97-AF65-F5344CB8AC3E}">
        <p14:creationId xmlns:p14="http://schemas.microsoft.com/office/powerpoint/2010/main" val="12925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D681-7E36-4212-84CB-738ECB2F6045}"/>
              </a:ext>
            </a:extLst>
          </p:cNvPr>
          <p:cNvSpPr>
            <a:spLocks noGrp="1"/>
          </p:cNvSpPr>
          <p:nvPr>
            <p:ph type="title" idx="4294967295"/>
          </p:nvPr>
        </p:nvSpPr>
        <p:spPr>
          <a:xfrm>
            <a:off x="819150" y="211138"/>
            <a:ext cx="10058400" cy="531812"/>
          </a:xfrm>
        </p:spPr>
        <p:txBody>
          <a:bodyPr>
            <a:normAutofit/>
          </a:bodyPr>
          <a:lstStyle/>
          <a:p>
            <a:r>
              <a:rPr lang="en-IN" sz="3200" dirty="0"/>
              <a:t>Objective</a:t>
            </a:r>
          </a:p>
        </p:txBody>
      </p:sp>
      <p:sp>
        <p:nvSpPr>
          <p:cNvPr id="4" name="TextBox 3">
            <a:extLst>
              <a:ext uri="{FF2B5EF4-FFF2-40B4-BE49-F238E27FC236}">
                <a16:creationId xmlns:a16="http://schemas.microsoft.com/office/drawing/2014/main" id="{EE3AF0A7-9EA7-49BD-BD76-BAFFDEB5E7CA}"/>
              </a:ext>
            </a:extLst>
          </p:cNvPr>
          <p:cNvSpPr txBox="1"/>
          <p:nvPr/>
        </p:nvSpPr>
        <p:spPr>
          <a:xfrm>
            <a:off x="942975" y="843730"/>
            <a:ext cx="9810750" cy="1200329"/>
          </a:xfrm>
          <a:prstGeom prst="rect">
            <a:avLst/>
          </a:prstGeom>
          <a:noFill/>
        </p:spPr>
        <p:txBody>
          <a:bodyPr wrap="square" rtlCol="0">
            <a:spAutoFit/>
          </a:bodyPr>
          <a:lstStyle/>
          <a:p>
            <a:pPr algn="just"/>
            <a:r>
              <a:rPr lang="en-US" dirty="0"/>
              <a:t>The objective of this analysis is to perform a comprehensive exploration of the dataset, including descriptive statistics, data visualization, correlation analysis, and identification of potential risk factors for heart disease. The goal is to contribute to better understanding, early detection, and prevention strategies for heart disease.</a:t>
            </a:r>
            <a:endParaRPr lang="en-IN" dirty="0"/>
          </a:p>
        </p:txBody>
      </p:sp>
      <p:sp>
        <p:nvSpPr>
          <p:cNvPr id="5" name="Title 1">
            <a:extLst>
              <a:ext uri="{FF2B5EF4-FFF2-40B4-BE49-F238E27FC236}">
                <a16:creationId xmlns:a16="http://schemas.microsoft.com/office/drawing/2014/main" id="{66E56A91-EE0F-4CB6-8725-F0605BD75AF8}"/>
              </a:ext>
            </a:extLst>
          </p:cNvPr>
          <p:cNvSpPr txBox="1">
            <a:spLocks/>
          </p:cNvSpPr>
          <p:nvPr/>
        </p:nvSpPr>
        <p:spPr>
          <a:xfrm>
            <a:off x="819150" y="2194280"/>
            <a:ext cx="10058400" cy="5318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3200" dirty="0"/>
              <a:t>Benefits</a:t>
            </a:r>
          </a:p>
        </p:txBody>
      </p:sp>
      <p:sp>
        <p:nvSpPr>
          <p:cNvPr id="6" name="TextBox 5">
            <a:extLst>
              <a:ext uri="{FF2B5EF4-FFF2-40B4-BE49-F238E27FC236}">
                <a16:creationId xmlns:a16="http://schemas.microsoft.com/office/drawing/2014/main" id="{483AC7A3-335F-499B-B597-04CC47711764}"/>
              </a:ext>
            </a:extLst>
          </p:cNvPr>
          <p:cNvSpPr txBox="1"/>
          <p:nvPr/>
        </p:nvSpPr>
        <p:spPr>
          <a:xfrm>
            <a:off x="942975" y="2876314"/>
            <a:ext cx="9810750" cy="3139321"/>
          </a:xfrm>
          <a:prstGeom prst="rect">
            <a:avLst/>
          </a:prstGeom>
          <a:noFill/>
        </p:spPr>
        <p:txBody>
          <a:bodyPr wrap="square" rtlCol="0">
            <a:spAutoFit/>
          </a:bodyPr>
          <a:lstStyle/>
          <a:p>
            <a:pPr algn="just">
              <a:buFont typeface="+mj-lt"/>
              <a:buAutoNum type="arabicPeriod"/>
            </a:pPr>
            <a:r>
              <a:rPr lang="en-US" b="1" i="0" dirty="0">
                <a:solidFill>
                  <a:srgbClr val="0D0D0D"/>
                </a:solidFill>
                <a:effectLst/>
                <a:highlight>
                  <a:srgbClr val="FFFFFF"/>
                </a:highlight>
                <a:latin typeface="Söhne"/>
              </a:rPr>
              <a:t>Early Detection and Prevention:</a:t>
            </a:r>
            <a:endParaRPr lang="en-US" b="0" i="0" dirty="0">
              <a:solidFill>
                <a:srgbClr val="0D0D0D"/>
              </a:solidFill>
              <a:effectLst/>
              <a:highlight>
                <a:srgbClr val="FFFFFF"/>
              </a:highlight>
              <a:latin typeface="Söhne"/>
            </a:endParaRPr>
          </a:p>
          <a:p>
            <a:pPr marL="742950" lvl="1" indent="-285750" algn="just">
              <a:buFont typeface="Arial" panose="020B0604020202020204" pitchFamily="34" charset="0"/>
              <a:buChar char="•"/>
            </a:pPr>
            <a:r>
              <a:rPr lang="en-US" b="0" i="0" dirty="0">
                <a:solidFill>
                  <a:srgbClr val="0D0D0D"/>
                </a:solidFill>
                <a:effectLst/>
                <a:highlight>
                  <a:srgbClr val="FFFFFF"/>
                </a:highlight>
                <a:latin typeface="Söhne"/>
              </a:rPr>
              <a:t>Identification of key risk factors for heart disease enables early detection and intervention strategies.</a:t>
            </a:r>
          </a:p>
          <a:p>
            <a:pPr marL="742950" lvl="1" indent="-285750" algn="just">
              <a:buFont typeface="Arial" panose="020B0604020202020204" pitchFamily="34" charset="0"/>
              <a:buChar char="•"/>
            </a:pPr>
            <a:r>
              <a:rPr lang="en-US" b="0" i="0" dirty="0">
                <a:solidFill>
                  <a:srgbClr val="0D0D0D"/>
                </a:solidFill>
                <a:effectLst/>
                <a:highlight>
                  <a:srgbClr val="FFFFFF"/>
                </a:highlight>
                <a:latin typeface="Söhne"/>
              </a:rPr>
              <a:t>By leveraging insights from the analysis, healthcare professionals can implement targeted prevention measures to reduce the incidence of heart disease.</a:t>
            </a:r>
          </a:p>
          <a:p>
            <a:pPr marL="742950" lvl="1" indent="-285750" algn="just">
              <a:buFont typeface="Arial" panose="020B0604020202020204" pitchFamily="34" charset="0"/>
              <a:buChar char="•"/>
            </a:pPr>
            <a:endParaRPr lang="en-US" b="0" i="0" dirty="0">
              <a:solidFill>
                <a:srgbClr val="0D0D0D"/>
              </a:solidFill>
              <a:effectLst/>
              <a:highlight>
                <a:srgbClr val="FFFFFF"/>
              </a:highlight>
              <a:latin typeface="Söhne"/>
            </a:endParaRPr>
          </a:p>
          <a:p>
            <a:pPr algn="just">
              <a:buFont typeface="+mj-lt"/>
              <a:buAutoNum type="arabicPeriod"/>
            </a:pPr>
            <a:r>
              <a:rPr lang="en-US" b="1" i="0" dirty="0">
                <a:solidFill>
                  <a:srgbClr val="0D0D0D"/>
                </a:solidFill>
                <a:effectLst/>
                <a:highlight>
                  <a:srgbClr val="FFFFFF"/>
                </a:highlight>
                <a:latin typeface="Söhne"/>
              </a:rPr>
              <a:t>Improved Patient Outcomes:</a:t>
            </a:r>
            <a:endParaRPr lang="en-US" b="0" i="0" dirty="0">
              <a:solidFill>
                <a:srgbClr val="0D0D0D"/>
              </a:solidFill>
              <a:effectLst/>
              <a:highlight>
                <a:srgbClr val="FFFFFF"/>
              </a:highlight>
              <a:latin typeface="Söhne"/>
            </a:endParaRPr>
          </a:p>
          <a:p>
            <a:pPr marL="742950" lvl="1" indent="-285750" algn="just">
              <a:buFont typeface="Arial" panose="020B0604020202020204" pitchFamily="34" charset="0"/>
              <a:buChar char="•"/>
            </a:pPr>
            <a:r>
              <a:rPr lang="en-US" b="0" i="0" dirty="0">
                <a:solidFill>
                  <a:srgbClr val="0D0D0D"/>
                </a:solidFill>
                <a:effectLst/>
                <a:highlight>
                  <a:srgbClr val="FFFFFF"/>
                </a:highlight>
                <a:latin typeface="Söhne"/>
              </a:rPr>
              <a:t>Analysis of clinical parameters and diagnostic trends contributes to better patient outcomes and quality of care.</a:t>
            </a:r>
          </a:p>
          <a:p>
            <a:pPr marL="742950" lvl="1" indent="-285750" algn="just">
              <a:buFont typeface="Arial" panose="020B0604020202020204" pitchFamily="34" charset="0"/>
              <a:buChar char="•"/>
            </a:pPr>
            <a:r>
              <a:rPr lang="en-US" b="0" i="0" dirty="0">
                <a:solidFill>
                  <a:srgbClr val="0D0D0D"/>
                </a:solidFill>
                <a:effectLst/>
                <a:highlight>
                  <a:srgbClr val="FFFFFF"/>
                </a:highlight>
                <a:latin typeface="Söhne"/>
              </a:rPr>
              <a:t>Early detection of heart disease allows for timely medical interventions, leading to improved prognosis and survival rates.</a:t>
            </a:r>
            <a:endParaRPr lang="en-IN" dirty="0"/>
          </a:p>
        </p:txBody>
      </p:sp>
    </p:spTree>
    <p:extLst>
      <p:ext uri="{BB962C8B-B14F-4D97-AF65-F5344CB8AC3E}">
        <p14:creationId xmlns:p14="http://schemas.microsoft.com/office/powerpoint/2010/main" val="145120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FBD185-1D72-6BD7-CB6E-4157E95FC34F}"/>
              </a:ext>
            </a:extLst>
          </p:cNvPr>
          <p:cNvSpPr txBox="1"/>
          <p:nvPr/>
        </p:nvSpPr>
        <p:spPr>
          <a:xfrm>
            <a:off x="1070688" y="493578"/>
            <a:ext cx="9575541" cy="3139321"/>
          </a:xfrm>
          <a:prstGeom prst="rect">
            <a:avLst/>
          </a:prstGeom>
          <a:noFill/>
        </p:spPr>
        <p:txBody>
          <a:bodyPr wrap="square">
            <a:spAutoFit/>
          </a:bodyPr>
          <a:lstStyle/>
          <a:p>
            <a:pPr algn="l"/>
            <a:r>
              <a:rPr lang="en-US" b="1" i="0" dirty="0">
                <a:solidFill>
                  <a:srgbClr val="0D0D0D"/>
                </a:solidFill>
                <a:effectLst/>
                <a:highlight>
                  <a:srgbClr val="FFFFFF"/>
                </a:highlight>
                <a:latin typeface="Söhne"/>
              </a:rPr>
              <a:t>3.Data-Driven Decision Making:</a:t>
            </a:r>
            <a:endParaRPr lang="en-US" b="0" i="0" dirty="0">
              <a:solidFill>
                <a:srgbClr val="0D0D0D"/>
              </a:solidFill>
              <a:effectLst/>
              <a:highlight>
                <a:srgbClr val="FFFFFF"/>
              </a:highlight>
              <a:latin typeface="Söhne"/>
            </a:endParaRPr>
          </a:p>
          <a:p>
            <a:pPr marL="742950" lvl="1" indent="-285750" algn="just">
              <a:buFont typeface="Arial" panose="020B0604020202020204" pitchFamily="34" charset="0"/>
              <a:buChar char="•"/>
            </a:pPr>
            <a:r>
              <a:rPr lang="en-US" b="0" i="0" dirty="0">
                <a:solidFill>
                  <a:srgbClr val="0D0D0D"/>
                </a:solidFill>
                <a:effectLst/>
                <a:highlight>
                  <a:srgbClr val="FFFFFF"/>
                </a:highlight>
                <a:latin typeface="Söhne"/>
              </a:rPr>
              <a:t>Data analysis provides evidence-based insights that guide healthcare decision-making processes.</a:t>
            </a:r>
          </a:p>
          <a:p>
            <a:pPr marL="742950" lvl="1" indent="-285750" algn="just">
              <a:buFont typeface="Arial" panose="020B0604020202020204" pitchFamily="34" charset="0"/>
              <a:buChar char="•"/>
            </a:pPr>
            <a:r>
              <a:rPr lang="en-US" b="0" i="0" dirty="0">
                <a:solidFill>
                  <a:srgbClr val="0D0D0D"/>
                </a:solidFill>
                <a:effectLst/>
                <a:highlight>
                  <a:srgbClr val="FFFFFF"/>
                </a:highlight>
                <a:latin typeface="Söhne"/>
              </a:rPr>
              <a:t>Healthcare providers can make informed decisions regarding patient management and treatment strategies based on the analysis results.</a:t>
            </a:r>
          </a:p>
          <a:p>
            <a:pPr marL="742950" lvl="1" indent="-285750" algn="l">
              <a:buFont typeface="Arial" panose="020B0604020202020204" pitchFamily="34" charset="0"/>
              <a:buChar char="•"/>
            </a:pP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4.Public Health Impact:</a:t>
            </a:r>
            <a:endParaRPr lang="en-US" b="0" i="0" dirty="0">
              <a:solidFill>
                <a:srgbClr val="0D0D0D"/>
              </a:solidFill>
              <a:effectLst/>
              <a:highlight>
                <a:srgbClr val="FFFFFF"/>
              </a:highlight>
              <a:latin typeface="Söhne"/>
            </a:endParaRPr>
          </a:p>
          <a:p>
            <a:pPr marL="742950" lvl="1" indent="-285750" algn="just">
              <a:buFont typeface="Arial" panose="020B0604020202020204" pitchFamily="34" charset="0"/>
              <a:buChar char="•"/>
            </a:pPr>
            <a:r>
              <a:rPr lang="en-US" b="0" i="0" dirty="0">
                <a:solidFill>
                  <a:srgbClr val="0D0D0D"/>
                </a:solidFill>
                <a:effectLst/>
                <a:highlight>
                  <a:srgbClr val="FFFFFF"/>
                </a:highlight>
                <a:latin typeface="Söhne"/>
              </a:rPr>
              <a:t>The project has the potential to make a significant impact on public health by raising awareness and promoting proactive measures for heart disease prevention.</a:t>
            </a:r>
          </a:p>
          <a:p>
            <a:pPr marL="742950" lvl="1" indent="-285750" algn="just">
              <a:buFont typeface="Arial" panose="020B0604020202020204" pitchFamily="34" charset="0"/>
              <a:buChar char="•"/>
            </a:pPr>
            <a:r>
              <a:rPr lang="en-US" b="0" i="0" dirty="0">
                <a:solidFill>
                  <a:srgbClr val="0D0D0D"/>
                </a:solidFill>
                <a:effectLst/>
                <a:highlight>
                  <a:srgbClr val="FFFFFF"/>
                </a:highlight>
                <a:latin typeface="Söhne"/>
              </a:rPr>
              <a:t>By addressing key risk factors and implementing preventive measures, the project contributes to reducing the overall burden of cardiovascular diseases in the population.</a:t>
            </a:r>
          </a:p>
        </p:txBody>
      </p:sp>
    </p:spTree>
    <p:extLst>
      <p:ext uri="{BB962C8B-B14F-4D97-AF65-F5344CB8AC3E}">
        <p14:creationId xmlns:p14="http://schemas.microsoft.com/office/powerpoint/2010/main" val="30190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B9BB-E52A-4165-BE32-A4B28BA40A4C}"/>
              </a:ext>
            </a:extLst>
          </p:cNvPr>
          <p:cNvSpPr>
            <a:spLocks noGrp="1"/>
          </p:cNvSpPr>
          <p:nvPr>
            <p:ph type="title"/>
          </p:nvPr>
        </p:nvSpPr>
        <p:spPr/>
        <p:txBody>
          <a:bodyPr/>
          <a:lstStyle/>
          <a:p>
            <a:r>
              <a:rPr lang="en-IN" dirty="0"/>
              <a:t>Data preparation</a:t>
            </a:r>
          </a:p>
        </p:txBody>
      </p:sp>
      <p:sp>
        <p:nvSpPr>
          <p:cNvPr id="6" name="TextBox 5">
            <a:extLst>
              <a:ext uri="{FF2B5EF4-FFF2-40B4-BE49-F238E27FC236}">
                <a16:creationId xmlns:a16="http://schemas.microsoft.com/office/drawing/2014/main" id="{94EB2FA0-F352-4907-AD8F-7994F4F7F1DA}"/>
              </a:ext>
            </a:extLst>
          </p:cNvPr>
          <p:cNvSpPr txBox="1"/>
          <p:nvPr/>
        </p:nvSpPr>
        <p:spPr>
          <a:xfrm>
            <a:off x="1097280" y="2368421"/>
            <a:ext cx="10058400" cy="923330"/>
          </a:xfrm>
          <a:prstGeom prst="rect">
            <a:avLst/>
          </a:prstGeom>
          <a:noFill/>
        </p:spPr>
        <p:txBody>
          <a:bodyPr wrap="square" rtlCol="0">
            <a:spAutoFit/>
          </a:bodyPr>
          <a:lstStyle/>
          <a:p>
            <a:pPr algn="just"/>
            <a:r>
              <a:rPr lang="en-US" dirty="0"/>
              <a:t>Using the available dataset on heart disease diagnostics, data cleaning and preprocessing techniques were applied to handle missing values and outliers. The processed data was then formatted and stored in a CSV file for further analysis using Python libraries such as Pandas and NumPy.</a:t>
            </a:r>
            <a:endParaRPr lang="en-IN" dirty="0"/>
          </a:p>
        </p:txBody>
      </p:sp>
    </p:spTree>
    <p:extLst>
      <p:ext uri="{BB962C8B-B14F-4D97-AF65-F5344CB8AC3E}">
        <p14:creationId xmlns:p14="http://schemas.microsoft.com/office/powerpoint/2010/main" val="235956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B9BB-E52A-4165-BE32-A4B28BA40A4C}"/>
              </a:ext>
            </a:extLst>
          </p:cNvPr>
          <p:cNvSpPr>
            <a:spLocks noGrp="1"/>
          </p:cNvSpPr>
          <p:nvPr>
            <p:ph type="title"/>
          </p:nvPr>
        </p:nvSpPr>
        <p:spPr/>
        <p:txBody>
          <a:bodyPr/>
          <a:lstStyle/>
          <a:p>
            <a:r>
              <a:rPr lang="en-IN" dirty="0"/>
              <a:t>PowerBI Architecture</a:t>
            </a:r>
          </a:p>
        </p:txBody>
      </p:sp>
      <p:sp>
        <p:nvSpPr>
          <p:cNvPr id="6" name="TextBox 5">
            <a:extLst>
              <a:ext uri="{FF2B5EF4-FFF2-40B4-BE49-F238E27FC236}">
                <a16:creationId xmlns:a16="http://schemas.microsoft.com/office/drawing/2014/main" id="{94EB2FA0-F352-4907-AD8F-7994F4F7F1DA}"/>
              </a:ext>
            </a:extLst>
          </p:cNvPr>
          <p:cNvSpPr txBox="1"/>
          <p:nvPr/>
        </p:nvSpPr>
        <p:spPr>
          <a:xfrm>
            <a:off x="2462239" y="5329868"/>
            <a:ext cx="7328481" cy="369332"/>
          </a:xfrm>
          <a:prstGeom prst="rect">
            <a:avLst/>
          </a:prstGeom>
          <a:noFill/>
        </p:spPr>
        <p:txBody>
          <a:bodyPr wrap="none" rtlCol="0">
            <a:spAutoFit/>
          </a:bodyPr>
          <a:lstStyle/>
          <a:p>
            <a:r>
              <a:rPr lang="en-IN" dirty="0"/>
              <a:t>Overall architecture of the project, which was used to build the dashboard </a:t>
            </a:r>
          </a:p>
        </p:txBody>
      </p:sp>
      <p:pic>
        <p:nvPicPr>
          <p:cNvPr id="8" name="Content Placeholder 7">
            <a:extLst>
              <a:ext uri="{FF2B5EF4-FFF2-40B4-BE49-F238E27FC236}">
                <a16:creationId xmlns:a16="http://schemas.microsoft.com/office/drawing/2014/main" id="{4AE3969B-F306-498A-BA10-A7E3512EB700}"/>
              </a:ext>
            </a:extLst>
          </p:cNvPr>
          <p:cNvPicPr>
            <a:picLocks noGrp="1" noChangeAspect="1"/>
          </p:cNvPicPr>
          <p:nvPr>
            <p:ph idx="1"/>
          </p:nvPr>
        </p:nvPicPr>
        <p:blipFill>
          <a:blip r:embed="rId2"/>
          <a:stretch>
            <a:fillRect/>
          </a:stretch>
        </p:blipFill>
        <p:spPr>
          <a:xfrm>
            <a:off x="2550936" y="1958178"/>
            <a:ext cx="6883754" cy="3162463"/>
          </a:xfrm>
        </p:spPr>
      </p:pic>
    </p:spTree>
    <p:extLst>
      <p:ext uri="{BB962C8B-B14F-4D97-AF65-F5344CB8AC3E}">
        <p14:creationId xmlns:p14="http://schemas.microsoft.com/office/powerpoint/2010/main" val="3487253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E07A2A-89D3-401B-8788-53592626B181}"/>
              </a:ext>
            </a:extLst>
          </p:cNvPr>
          <p:cNvSpPr txBox="1"/>
          <p:nvPr/>
        </p:nvSpPr>
        <p:spPr>
          <a:xfrm>
            <a:off x="1104900" y="809625"/>
            <a:ext cx="10096500" cy="584775"/>
          </a:xfrm>
          <a:prstGeom prst="rect">
            <a:avLst/>
          </a:prstGeom>
          <a:noFill/>
        </p:spPr>
        <p:txBody>
          <a:bodyPr wrap="square" rtlCol="0">
            <a:spAutoFit/>
          </a:bodyPr>
          <a:lstStyle/>
          <a:p>
            <a:r>
              <a:rPr lang="en-IN" sz="3200" b="1" dirty="0"/>
              <a:t>Dataset Information</a:t>
            </a:r>
          </a:p>
        </p:txBody>
      </p:sp>
      <p:sp>
        <p:nvSpPr>
          <p:cNvPr id="6" name="TextBox 5">
            <a:extLst>
              <a:ext uri="{FF2B5EF4-FFF2-40B4-BE49-F238E27FC236}">
                <a16:creationId xmlns:a16="http://schemas.microsoft.com/office/drawing/2014/main" id="{969D8925-C784-41A1-986B-36E510688C7E}"/>
              </a:ext>
            </a:extLst>
          </p:cNvPr>
          <p:cNvSpPr txBox="1"/>
          <p:nvPr/>
        </p:nvSpPr>
        <p:spPr>
          <a:xfrm>
            <a:off x="1233028" y="1633628"/>
            <a:ext cx="9968372" cy="1177310"/>
          </a:xfrm>
          <a:prstGeom prst="rect">
            <a:avLst/>
          </a:prstGeom>
          <a:noFill/>
        </p:spPr>
        <p:txBody>
          <a:bodyPr wrap="square" rtlCol="0">
            <a:spAutoFit/>
          </a:bodyPr>
          <a:lstStyle/>
          <a:p>
            <a:pPr>
              <a:lnSpc>
                <a:spcPct val="107000"/>
              </a:lnSpc>
              <a:spcBef>
                <a:spcPts val="200"/>
              </a:spcBef>
            </a:pPr>
            <a:r>
              <a:rPr lang="en-IN" sz="1800" b="1" dirty="0">
                <a:effectLst/>
                <a:latin typeface="Times New Roman" panose="02020603050405020304" pitchFamily="18" charset="0"/>
                <a:ea typeface="DengXian Light" panose="02010600030101010101" pitchFamily="2" charset="-122"/>
                <a:cs typeface="Mangal" panose="02040503050203030202" pitchFamily="18" charset="0"/>
              </a:rPr>
              <a:t>Provided Dataset:</a:t>
            </a:r>
          </a:p>
          <a:p>
            <a:pPr lvl="0" algn="just">
              <a:lnSpc>
                <a:spcPct val="150000"/>
              </a:lnSpc>
            </a:pPr>
            <a:r>
              <a:rPr lang="en-US" sz="1800" b="1" dirty="0">
                <a:effectLst/>
                <a:latin typeface="Arial" panose="020B0604020202020204" pitchFamily="34" charset="0"/>
                <a:ea typeface="Arial" panose="020B0604020202020204" pitchFamily="34" charset="0"/>
                <a:cs typeface="Arial" panose="020B0604020202020204" pitchFamily="34" charset="0"/>
              </a:rPr>
              <a:t>Heart Disease data</a:t>
            </a:r>
            <a:r>
              <a:rPr lang="en-IN" sz="1800" dirty="0">
                <a:effectLst/>
                <a:latin typeface="Times New Roman" panose="02020603050405020304" pitchFamily="18" charset="0"/>
                <a:ea typeface="Calibri" panose="020F0502020204030204" pitchFamily="34" charset="0"/>
                <a:cs typeface="Mangal" panose="02040503050203030202" pitchFamily="18" charset="0"/>
              </a:rPr>
              <a:t>: It consists of list of </a:t>
            </a:r>
            <a:r>
              <a:rPr lang="en-IN" sz="1800" b="1" dirty="0">
                <a:effectLst/>
                <a:latin typeface="Times New Roman" panose="02020603050405020304" pitchFamily="18" charset="0"/>
                <a:ea typeface="Calibri" panose="020F0502020204030204" pitchFamily="34" charset="0"/>
                <a:cs typeface="Mangal" panose="02040503050203030202" pitchFamily="18" charset="0"/>
              </a:rPr>
              <a:t>1024</a:t>
            </a:r>
            <a:r>
              <a:rPr lang="en-IN" sz="1800" dirty="0">
                <a:effectLst/>
                <a:latin typeface="Times New Roman" panose="02020603050405020304" pitchFamily="18" charset="0"/>
                <a:ea typeface="Calibri" panose="020F0502020204030204" pitchFamily="34" charset="0"/>
                <a:cs typeface="Mangal" panose="02040503050203030202" pitchFamily="18" charset="0"/>
              </a:rPr>
              <a:t> rows of data and </a:t>
            </a:r>
            <a:r>
              <a:rPr lang="en-IN" sz="1800" b="1" dirty="0">
                <a:effectLst/>
                <a:latin typeface="Times New Roman" panose="02020603050405020304" pitchFamily="18" charset="0"/>
                <a:ea typeface="Calibri" panose="020F0502020204030204" pitchFamily="34" charset="0"/>
                <a:cs typeface="Mangal" panose="02040503050203030202" pitchFamily="18" charset="0"/>
              </a:rPr>
              <a:t>14</a:t>
            </a:r>
            <a:r>
              <a:rPr lang="en-IN" sz="1800" dirty="0">
                <a:effectLst/>
                <a:latin typeface="Times New Roman" panose="02020603050405020304" pitchFamily="18" charset="0"/>
                <a:ea typeface="Calibri" panose="020F0502020204030204" pitchFamily="34" charset="0"/>
                <a:cs typeface="Mangal" panose="02040503050203030202" pitchFamily="18" charset="0"/>
              </a:rPr>
              <a:t> Attribute they are </a:t>
            </a:r>
            <a:r>
              <a:rPr lang="en-IN" sz="1800" b="0" i="0" u="none" strike="noStrike" dirty="0">
                <a:solidFill>
                  <a:srgbClr val="000000"/>
                </a:solidFill>
                <a:effectLst/>
                <a:latin typeface="Aptos Narrow" panose="020B0004020202020204" pitchFamily="34" charset="0"/>
              </a:rPr>
              <a:t>age, sex,</a:t>
            </a:r>
            <a:r>
              <a:rPr lang="en-IN" dirty="0"/>
              <a:t> </a:t>
            </a:r>
            <a:r>
              <a:rPr lang="en-IN" sz="1800" b="0" i="0" u="none" strike="noStrike" dirty="0">
                <a:solidFill>
                  <a:srgbClr val="000000"/>
                </a:solidFill>
                <a:effectLst/>
                <a:latin typeface="Aptos Narrow" panose="020B0004020202020204" pitchFamily="34" charset="0"/>
              </a:rPr>
              <a:t>cp,</a:t>
            </a:r>
            <a:r>
              <a:rPr lang="en-IN" dirty="0"/>
              <a:t> </a:t>
            </a:r>
            <a:r>
              <a:rPr lang="en-IN" sz="1800" b="0" i="0" u="none" strike="noStrike" dirty="0" err="1">
                <a:solidFill>
                  <a:srgbClr val="000000"/>
                </a:solidFill>
                <a:effectLst/>
                <a:latin typeface="Aptos Narrow" panose="020B0004020202020204" pitchFamily="34" charset="0"/>
              </a:rPr>
              <a:t>trestbps</a:t>
            </a:r>
            <a:r>
              <a:rPr lang="en-IN" sz="1800" b="0" i="0" u="none" strike="noStrike" dirty="0">
                <a:solidFill>
                  <a:srgbClr val="000000"/>
                </a:solidFill>
                <a:effectLst/>
                <a:latin typeface="Aptos Narrow" panose="020B0004020202020204" pitchFamily="34" charset="0"/>
              </a:rPr>
              <a:t>,</a:t>
            </a:r>
            <a:r>
              <a:rPr lang="en-IN" dirty="0"/>
              <a:t> </a:t>
            </a:r>
            <a:r>
              <a:rPr lang="en-IN" sz="1800" b="0" i="0" u="none" strike="noStrike" dirty="0" err="1">
                <a:solidFill>
                  <a:srgbClr val="000000"/>
                </a:solidFill>
                <a:effectLst/>
                <a:latin typeface="Aptos Narrow" panose="020B0004020202020204" pitchFamily="34" charset="0"/>
              </a:rPr>
              <a:t>chol</a:t>
            </a:r>
            <a:r>
              <a:rPr lang="en-IN" sz="1800" b="0" i="0" u="none" strike="noStrike" dirty="0">
                <a:solidFill>
                  <a:srgbClr val="000000"/>
                </a:solidFill>
                <a:effectLst/>
                <a:latin typeface="Aptos Narrow" panose="020B0004020202020204" pitchFamily="34" charset="0"/>
              </a:rPr>
              <a:t>,</a:t>
            </a:r>
            <a:r>
              <a:rPr lang="en-IN" dirty="0"/>
              <a:t> </a:t>
            </a:r>
            <a:r>
              <a:rPr lang="en-IN" sz="1800" b="0" i="0" u="none" strike="noStrike" dirty="0" err="1">
                <a:solidFill>
                  <a:srgbClr val="000000"/>
                </a:solidFill>
                <a:effectLst/>
                <a:latin typeface="Aptos Narrow" panose="020B0004020202020204" pitchFamily="34" charset="0"/>
              </a:rPr>
              <a:t>fbs</a:t>
            </a:r>
            <a:r>
              <a:rPr lang="en-IN" sz="1800" b="0" i="0" u="none" strike="noStrike" dirty="0">
                <a:solidFill>
                  <a:srgbClr val="000000"/>
                </a:solidFill>
                <a:effectLst/>
                <a:latin typeface="Aptos Narrow" panose="020B0004020202020204" pitchFamily="34" charset="0"/>
              </a:rPr>
              <a:t>,</a:t>
            </a:r>
            <a:r>
              <a:rPr lang="en-IN" dirty="0"/>
              <a:t> </a:t>
            </a:r>
            <a:r>
              <a:rPr lang="en-IN" sz="1800" b="0" i="0" u="none" strike="noStrike" dirty="0" err="1">
                <a:solidFill>
                  <a:srgbClr val="000000"/>
                </a:solidFill>
                <a:effectLst/>
                <a:latin typeface="Aptos Narrow" panose="020B0004020202020204" pitchFamily="34" charset="0"/>
              </a:rPr>
              <a:t>restecg</a:t>
            </a:r>
            <a:r>
              <a:rPr lang="en-IN" sz="1800" b="0" i="0" u="none" strike="noStrike" dirty="0">
                <a:solidFill>
                  <a:srgbClr val="000000"/>
                </a:solidFill>
                <a:effectLst/>
                <a:latin typeface="Aptos Narrow" panose="020B0004020202020204" pitchFamily="34" charset="0"/>
              </a:rPr>
              <a:t>,</a:t>
            </a:r>
            <a:r>
              <a:rPr lang="en-IN" dirty="0"/>
              <a:t> </a:t>
            </a:r>
            <a:r>
              <a:rPr lang="en-IN" sz="1800" b="0" i="0" u="none" strike="noStrike" dirty="0" err="1">
                <a:solidFill>
                  <a:srgbClr val="000000"/>
                </a:solidFill>
                <a:effectLst/>
                <a:latin typeface="Aptos Narrow" panose="020B0004020202020204" pitchFamily="34" charset="0"/>
              </a:rPr>
              <a:t>thalach</a:t>
            </a:r>
            <a:r>
              <a:rPr lang="en-IN" sz="1800" b="0" i="0" u="none" strike="noStrike" dirty="0">
                <a:solidFill>
                  <a:srgbClr val="000000"/>
                </a:solidFill>
                <a:effectLst/>
                <a:latin typeface="Aptos Narrow" panose="020B0004020202020204" pitchFamily="34" charset="0"/>
              </a:rPr>
              <a:t>,</a:t>
            </a:r>
            <a:r>
              <a:rPr lang="en-IN" dirty="0"/>
              <a:t> </a:t>
            </a:r>
            <a:r>
              <a:rPr lang="en-IN" sz="1800" b="0" i="0" u="none" strike="noStrike" dirty="0" err="1">
                <a:solidFill>
                  <a:srgbClr val="000000"/>
                </a:solidFill>
                <a:effectLst/>
                <a:latin typeface="Aptos Narrow" panose="020B0004020202020204" pitchFamily="34" charset="0"/>
              </a:rPr>
              <a:t>exang</a:t>
            </a:r>
            <a:r>
              <a:rPr lang="en-IN" sz="1800" b="0" i="0" u="none" strike="noStrike" dirty="0">
                <a:solidFill>
                  <a:srgbClr val="000000"/>
                </a:solidFill>
                <a:effectLst/>
                <a:latin typeface="Aptos Narrow" panose="020B0004020202020204" pitchFamily="34" charset="0"/>
              </a:rPr>
              <a:t>,</a:t>
            </a:r>
            <a:r>
              <a:rPr lang="en-IN" dirty="0"/>
              <a:t> </a:t>
            </a:r>
            <a:r>
              <a:rPr lang="en-IN" sz="1800" b="0" i="0" u="none" strike="noStrike" dirty="0" err="1">
                <a:solidFill>
                  <a:srgbClr val="000000"/>
                </a:solidFill>
                <a:effectLst/>
                <a:latin typeface="Aptos Narrow" panose="020B0004020202020204" pitchFamily="34" charset="0"/>
              </a:rPr>
              <a:t>oldpeak</a:t>
            </a:r>
            <a:r>
              <a:rPr lang="en-IN" sz="1800" b="0" i="0" u="none" strike="noStrike" dirty="0">
                <a:solidFill>
                  <a:srgbClr val="000000"/>
                </a:solidFill>
                <a:effectLst/>
                <a:latin typeface="Aptos Narrow" panose="020B0004020202020204" pitchFamily="34" charset="0"/>
              </a:rPr>
              <a:t>,</a:t>
            </a:r>
            <a:r>
              <a:rPr lang="en-IN" dirty="0"/>
              <a:t> </a:t>
            </a:r>
            <a:r>
              <a:rPr lang="en-IN" sz="1800" b="0" i="0" u="none" strike="noStrike" dirty="0">
                <a:solidFill>
                  <a:srgbClr val="000000"/>
                </a:solidFill>
                <a:effectLst/>
                <a:latin typeface="Aptos Narrow" panose="020B0004020202020204" pitchFamily="34" charset="0"/>
              </a:rPr>
              <a:t>slope,</a:t>
            </a:r>
            <a:r>
              <a:rPr lang="en-IN" dirty="0"/>
              <a:t> </a:t>
            </a:r>
            <a:r>
              <a:rPr lang="en-IN" sz="1800" b="0" i="0" u="none" strike="noStrike" dirty="0">
                <a:solidFill>
                  <a:srgbClr val="000000"/>
                </a:solidFill>
                <a:effectLst/>
                <a:latin typeface="Aptos Narrow" panose="020B0004020202020204" pitchFamily="34" charset="0"/>
              </a:rPr>
              <a:t>ca,</a:t>
            </a:r>
            <a:r>
              <a:rPr lang="en-IN" dirty="0"/>
              <a:t> </a:t>
            </a:r>
            <a:r>
              <a:rPr lang="en-IN" sz="1800" b="0" i="0" u="none" strike="noStrike" dirty="0" err="1">
                <a:solidFill>
                  <a:srgbClr val="000000"/>
                </a:solidFill>
                <a:effectLst/>
                <a:latin typeface="Aptos Narrow" panose="020B0004020202020204" pitchFamily="34" charset="0"/>
              </a:rPr>
              <a:t>thal</a:t>
            </a:r>
            <a:r>
              <a:rPr lang="en-IN" sz="1800" b="0" i="0" u="none" strike="noStrike" dirty="0">
                <a:solidFill>
                  <a:srgbClr val="000000"/>
                </a:solidFill>
                <a:effectLst/>
                <a:latin typeface="Aptos Narrow" panose="020B0004020202020204" pitchFamily="34" charset="0"/>
              </a:rPr>
              <a:t> and</a:t>
            </a:r>
            <a:r>
              <a:rPr lang="en-IN" dirty="0"/>
              <a:t> </a:t>
            </a:r>
            <a:r>
              <a:rPr lang="en-IN" sz="1800" b="0" i="0" u="none" strike="noStrike" dirty="0">
                <a:solidFill>
                  <a:srgbClr val="000000"/>
                </a:solidFill>
                <a:effectLst/>
                <a:latin typeface="Aptos Narrow" panose="020B0004020202020204" pitchFamily="34" charset="0"/>
              </a:rPr>
              <a:t>target.</a:t>
            </a:r>
            <a:r>
              <a:rPr lang="en-IN" dirty="0"/>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extBox 2">
            <a:extLst>
              <a:ext uri="{FF2B5EF4-FFF2-40B4-BE49-F238E27FC236}">
                <a16:creationId xmlns:a16="http://schemas.microsoft.com/office/drawing/2014/main" id="{0C796AC7-9805-F414-62D5-77CD3DEAF4BA}"/>
              </a:ext>
            </a:extLst>
          </p:cNvPr>
          <p:cNvSpPr txBox="1"/>
          <p:nvPr/>
        </p:nvSpPr>
        <p:spPr>
          <a:xfrm>
            <a:off x="1233028" y="3050166"/>
            <a:ext cx="6184809" cy="2893100"/>
          </a:xfrm>
          <a:prstGeom prst="rect">
            <a:avLst/>
          </a:prstGeom>
          <a:noFill/>
        </p:spPr>
        <p:txBody>
          <a:bodyPr wrap="square">
            <a:spAutoFit/>
          </a:bodyPr>
          <a:lstStyle/>
          <a:p>
            <a:r>
              <a:rPr lang="en-IN" sz="2000" b="1" dirty="0"/>
              <a:t>Attribute Information:</a:t>
            </a:r>
          </a:p>
          <a:p>
            <a:pPr marL="342900" indent="-342900">
              <a:buFont typeface="Arial" panose="020B0604020202020204" pitchFamily="34" charset="0"/>
              <a:buChar char="•"/>
            </a:pPr>
            <a:r>
              <a:rPr lang="en-IN" dirty="0"/>
              <a:t>Age</a:t>
            </a:r>
          </a:p>
          <a:p>
            <a:pPr marL="342900" indent="-342900">
              <a:buFont typeface="Arial" panose="020B0604020202020204" pitchFamily="34" charset="0"/>
              <a:buChar char="•"/>
            </a:pPr>
            <a:r>
              <a:rPr lang="en-IN" dirty="0"/>
              <a:t>Sex</a:t>
            </a:r>
          </a:p>
          <a:p>
            <a:pPr marL="342900" indent="-342900">
              <a:buFont typeface="Arial" panose="020B0604020202020204" pitchFamily="34" charset="0"/>
              <a:buChar char="•"/>
            </a:pPr>
            <a:r>
              <a:rPr lang="en-IN" dirty="0"/>
              <a:t>(cp) chest pain type (4 values)</a:t>
            </a:r>
          </a:p>
          <a:p>
            <a:pPr marL="342900" indent="-342900">
              <a:buFont typeface="Arial" panose="020B0604020202020204" pitchFamily="34" charset="0"/>
              <a:buChar char="•"/>
            </a:pPr>
            <a:r>
              <a:rPr lang="en-IN" dirty="0"/>
              <a:t>(</a:t>
            </a:r>
            <a:r>
              <a:rPr lang="en-IN" sz="1800" b="0" i="0" u="none" strike="noStrike" dirty="0" err="1">
                <a:solidFill>
                  <a:srgbClr val="000000"/>
                </a:solidFill>
                <a:effectLst/>
                <a:latin typeface="Aptos Narrow" panose="020B0004020202020204" pitchFamily="34" charset="0"/>
              </a:rPr>
              <a:t>trestbps</a:t>
            </a:r>
            <a:r>
              <a:rPr lang="en-IN" dirty="0"/>
              <a:t>) resting blood pressure</a:t>
            </a:r>
          </a:p>
          <a:p>
            <a:pPr marL="342900" indent="-342900">
              <a:buFont typeface="Arial" panose="020B0604020202020204" pitchFamily="34" charset="0"/>
              <a:buChar char="•"/>
            </a:pPr>
            <a:r>
              <a:rPr lang="en-IN" dirty="0"/>
              <a:t>(</a:t>
            </a:r>
            <a:r>
              <a:rPr lang="en-IN" sz="1800" b="0" i="0" u="none" strike="noStrike" dirty="0" err="1">
                <a:solidFill>
                  <a:srgbClr val="000000"/>
                </a:solidFill>
                <a:effectLst/>
                <a:latin typeface="Aptos Narrow" panose="020B0004020202020204" pitchFamily="34" charset="0"/>
              </a:rPr>
              <a:t>chol</a:t>
            </a:r>
            <a:r>
              <a:rPr lang="en-IN" dirty="0"/>
              <a:t>)serum cholesterol in mg/dl</a:t>
            </a:r>
          </a:p>
          <a:p>
            <a:pPr marL="342900" indent="-342900">
              <a:buFont typeface="Arial" panose="020B0604020202020204" pitchFamily="34" charset="0"/>
              <a:buChar char="•"/>
            </a:pPr>
            <a:r>
              <a:rPr lang="en-IN" dirty="0"/>
              <a:t>(</a:t>
            </a:r>
            <a:r>
              <a:rPr lang="en-IN" sz="1800" b="0" i="0" u="none" strike="noStrike" dirty="0" err="1">
                <a:solidFill>
                  <a:srgbClr val="000000"/>
                </a:solidFill>
                <a:effectLst/>
                <a:latin typeface="Aptos Narrow" panose="020B0004020202020204" pitchFamily="34" charset="0"/>
              </a:rPr>
              <a:t>fbs</a:t>
            </a:r>
            <a:r>
              <a:rPr lang="en-IN" dirty="0"/>
              <a:t>)fasting blood sugar &gt; 120 mg/dl</a:t>
            </a:r>
          </a:p>
          <a:p>
            <a:pPr marL="342900" indent="-342900">
              <a:buFont typeface="Arial" panose="020B0604020202020204" pitchFamily="34" charset="0"/>
              <a:buChar char="•"/>
            </a:pPr>
            <a:r>
              <a:rPr lang="en-IN" dirty="0"/>
              <a:t>(</a:t>
            </a:r>
            <a:r>
              <a:rPr lang="en-IN" sz="1800" b="0" i="0" u="none" strike="noStrike" dirty="0" err="1">
                <a:solidFill>
                  <a:srgbClr val="000000"/>
                </a:solidFill>
                <a:effectLst/>
                <a:latin typeface="Aptos Narrow" panose="020B0004020202020204" pitchFamily="34" charset="0"/>
              </a:rPr>
              <a:t>restecg</a:t>
            </a:r>
            <a:r>
              <a:rPr lang="en-IN" dirty="0"/>
              <a:t>)resting electrocardiographic results (values 0,1,2)</a:t>
            </a:r>
          </a:p>
          <a:p>
            <a:pPr marL="342900" indent="-342900">
              <a:buFont typeface="Arial" panose="020B0604020202020204" pitchFamily="34" charset="0"/>
              <a:buChar char="•"/>
            </a:pPr>
            <a:r>
              <a:rPr lang="en-IN" dirty="0"/>
              <a:t>(</a:t>
            </a:r>
            <a:r>
              <a:rPr lang="en-IN" sz="1800" b="0" i="0" u="none" strike="noStrike" dirty="0" err="1">
                <a:solidFill>
                  <a:srgbClr val="000000"/>
                </a:solidFill>
                <a:effectLst/>
                <a:latin typeface="Aptos Narrow" panose="020B0004020202020204" pitchFamily="34" charset="0"/>
              </a:rPr>
              <a:t>thalach</a:t>
            </a:r>
            <a:r>
              <a:rPr lang="en-IN" dirty="0"/>
              <a:t>)maximum heart rate achieved</a:t>
            </a:r>
          </a:p>
          <a:p>
            <a:pPr marL="342900" indent="-342900">
              <a:buFont typeface="Arial" panose="020B0604020202020204" pitchFamily="34" charset="0"/>
              <a:buChar char="•"/>
            </a:pPr>
            <a:r>
              <a:rPr lang="en-IN" dirty="0"/>
              <a:t>(</a:t>
            </a:r>
            <a:r>
              <a:rPr lang="en-IN" sz="1800" b="0" i="0" u="none" strike="noStrike" dirty="0" err="1">
                <a:solidFill>
                  <a:srgbClr val="000000"/>
                </a:solidFill>
                <a:effectLst/>
                <a:latin typeface="Aptos Narrow" panose="020B0004020202020204" pitchFamily="34" charset="0"/>
              </a:rPr>
              <a:t>exang</a:t>
            </a:r>
            <a:r>
              <a:rPr lang="en-IN" dirty="0"/>
              <a:t>)exercise induced angina</a:t>
            </a:r>
          </a:p>
        </p:txBody>
      </p:sp>
    </p:spTree>
    <p:extLst>
      <p:ext uri="{BB962C8B-B14F-4D97-AF65-F5344CB8AC3E}">
        <p14:creationId xmlns:p14="http://schemas.microsoft.com/office/powerpoint/2010/main" val="415621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4BDF6F-7D18-E14C-E584-10038FAE302F}"/>
              </a:ext>
            </a:extLst>
          </p:cNvPr>
          <p:cNvSpPr txBox="1"/>
          <p:nvPr/>
        </p:nvSpPr>
        <p:spPr>
          <a:xfrm>
            <a:off x="986712" y="315409"/>
            <a:ext cx="6291165" cy="2031325"/>
          </a:xfrm>
          <a:prstGeom prst="rect">
            <a:avLst/>
          </a:prstGeom>
          <a:noFill/>
        </p:spPr>
        <p:txBody>
          <a:bodyPr wrap="square">
            <a:spAutoFit/>
          </a:bodyPr>
          <a:lstStyle/>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err="1"/>
              <a:t>oldpeak</a:t>
            </a:r>
            <a:r>
              <a:rPr lang="en-IN" dirty="0"/>
              <a:t> = ST depression induced by exercise relative to rest</a:t>
            </a:r>
          </a:p>
          <a:p>
            <a:pPr marL="342900" indent="-342900">
              <a:buFont typeface="Arial" panose="020B0604020202020204" pitchFamily="34" charset="0"/>
              <a:buChar char="•"/>
            </a:pPr>
            <a:r>
              <a:rPr lang="en-IN" dirty="0"/>
              <a:t>the slope of the peak exercise ST segment</a:t>
            </a:r>
          </a:p>
          <a:p>
            <a:pPr marL="342900" indent="-342900">
              <a:buFont typeface="Arial" panose="020B0604020202020204" pitchFamily="34" charset="0"/>
              <a:buChar char="•"/>
            </a:pPr>
            <a:r>
              <a:rPr lang="en-IN" dirty="0"/>
              <a:t>(ca)number of major vessels (0-3) </a:t>
            </a:r>
            <a:r>
              <a:rPr lang="en-IN" dirty="0" err="1"/>
              <a:t>colored</a:t>
            </a:r>
            <a:r>
              <a:rPr lang="en-IN" dirty="0"/>
              <a:t> by </a:t>
            </a:r>
            <a:r>
              <a:rPr lang="en-IN" dirty="0" err="1"/>
              <a:t>flourosopy</a:t>
            </a:r>
            <a:endParaRPr lang="en-IN" dirty="0"/>
          </a:p>
          <a:p>
            <a:pPr marL="342900" indent="-342900">
              <a:buFont typeface="Arial" panose="020B0604020202020204" pitchFamily="34" charset="0"/>
              <a:buChar char="•"/>
            </a:pPr>
            <a:r>
              <a:rPr lang="en-IN" dirty="0" err="1"/>
              <a:t>thal</a:t>
            </a:r>
            <a:r>
              <a:rPr lang="en-IN" dirty="0"/>
              <a:t>: 0 = normal; 1 = fixed defect; 2 = reversable defect</a:t>
            </a:r>
          </a:p>
          <a:p>
            <a:pPr marL="342900" indent="-342900">
              <a:buFont typeface="Arial" panose="020B0604020202020204" pitchFamily="34" charset="0"/>
              <a:buChar char="•"/>
            </a:pPr>
            <a:r>
              <a:rPr lang="en-IN" dirty="0"/>
              <a:t>target = 0 absence of heart disease target = 1 presence  of heart disease</a:t>
            </a:r>
          </a:p>
        </p:txBody>
      </p:sp>
    </p:spTree>
    <p:extLst>
      <p:ext uri="{BB962C8B-B14F-4D97-AF65-F5344CB8AC3E}">
        <p14:creationId xmlns:p14="http://schemas.microsoft.com/office/powerpoint/2010/main" val="98411621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documentManagement/types"/>
    <ds:schemaRef ds:uri="http://www.w3.org/XML/1998/namespace"/>
    <ds:schemaRef ds:uri="71af3243-3dd4-4a8d-8c0d-dd76da1f02a5"/>
    <ds:schemaRef ds:uri="http://schemas.microsoft.com/office/2006/metadata/properties"/>
    <ds:schemaRef ds:uri="http://schemas.microsoft.com/office/infopath/2007/PartnerControls"/>
    <ds:schemaRef ds:uri="http://purl.org/dc/elements/1.1/"/>
    <ds:schemaRef ds:uri="http://purl.org/dc/terms/"/>
    <ds:schemaRef ds:uri="http://schemas.openxmlformats.org/package/2006/metadata/core-properties"/>
    <ds:schemaRef ds:uri="16c05727-aa75-4e4a-9b5f-8a80a1165891"/>
    <ds:schemaRef ds:uri="http://purl.org/dc/dcmitype/"/>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{DE4C5830-97A0-4BE1-9D37-D2285A6F7F33}tf11429527_win32</Template>
  <TotalTime>133</TotalTime>
  <Words>970</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 Narrow</vt:lpstr>
      <vt:lpstr>Arial</vt:lpstr>
      <vt:lpstr>Bookman Old Style</vt:lpstr>
      <vt:lpstr>Calibri</vt:lpstr>
      <vt:lpstr>Franklin Gothic Book</vt:lpstr>
      <vt:lpstr>Söhne</vt:lpstr>
      <vt:lpstr>Symbol</vt:lpstr>
      <vt:lpstr>Times New Roman</vt:lpstr>
      <vt:lpstr>1_RetrospectVTI</vt:lpstr>
      <vt:lpstr>Heart Disease Diagnostic Analysis</vt:lpstr>
      <vt:lpstr>Project Details </vt:lpstr>
      <vt:lpstr>Problem statement</vt:lpstr>
      <vt:lpstr>Objective</vt:lpstr>
      <vt:lpstr>PowerPoint Presentation</vt:lpstr>
      <vt:lpstr>Data preparation</vt:lpstr>
      <vt:lpstr>PowerBI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Analysis</dc:title>
  <dc:creator>91638</dc:creator>
  <cp:lastModifiedBy>Bishal Gupta</cp:lastModifiedBy>
  <cp:revision>18</cp:revision>
  <dcterms:created xsi:type="dcterms:W3CDTF">2022-08-15T13:13:12Z</dcterms:created>
  <dcterms:modified xsi:type="dcterms:W3CDTF">2024-05-13T13:34:18Z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