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6" r:id="rId7"/>
    <p:sldId id="287" r:id="rId8"/>
    <p:sldId id="289" r:id="rId9"/>
    <p:sldId id="290" r:id="rId10"/>
    <p:sldId id="291" r:id="rId11"/>
    <p:sldId id="292" r:id="rId12"/>
    <p:sldId id="301" r:id="rId13"/>
    <p:sldId id="295" r:id="rId14"/>
    <p:sldId id="296" r:id="rId15"/>
    <p:sldId id="300" r:id="rId16"/>
    <p:sldId id="297"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61650" y="1475234"/>
            <a:ext cx="3276074" cy="2901694"/>
          </a:xfrm>
        </p:spPr>
        <p:txBody>
          <a:bodyPr anchor="b">
            <a:normAutofit/>
          </a:bodyPr>
          <a:lstStyle/>
          <a:p>
            <a:r>
              <a:rPr lang="en-US" sz="4000" dirty="0">
                <a:solidFill>
                  <a:schemeClr val="tx1"/>
                </a:solidFill>
              </a:rPr>
              <a:t>Entertainer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Powerbi | Python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AA47660-81D3-4A1A-8351-636F0DF46643}"/>
              </a:ext>
            </a:extLst>
          </p:cNvPr>
          <p:cNvSpPr txBox="1"/>
          <p:nvPr/>
        </p:nvSpPr>
        <p:spPr>
          <a:xfrm>
            <a:off x="3801524" y="376407"/>
            <a:ext cx="4588950" cy="523220"/>
          </a:xfrm>
          <a:prstGeom prst="rect">
            <a:avLst/>
          </a:prstGeom>
          <a:noFill/>
        </p:spPr>
        <p:txBody>
          <a:bodyPr wrap="none" rtlCol="0">
            <a:spAutoFit/>
          </a:bodyPr>
          <a:lstStyle/>
          <a:p>
            <a:pPr algn="ctr"/>
            <a:r>
              <a:rPr lang="en-IN" sz="2800" b="1" dirty="0"/>
              <a:t>Individual Entertainer Details</a:t>
            </a:r>
          </a:p>
        </p:txBody>
      </p:sp>
      <p:pic>
        <p:nvPicPr>
          <p:cNvPr id="3" name="Picture 2">
            <a:extLst>
              <a:ext uri="{FF2B5EF4-FFF2-40B4-BE49-F238E27FC236}">
                <a16:creationId xmlns:a16="http://schemas.microsoft.com/office/drawing/2014/main" id="{4496874A-87E8-4407-B505-0D6522116AD6}"/>
              </a:ext>
            </a:extLst>
          </p:cNvPr>
          <p:cNvPicPr>
            <a:picLocks noChangeAspect="1"/>
          </p:cNvPicPr>
          <p:nvPr/>
        </p:nvPicPr>
        <p:blipFill>
          <a:blip r:embed="rId2"/>
          <a:srcRect/>
          <a:stretch/>
        </p:blipFill>
        <p:spPr>
          <a:xfrm>
            <a:off x="1588944" y="1126155"/>
            <a:ext cx="9014107" cy="4843181"/>
          </a:xfrm>
          <a:prstGeom prst="rect">
            <a:avLst/>
          </a:prstGeom>
        </p:spPr>
      </p:pic>
    </p:spTree>
    <p:extLst>
      <p:ext uri="{BB962C8B-B14F-4D97-AF65-F5344CB8AC3E}">
        <p14:creationId xmlns:p14="http://schemas.microsoft.com/office/powerpoint/2010/main" val="65421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AA47660-81D3-4A1A-8351-636F0DF46643}"/>
              </a:ext>
            </a:extLst>
          </p:cNvPr>
          <p:cNvSpPr txBox="1"/>
          <p:nvPr/>
        </p:nvSpPr>
        <p:spPr>
          <a:xfrm>
            <a:off x="4086796" y="376407"/>
            <a:ext cx="4018409" cy="523220"/>
          </a:xfrm>
          <a:prstGeom prst="rect">
            <a:avLst/>
          </a:prstGeom>
          <a:noFill/>
        </p:spPr>
        <p:txBody>
          <a:bodyPr wrap="none" rtlCol="0">
            <a:spAutoFit/>
          </a:bodyPr>
          <a:lstStyle/>
          <a:p>
            <a:pPr algn="ctr"/>
            <a:r>
              <a:rPr lang="en-IN" sz="2800" b="1" dirty="0"/>
              <a:t>Entertainer Data Analysis</a:t>
            </a:r>
          </a:p>
        </p:txBody>
      </p:sp>
      <p:pic>
        <p:nvPicPr>
          <p:cNvPr id="4" name="Picture 3">
            <a:extLst>
              <a:ext uri="{FF2B5EF4-FFF2-40B4-BE49-F238E27FC236}">
                <a16:creationId xmlns:a16="http://schemas.microsoft.com/office/drawing/2014/main" id="{5A81FB44-443A-4AF4-BA4F-CAE029297E7E}"/>
              </a:ext>
            </a:extLst>
          </p:cNvPr>
          <p:cNvPicPr>
            <a:picLocks noChangeAspect="1"/>
          </p:cNvPicPr>
          <p:nvPr/>
        </p:nvPicPr>
        <p:blipFill>
          <a:blip r:embed="rId2"/>
          <a:srcRect/>
          <a:stretch/>
        </p:blipFill>
        <p:spPr>
          <a:xfrm>
            <a:off x="1582473" y="1218295"/>
            <a:ext cx="9045715" cy="4864205"/>
          </a:xfrm>
          <a:prstGeom prst="rect">
            <a:avLst/>
          </a:prstGeom>
        </p:spPr>
      </p:pic>
    </p:spTree>
    <p:extLst>
      <p:ext uri="{BB962C8B-B14F-4D97-AF65-F5344CB8AC3E}">
        <p14:creationId xmlns:p14="http://schemas.microsoft.com/office/powerpoint/2010/main" val="38010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2B15F-FD61-4DCA-A183-525049647AA6}"/>
              </a:ext>
            </a:extLst>
          </p:cNvPr>
          <p:cNvSpPr txBox="1"/>
          <p:nvPr/>
        </p:nvSpPr>
        <p:spPr>
          <a:xfrm>
            <a:off x="1419225" y="704850"/>
            <a:ext cx="5343386" cy="523220"/>
          </a:xfrm>
          <a:prstGeom prst="rect">
            <a:avLst/>
          </a:prstGeom>
          <a:noFill/>
        </p:spPr>
        <p:txBody>
          <a:bodyPr wrap="none" rtlCol="0">
            <a:spAutoFit/>
          </a:bodyPr>
          <a:lstStyle/>
          <a:p>
            <a:r>
              <a:rPr lang="en-IN" sz="2800" b="1" dirty="0"/>
              <a:t>KPIs (Key Performance Indicators)</a:t>
            </a:r>
          </a:p>
        </p:txBody>
      </p:sp>
      <p:sp>
        <p:nvSpPr>
          <p:cNvPr id="3" name="TextBox 2">
            <a:extLst>
              <a:ext uri="{FF2B5EF4-FFF2-40B4-BE49-F238E27FC236}">
                <a16:creationId xmlns:a16="http://schemas.microsoft.com/office/drawing/2014/main" id="{552BBA34-28EB-4202-88ED-51C14F088F7E}"/>
              </a:ext>
            </a:extLst>
          </p:cNvPr>
          <p:cNvSpPr txBox="1"/>
          <p:nvPr/>
        </p:nvSpPr>
        <p:spPr>
          <a:xfrm>
            <a:off x="2985107" y="1485900"/>
            <a:ext cx="4996817" cy="2443874"/>
          </a:xfrm>
          <a:prstGeom prst="rect">
            <a:avLst/>
          </a:prstGeom>
          <a:noFill/>
        </p:spPr>
        <p:txBody>
          <a:bodyPr wrap="none" rtlCol="0">
            <a:spAutoFit/>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Total number of movies acted by the Entertainer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Total number of awards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Breakthrough Movie year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Break through Movie name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First major award year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Date of birth of the Entertainer</a:t>
            </a:r>
          </a:p>
          <a:p>
            <a:pPr marL="342900" lvl="0" indent="-342900" algn="just">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12544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A99B3-B7F5-4A88-99DF-300A67B9AF66}"/>
              </a:ext>
            </a:extLst>
          </p:cNvPr>
          <p:cNvSpPr txBox="1"/>
          <p:nvPr/>
        </p:nvSpPr>
        <p:spPr>
          <a:xfrm>
            <a:off x="876300" y="571500"/>
            <a:ext cx="4967385" cy="461665"/>
          </a:xfrm>
          <a:prstGeom prst="rect">
            <a:avLst/>
          </a:prstGeom>
          <a:noFill/>
        </p:spPr>
        <p:txBody>
          <a:bodyPr wrap="none" rtlCol="0">
            <a:spAutoFit/>
          </a:bodyPr>
          <a:lstStyle/>
          <a:p>
            <a:r>
              <a:rPr lang="en-IN" sz="2400" b="1" dirty="0"/>
              <a:t>Some of the insights from the Report</a:t>
            </a:r>
          </a:p>
        </p:txBody>
      </p:sp>
      <p:sp>
        <p:nvSpPr>
          <p:cNvPr id="3" name="TextBox 2">
            <a:extLst>
              <a:ext uri="{FF2B5EF4-FFF2-40B4-BE49-F238E27FC236}">
                <a16:creationId xmlns:a16="http://schemas.microsoft.com/office/drawing/2014/main" id="{B38A1E7E-298D-45CC-89DE-6A16EA255C86}"/>
              </a:ext>
            </a:extLst>
          </p:cNvPr>
          <p:cNvSpPr txBox="1"/>
          <p:nvPr/>
        </p:nvSpPr>
        <p:spPr>
          <a:xfrm>
            <a:off x="1107621" y="1197235"/>
            <a:ext cx="10172700"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t>Top 6 entertainers who received most of the awards</a:t>
            </a:r>
          </a:p>
          <a:p>
            <a:pPr marL="742950" lvl="1" indent="-285750">
              <a:buFont typeface="Arial" panose="020B0604020202020204" pitchFamily="34" charset="0"/>
              <a:buChar char="•"/>
            </a:pPr>
            <a:r>
              <a:rPr lang="en-IN" sz="2000" dirty="0"/>
              <a:t>Meryl Streep</a:t>
            </a:r>
          </a:p>
          <a:p>
            <a:pPr marL="742950" lvl="1" indent="-285750">
              <a:buFont typeface="Arial" panose="020B0604020202020204" pitchFamily="34" charset="0"/>
              <a:buChar char="•"/>
            </a:pPr>
            <a:r>
              <a:rPr lang="en-IN" sz="2000" dirty="0"/>
              <a:t>Lady Gaga</a:t>
            </a:r>
          </a:p>
          <a:p>
            <a:pPr marL="742950" lvl="1" indent="-285750">
              <a:buFont typeface="Arial" panose="020B0604020202020204" pitchFamily="34" charset="0"/>
              <a:buChar char="•"/>
            </a:pPr>
            <a:r>
              <a:rPr lang="en-IN" sz="2000" dirty="0"/>
              <a:t>Leonardo DiCaprio</a:t>
            </a:r>
          </a:p>
          <a:p>
            <a:pPr marL="742950" lvl="1" indent="-285750">
              <a:buFont typeface="Arial" panose="020B0604020202020204" pitchFamily="34" charset="0"/>
              <a:buChar char="•"/>
            </a:pPr>
            <a:r>
              <a:rPr lang="en-IN" sz="2000" dirty="0"/>
              <a:t>Mariah Carey</a:t>
            </a:r>
          </a:p>
          <a:p>
            <a:pPr marL="742950" lvl="1" indent="-285750">
              <a:buFont typeface="Arial" panose="020B0604020202020204" pitchFamily="34" charset="0"/>
              <a:buChar char="•"/>
            </a:pPr>
            <a:r>
              <a:rPr lang="en-IN" sz="2000" dirty="0"/>
              <a:t>Justin Timberlake</a:t>
            </a:r>
          </a:p>
          <a:p>
            <a:pPr marL="742950" lvl="1" indent="-285750">
              <a:buFont typeface="Arial" panose="020B0604020202020204" pitchFamily="34" charset="0"/>
              <a:buChar char="•"/>
            </a:pPr>
            <a:r>
              <a:rPr lang="en-IN" sz="2000" dirty="0"/>
              <a:t>Will Smith</a:t>
            </a:r>
          </a:p>
          <a:p>
            <a:pPr marL="285750" indent="-285750">
              <a:buFont typeface="Arial" panose="020B0604020202020204" pitchFamily="34" charset="0"/>
              <a:buChar char="•"/>
            </a:pPr>
            <a:r>
              <a:rPr lang="en-IN" sz="2000" dirty="0"/>
              <a:t>Highest number of movies (55) released till date was on 1998</a:t>
            </a:r>
          </a:p>
          <a:p>
            <a:pPr marL="285750" indent="-285750">
              <a:buFont typeface="Arial" panose="020B0604020202020204" pitchFamily="34" charset="0"/>
              <a:buChar char="•"/>
            </a:pPr>
            <a:r>
              <a:rPr lang="en-IN" sz="2000" dirty="0"/>
              <a:t>Highest average rating of movies was on 1949</a:t>
            </a:r>
          </a:p>
          <a:p>
            <a:pPr marL="285750" indent="-285750">
              <a:buFont typeface="Arial" panose="020B0604020202020204" pitchFamily="34" charset="0"/>
              <a:buChar char="•"/>
            </a:pPr>
            <a:r>
              <a:rPr lang="en-IN" sz="2000" dirty="0"/>
              <a:t>Donald Sutherland acted in highest number of movies till date, which was 198 movies</a:t>
            </a:r>
          </a:p>
          <a:p>
            <a:pPr marL="285750" indent="-285750">
              <a:buFont typeface="Arial" panose="020B0604020202020204" pitchFamily="34" charset="0"/>
              <a:buChar char="•"/>
            </a:pPr>
            <a:r>
              <a:rPr lang="en-IN" sz="2000" dirty="0"/>
              <a:t>As it is a entertainer’s analysis project, based on the end user need they can consume a lot of insights from the dashboard.</a:t>
            </a:r>
          </a:p>
          <a:p>
            <a:pPr marL="285750" indent="-285750">
              <a:buFont typeface="Arial" panose="020B0604020202020204" pitchFamily="34" charset="0"/>
              <a:buChar char="•"/>
            </a:pPr>
            <a:r>
              <a:rPr lang="en-IN" sz="2000" dirty="0"/>
              <a:t>For the filtering purpose based on the end user need, in entertainers analysis page, there is a drop down filter to select the particular entertainer.</a:t>
            </a:r>
          </a:p>
          <a:p>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5582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195,496 Stock Photos, Vectors, and Video | Adobe  Stock">
            <a:extLst>
              <a:ext uri="{FF2B5EF4-FFF2-40B4-BE49-F238E27FC236}">
                <a16:creationId xmlns:a16="http://schemas.microsoft.com/office/drawing/2014/main" id="{920A71AE-6696-4C44-B736-81C5E5118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1228725"/>
            <a:ext cx="8410575" cy="357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9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61874-968B-42F9-8679-1CBE283E0B7B}"/>
              </a:ext>
            </a:extLst>
          </p:cNvPr>
          <p:cNvSpPr>
            <a:spLocks noGrp="1"/>
          </p:cNvSpPr>
          <p:nvPr>
            <p:ph type="title"/>
          </p:nvPr>
        </p:nvSpPr>
        <p:spPr/>
        <p:txBody>
          <a:bodyPr>
            <a:normAutofit/>
          </a:bodyPr>
          <a:lstStyle/>
          <a:p>
            <a:r>
              <a:rPr lang="en-IN" sz="4000" dirty="0"/>
              <a:t>Project Details </a:t>
            </a:r>
          </a:p>
        </p:txBody>
      </p:sp>
      <p:graphicFrame>
        <p:nvGraphicFramePr>
          <p:cNvPr id="7" name="Table 7">
            <a:extLst>
              <a:ext uri="{FF2B5EF4-FFF2-40B4-BE49-F238E27FC236}">
                <a16:creationId xmlns:a16="http://schemas.microsoft.com/office/drawing/2014/main" id="{AE042213-56F4-4004-9440-0B74368BB04C}"/>
              </a:ext>
            </a:extLst>
          </p:cNvPr>
          <p:cNvGraphicFramePr>
            <a:graphicFrameLocks noGrp="1"/>
          </p:cNvGraphicFramePr>
          <p:nvPr>
            <p:ph idx="1"/>
            <p:extLst>
              <p:ext uri="{D42A27DB-BD31-4B8C-83A1-F6EECF244321}">
                <p14:modId xmlns:p14="http://schemas.microsoft.com/office/powerpoint/2010/main" val="913326957"/>
              </p:ext>
            </p:extLst>
          </p:nvPr>
        </p:nvGraphicFramePr>
        <p:xfrm>
          <a:off x="1096963" y="2108200"/>
          <a:ext cx="10058400" cy="2225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9028112"/>
                    </a:ext>
                  </a:extLst>
                </a:gridCol>
                <a:gridCol w="5029200">
                  <a:extLst>
                    <a:ext uri="{9D8B030D-6E8A-4147-A177-3AD203B41FA5}">
                      <a16:colId xmlns:a16="http://schemas.microsoft.com/office/drawing/2014/main" val="1329982566"/>
                    </a:ext>
                  </a:extLst>
                </a:gridCol>
              </a:tblGrid>
              <a:tr h="370840">
                <a:tc>
                  <a:txBody>
                    <a:bodyPr/>
                    <a:lstStyle/>
                    <a:p>
                      <a:r>
                        <a:rPr lang="en-IN" dirty="0"/>
                        <a:t>Title</a:t>
                      </a:r>
                    </a:p>
                  </a:txBody>
                  <a:tcPr/>
                </a:tc>
                <a:tc>
                  <a:txBody>
                    <a:bodyPr/>
                    <a:lstStyle/>
                    <a:p>
                      <a:r>
                        <a:rPr lang="en-IN" dirty="0"/>
                        <a:t>Entertainer Data Analysis</a:t>
                      </a:r>
                    </a:p>
                  </a:txBody>
                  <a:tcPr/>
                </a:tc>
                <a:extLst>
                  <a:ext uri="{0D108BD9-81ED-4DB2-BD59-A6C34878D82A}">
                    <a16:rowId xmlns:a16="http://schemas.microsoft.com/office/drawing/2014/main" val="1810268197"/>
                  </a:ext>
                </a:extLst>
              </a:tr>
              <a:tr h="370840">
                <a:tc>
                  <a:txBody>
                    <a:bodyPr/>
                    <a:lstStyle/>
                    <a:p>
                      <a:r>
                        <a:rPr lang="en-IN" dirty="0"/>
                        <a:t>Technologies </a:t>
                      </a:r>
                    </a:p>
                  </a:txBody>
                  <a:tcPr/>
                </a:tc>
                <a:tc>
                  <a:txBody>
                    <a:bodyPr/>
                    <a:lstStyle/>
                    <a:p>
                      <a:r>
                        <a:rPr lang="en-IN" dirty="0"/>
                        <a:t>Business Intelligence</a:t>
                      </a:r>
                    </a:p>
                  </a:txBody>
                  <a:tcPr/>
                </a:tc>
                <a:extLst>
                  <a:ext uri="{0D108BD9-81ED-4DB2-BD59-A6C34878D82A}">
                    <a16:rowId xmlns:a16="http://schemas.microsoft.com/office/drawing/2014/main" val="1455969748"/>
                  </a:ext>
                </a:extLst>
              </a:tr>
              <a:tr h="370840">
                <a:tc>
                  <a:txBody>
                    <a:bodyPr/>
                    <a:lstStyle/>
                    <a:p>
                      <a:r>
                        <a:rPr lang="en-IN" dirty="0"/>
                        <a:t>Domain</a:t>
                      </a:r>
                    </a:p>
                  </a:txBody>
                  <a:tcPr/>
                </a:tc>
                <a:tc>
                  <a:txBody>
                    <a:bodyPr/>
                    <a:lstStyle/>
                    <a:p>
                      <a:r>
                        <a:rPr lang="en-IN" dirty="0"/>
                        <a:t>Film and Entertainment</a:t>
                      </a:r>
                    </a:p>
                  </a:txBody>
                  <a:tcPr/>
                </a:tc>
                <a:extLst>
                  <a:ext uri="{0D108BD9-81ED-4DB2-BD59-A6C34878D82A}">
                    <a16:rowId xmlns:a16="http://schemas.microsoft.com/office/drawing/2014/main" val="2363987923"/>
                  </a:ext>
                </a:extLst>
              </a:tr>
              <a:tr h="370840">
                <a:tc>
                  <a:txBody>
                    <a:bodyPr/>
                    <a:lstStyle/>
                    <a:p>
                      <a:r>
                        <a:rPr lang="en-IN" dirty="0"/>
                        <a:t>Project Difficulties level</a:t>
                      </a:r>
                    </a:p>
                  </a:txBody>
                  <a:tcPr/>
                </a:tc>
                <a:tc>
                  <a:txBody>
                    <a:bodyPr/>
                    <a:lstStyle/>
                    <a:p>
                      <a:r>
                        <a:rPr lang="en-IN" dirty="0"/>
                        <a:t>Intermediate</a:t>
                      </a:r>
                    </a:p>
                  </a:txBody>
                  <a:tcPr/>
                </a:tc>
                <a:extLst>
                  <a:ext uri="{0D108BD9-81ED-4DB2-BD59-A6C34878D82A}">
                    <a16:rowId xmlns:a16="http://schemas.microsoft.com/office/drawing/2014/main" val="1877939791"/>
                  </a:ext>
                </a:extLst>
              </a:tr>
              <a:tr h="370840">
                <a:tc>
                  <a:txBody>
                    <a:bodyPr/>
                    <a:lstStyle/>
                    <a:p>
                      <a:r>
                        <a:rPr lang="en-IN" dirty="0"/>
                        <a:t>Programming language used</a:t>
                      </a:r>
                    </a:p>
                  </a:txBody>
                  <a:tcPr/>
                </a:tc>
                <a:tc>
                  <a:txBody>
                    <a:bodyPr/>
                    <a:lstStyle/>
                    <a:p>
                      <a:r>
                        <a:rPr lang="en-IN" dirty="0"/>
                        <a:t>Python</a:t>
                      </a:r>
                    </a:p>
                  </a:txBody>
                  <a:tcPr/>
                </a:tc>
                <a:extLst>
                  <a:ext uri="{0D108BD9-81ED-4DB2-BD59-A6C34878D82A}">
                    <a16:rowId xmlns:a16="http://schemas.microsoft.com/office/drawing/2014/main" val="3371106078"/>
                  </a:ext>
                </a:extLst>
              </a:tr>
              <a:tr h="370840">
                <a:tc>
                  <a:txBody>
                    <a:bodyPr/>
                    <a:lstStyle/>
                    <a:p>
                      <a:r>
                        <a:rPr lang="en-IN" dirty="0"/>
                        <a:t>Others tools</a:t>
                      </a:r>
                    </a:p>
                  </a:txBody>
                  <a:tcPr/>
                </a:tc>
                <a:tc>
                  <a:txBody>
                    <a:bodyPr/>
                    <a:lstStyle/>
                    <a:p>
                      <a:r>
                        <a:rPr lang="en-IN" dirty="0"/>
                        <a:t>PowerBi, Excel, </a:t>
                      </a:r>
                      <a:r>
                        <a:rPr lang="en-IN" dirty="0" err="1"/>
                        <a:t>Colab</a:t>
                      </a:r>
                      <a:r>
                        <a:rPr lang="en-IN" dirty="0"/>
                        <a:t> Notebook, MS power point</a:t>
                      </a:r>
                    </a:p>
                  </a:txBody>
                  <a:tcPr/>
                </a:tc>
                <a:extLst>
                  <a:ext uri="{0D108BD9-81ED-4DB2-BD59-A6C34878D82A}">
                    <a16:rowId xmlns:a16="http://schemas.microsoft.com/office/drawing/2014/main" val="1334562820"/>
                  </a:ext>
                </a:extLst>
              </a:tr>
            </a:tbl>
          </a:graphicData>
        </a:graphic>
      </p:graphicFrame>
    </p:spTree>
    <p:extLst>
      <p:ext uri="{BB962C8B-B14F-4D97-AF65-F5344CB8AC3E}">
        <p14:creationId xmlns:p14="http://schemas.microsoft.com/office/powerpoint/2010/main" val="200070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Problem statement</a:t>
            </a:r>
          </a:p>
        </p:txBody>
      </p:sp>
      <p:sp>
        <p:nvSpPr>
          <p:cNvPr id="4" name="Content Placeholder 3">
            <a:extLst>
              <a:ext uri="{FF2B5EF4-FFF2-40B4-BE49-F238E27FC236}">
                <a16:creationId xmlns:a16="http://schemas.microsoft.com/office/drawing/2014/main" id="{97993E88-9C37-450C-99B2-876D5FA89D27}"/>
              </a:ext>
            </a:extLst>
          </p:cNvPr>
          <p:cNvSpPr>
            <a:spLocks noGrp="1"/>
          </p:cNvSpPr>
          <p:nvPr>
            <p:ph idx="1"/>
          </p:nvPr>
        </p:nvSpPr>
        <p:spPr>
          <a:xfrm>
            <a:off x="4781549" y="1495425"/>
            <a:ext cx="6791325" cy="4261852"/>
          </a:xfrm>
        </p:spPr>
        <p:txBody>
          <a:bodyPr>
            <a:normAutofit/>
          </a:bodyPr>
          <a:lstStyle/>
          <a:p>
            <a:pPr algn="just"/>
            <a:r>
              <a:rPr lang="en-US"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endParaRPr lang="en-IN" dirty="0"/>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D681-7E36-4212-84CB-738ECB2F6045}"/>
              </a:ext>
            </a:extLst>
          </p:cNvPr>
          <p:cNvSpPr>
            <a:spLocks noGrp="1"/>
          </p:cNvSpPr>
          <p:nvPr>
            <p:ph type="title" idx="4294967295"/>
          </p:nvPr>
        </p:nvSpPr>
        <p:spPr>
          <a:xfrm>
            <a:off x="819150" y="211138"/>
            <a:ext cx="10058400" cy="531812"/>
          </a:xfrm>
        </p:spPr>
        <p:txBody>
          <a:bodyPr>
            <a:normAutofit/>
          </a:bodyPr>
          <a:lstStyle/>
          <a:p>
            <a:r>
              <a:rPr lang="en-IN" sz="3200" dirty="0"/>
              <a:t>Objective</a:t>
            </a:r>
          </a:p>
        </p:txBody>
      </p:sp>
      <p:sp>
        <p:nvSpPr>
          <p:cNvPr id="4" name="TextBox 3">
            <a:extLst>
              <a:ext uri="{FF2B5EF4-FFF2-40B4-BE49-F238E27FC236}">
                <a16:creationId xmlns:a16="http://schemas.microsoft.com/office/drawing/2014/main" id="{EE3AF0A7-9EA7-49BD-BD76-BAFFDEB5E7CA}"/>
              </a:ext>
            </a:extLst>
          </p:cNvPr>
          <p:cNvSpPr txBox="1"/>
          <p:nvPr/>
        </p:nvSpPr>
        <p:spPr>
          <a:xfrm>
            <a:off x="942975" y="952500"/>
            <a:ext cx="9810750" cy="646331"/>
          </a:xfrm>
          <a:prstGeom prst="rect">
            <a:avLst/>
          </a:prstGeom>
          <a:noFill/>
        </p:spPr>
        <p:txBody>
          <a:bodyPr wrap="square" rtlCol="0">
            <a:spAutoFit/>
          </a:bodyPr>
          <a:lstStyle/>
          <a:p>
            <a:r>
              <a:rPr lang="en-IN" dirty="0"/>
              <a:t>The Goal of this project is to develop a PowerBi Dashboard, which can be used to analysis entertainer’s filmography and their career as well as movie analysis over the year.</a:t>
            </a:r>
          </a:p>
        </p:txBody>
      </p:sp>
      <p:sp>
        <p:nvSpPr>
          <p:cNvPr id="5" name="Title 1">
            <a:extLst>
              <a:ext uri="{FF2B5EF4-FFF2-40B4-BE49-F238E27FC236}">
                <a16:creationId xmlns:a16="http://schemas.microsoft.com/office/drawing/2014/main" id="{66E56A91-EE0F-4CB6-8725-F0605BD75AF8}"/>
              </a:ext>
            </a:extLst>
          </p:cNvPr>
          <p:cNvSpPr txBox="1">
            <a:spLocks/>
          </p:cNvSpPr>
          <p:nvPr/>
        </p:nvSpPr>
        <p:spPr>
          <a:xfrm>
            <a:off x="819150" y="1808381"/>
            <a:ext cx="10058400" cy="5318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3200" dirty="0"/>
              <a:t>Benefits</a:t>
            </a:r>
          </a:p>
        </p:txBody>
      </p:sp>
      <p:sp>
        <p:nvSpPr>
          <p:cNvPr id="6" name="TextBox 5">
            <a:extLst>
              <a:ext uri="{FF2B5EF4-FFF2-40B4-BE49-F238E27FC236}">
                <a16:creationId xmlns:a16="http://schemas.microsoft.com/office/drawing/2014/main" id="{483AC7A3-335F-499B-B597-04CC47711764}"/>
              </a:ext>
            </a:extLst>
          </p:cNvPr>
          <p:cNvSpPr txBox="1"/>
          <p:nvPr/>
        </p:nvSpPr>
        <p:spPr>
          <a:xfrm>
            <a:off x="942975" y="2549743"/>
            <a:ext cx="981075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Entertainer’s filmography can be analysed with a click</a:t>
            </a:r>
          </a:p>
          <a:p>
            <a:pPr marL="285750" indent="-285750">
              <a:buFont typeface="Arial" panose="020B0604020202020204" pitchFamily="34" charset="0"/>
              <a:buChar char="•"/>
            </a:pPr>
            <a:r>
              <a:rPr lang="en-IN" dirty="0"/>
              <a:t>Awards of the entertainers can be consumed by the end user</a:t>
            </a:r>
          </a:p>
          <a:p>
            <a:pPr marL="285750" indent="-285750">
              <a:buFont typeface="Arial" panose="020B0604020202020204" pitchFamily="34" charset="0"/>
              <a:buChar char="•"/>
            </a:pPr>
            <a:r>
              <a:rPr lang="en-IN" dirty="0"/>
              <a:t>Different KPIs will indicate the main information about the entertainer</a:t>
            </a:r>
          </a:p>
          <a:p>
            <a:pPr marL="285750" indent="-285750">
              <a:buFont typeface="Arial" panose="020B0604020202020204" pitchFamily="34" charset="0"/>
              <a:buChar char="•"/>
            </a:pPr>
            <a:r>
              <a:rPr lang="en-IN" dirty="0"/>
              <a:t>Movie count trend or rating of the movies trend over the year can be consumed based on the filters applied </a:t>
            </a:r>
          </a:p>
        </p:txBody>
      </p:sp>
    </p:spTree>
    <p:extLst>
      <p:ext uri="{BB962C8B-B14F-4D97-AF65-F5344CB8AC3E}">
        <p14:creationId xmlns:p14="http://schemas.microsoft.com/office/powerpoint/2010/main" val="14512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B9BB-E52A-4165-BE32-A4B28BA40A4C}"/>
              </a:ext>
            </a:extLst>
          </p:cNvPr>
          <p:cNvSpPr>
            <a:spLocks noGrp="1"/>
          </p:cNvSpPr>
          <p:nvPr>
            <p:ph type="title"/>
          </p:nvPr>
        </p:nvSpPr>
        <p:spPr/>
        <p:txBody>
          <a:bodyPr/>
          <a:lstStyle/>
          <a:p>
            <a:r>
              <a:rPr lang="en-IN" dirty="0"/>
              <a:t>Data preparation</a:t>
            </a:r>
          </a:p>
        </p:txBody>
      </p:sp>
      <p:sp>
        <p:nvSpPr>
          <p:cNvPr id="6" name="TextBox 5">
            <a:extLst>
              <a:ext uri="{FF2B5EF4-FFF2-40B4-BE49-F238E27FC236}">
                <a16:creationId xmlns:a16="http://schemas.microsoft.com/office/drawing/2014/main" id="{94EB2FA0-F352-4907-AD8F-7994F4F7F1DA}"/>
              </a:ext>
            </a:extLst>
          </p:cNvPr>
          <p:cNvSpPr txBox="1"/>
          <p:nvPr/>
        </p:nvSpPr>
        <p:spPr>
          <a:xfrm>
            <a:off x="1097280" y="2368421"/>
            <a:ext cx="10058400" cy="646331"/>
          </a:xfrm>
          <a:prstGeom prst="rect">
            <a:avLst/>
          </a:prstGeom>
          <a:noFill/>
        </p:spPr>
        <p:txBody>
          <a:bodyPr wrap="square" rtlCol="0">
            <a:spAutoFit/>
          </a:bodyPr>
          <a:lstStyle/>
          <a:p>
            <a:r>
              <a:rPr lang="en-IN" dirty="0"/>
              <a:t>As the provided data is not sufficient for data analysis, I have populated data for the given entertainers and stored them in CSV file using IMDBpy and pandas library.</a:t>
            </a:r>
          </a:p>
        </p:txBody>
      </p:sp>
    </p:spTree>
    <p:extLst>
      <p:ext uri="{BB962C8B-B14F-4D97-AF65-F5344CB8AC3E}">
        <p14:creationId xmlns:p14="http://schemas.microsoft.com/office/powerpoint/2010/main" val="235956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B9BB-E52A-4165-BE32-A4B28BA40A4C}"/>
              </a:ext>
            </a:extLst>
          </p:cNvPr>
          <p:cNvSpPr>
            <a:spLocks noGrp="1"/>
          </p:cNvSpPr>
          <p:nvPr>
            <p:ph type="title"/>
          </p:nvPr>
        </p:nvSpPr>
        <p:spPr/>
        <p:txBody>
          <a:bodyPr/>
          <a:lstStyle/>
          <a:p>
            <a:r>
              <a:rPr lang="en-IN" dirty="0"/>
              <a:t>PowerBI Architecture</a:t>
            </a:r>
          </a:p>
        </p:txBody>
      </p:sp>
      <p:sp>
        <p:nvSpPr>
          <p:cNvPr id="6" name="TextBox 5">
            <a:extLst>
              <a:ext uri="{FF2B5EF4-FFF2-40B4-BE49-F238E27FC236}">
                <a16:creationId xmlns:a16="http://schemas.microsoft.com/office/drawing/2014/main" id="{94EB2FA0-F352-4907-AD8F-7994F4F7F1DA}"/>
              </a:ext>
            </a:extLst>
          </p:cNvPr>
          <p:cNvSpPr txBox="1"/>
          <p:nvPr/>
        </p:nvSpPr>
        <p:spPr>
          <a:xfrm>
            <a:off x="2462239" y="5329868"/>
            <a:ext cx="7328481" cy="369332"/>
          </a:xfrm>
          <a:prstGeom prst="rect">
            <a:avLst/>
          </a:prstGeom>
          <a:noFill/>
        </p:spPr>
        <p:txBody>
          <a:bodyPr wrap="none" rtlCol="0">
            <a:spAutoFit/>
          </a:bodyPr>
          <a:lstStyle/>
          <a:p>
            <a:r>
              <a:rPr lang="en-IN" dirty="0"/>
              <a:t>Overall architecture of the project, which was used to build the dashboard </a:t>
            </a:r>
          </a:p>
        </p:txBody>
      </p:sp>
      <p:pic>
        <p:nvPicPr>
          <p:cNvPr id="8" name="Content Placeholder 7">
            <a:extLst>
              <a:ext uri="{FF2B5EF4-FFF2-40B4-BE49-F238E27FC236}">
                <a16:creationId xmlns:a16="http://schemas.microsoft.com/office/drawing/2014/main" id="{4AE3969B-F306-498A-BA10-A7E3512EB700}"/>
              </a:ext>
            </a:extLst>
          </p:cNvPr>
          <p:cNvPicPr>
            <a:picLocks noGrp="1" noChangeAspect="1"/>
          </p:cNvPicPr>
          <p:nvPr>
            <p:ph idx="1"/>
          </p:nvPr>
        </p:nvPicPr>
        <p:blipFill>
          <a:blip r:embed="rId2"/>
          <a:stretch>
            <a:fillRect/>
          </a:stretch>
        </p:blipFill>
        <p:spPr>
          <a:xfrm>
            <a:off x="2550936" y="1958178"/>
            <a:ext cx="6883754" cy="3162463"/>
          </a:xfrm>
        </p:spPr>
      </p:pic>
    </p:spTree>
    <p:extLst>
      <p:ext uri="{BB962C8B-B14F-4D97-AF65-F5344CB8AC3E}">
        <p14:creationId xmlns:p14="http://schemas.microsoft.com/office/powerpoint/2010/main" val="348725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E07A2A-89D3-401B-8788-53592626B181}"/>
              </a:ext>
            </a:extLst>
          </p:cNvPr>
          <p:cNvSpPr txBox="1"/>
          <p:nvPr/>
        </p:nvSpPr>
        <p:spPr>
          <a:xfrm>
            <a:off x="1104900" y="809625"/>
            <a:ext cx="10096500" cy="584775"/>
          </a:xfrm>
          <a:prstGeom prst="rect">
            <a:avLst/>
          </a:prstGeom>
          <a:noFill/>
        </p:spPr>
        <p:txBody>
          <a:bodyPr wrap="square" rtlCol="0">
            <a:spAutoFit/>
          </a:bodyPr>
          <a:lstStyle/>
          <a:p>
            <a:r>
              <a:rPr lang="en-IN" sz="3200" b="1" dirty="0"/>
              <a:t>Dataset Information</a:t>
            </a:r>
          </a:p>
        </p:txBody>
      </p:sp>
      <p:sp>
        <p:nvSpPr>
          <p:cNvPr id="6" name="TextBox 5">
            <a:extLst>
              <a:ext uri="{FF2B5EF4-FFF2-40B4-BE49-F238E27FC236}">
                <a16:creationId xmlns:a16="http://schemas.microsoft.com/office/drawing/2014/main" id="{969D8925-C784-41A1-986B-36E510688C7E}"/>
              </a:ext>
            </a:extLst>
          </p:cNvPr>
          <p:cNvSpPr txBox="1"/>
          <p:nvPr/>
        </p:nvSpPr>
        <p:spPr>
          <a:xfrm>
            <a:off x="1233028" y="1757823"/>
            <a:ext cx="9968372" cy="2845779"/>
          </a:xfrm>
          <a:prstGeom prst="rect">
            <a:avLst/>
          </a:prstGeom>
          <a:noFill/>
        </p:spPr>
        <p:txBody>
          <a:bodyPr wrap="square" rtlCol="0">
            <a:spAutoFit/>
          </a:bodyPr>
          <a:lstStyle/>
          <a:p>
            <a:pPr>
              <a:lnSpc>
                <a:spcPct val="107000"/>
              </a:lnSpc>
              <a:spcBef>
                <a:spcPts val="200"/>
              </a:spcBef>
            </a:pPr>
            <a:r>
              <a:rPr lang="en-IN" sz="1800" b="1" dirty="0">
                <a:effectLst/>
                <a:latin typeface="Times New Roman" panose="02020603050405020304" pitchFamily="18" charset="0"/>
                <a:ea typeface="DengXian Light" panose="02010600030101010101" pitchFamily="2" charset="-122"/>
                <a:cs typeface="Mangal" panose="02040503050203030202" pitchFamily="18" charset="0"/>
              </a:rPr>
              <a:t>Provided Dataset:</a:t>
            </a:r>
          </a:p>
          <a:p>
            <a:pPr marL="342900" lvl="0" indent="-342900" algn="just">
              <a:lnSpc>
                <a:spcPct val="150000"/>
              </a:lnSpc>
              <a:buFont typeface="+mj-lt"/>
              <a:buAutoNum type="arabicPeriod"/>
            </a:pPr>
            <a:r>
              <a:rPr lang="en-US" sz="1800" b="1" dirty="0">
                <a:effectLst/>
                <a:latin typeface="Arial" panose="020B0604020202020204" pitchFamily="34" charset="0"/>
                <a:ea typeface="Arial" panose="020B0604020202020204" pitchFamily="34" charset="0"/>
                <a:cs typeface="Arial" panose="020B0604020202020204" pitchFamily="34" charset="0"/>
              </a:rPr>
              <a:t>Entertainer-Basic Info</a:t>
            </a:r>
            <a:r>
              <a:rPr lang="en-IN" sz="1800" dirty="0">
                <a:effectLst/>
                <a:latin typeface="Times New Roman" panose="02020603050405020304" pitchFamily="18" charset="0"/>
                <a:ea typeface="Calibri" panose="020F0502020204030204" pitchFamily="34" charset="0"/>
                <a:cs typeface="Mangal" panose="02040503050203030202" pitchFamily="18" charset="0"/>
              </a:rPr>
              <a:t>: It consists of list of </a:t>
            </a:r>
            <a:r>
              <a:rPr lang="en-IN" sz="1800" b="1" dirty="0">
                <a:effectLst/>
                <a:latin typeface="Times New Roman" panose="02020603050405020304" pitchFamily="18" charset="0"/>
                <a:ea typeface="Calibri" panose="020F0502020204030204" pitchFamily="34" charset="0"/>
                <a:cs typeface="Mangal" panose="02040503050203030202" pitchFamily="18" charset="0"/>
              </a:rPr>
              <a:t>70</a:t>
            </a:r>
            <a:r>
              <a:rPr lang="en-IN" sz="1800" dirty="0">
                <a:effectLst/>
                <a:latin typeface="Times New Roman" panose="02020603050405020304" pitchFamily="18" charset="0"/>
                <a:ea typeface="Calibri" panose="020F0502020204030204" pitchFamily="34" charset="0"/>
                <a:cs typeface="Mangal" panose="02040503050203030202" pitchFamily="18" charset="0"/>
              </a:rPr>
              <a:t> Entertainers Name, Birth year and Gender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1800" b="1" dirty="0">
                <a:effectLst/>
                <a:latin typeface="Arial" panose="020B0604020202020204" pitchFamily="34" charset="0"/>
                <a:ea typeface="Arial" panose="020B0604020202020204" pitchFamily="34" charset="0"/>
                <a:cs typeface="Arial" panose="020B0604020202020204" pitchFamily="34" charset="0"/>
              </a:rPr>
              <a:t>Entertainer-Breakthrough Info:</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It consists of details about the 70 entertainers like breakthrough year, first major award, breakthrough movie name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pPr>
            <a:r>
              <a:rPr lang="en-US" sz="1800" b="1" dirty="0">
                <a:effectLst/>
                <a:latin typeface="Arial" panose="020B0604020202020204" pitchFamily="34" charset="0"/>
                <a:ea typeface="Arial" panose="020B0604020202020204" pitchFamily="34" charset="0"/>
                <a:cs typeface="Arial" panose="020B0604020202020204" pitchFamily="34" charset="0"/>
              </a:rPr>
              <a:t>Entertainer-Last major work Info:</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It consists of the details about the 70 entertainers last major work and if died, Year of death details.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15621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50C78-2E97-44E4-851B-8382591A1D4F}"/>
              </a:ext>
            </a:extLst>
          </p:cNvPr>
          <p:cNvSpPr txBox="1"/>
          <p:nvPr/>
        </p:nvSpPr>
        <p:spPr>
          <a:xfrm>
            <a:off x="828675" y="581025"/>
            <a:ext cx="2690160" cy="461665"/>
          </a:xfrm>
          <a:prstGeom prst="rect">
            <a:avLst/>
          </a:prstGeom>
          <a:noFill/>
        </p:spPr>
        <p:txBody>
          <a:bodyPr wrap="none" rtlCol="0">
            <a:spAutoFit/>
          </a:bodyPr>
          <a:lstStyle/>
          <a:p>
            <a:r>
              <a:rPr lang="en-IN" sz="2400" b="1" dirty="0">
                <a:effectLst/>
                <a:latin typeface="Times New Roman" panose="02020603050405020304" pitchFamily="18" charset="0"/>
                <a:ea typeface="DengXian Light" panose="02010600030101010101" pitchFamily="2" charset="-122"/>
                <a:cs typeface="Mangal" panose="02040503050203030202" pitchFamily="18" charset="0"/>
              </a:rPr>
              <a:t>Populated Dataset:</a:t>
            </a:r>
          </a:p>
        </p:txBody>
      </p:sp>
      <p:sp>
        <p:nvSpPr>
          <p:cNvPr id="3" name="TextBox 2">
            <a:extLst>
              <a:ext uri="{FF2B5EF4-FFF2-40B4-BE49-F238E27FC236}">
                <a16:creationId xmlns:a16="http://schemas.microsoft.com/office/drawing/2014/main" id="{6B778B34-8434-487F-A474-BCFC2E58BF16}"/>
              </a:ext>
            </a:extLst>
          </p:cNvPr>
          <p:cNvSpPr txBox="1"/>
          <p:nvPr/>
        </p:nvSpPr>
        <p:spPr>
          <a:xfrm>
            <a:off x="1228442" y="1042691"/>
            <a:ext cx="9668158" cy="4480073"/>
          </a:xfrm>
          <a:prstGeom prst="rect">
            <a:avLst/>
          </a:prstGeom>
          <a:noFill/>
        </p:spPr>
        <p:txBody>
          <a:bodyPr wrap="square" rtlCol="0">
            <a:spAutoFit/>
          </a:bodyPr>
          <a:lstStyle/>
          <a:p>
            <a:pPr lvl="0" algn="just">
              <a:lnSpc>
                <a:spcPct val="150000"/>
              </a:lnSpc>
            </a:pPr>
            <a:r>
              <a:rPr lang="en-IN" sz="1600" b="1" dirty="0" err="1">
                <a:effectLst/>
                <a:latin typeface="Times New Roman" panose="02020603050405020304" pitchFamily="18" charset="0"/>
                <a:ea typeface="Calibri" panose="020F0502020204030204" pitchFamily="34" charset="0"/>
                <a:cs typeface="Mangal" panose="02040503050203030202" pitchFamily="18" charset="0"/>
              </a:rPr>
              <a:t>Final_Entertainer_data</a:t>
            </a:r>
            <a:r>
              <a:rPr lang="en-IN" sz="1600" b="1"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Entertainer: Entertainer’s name</a:t>
            </a:r>
          </a:p>
          <a:p>
            <a:pPr marL="342900" lvl="0" indent="-342900" algn="just">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Mangal" panose="02040503050203030202" pitchFamily="18" charset="0"/>
              </a:rPr>
              <a:t>Profession: Entertainer belong to which profession.</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Gender: </a:t>
            </a:r>
            <a:r>
              <a:rPr lang="en-IN" sz="1600" dirty="0">
                <a:latin typeface="Times New Roman" panose="02020603050405020304" pitchFamily="18" charset="0"/>
                <a:ea typeface="Calibri" panose="020F0502020204030204" pitchFamily="34" charset="0"/>
                <a:cs typeface="Mangal" panose="02040503050203030202" pitchFamily="18" charset="0"/>
              </a:rPr>
              <a:t>Male of Female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Birth Year: Date of birth of the Entertainer</a:t>
            </a:r>
          </a:p>
          <a:p>
            <a:pPr marL="342900" lvl="0" indent="-342900" algn="just">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Mangal" panose="02040503050203030202" pitchFamily="18" charset="0"/>
              </a:rPr>
              <a:t>Runtime: Runtime of the movies</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Genre: What type of acting in the movie they did</a:t>
            </a:r>
          </a:p>
          <a:p>
            <a:pPr marL="342900" lvl="0" indent="-342900" algn="just">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Mangal" panose="02040503050203030202" pitchFamily="18" charset="0"/>
              </a:rPr>
              <a:t>IMDB Rating: </a:t>
            </a:r>
            <a:r>
              <a:rPr lang="en-IN" sz="1600" dirty="0" err="1">
                <a:latin typeface="Times New Roman" panose="02020603050405020304" pitchFamily="18" charset="0"/>
                <a:ea typeface="Calibri" panose="020F0502020204030204" pitchFamily="34" charset="0"/>
                <a:cs typeface="Mangal" panose="02040503050203030202" pitchFamily="18" charset="0"/>
              </a:rPr>
              <a:t>Imdb</a:t>
            </a:r>
            <a:r>
              <a:rPr lang="en-IN" sz="1600" dirty="0">
                <a:latin typeface="Times New Roman" panose="02020603050405020304" pitchFamily="18" charset="0"/>
                <a:ea typeface="Calibri" panose="020F0502020204030204" pitchFamily="34" charset="0"/>
                <a:cs typeface="Mangal" panose="02040503050203030202" pitchFamily="18" charset="0"/>
              </a:rPr>
              <a:t> rating given to the movies.</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Meta score: </a:t>
            </a:r>
            <a:r>
              <a:rPr lang="en-IN" sz="1600" dirty="0">
                <a:latin typeface="Times New Roman" panose="02020603050405020304" pitchFamily="18" charset="0"/>
                <a:ea typeface="Calibri" panose="020F0502020204030204" pitchFamily="34" charset="0"/>
                <a:cs typeface="Mangal" panose="02040503050203030202" pitchFamily="18" charset="0"/>
              </a:rPr>
              <a:t>M</a:t>
            </a:r>
            <a:r>
              <a:rPr lang="en-IN" sz="1600" dirty="0">
                <a:effectLst/>
                <a:latin typeface="Times New Roman" panose="02020603050405020304" pitchFamily="18" charset="0"/>
                <a:ea typeface="Calibri" panose="020F0502020204030204" pitchFamily="34" charset="0"/>
                <a:cs typeface="Mangal" panose="02040503050203030202" pitchFamily="18" charset="0"/>
              </a:rPr>
              <a:t>eta score give</a:t>
            </a:r>
            <a:r>
              <a:rPr lang="en-IN" sz="1600" dirty="0">
                <a:latin typeface="Times New Roman" panose="02020603050405020304" pitchFamily="18" charset="0"/>
                <a:ea typeface="Calibri" panose="020F0502020204030204" pitchFamily="34" charset="0"/>
                <a:cs typeface="Mangal" panose="02040503050203030202" pitchFamily="18" charset="0"/>
              </a:rPr>
              <a:t>n to each entertainer</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Gross: How much earne</a:t>
            </a:r>
            <a:r>
              <a:rPr lang="en-IN" sz="1600" dirty="0">
                <a:latin typeface="Times New Roman" panose="02020603050405020304" pitchFamily="18" charset="0"/>
                <a:ea typeface="Calibri" panose="020F0502020204030204" pitchFamily="34" charset="0"/>
                <a:cs typeface="Mangal" panose="02040503050203030202" pitchFamily="18" charset="0"/>
              </a:rPr>
              <a:t>d by the entertainer</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Mangal" panose="02040503050203030202" pitchFamily="18" charset="0"/>
              </a:rPr>
              <a:t>Director: Director name of the movies</a:t>
            </a:r>
          </a:p>
          <a:p>
            <a:pPr marL="342900" lvl="0" indent="-342900" algn="just">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Mangal" panose="02040503050203030202" pitchFamily="18" charset="0"/>
              </a:rPr>
              <a:t>Year of Breakthrough: In which year did the entertainer got the breakthrough</a:t>
            </a:r>
          </a:p>
        </p:txBody>
      </p:sp>
    </p:spTree>
    <p:extLst>
      <p:ext uri="{BB962C8B-B14F-4D97-AF65-F5344CB8AC3E}">
        <p14:creationId xmlns:p14="http://schemas.microsoft.com/office/powerpoint/2010/main" val="370316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302BA8-7601-89C5-9EBD-A8F4C6C494B2}"/>
              </a:ext>
            </a:extLst>
          </p:cNvPr>
          <p:cNvSpPr txBox="1"/>
          <p:nvPr/>
        </p:nvSpPr>
        <p:spPr>
          <a:xfrm>
            <a:off x="1194318" y="497250"/>
            <a:ext cx="8668139" cy="4134465"/>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Breakthrough Name: Name of the Breakthrough movies, song, tv programs.</a:t>
            </a:r>
          </a:p>
          <a:p>
            <a:pPr marL="342900" lvl="0" indent="-342900">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Year of First Oscar: Year of first Oscar award received.</a:t>
            </a: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Year  of last Work: Year in which they last worked</a:t>
            </a: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Picture: URL of the entertainers headshot</a:t>
            </a:r>
          </a:p>
          <a:p>
            <a:pPr marL="342900" lvl="0" indent="-342900">
              <a:lnSpc>
                <a:spcPct val="150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Films act: Total Number of films act by the  entertainer</a:t>
            </a:r>
          </a:p>
          <a:p>
            <a:pPr lvl="0">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Actors_films_list</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Actor Name: Name of the entertainers.</a:t>
            </a: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Movie Title: Movie name which the entertainer acted </a:t>
            </a:r>
          </a:p>
          <a:p>
            <a:pPr marL="342900" lvl="0" indent="-342900">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Year of Publish: Release year of the movie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9429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documentManagement/types"/>
    <ds:schemaRef ds:uri="http://www.w3.org/XML/1998/namespace"/>
    <ds:schemaRef ds:uri="71af3243-3dd4-4a8d-8c0d-dd76da1f02a5"/>
    <ds:schemaRef ds:uri="http://schemas.microsoft.com/office/2006/metadata/properties"/>
    <ds:schemaRef ds:uri="http://schemas.microsoft.com/office/infopath/2007/PartnerControls"/>
    <ds:schemaRef ds:uri="http://purl.org/dc/elements/1.1/"/>
    <ds:schemaRef ds:uri="http://purl.org/dc/terms/"/>
    <ds:schemaRef ds:uri="http://schemas.openxmlformats.org/package/2006/metadata/core-properties"/>
    <ds:schemaRef ds:uri="16c05727-aa75-4e4a-9b5f-8a80a1165891"/>
    <ds:schemaRef ds:uri="http://purl.org/dc/dcmitype/"/>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{DE4C5830-97A0-4BE1-9D37-D2285A6F7F33}tf11429527_win32</Template>
  <TotalTime>71</TotalTime>
  <Words>694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Symbol</vt:lpstr>
      <vt:lpstr>Times New Roman</vt:lpstr>
      <vt:lpstr>1_RetrospectVTI</vt:lpstr>
      <vt:lpstr>Entertainer Data Analysis</vt:lpstr>
      <vt:lpstr>Project Details </vt:lpstr>
      <vt:lpstr>Problem statement</vt:lpstr>
      <vt:lpstr>Objective</vt:lpstr>
      <vt:lpstr>Data preparation</vt:lpstr>
      <vt:lpstr>PowerBI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91638</dc:creator>
  <cp:lastModifiedBy>Bishal Gupta</cp:lastModifiedBy>
  <cp:revision>4</cp:revision>
  <dcterms:created xsi:type="dcterms:W3CDTF">2022-08-15T13:13:12Z</dcterms:created>
  <dcterms:modified xsi:type="dcterms:W3CDTF">2024-05-12T05:08:48Z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