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handoutMasterIdLst>
    <p:handoutMasterId r:id="rId49"/>
  </p:handoutMasterIdLst>
  <p:sldIdLst>
    <p:sldId id="257"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2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33091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64042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761564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4063694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151579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67398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9080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71242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76247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40601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925937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008168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2740513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08839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74256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2148189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537819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055353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701067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104561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2006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24239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570435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34732653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2957566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619803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1459648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3560480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724341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691276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431857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2825861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643316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807247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8671155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938470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724407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1447067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392532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913663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1429945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4233600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12440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317913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6/11/2020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6/11/2020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6/11/2020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r>
              <a:rPr lang="en-US"/>
              <a:t/>
            </a:r>
            <a:br>
              <a:rPr lang="en-US"/>
            </a:br>
            <a:r>
              <a:rPr lang="en-US" smtClean="0"/>
              <a:t>DAY 08</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a:t>
            </a:r>
            <a:r>
              <a:rPr lang="en-US" dirty="0" smtClean="0"/>
              <a:t>Character </a:t>
            </a:r>
            <a:r>
              <a:rPr lang="en-US" dirty="0"/>
              <a:t>classes Example</a:t>
            </a:r>
          </a:p>
        </p:txBody>
      </p:sp>
      <p:sp>
        <p:nvSpPr>
          <p:cNvPr id="3" name="Content Placeholder 2"/>
          <p:cNvSpPr>
            <a:spLocks noGrp="1"/>
          </p:cNvSpPr>
          <p:nvPr>
            <p:ph idx="1"/>
          </p:nvPr>
        </p:nvSpPr>
        <p:spPr>
          <a:xfrm>
            <a:off x="609600" y="1868424"/>
            <a:ext cx="10972800" cy="4646676"/>
          </a:xfrm>
        </p:spPr>
        <p:txBody>
          <a:bodyPr>
            <a:normAutofit/>
          </a:bodyPr>
          <a:lstStyle/>
          <a:p>
            <a:pPr marL="109728" indent="0">
              <a:buNone/>
            </a:pPr>
            <a:endParaRPr lang="en-US" sz="1600" b="1" dirty="0" smtClean="0">
              <a:latin typeface="Courier"/>
            </a:endParaRPr>
          </a:p>
          <a:p>
            <a:pPr marL="109728" indent="0">
              <a:buNone/>
            </a:pPr>
            <a:endParaRPr lang="en-US" sz="1600" b="1" dirty="0">
              <a:latin typeface="Courier"/>
            </a:endParaRPr>
          </a:p>
          <a:p>
            <a:pPr marL="109728" indent="0">
              <a:buNone/>
            </a:pPr>
            <a:r>
              <a:rPr lang="en-US" sz="1600" b="1" dirty="0" smtClean="0">
                <a:latin typeface="Courier"/>
              </a:rPr>
              <a:t>import</a:t>
            </a:r>
            <a:r>
              <a:rPr lang="en-US" sz="1600" dirty="0">
                <a:latin typeface="Courier"/>
              </a:rPr>
              <a:t> </a:t>
            </a:r>
            <a:r>
              <a:rPr lang="en-US" sz="1600" dirty="0" err="1">
                <a:latin typeface="Courier"/>
              </a:rPr>
              <a:t>java.util.regex</a:t>
            </a:r>
            <a:r>
              <a:rPr lang="en-US" sz="1600" dirty="0">
                <a:latin typeface="Courier"/>
              </a:rPr>
              <a:t>.*;  </a:t>
            </a:r>
          </a:p>
          <a:p>
            <a:pPr marL="109728" indent="0">
              <a:buNone/>
            </a:pPr>
            <a:r>
              <a:rPr lang="en-US" sz="1600" b="1" dirty="0">
                <a:latin typeface="Courier"/>
              </a:rPr>
              <a:t>class</a:t>
            </a:r>
            <a:r>
              <a:rPr lang="en-US" sz="1600" dirty="0">
                <a:latin typeface="Courier"/>
              </a:rPr>
              <a:t> RegexExample3{  </a:t>
            </a:r>
          </a:p>
          <a:p>
            <a:pPr marL="109728" indent="0">
              <a:buNone/>
            </a:pP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abcd</a:t>
            </a:r>
            <a:r>
              <a:rPr lang="en-US" sz="1600" dirty="0">
                <a:latin typeface="Courier"/>
              </a:rPr>
              <a:t>"));//false (not a or m or n)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"a"));//true (among a or m or n)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ammmna</a:t>
            </a:r>
            <a:r>
              <a:rPr lang="en-US" sz="1600" dirty="0">
                <a:latin typeface="Courier"/>
              </a:rPr>
              <a:t>"));//false (m and a comes more than once)  </a:t>
            </a:r>
          </a:p>
          <a:p>
            <a:pPr marL="109728" indent="0">
              <a:buNone/>
            </a:pPr>
            <a:r>
              <a:rPr lang="en-US" sz="1600" dirty="0">
                <a:latin typeface="Courier"/>
              </a:rPr>
              <a:t>}}  </a:t>
            </a:r>
          </a:p>
        </p:txBody>
      </p:sp>
    </p:spTree>
    <p:extLst>
      <p:ext uri="{BB962C8B-B14F-4D97-AF65-F5344CB8AC3E}">
        <p14:creationId xmlns:p14="http://schemas.microsoft.com/office/powerpoint/2010/main" val="376903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Quantifiers</a:t>
            </a:r>
          </a:p>
        </p:txBody>
      </p:sp>
      <p:pic>
        <p:nvPicPr>
          <p:cNvPr id="4" name="Picture 3"/>
          <p:cNvPicPr>
            <a:picLocks noChangeAspect="1"/>
          </p:cNvPicPr>
          <p:nvPr/>
        </p:nvPicPr>
        <p:blipFill>
          <a:blip r:embed="rId3"/>
          <a:stretch>
            <a:fillRect/>
          </a:stretch>
        </p:blipFill>
        <p:spPr>
          <a:xfrm>
            <a:off x="795501" y="2103614"/>
            <a:ext cx="10600998" cy="3585986"/>
          </a:xfrm>
          <a:prstGeom prst="rect">
            <a:avLst/>
          </a:prstGeom>
        </p:spPr>
      </p:pic>
    </p:spTree>
    <p:extLst>
      <p:ext uri="{BB962C8B-B14F-4D97-AF65-F5344CB8AC3E}">
        <p14:creationId xmlns:p14="http://schemas.microsoft.com/office/powerpoint/2010/main" val="18293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Character classes and Quantifiers Example</a:t>
            </a:r>
          </a:p>
        </p:txBody>
      </p:sp>
      <p:sp>
        <p:nvSpPr>
          <p:cNvPr id="3" name="Content Placeholder 2"/>
          <p:cNvSpPr>
            <a:spLocks noGrp="1"/>
          </p:cNvSpPr>
          <p:nvPr>
            <p:ph idx="1"/>
          </p:nvPr>
        </p:nvSpPr>
        <p:spPr>
          <a:xfrm>
            <a:off x="609600" y="1868424"/>
            <a:ext cx="10972800" cy="4646676"/>
          </a:xfrm>
        </p:spPr>
        <p:txBody>
          <a:bodyPr>
            <a:normAutofit fontScale="62500" lnSpcReduction="20000"/>
          </a:bodyPr>
          <a:lstStyle/>
          <a:p>
            <a:pPr marL="109728" indent="0">
              <a:buNone/>
            </a:pPr>
            <a:r>
              <a:rPr lang="en-US" sz="1600" b="1" dirty="0">
                <a:latin typeface="Courier"/>
              </a:rPr>
              <a:t>import</a:t>
            </a:r>
            <a:r>
              <a:rPr lang="en-US" sz="1600" dirty="0">
                <a:latin typeface="Courier"/>
              </a:rPr>
              <a:t> </a:t>
            </a:r>
            <a:r>
              <a:rPr lang="en-US" sz="1600" dirty="0" err="1">
                <a:latin typeface="Courier"/>
              </a:rPr>
              <a:t>java.util.regex</a:t>
            </a:r>
            <a:r>
              <a:rPr lang="en-US" sz="1600" dirty="0">
                <a:latin typeface="Courier"/>
              </a:rPr>
              <a:t>.*;  </a:t>
            </a:r>
          </a:p>
          <a:p>
            <a:pPr marL="109728" indent="0">
              <a:buNone/>
            </a:pPr>
            <a:r>
              <a:rPr lang="en-US" sz="1600" b="1" dirty="0">
                <a:latin typeface="Courier"/>
              </a:rPr>
              <a:t>class</a:t>
            </a:r>
            <a:r>
              <a:rPr lang="en-US" sz="1600" dirty="0">
                <a:latin typeface="Courier"/>
              </a:rPr>
              <a:t> RegexExample4{  </a:t>
            </a:r>
          </a:p>
          <a:p>
            <a:pPr marL="109728" indent="0">
              <a:buNone/>
            </a:pP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109728" indent="0">
              <a:buNone/>
            </a:pPr>
            <a:r>
              <a:rPr lang="en-US" sz="1600" dirty="0" err="1">
                <a:latin typeface="Courier"/>
              </a:rPr>
              <a:t>System.out.println</a:t>
            </a:r>
            <a:r>
              <a:rPr lang="en-US" sz="1600" dirty="0">
                <a:latin typeface="Courier"/>
              </a:rPr>
              <a:t>("? quantifier ....");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"a"));//true (a or m or n comes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aaa</a:t>
            </a:r>
            <a:r>
              <a:rPr lang="en-US" sz="1600" dirty="0">
                <a:latin typeface="Courier"/>
              </a:rPr>
              <a:t>"));//false (a comes more than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aammmnn</a:t>
            </a:r>
            <a:r>
              <a:rPr lang="en-US" sz="1600" dirty="0">
                <a:latin typeface="Courier"/>
              </a:rPr>
              <a:t>"));//false (a m and n comes more than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aazzta</a:t>
            </a:r>
            <a:r>
              <a:rPr lang="en-US" sz="1600" dirty="0">
                <a:latin typeface="Courier"/>
              </a:rPr>
              <a:t>"));//false (a comes more than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"am"));//false (a or m or n must come one time)  </a:t>
            </a:r>
          </a:p>
          <a:p>
            <a:pPr marL="109728" indent="0">
              <a:buNone/>
            </a:pPr>
            <a:r>
              <a:rPr lang="en-US" sz="1600" dirty="0">
                <a:latin typeface="Courier"/>
              </a:rPr>
              <a:t>  </a:t>
            </a:r>
          </a:p>
          <a:p>
            <a:pPr marL="109728" indent="0">
              <a:buNone/>
            </a:pPr>
            <a:r>
              <a:rPr lang="en-US" sz="1600" dirty="0" err="1">
                <a:latin typeface="Courier"/>
              </a:rPr>
              <a:t>System.out.println</a:t>
            </a:r>
            <a:r>
              <a:rPr lang="en-US" sz="1600" dirty="0">
                <a:latin typeface="Courier"/>
              </a:rPr>
              <a:t>("+ quantifier ....");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"a"));//true (a or m or n once or more times)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aaa</a:t>
            </a:r>
            <a:r>
              <a:rPr lang="en-US" sz="1600" dirty="0">
                <a:latin typeface="Courier"/>
              </a:rPr>
              <a:t>"));//true (a comes more than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aammmnn</a:t>
            </a:r>
            <a:r>
              <a:rPr lang="en-US" sz="1600" dirty="0">
                <a:latin typeface="Courier"/>
              </a:rPr>
              <a:t>"));//true (a or m or n comes more than once)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aazzta</a:t>
            </a:r>
            <a:r>
              <a:rPr lang="en-US" sz="1600" dirty="0">
                <a:latin typeface="Courier"/>
              </a:rPr>
              <a:t>"));//false (z and t are not matching pattern)  </a:t>
            </a:r>
          </a:p>
          <a:p>
            <a:pPr marL="109728" indent="0">
              <a:buNone/>
            </a:pPr>
            <a:r>
              <a:rPr lang="en-US" sz="1600" dirty="0">
                <a:latin typeface="Courier"/>
              </a:rPr>
              <a:t>  </a:t>
            </a:r>
          </a:p>
          <a:p>
            <a:pPr marL="109728" indent="0">
              <a:buNone/>
            </a:pPr>
            <a:r>
              <a:rPr lang="en-US" sz="1600" dirty="0" err="1">
                <a:latin typeface="Courier"/>
              </a:rPr>
              <a:t>System.out.println</a:t>
            </a:r>
            <a:r>
              <a:rPr lang="en-US" sz="1600" dirty="0">
                <a:latin typeface="Courier"/>
              </a:rPr>
              <a:t>("* quantifier ....");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ammmna</a:t>
            </a:r>
            <a:r>
              <a:rPr lang="en-US" sz="1600" dirty="0">
                <a:latin typeface="Courier"/>
              </a:rPr>
              <a:t>"));//true (a or m or n may come zero or more times)  </a:t>
            </a:r>
          </a:p>
          <a:p>
            <a:pPr marL="109728" indent="0">
              <a:buNone/>
            </a:pPr>
            <a:r>
              <a:rPr lang="en-US" sz="1600" dirty="0">
                <a:latin typeface="Courier"/>
              </a:rPr>
              <a:t>  </a:t>
            </a:r>
          </a:p>
          <a:p>
            <a:pPr marL="109728" indent="0">
              <a:buNone/>
            </a:pPr>
            <a:r>
              <a:rPr lang="en-US" sz="1600" dirty="0">
                <a:latin typeface="Courier"/>
              </a:rPr>
              <a:t>}}  </a:t>
            </a:r>
          </a:p>
        </p:txBody>
      </p:sp>
    </p:spTree>
    <p:extLst>
      <p:ext uri="{BB962C8B-B14F-4D97-AF65-F5344CB8AC3E}">
        <p14:creationId xmlns:p14="http://schemas.microsoft.com/office/powerpoint/2010/main" val="19419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a:t>
            </a:r>
            <a:r>
              <a:rPr lang="en-US" dirty="0" err="1"/>
              <a:t>Metacharacters</a:t>
            </a:r>
            <a:endParaRPr lang="en-US" dirty="0"/>
          </a:p>
        </p:txBody>
      </p:sp>
      <p:sp>
        <p:nvSpPr>
          <p:cNvPr id="6" name="Title 1"/>
          <p:cNvSpPr txBox="1">
            <a:spLocks/>
          </p:cNvSpPr>
          <p:nvPr/>
        </p:nvSpPr>
        <p:spPr>
          <a:xfrm>
            <a:off x="609600" y="1625600"/>
            <a:ext cx="10972800" cy="6604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dirty="0"/>
              <a:t>The regular expression </a:t>
            </a:r>
            <a:r>
              <a:rPr lang="en-US" sz="2000" dirty="0" err="1"/>
              <a:t>metacharacters</a:t>
            </a:r>
            <a:r>
              <a:rPr lang="en-US" sz="2000" dirty="0"/>
              <a:t> work as a short codes.</a:t>
            </a:r>
          </a:p>
        </p:txBody>
      </p:sp>
      <p:pic>
        <p:nvPicPr>
          <p:cNvPr id="3" name="Picture 2"/>
          <p:cNvPicPr>
            <a:picLocks noChangeAspect="1"/>
          </p:cNvPicPr>
          <p:nvPr/>
        </p:nvPicPr>
        <p:blipFill>
          <a:blip r:embed="rId3"/>
          <a:stretch>
            <a:fillRect/>
          </a:stretch>
        </p:blipFill>
        <p:spPr>
          <a:xfrm>
            <a:off x="1606275" y="2438400"/>
            <a:ext cx="8979449" cy="4254500"/>
          </a:xfrm>
          <a:prstGeom prst="rect">
            <a:avLst/>
          </a:prstGeom>
        </p:spPr>
      </p:pic>
    </p:spTree>
    <p:extLst>
      <p:ext uri="{BB962C8B-B14F-4D97-AF65-F5344CB8AC3E}">
        <p14:creationId xmlns:p14="http://schemas.microsoft.com/office/powerpoint/2010/main" val="12791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a:t>
            </a:r>
            <a:r>
              <a:rPr lang="en-US" dirty="0" err="1"/>
              <a:t>Metacharacters</a:t>
            </a:r>
            <a:r>
              <a:rPr lang="en-US" dirty="0"/>
              <a:t> </a:t>
            </a:r>
            <a:r>
              <a:rPr lang="en-US" dirty="0" smtClean="0"/>
              <a:t>Example</a:t>
            </a:r>
            <a:endParaRPr lang="en-US" dirty="0"/>
          </a:p>
        </p:txBody>
      </p:sp>
      <p:sp>
        <p:nvSpPr>
          <p:cNvPr id="3" name="Content Placeholder 2"/>
          <p:cNvSpPr>
            <a:spLocks noGrp="1"/>
          </p:cNvSpPr>
          <p:nvPr>
            <p:ph idx="1"/>
          </p:nvPr>
        </p:nvSpPr>
        <p:spPr>
          <a:xfrm>
            <a:off x="609600" y="1868424"/>
            <a:ext cx="10972800" cy="4646676"/>
          </a:xfrm>
        </p:spPr>
        <p:txBody>
          <a:bodyPr>
            <a:normAutofit fontScale="55000" lnSpcReduction="20000"/>
          </a:bodyPr>
          <a:lstStyle/>
          <a:p>
            <a:pPr marL="109728" indent="0">
              <a:buNone/>
            </a:pPr>
            <a:r>
              <a:rPr lang="en-US" sz="1400" b="1" dirty="0">
                <a:latin typeface="Courier"/>
              </a:rPr>
              <a:t>import</a:t>
            </a:r>
            <a:r>
              <a:rPr lang="en-US" sz="1400" dirty="0">
                <a:latin typeface="Courier"/>
              </a:rPr>
              <a:t> </a:t>
            </a:r>
            <a:r>
              <a:rPr lang="en-US" sz="1400" dirty="0" err="1">
                <a:latin typeface="Courier"/>
              </a:rPr>
              <a:t>java.util.regex</a:t>
            </a:r>
            <a:r>
              <a:rPr lang="en-US" sz="1400" dirty="0">
                <a:latin typeface="Courier"/>
              </a:rPr>
              <a:t>.*;  </a:t>
            </a:r>
          </a:p>
          <a:p>
            <a:pPr marL="109728" indent="0">
              <a:buNone/>
            </a:pPr>
            <a:r>
              <a:rPr lang="en-US" sz="1400" b="1" dirty="0">
                <a:latin typeface="Courier"/>
              </a:rPr>
              <a:t>class</a:t>
            </a:r>
            <a:r>
              <a:rPr lang="en-US" sz="1400" dirty="0">
                <a:latin typeface="Courier"/>
              </a:rPr>
              <a:t> RegexExample5{  </a:t>
            </a:r>
          </a:p>
          <a:p>
            <a:pPr marL="109728" indent="0">
              <a:buNone/>
            </a:pPr>
            <a:r>
              <a:rPr lang="en-US" sz="1400" b="1" dirty="0">
                <a:latin typeface="Courier"/>
              </a:rPr>
              <a:t>public</a:t>
            </a:r>
            <a:r>
              <a:rPr lang="en-US" sz="1400" dirty="0">
                <a:latin typeface="Courier"/>
              </a:rPr>
              <a:t> </a:t>
            </a:r>
            <a:r>
              <a:rPr lang="en-US" sz="1400" b="1" dirty="0">
                <a:latin typeface="Courier"/>
              </a:rPr>
              <a:t>static</a:t>
            </a:r>
            <a:r>
              <a:rPr lang="en-US" sz="1400" dirty="0">
                <a:latin typeface="Courier"/>
              </a:rPr>
              <a:t> </a:t>
            </a:r>
            <a:r>
              <a:rPr lang="en-US" sz="1400" b="1" dirty="0">
                <a:latin typeface="Courier"/>
              </a:rPr>
              <a:t>void</a:t>
            </a:r>
            <a:r>
              <a:rPr lang="en-US" sz="1400" dirty="0">
                <a:latin typeface="Courier"/>
              </a:rPr>
              <a:t> main(String </a:t>
            </a:r>
            <a:r>
              <a:rPr lang="en-US" sz="1400" dirty="0" err="1">
                <a:latin typeface="Courier"/>
              </a:rPr>
              <a:t>args</a:t>
            </a: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metacharacters</a:t>
            </a:r>
            <a:r>
              <a:rPr lang="en-US" sz="1400" dirty="0">
                <a:latin typeface="Courier"/>
              </a:rPr>
              <a:t> d....");\\d means digit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a:t>
            </a:r>
            <a:r>
              <a:rPr lang="en-US" sz="1400" dirty="0" err="1">
                <a:latin typeface="Courier"/>
              </a:rPr>
              <a:t>abc</a:t>
            </a:r>
            <a:r>
              <a:rPr lang="en-US" sz="1400" dirty="0">
                <a:latin typeface="Courier"/>
              </a:rPr>
              <a:t>"));//false (non-digit)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"1"));//true (digit and comes once)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"4443"));//false (digit but comes more than once)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"323abc"));//false (digit and char)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metacharacters</a:t>
            </a:r>
            <a:r>
              <a:rPr lang="en-US" sz="1400" dirty="0">
                <a:latin typeface="Courier"/>
              </a:rPr>
              <a:t> D....");\\D means non-digit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a:t>
            </a:r>
            <a:r>
              <a:rPr lang="en-US" sz="1400" dirty="0" err="1">
                <a:latin typeface="Courier"/>
              </a:rPr>
              <a:t>abc</a:t>
            </a:r>
            <a:r>
              <a:rPr lang="en-US" sz="1400" dirty="0">
                <a:latin typeface="Courier"/>
              </a:rPr>
              <a:t>"));//false (non-digit but comes more than once)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"1"));//false (digit)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"4443"));//false (digit)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"323abc"));//false (digit and char)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"m"));//true (non-digit and comes once)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metacharacters</a:t>
            </a:r>
            <a:r>
              <a:rPr lang="en-US" sz="1400" dirty="0">
                <a:latin typeface="Courier"/>
              </a:rPr>
              <a:t> D with quantifier....");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a:t>
            </a:r>
            <a:r>
              <a:rPr lang="en-US" sz="1400" dirty="0" err="1">
                <a:latin typeface="Courier"/>
              </a:rPr>
              <a:t>mak</a:t>
            </a:r>
            <a:r>
              <a:rPr lang="en-US" sz="1400" dirty="0">
                <a:latin typeface="Courier"/>
              </a:rPr>
              <a:t>"));//true (non-digit and may come 0 or more times)  </a:t>
            </a:r>
          </a:p>
          <a:p>
            <a:pPr marL="109728" indent="0">
              <a:buNone/>
            </a:pPr>
            <a:r>
              <a:rPr lang="en-US" sz="1400" dirty="0">
                <a:latin typeface="Courier"/>
              </a:rPr>
              <a:t>  </a:t>
            </a:r>
          </a:p>
          <a:p>
            <a:pPr marL="109728" indent="0">
              <a:buNone/>
            </a:pPr>
            <a:r>
              <a:rPr lang="en-US" sz="1400" dirty="0">
                <a:latin typeface="Courier"/>
              </a:rPr>
              <a:t>}}  </a:t>
            </a:r>
          </a:p>
        </p:txBody>
      </p:sp>
    </p:spTree>
    <p:extLst>
      <p:ext uri="{BB962C8B-B14F-4D97-AF65-F5344CB8AC3E}">
        <p14:creationId xmlns:p14="http://schemas.microsoft.com/office/powerpoint/2010/main" val="379468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Exception Handling</a:t>
            </a:r>
          </a:p>
        </p:txBody>
      </p:sp>
    </p:spTree>
    <p:extLst>
      <p:ext uri="{BB962C8B-B14F-4D97-AF65-F5344CB8AC3E}">
        <p14:creationId xmlns:p14="http://schemas.microsoft.com/office/powerpoint/2010/main" val="100425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Java</a:t>
            </a:r>
          </a:p>
        </p:txBody>
      </p:sp>
      <p:sp>
        <p:nvSpPr>
          <p:cNvPr id="3" name="Content Placeholder 2"/>
          <p:cNvSpPr>
            <a:spLocks noGrp="1"/>
          </p:cNvSpPr>
          <p:nvPr>
            <p:ph idx="1"/>
          </p:nvPr>
        </p:nvSpPr>
        <p:spPr>
          <a:xfrm>
            <a:off x="609600" y="2249424"/>
            <a:ext cx="10972800" cy="3668776"/>
          </a:xfrm>
        </p:spPr>
        <p:txBody>
          <a:bodyPr>
            <a:normAutofit/>
          </a:bodyPr>
          <a:lstStyle/>
          <a:p>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r>
              <a:rPr lang="en-US" dirty="0" smtClean="0"/>
              <a:t>.</a:t>
            </a:r>
          </a:p>
          <a:p>
            <a:r>
              <a:rPr lang="en-US" dirty="0"/>
              <a:t>In java, exception is an event that disrupts the normal flow of the program. It is an object which is thrown at runtime</a:t>
            </a:r>
            <a:r>
              <a:rPr lang="en-US" dirty="0" smtClean="0"/>
              <a:t>.</a:t>
            </a:r>
          </a:p>
          <a:p>
            <a:r>
              <a:rPr lang="en-US" dirty="0"/>
              <a:t>Exception Handling is a mechanism to handle runtime errors such as </a:t>
            </a:r>
            <a:r>
              <a:rPr lang="en-US" dirty="0" err="1"/>
              <a:t>ClassNotFound</a:t>
            </a:r>
            <a:r>
              <a:rPr lang="en-US" dirty="0"/>
              <a:t>, IO, SQL, Remote etc.</a:t>
            </a:r>
          </a:p>
        </p:txBody>
      </p:sp>
    </p:spTree>
    <p:extLst>
      <p:ext uri="{BB962C8B-B14F-4D97-AF65-F5344CB8AC3E}">
        <p14:creationId xmlns:p14="http://schemas.microsoft.com/office/powerpoint/2010/main" val="9224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0400"/>
            <a:ext cx="10972800" cy="660400"/>
          </a:xfrm>
        </p:spPr>
        <p:txBody>
          <a:bodyPr>
            <a:normAutofit fontScale="90000"/>
          </a:bodyPr>
          <a:lstStyle/>
          <a:p>
            <a:r>
              <a:rPr lang="en-US" dirty="0"/>
              <a:t>Advantage of Exception Handling</a:t>
            </a:r>
          </a:p>
        </p:txBody>
      </p:sp>
      <p:sp>
        <p:nvSpPr>
          <p:cNvPr id="3" name="Content Placeholder 2"/>
          <p:cNvSpPr>
            <a:spLocks noGrp="1"/>
          </p:cNvSpPr>
          <p:nvPr>
            <p:ph idx="1"/>
          </p:nvPr>
        </p:nvSpPr>
        <p:spPr>
          <a:xfrm>
            <a:off x="609600" y="1320800"/>
            <a:ext cx="10972800" cy="5346700"/>
          </a:xfrm>
        </p:spPr>
        <p:txBody>
          <a:bodyPr>
            <a:noAutofit/>
          </a:bodyPr>
          <a:lstStyle/>
          <a:p>
            <a:pPr marL="109728" indent="0" algn="just">
              <a:buNone/>
            </a:pPr>
            <a:r>
              <a:rPr lang="en-US" sz="1600" dirty="0"/>
              <a:t>The core advantage of exception handling is </a:t>
            </a:r>
            <a:r>
              <a:rPr lang="en-US" sz="1600" b="1" dirty="0"/>
              <a:t>to maintain the normal flow of the application</a:t>
            </a:r>
            <a:r>
              <a:rPr lang="en-US" sz="1600" dirty="0"/>
              <a:t>. Exception normally disrupts the normal flow of the application that is why we use exception handling. Let's take a scenario</a:t>
            </a:r>
            <a:r>
              <a:rPr lang="en-US" sz="1600" dirty="0" smtClean="0"/>
              <a:t>:</a:t>
            </a:r>
          </a:p>
          <a:p>
            <a:pPr algn="just"/>
            <a:endParaRPr lang="en-US" sz="1600" dirty="0" smtClean="0"/>
          </a:p>
          <a:p>
            <a:pPr marL="109728" indent="0" algn="just">
              <a:buNone/>
            </a:pPr>
            <a:r>
              <a:rPr lang="en-US" sz="1200" dirty="0" smtClean="0">
                <a:solidFill>
                  <a:srgbClr val="000000"/>
                </a:solidFill>
              </a:rPr>
              <a:t>statement</a:t>
            </a:r>
            <a:r>
              <a:rPr lang="en-US" sz="1200" dirty="0">
                <a:solidFill>
                  <a:srgbClr val="000000"/>
                </a:solidFill>
              </a:rPr>
              <a:t> </a:t>
            </a:r>
            <a:r>
              <a:rPr lang="en-US" sz="1200" dirty="0">
                <a:solidFill>
                  <a:srgbClr val="C00000"/>
                </a:solidFill>
              </a:rPr>
              <a:t>1</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2</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3</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4</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5</a:t>
            </a:r>
            <a:r>
              <a:rPr lang="en-US" sz="1200" dirty="0" smtClean="0">
                <a:solidFill>
                  <a:srgbClr val="000000"/>
                </a:solidFill>
              </a:rPr>
              <a:t>;	</a:t>
            </a:r>
            <a:r>
              <a:rPr lang="en-US" sz="1200" dirty="0" smtClean="0">
                <a:solidFill>
                  <a:srgbClr val="008200"/>
                </a:solidFill>
              </a:rPr>
              <a:t>//</a:t>
            </a:r>
            <a:r>
              <a:rPr lang="en-US" sz="1200" dirty="0">
                <a:solidFill>
                  <a:srgbClr val="008200"/>
                </a:solidFill>
              </a:rPr>
              <a:t>exception occurs</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6</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7</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8</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9</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10</a:t>
            </a:r>
            <a:r>
              <a:rPr lang="en-US" sz="1200" dirty="0">
                <a:solidFill>
                  <a:srgbClr val="000000"/>
                </a:solidFill>
              </a:rPr>
              <a:t>;</a:t>
            </a:r>
          </a:p>
          <a:p>
            <a:pPr marL="109728" indent="0" algn="just">
              <a:buNone/>
            </a:pPr>
            <a:endParaRPr lang="en-US" sz="1600" dirty="0" smtClean="0"/>
          </a:p>
          <a:p>
            <a:pPr marL="109728" indent="0" algn="just">
              <a:buNone/>
            </a:pPr>
            <a:r>
              <a:rPr lang="en-US" sz="1600" dirty="0" smtClean="0"/>
              <a:t>Suppose </a:t>
            </a:r>
            <a:r>
              <a:rPr lang="en-US" sz="1600" dirty="0"/>
              <a:t>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p>
        </p:txBody>
      </p:sp>
    </p:spTree>
    <p:extLst>
      <p:ext uri="{BB962C8B-B14F-4D97-AF65-F5344CB8AC3E}">
        <p14:creationId xmlns:p14="http://schemas.microsoft.com/office/powerpoint/2010/main" val="130905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Types of Exception</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sz="2400" dirty="0"/>
              <a:t>There are mainly two types of exceptions: checked and unchecked where error is considered as unchecked exception. The sun microsystem says there are three types of exceptions</a:t>
            </a:r>
            <a:r>
              <a:rPr lang="en-US" sz="2400" dirty="0" smtClean="0"/>
              <a:t>:</a:t>
            </a:r>
          </a:p>
          <a:p>
            <a:pPr marL="109728" indent="0">
              <a:buNone/>
            </a:pPr>
            <a:endParaRPr lang="en-US" sz="2000" dirty="0" smtClean="0"/>
          </a:p>
          <a:p>
            <a:pPr marL="624078" indent="-514350">
              <a:buFont typeface="+mj-lt"/>
              <a:buAutoNum type="arabicPeriod"/>
            </a:pPr>
            <a:r>
              <a:rPr lang="en-US" sz="2000" b="1" dirty="0" smtClean="0"/>
              <a:t>Checked Exception</a:t>
            </a:r>
          </a:p>
          <a:p>
            <a:pPr marL="667512" lvl="2" indent="0">
              <a:buNone/>
            </a:pPr>
            <a:r>
              <a:rPr lang="en-US" sz="1800" dirty="0" smtClean="0"/>
              <a:t>The </a:t>
            </a:r>
            <a:r>
              <a:rPr lang="en-US" sz="1800" dirty="0"/>
              <a:t>classes that extend </a:t>
            </a:r>
            <a:r>
              <a:rPr lang="en-US" sz="1800" dirty="0" err="1"/>
              <a:t>Throwable</a:t>
            </a:r>
            <a:r>
              <a:rPr lang="en-US" sz="1800" dirty="0"/>
              <a:t> class except </a:t>
            </a:r>
            <a:r>
              <a:rPr lang="en-US" sz="1800" dirty="0" err="1"/>
              <a:t>RuntimeException</a:t>
            </a:r>
            <a:r>
              <a:rPr lang="en-US" sz="1800" dirty="0"/>
              <a:t> and Error are known as checked exceptions </a:t>
            </a:r>
            <a:r>
              <a:rPr lang="en-US" sz="1800" dirty="0" err="1"/>
              <a:t>e.g.IOException</a:t>
            </a:r>
            <a:r>
              <a:rPr lang="en-US" sz="1800" dirty="0"/>
              <a:t>, </a:t>
            </a:r>
            <a:r>
              <a:rPr lang="en-US" sz="1800" dirty="0" err="1"/>
              <a:t>SQLException</a:t>
            </a:r>
            <a:r>
              <a:rPr lang="en-US" sz="1800" dirty="0"/>
              <a:t> etc. Checked exceptions are checked at compile-time.</a:t>
            </a:r>
          </a:p>
          <a:p>
            <a:pPr marL="624078" indent="-514350">
              <a:buFont typeface="+mj-lt"/>
              <a:buAutoNum type="arabicPeriod" startAt="2"/>
            </a:pPr>
            <a:r>
              <a:rPr lang="en-US" sz="2000" b="1" dirty="0"/>
              <a:t>Unchecked </a:t>
            </a:r>
            <a:r>
              <a:rPr lang="en-US" sz="2000" b="1" dirty="0" smtClean="0"/>
              <a:t>Exception</a:t>
            </a:r>
          </a:p>
          <a:p>
            <a:pPr marL="667512" lvl="2" indent="0">
              <a:buNone/>
            </a:pPr>
            <a:r>
              <a:rPr lang="en-US" sz="1800" dirty="0"/>
              <a:t>The classes that extend </a:t>
            </a:r>
            <a:r>
              <a:rPr lang="en-US" sz="1800" dirty="0" err="1"/>
              <a:t>RuntimeException</a:t>
            </a:r>
            <a:r>
              <a:rPr lang="en-US" sz="1800" dirty="0"/>
              <a:t> are known as unchecked exceptions e.g. </a:t>
            </a:r>
            <a:r>
              <a:rPr lang="en-US" sz="1800" dirty="0" err="1"/>
              <a:t>ArithmeticException</a:t>
            </a:r>
            <a:r>
              <a:rPr lang="en-US" sz="1800" dirty="0"/>
              <a:t>, </a:t>
            </a:r>
            <a:r>
              <a:rPr lang="en-US" sz="1800" dirty="0" err="1"/>
              <a:t>NullPointerException</a:t>
            </a:r>
            <a:r>
              <a:rPr lang="en-US" sz="1800" dirty="0"/>
              <a:t>, </a:t>
            </a:r>
            <a:r>
              <a:rPr lang="en-US" sz="1800" dirty="0" err="1"/>
              <a:t>ArrayIndexOutOfBoundsException</a:t>
            </a:r>
            <a:r>
              <a:rPr lang="en-US" sz="1800" dirty="0"/>
              <a:t> etc. Unchecked exceptions are not checked at compile-time rather they are checked at runtime.</a:t>
            </a:r>
          </a:p>
          <a:p>
            <a:pPr marL="624078" indent="-514350">
              <a:buFont typeface="+mj-lt"/>
              <a:buAutoNum type="arabicPeriod" startAt="3"/>
            </a:pPr>
            <a:r>
              <a:rPr lang="en-US" sz="2000" b="1" dirty="0" smtClean="0"/>
              <a:t>Error</a:t>
            </a:r>
          </a:p>
          <a:p>
            <a:pPr marL="667512" lvl="2" indent="0">
              <a:buNone/>
            </a:pPr>
            <a:r>
              <a:rPr lang="en-US" sz="1800" dirty="0"/>
              <a:t>Error is irrecoverable e.g. </a:t>
            </a:r>
            <a:r>
              <a:rPr lang="en-US" sz="1800" dirty="0" err="1"/>
              <a:t>OutOfMemoryError</a:t>
            </a:r>
            <a:r>
              <a:rPr lang="en-US" sz="1800" dirty="0"/>
              <a:t>, </a:t>
            </a:r>
            <a:r>
              <a:rPr lang="en-US" sz="1800" dirty="0" err="1"/>
              <a:t>VirtualMachineError</a:t>
            </a:r>
            <a:r>
              <a:rPr lang="en-US" sz="1800" dirty="0"/>
              <a:t>, </a:t>
            </a:r>
            <a:r>
              <a:rPr lang="en-US" sz="1800" dirty="0" err="1"/>
              <a:t>AssertionError</a:t>
            </a:r>
            <a:r>
              <a:rPr lang="en-US" sz="1800" dirty="0"/>
              <a:t> etc.</a:t>
            </a:r>
          </a:p>
        </p:txBody>
      </p:sp>
    </p:spTree>
    <p:extLst>
      <p:ext uri="{BB962C8B-B14F-4D97-AF65-F5344CB8AC3E}">
        <p14:creationId xmlns:p14="http://schemas.microsoft.com/office/powerpoint/2010/main" val="411867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Common scenarios where exceptions may occur</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sz="2400" dirty="0"/>
              <a:t>There are given some scenarios where unchecked exceptions can occur. They are as follows</a:t>
            </a:r>
            <a:r>
              <a:rPr lang="en-US" sz="2400" dirty="0" smtClean="0"/>
              <a:t>:</a:t>
            </a:r>
          </a:p>
          <a:p>
            <a:pPr marL="109728" indent="0">
              <a:buNone/>
            </a:pPr>
            <a:endParaRPr lang="en-US" sz="2400" dirty="0"/>
          </a:p>
          <a:p>
            <a:pPr marL="463550" indent="-342900">
              <a:buAutoNum type="arabicPeriod"/>
            </a:pPr>
            <a:r>
              <a:rPr lang="en-US" sz="2400" dirty="0" smtClean="0"/>
              <a:t>Scenario </a:t>
            </a:r>
            <a:r>
              <a:rPr lang="en-US" sz="2400" dirty="0"/>
              <a:t>where </a:t>
            </a:r>
            <a:r>
              <a:rPr lang="en-US" sz="2400" dirty="0" err="1"/>
              <a:t>ArithmeticException</a:t>
            </a:r>
            <a:r>
              <a:rPr lang="en-US" sz="2400" dirty="0"/>
              <a:t> </a:t>
            </a:r>
            <a:r>
              <a:rPr lang="en-US" sz="2400" dirty="0" smtClean="0"/>
              <a:t>occurs</a:t>
            </a:r>
          </a:p>
          <a:p>
            <a:pPr marL="402336" lvl="1" indent="0">
              <a:buNone/>
            </a:pPr>
            <a:r>
              <a:rPr lang="en-US" sz="1800" dirty="0"/>
              <a:t>If we divide any number by zero, there occurs an </a:t>
            </a:r>
            <a:r>
              <a:rPr lang="en-US" sz="1800" dirty="0" err="1"/>
              <a:t>ArithmeticException</a:t>
            </a:r>
            <a:r>
              <a:rPr lang="en-US" sz="1800" dirty="0" smtClean="0"/>
              <a:t>.</a:t>
            </a:r>
          </a:p>
          <a:p>
            <a:pPr marL="402336" lvl="1" indent="0">
              <a:buNone/>
            </a:pPr>
            <a:r>
              <a:rPr lang="en-US" sz="1800" b="1" dirty="0" err="1">
                <a:latin typeface="Courier"/>
              </a:rPr>
              <a:t>int</a:t>
            </a:r>
            <a:r>
              <a:rPr lang="en-US" sz="1800" dirty="0">
                <a:latin typeface="Courier"/>
              </a:rPr>
              <a:t> a=50/0;//</a:t>
            </a:r>
            <a:r>
              <a:rPr lang="en-US" sz="1800" dirty="0" err="1">
                <a:latin typeface="Courier"/>
              </a:rPr>
              <a:t>ArithmeticException</a:t>
            </a:r>
            <a:r>
              <a:rPr lang="en-US" sz="1800" dirty="0">
                <a:latin typeface="Courier"/>
              </a:rPr>
              <a:t> </a:t>
            </a:r>
            <a:endParaRPr lang="en-US" sz="1800" dirty="0" smtClean="0">
              <a:latin typeface="Courier"/>
            </a:endParaRPr>
          </a:p>
          <a:p>
            <a:pPr marL="109728" indent="0">
              <a:buNone/>
            </a:pPr>
            <a:endParaRPr lang="en-US" sz="2000" dirty="0" smtClean="0">
              <a:latin typeface="Courier"/>
            </a:endParaRPr>
          </a:p>
          <a:p>
            <a:pPr marL="463550" indent="-344488">
              <a:buFont typeface="+mj-lt"/>
              <a:buAutoNum type="arabicPeriod" startAt="2"/>
            </a:pPr>
            <a:r>
              <a:rPr lang="en-US" sz="2400" dirty="0"/>
              <a:t>Scenario where </a:t>
            </a:r>
            <a:r>
              <a:rPr lang="en-US" sz="2400" dirty="0" err="1"/>
              <a:t>NullPointerException</a:t>
            </a:r>
            <a:r>
              <a:rPr lang="en-US" sz="2400" dirty="0"/>
              <a:t> </a:t>
            </a:r>
            <a:r>
              <a:rPr lang="en-US" sz="2400" dirty="0" smtClean="0"/>
              <a:t>occurs</a:t>
            </a:r>
            <a:endParaRPr lang="en-US" sz="2400" dirty="0"/>
          </a:p>
          <a:p>
            <a:pPr marL="402336" lvl="1" indent="0">
              <a:buNone/>
            </a:pPr>
            <a:r>
              <a:rPr lang="en-US" sz="1800" dirty="0" smtClean="0"/>
              <a:t>If </a:t>
            </a:r>
            <a:r>
              <a:rPr lang="en-US" sz="1800" dirty="0"/>
              <a:t>we have null value in any variable, performing any operation by the variable occurs an </a:t>
            </a:r>
            <a:r>
              <a:rPr lang="en-US" sz="1800" dirty="0" err="1"/>
              <a:t>NullPointerException</a:t>
            </a:r>
            <a:r>
              <a:rPr lang="en-US" sz="1800" dirty="0" smtClean="0"/>
              <a:t>.</a:t>
            </a:r>
          </a:p>
          <a:p>
            <a:pPr marL="402336" lvl="1" indent="0">
              <a:buNone/>
            </a:pPr>
            <a:r>
              <a:rPr lang="en-US" sz="1800" dirty="0">
                <a:latin typeface="Courier"/>
              </a:rPr>
              <a:t>String s=</a:t>
            </a:r>
            <a:r>
              <a:rPr lang="en-US" sz="1800" b="1" dirty="0">
                <a:latin typeface="Courier"/>
              </a:rPr>
              <a:t>null</a:t>
            </a:r>
            <a:r>
              <a:rPr lang="en-US" sz="1800" dirty="0">
                <a:latin typeface="Courier"/>
              </a:rPr>
              <a:t>;  </a:t>
            </a:r>
          </a:p>
          <a:p>
            <a:pPr marL="402336" lvl="1" indent="0">
              <a:buNone/>
            </a:pPr>
            <a:r>
              <a:rPr lang="en-US" sz="1800" dirty="0" err="1">
                <a:latin typeface="Courier"/>
              </a:rPr>
              <a:t>System.out.println</a:t>
            </a:r>
            <a:r>
              <a:rPr lang="en-US" sz="1800" dirty="0">
                <a:latin typeface="Courier"/>
              </a:rPr>
              <a:t>(</a:t>
            </a:r>
            <a:r>
              <a:rPr lang="en-US" sz="1800" dirty="0" err="1">
                <a:latin typeface="Courier"/>
              </a:rPr>
              <a:t>s.length</a:t>
            </a:r>
            <a:r>
              <a:rPr lang="en-US" sz="1800" dirty="0">
                <a:latin typeface="Courier"/>
              </a:rPr>
              <a:t>());//</a:t>
            </a:r>
            <a:r>
              <a:rPr lang="en-US" sz="1800" dirty="0" err="1">
                <a:latin typeface="Courier"/>
              </a:rPr>
              <a:t>NullPointerException</a:t>
            </a:r>
            <a:r>
              <a:rPr lang="en-US" sz="1800" dirty="0">
                <a:latin typeface="Courier"/>
              </a:rPr>
              <a:t> </a:t>
            </a:r>
          </a:p>
          <a:p>
            <a:pPr marL="109728" indent="0">
              <a:buNone/>
            </a:pPr>
            <a:endParaRPr lang="en-US" sz="2000" dirty="0"/>
          </a:p>
          <a:p>
            <a:pPr marL="452628" indent="-342900">
              <a:buAutoNum type="arabicPeriod" startAt="2"/>
            </a:pPr>
            <a:endParaRPr lang="en-US" sz="1800" dirty="0"/>
          </a:p>
          <a:p>
            <a:pPr marL="109728" indent="0">
              <a:buNone/>
            </a:pPr>
            <a:endParaRPr lang="en-US" sz="1800" dirty="0"/>
          </a:p>
        </p:txBody>
      </p:sp>
    </p:spTree>
    <p:extLst>
      <p:ext uri="{BB962C8B-B14F-4D97-AF65-F5344CB8AC3E}">
        <p14:creationId xmlns:p14="http://schemas.microsoft.com/office/powerpoint/2010/main" val="161590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Regular Expressions</a:t>
            </a:r>
          </a:p>
        </p:txBody>
      </p:sp>
    </p:spTree>
    <p:extLst>
      <p:ext uri="{BB962C8B-B14F-4D97-AF65-F5344CB8AC3E}">
        <p14:creationId xmlns:p14="http://schemas.microsoft.com/office/powerpoint/2010/main" val="6976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Common scenarios where exceptions may occur</a:t>
            </a:r>
          </a:p>
        </p:txBody>
      </p:sp>
      <p:sp>
        <p:nvSpPr>
          <p:cNvPr id="3" name="Content Placeholder 2"/>
          <p:cNvSpPr>
            <a:spLocks noGrp="1"/>
          </p:cNvSpPr>
          <p:nvPr>
            <p:ph idx="1"/>
          </p:nvPr>
        </p:nvSpPr>
        <p:spPr>
          <a:xfrm>
            <a:off x="609600" y="1830324"/>
            <a:ext cx="10972800" cy="4405376"/>
          </a:xfrm>
        </p:spPr>
        <p:txBody>
          <a:bodyPr>
            <a:normAutofit/>
          </a:bodyPr>
          <a:lstStyle/>
          <a:p>
            <a:pPr marL="577850" indent="-457200">
              <a:buFont typeface="+mj-lt"/>
              <a:buAutoNum type="arabicPeriod" startAt="3"/>
            </a:pPr>
            <a:r>
              <a:rPr lang="en-US" sz="2400" dirty="0"/>
              <a:t>Scenario where </a:t>
            </a:r>
            <a:r>
              <a:rPr lang="en-US" sz="2400" dirty="0" err="1"/>
              <a:t>NumberFormatException</a:t>
            </a:r>
            <a:r>
              <a:rPr lang="en-US" sz="2400" dirty="0"/>
              <a:t> </a:t>
            </a:r>
            <a:r>
              <a:rPr lang="en-US" sz="2400" dirty="0" smtClean="0"/>
              <a:t>occurs</a:t>
            </a:r>
            <a:endParaRPr lang="en-US" sz="2400" dirty="0"/>
          </a:p>
          <a:p>
            <a:pPr marL="402336" lvl="1" indent="0">
              <a:buNone/>
            </a:pPr>
            <a:r>
              <a:rPr lang="en-US" sz="1800" dirty="0"/>
              <a:t>The wrong formatting of any value, may occur </a:t>
            </a:r>
            <a:r>
              <a:rPr lang="en-US" sz="1800" dirty="0" err="1"/>
              <a:t>NumberFormatException</a:t>
            </a:r>
            <a:r>
              <a:rPr lang="en-US" sz="1800" dirty="0"/>
              <a:t>. Suppose I have a string variable that have characters, converting this variable into digit will occur </a:t>
            </a:r>
            <a:r>
              <a:rPr lang="en-US" sz="1800" dirty="0" err="1" smtClean="0"/>
              <a:t>NumberFormatException</a:t>
            </a:r>
            <a:r>
              <a:rPr lang="en-US" sz="1800" dirty="0" smtClean="0"/>
              <a:t>.</a:t>
            </a:r>
            <a:endParaRPr lang="en-US" sz="1800" dirty="0"/>
          </a:p>
          <a:p>
            <a:pPr marL="402336" lvl="1" indent="0">
              <a:buNone/>
            </a:pPr>
            <a:r>
              <a:rPr lang="en-US" sz="1800" dirty="0">
                <a:latin typeface="Courier"/>
              </a:rPr>
              <a:t>String s="</a:t>
            </a:r>
            <a:r>
              <a:rPr lang="en-US" sz="1800" dirty="0" err="1">
                <a:latin typeface="Courier"/>
              </a:rPr>
              <a:t>abc</a:t>
            </a:r>
            <a:r>
              <a:rPr lang="en-US" sz="1800" dirty="0">
                <a:latin typeface="Courier"/>
              </a:rPr>
              <a:t>";   </a:t>
            </a:r>
          </a:p>
          <a:p>
            <a:pPr marL="402336" lvl="1" indent="0">
              <a:buNone/>
            </a:pP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a:t>
            </a:r>
            <a:r>
              <a:rPr lang="en-US" sz="1800" dirty="0" err="1">
                <a:latin typeface="Courier"/>
              </a:rPr>
              <a:t>Integer.parseInt</a:t>
            </a:r>
            <a:r>
              <a:rPr lang="en-US" sz="1800" dirty="0">
                <a:latin typeface="Courier"/>
              </a:rPr>
              <a:t>(s);//</a:t>
            </a:r>
            <a:r>
              <a:rPr lang="en-US" sz="1800" dirty="0" err="1">
                <a:latin typeface="Courier"/>
              </a:rPr>
              <a:t>NumberFormatException</a:t>
            </a:r>
            <a:r>
              <a:rPr lang="en-US" sz="1800" dirty="0">
                <a:latin typeface="Courier"/>
              </a:rPr>
              <a:t>   </a:t>
            </a:r>
          </a:p>
          <a:p>
            <a:pPr marL="109728" indent="0">
              <a:buNone/>
            </a:pPr>
            <a:endParaRPr lang="en-US" sz="2000" dirty="0">
              <a:latin typeface="Courier"/>
            </a:endParaRPr>
          </a:p>
          <a:p>
            <a:pPr marL="576262" indent="-457200">
              <a:buFont typeface="+mj-lt"/>
              <a:buAutoNum type="arabicPeriod" startAt="4"/>
            </a:pPr>
            <a:r>
              <a:rPr lang="en-US" sz="2400" dirty="0"/>
              <a:t>Scenario where </a:t>
            </a:r>
            <a:r>
              <a:rPr lang="en-US" sz="2400" dirty="0" err="1"/>
              <a:t>ArithmeticException</a:t>
            </a:r>
            <a:r>
              <a:rPr lang="en-US" sz="2400" dirty="0"/>
              <a:t> occurs</a:t>
            </a:r>
          </a:p>
          <a:p>
            <a:pPr marL="402336" lvl="1" indent="0">
              <a:buNone/>
            </a:pPr>
            <a:r>
              <a:rPr lang="en-US" sz="1800" dirty="0"/>
              <a:t>If you are inserting any value in the wrong index, it would result </a:t>
            </a:r>
            <a:r>
              <a:rPr lang="en-US" sz="1800" dirty="0" err="1"/>
              <a:t>ArrayIndexOutOfBoundsException</a:t>
            </a:r>
            <a:r>
              <a:rPr lang="en-US" sz="1800" dirty="0"/>
              <a:t> as shown </a:t>
            </a:r>
            <a:r>
              <a:rPr lang="en-US" sz="1800" dirty="0" smtClean="0"/>
              <a:t>below:</a:t>
            </a:r>
            <a:endParaRPr lang="en-US" sz="1800" dirty="0"/>
          </a:p>
          <a:p>
            <a:pPr marL="402336" lvl="1" indent="0">
              <a:buNone/>
            </a:pPr>
            <a:r>
              <a:rPr lang="en-US" sz="1800" b="1" dirty="0" err="1">
                <a:latin typeface="Courier"/>
              </a:rPr>
              <a:t>int</a:t>
            </a:r>
            <a:r>
              <a:rPr lang="en-US" sz="1800" dirty="0">
                <a:latin typeface="Courier"/>
              </a:rPr>
              <a:t> a[]=</a:t>
            </a:r>
            <a:r>
              <a:rPr lang="en-US" sz="1800" b="1" dirty="0">
                <a:latin typeface="Courier"/>
              </a:rPr>
              <a:t>new</a:t>
            </a:r>
            <a:r>
              <a:rPr lang="en-US" sz="1800" dirty="0">
                <a:latin typeface="Courier"/>
              </a:rPr>
              <a:t> </a:t>
            </a:r>
            <a:r>
              <a:rPr lang="en-US" sz="1800" b="1" dirty="0" err="1">
                <a:latin typeface="Courier"/>
              </a:rPr>
              <a:t>int</a:t>
            </a:r>
            <a:r>
              <a:rPr lang="en-US" sz="1800" dirty="0">
                <a:latin typeface="Courier"/>
              </a:rPr>
              <a:t>[5</a:t>
            </a:r>
            <a:r>
              <a:rPr lang="en-US" sz="1800" dirty="0" smtClean="0">
                <a:latin typeface="Courier"/>
              </a:rPr>
              <a:t>];</a:t>
            </a:r>
            <a:r>
              <a:rPr lang="en-US" sz="1800" dirty="0">
                <a:latin typeface="Courier"/>
              </a:rPr>
              <a:t>  </a:t>
            </a:r>
          </a:p>
          <a:p>
            <a:pPr marL="402336" lvl="1" indent="0">
              <a:buNone/>
            </a:pPr>
            <a:r>
              <a:rPr lang="en-US" sz="1800" dirty="0">
                <a:latin typeface="Courier"/>
              </a:rPr>
              <a:t>a[10]=50; //</a:t>
            </a:r>
            <a:r>
              <a:rPr lang="en-US" sz="1800" dirty="0" err="1">
                <a:latin typeface="Courier"/>
              </a:rPr>
              <a:t>ArrayIndexOutOfBoundsException</a:t>
            </a:r>
            <a:r>
              <a:rPr lang="en-US" sz="1800" dirty="0">
                <a:latin typeface="Courier"/>
              </a:rPr>
              <a:t>  </a:t>
            </a:r>
          </a:p>
        </p:txBody>
      </p:sp>
    </p:spTree>
    <p:extLst>
      <p:ext uri="{BB962C8B-B14F-4D97-AF65-F5344CB8AC3E}">
        <p14:creationId xmlns:p14="http://schemas.microsoft.com/office/powerpoint/2010/main" val="182609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Java Exception Handling Keywords</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dirty="0"/>
              <a:t>There are 5 keywords used in java exception handling</a:t>
            </a:r>
            <a:r>
              <a:rPr lang="en-US" dirty="0" smtClean="0"/>
              <a:t>.</a:t>
            </a:r>
          </a:p>
          <a:p>
            <a:pPr marL="109728" indent="0">
              <a:buNone/>
            </a:pPr>
            <a:endParaRPr lang="en-US" sz="2400" dirty="0"/>
          </a:p>
          <a:p>
            <a:pPr marL="566928" indent="-457200">
              <a:buFont typeface="+mj-lt"/>
              <a:buAutoNum type="arabicPeriod"/>
            </a:pPr>
            <a:r>
              <a:rPr lang="en-US" sz="2400" dirty="0"/>
              <a:t>try</a:t>
            </a:r>
          </a:p>
          <a:p>
            <a:pPr marL="566928" indent="-457200">
              <a:buFont typeface="+mj-lt"/>
              <a:buAutoNum type="arabicPeriod"/>
            </a:pPr>
            <a:r>
              <a:rPr lang="en-US" sz="2400" dirty="0"/>
              <a:t>catch</a:t>
            </a:r>
          </a:p>
          <a:p>
            <a:pPr marL="566928" indent="-457200">
              <a:buFont typeface="+mj-lt"/>
              <a:buAutoNum type="arabicPeriod"/>
            </a:pPr>
            <a:r>
              <a:rPr lang="en-US" sz="2400" dirty="0"/>
              <a:t>finally</a:t>
            </a:r>
          </a:p>
          <a:p>
            <a:pPr marL="566928" indent="-457200">
              <a:buFont typeface="+mj-lt"/>
              <a:buAutoNum type="arabicPeriod"/>
            </a:pPr>
            <a:r>
              <a:rPr lang="en-US" sz="2400" dirty="0"/>
              <a:t>throw</a:t>
            </a:r>
          </a:p>
          <a:p>
            <a:pPr marL="566928" indent="-457200">
              <a:buFont typeface="+mj-lt"/>
              <a:buAutoNum type="arabicPeriod"/>
            </a:pPr>
            <a:r>
              <a:rPr lang="en-US" sz="2400" dirty="0"/>
              <a:t>throws</a:t>
            </a:r>
          </a:p>
        </p:txBody>
      </p:sp>
    </p:spTree>
    <p:extLst>
      <p:ext uri="{BB962C8B-B14F-4D97-AF65-F5344CB8AC3E}">
        <p14:creationId xmlns:p14="http://schemas.microsoft.com/office/powerpoint/2010/main" val="142016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try-catch</a:t>
            </a:r>
          </a:p>
        </p:txBody>
      </p:sp>
      <p:sp>
        <p:nvSpPr>
          <p:cNvPr id="3" name="Content Placeholder 2"/>
          <p:cNvSpPr>
            <a:spLocks noGrp="1"/>
          </p:cNvSpPr>
          <p:nvPr>
            <p:ph idx="1"/>
          </p:nvPr>
        </p:nvSpPr>
        <p:spPr>
          <a:xfrm>
            <a:off x="609600" y="1830324"/>
            <a:ext cx="10972800" cy="4405376"/>
          </a:xfrm>
        </p:spPr>
        <p:txBody>
          <a:bodyPr>
            <a:normAutofit fontScale="92500" lnSpcReduction="20000"/>
          </a:bodyPr>
          <a:lstStyle/>
          <a:p>
            <a:r>
              <a:rPr lang="en-US" dirty="0"/>
              <a:t>Java try block is used to enclose the code that might throw an exception. It must be used within the method.</a:t>
            </a:r>
          </a:p>
          <a:p>
            <a:r>
              <a:rPr lang="en-US" dirty="0"/>
              <a:t>Java try block must be followed by either catch or finally block</a:t>
            </a:r>
            <a:r>
              <a:rPr lang="en-US" dirty="0" smtClean="0"/>
              <a:t>.</a:t>
            </a:r>
          </a:p>
          <a:p>
            <a:r>
              <a:rPr lang="en-US" dirty="0"/>
              <a:t>Java catch block is used to handle the Exception. It must be used after the try block </a:t>
            </a:r>
            <a:r>
              <a:rPr lang="en-US" dirty="0" smtClean="0"/>
              <a:t>only</a:t>
            </a:r>
          </a:p>
          <a:p>
            <a:r>
              <a:rPr lang="en-US" dirty="0"/>
              <a:t>You can use multiple catch block with a single try.</a:t>
            </a:r>
            <a:endParaRPr lang="en-US" dirty="0" smtClean="0"/>
          </a:p>
          <a:p>
            <a:endParaRPr lang="en-US" dirty="0" smtClean="0"/>
          </a:p>
          <a:p>
            <a:r>
              <a:rPr lang="en-US" dirty="0" smtClean="0"/>
              <a:t>Syntax </a:t>
            </a:r>
            <a:r>
              <a:rPr lang="en-US" dirty="0"/>
              <a:t>of java try-catch</a:t>
            </a:r>
          </a:p>
          <a:p>
            <a:endParaRPr lang="en-US" sz="2400" dirty="0"/>
          </a:p>
          <a:p>
            <a:pPr marL="402336" lvl="1" indent="0">
              <a:buNone/>
            </a:pPr>
            <a:r>
              <a:rPr lang="en-US" sz="2400" b="1" dirty="0">
                <a:latin typeface="Courier"/>
              </a:rPr>
              <a:t>try</a:t>
            </a:r>
            <a:r>
              <a:rPr lang="en-US" sz="2400" dirty="0">
                <a:latin typeface="Courier"/>
              </a:rPr>
              <a:t>{  </a:t>
            </a:r>
          </a:p>
          <a:p>
            <a:pPr marL="402336" lvl="1" indent="0">
              <a:buNone/>
            </a:pPr>
            <a:r>
              <a:rPr lang="en-US" sz="2400" dirty="0" smtClean="0">
                <a:latin typeface="Courier"/>
              </a:rPr>
              <a:t>	//</a:t>
            </a:r>
            <a:r>
              <a:rPr lang="en-US" sz="2400" dirty="0">
                <a:latin typeface="Courier"/>
              </a:rPr>
              <a:t>code that may throw exception  </a:t>
            </a:r>
          </a:p>
          <a:p>
            <a:pPr marL="402336" lvl="1" indent="0">
              <a:buNone/>
            </a:pPr>
            <a:r>
              <a:rPr lang="en-US" sz="2400" dirty="0">
                <a:latin typeface="Courier"/>
              </a:rPr>
              <a:t>}</a:t>
            </a:r>
            <a:r>
              <a:rPr lang="en-US" sz="2400" b="1" dirty="0">
                <a:latin typeface="Courier"/>
              </a:rPr>
              <a:t>catch</a:t>
            </a:r>
            <a:r>
              <a:rPr lang="en-US" sz="2400" dirty="0">
                <a:latin typeface="Courier"/>
              </a:rPr>
              <a:t>(</a:t>
            </a:r>
            <a:r>
              <a:rPr lang="en-US" sz="2400" dirty="0" err="1">
                <a:latin typeface="Courier"/>
              </a:rPr>
              <a:t>Exception_class_Name</a:t>
            </a:r>
            <a:r>
              <a:rPr lang="en-US" sz="2400" dirty="0">
                <a:latin typeface="Courier"/>
              </a:rPr>
              <a:t> ref){} </a:t>
            </a:r>
            <a:r>
              <a:rPr lang="en-US" sz="2200" dirty="0">
                <a:latin typeface="Courier"/>
              </a:rPr>
              <a:t> </a:t>
            </a:r>
          </a:p>
          <a:p>
            <a:pPr marL="109728" indent="0">
              <a:buNone/>
            </a:pPr>
            <a:endParaRPr lang="en-US" sz="2400" dirty="0" smtClean="0">
              <a:latin typeface="Courier"/>
            </a:endParaRPr>
          </a:p>
          <a:p>
            <a:pPr marL="109728" indent="0">
              <a:buNone/>
            </a:pPr>
            <a:endParaRPr lang="en-US" sz="2400" dirty="0">
              <a:latin typeface="Courier"/>
            </a:endParaRPr>
          </a:p>
        </p:txBody>
      </p:sp>
    </p:spTree>
    <p:extLst>
      <p:ext uri="{BB962C8B-B14F-4D97-AF65-F5344CB8AC3E}">
        <p14:creationId xmlns:p14="http://schemas.microsoft.com/office/powerpoint/2010/main" val="247047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Problem without exception handling</a:t>
            </a:r>
          </a:p>
        </p:txBody>
      </p:sp>
      <p:sp>
        <p:nvSpPr>
          <p:cNvPr id="3" name="Content Placeholder 2"/>
          <p:cNvSpPr>
            <a:spLocks noGrp="1"/>
          </p:cNvSpPr>
          <p:nvPr>
            <p:ph idx="1"/>
          </p:nvPr>
        </p:nvSpPr>
        <p:spPr>
          <a:xfrm>
            <a:off x="609600" y="1830324"/>
            <a:ext cx="10972800" cy="4405376"/>
          </a:xfrm>
        </p:spPr>
        <p:txBody>
          <a:bodyPr>
            <a:normAutofit fontScale="92500" lnSpcReduction="10000"/>
          </a:bodyPr>
          <a:lstStyle/>
          <a:p>
            <a:r>
              <a:rPr lang="en-US" dirty="0"/>
              <a:t>Let's try to understand the problem if we don't use try-catch </a:t>
            </a:r>
            <a:r>
              <a:rPr lang="en-US" dirty="0" smtClean="0"/>
              <a:t>block.</a:t>
            </a:r>
          </a:p>
          <a:p>
            <a:pPr marL="109728" indent="0">
              <a:buNone/>
            </a:pPr>
            <a:endParaRPr lang="en-US" sz="2400" b="1" dirty="0" smtClean="0">
              <a:latin typeface="Courier"/>
            </a:endParaRPr>
          </a:p>
          <a:p>
            <a:pPr marL="402336" lvl="1" indent="0">
              <a:buNone/>
            </a:pPr>
            <a:r>
              <a:rPr lang="en-US" sz="2200" b="1" dirty="0" smtClean="0">
                <a:latin typeface="Courier"/>
              </a:rPr>
              <a:t>public</a:t>
            </a:r>
            <a:r>
              <a:rPr lang="en-US" sz="2200" dirty="0">
                <a:latin typeface="Courier"/>
              </a:rPr>
              <a:t> </a:t>
            </a:r>
            <a:r>
              <a:rPr lang="en-US" sz="2200" b="1" dirty="0">
                <a:latin typeface="Courier"/>
              </a:rPr>
              <a:t>class</a:t>
            </a:r>
            <a:r>
              <a:rPr lang="en-US" sz="2200" dirty="0">
                <a:latin typeface="Courier"/>
              </a:rPr>
              <a:t> Testtrycatch1{  </a:t>
            </a:r>
          </a:p>
          <a:p>
            <a:pPr marL="402336" lvl="1" indent="0">
              <a:buNone/>
            </a:pPr>
            <a:r>
              <a:rPr lang="en-US" sz="2200" dirty="0">
                <a:latin typeface="Courier"/>
              </a:rPr>
              <a:t>  </a:t>
            </a:r>
            <a:r>
              <a:rPr lang="en-US" sz="2200" b="1" dirty="0">
                <a:latin typeface="Courier"/>
              </a:rPr>
              <a:t>public</a:t>
            </a:r>
            <a:r>
              <a:rPr lang="en-US" sz="2200" dirty="0">
                <a:latin typeface="Courier"/>
              </a:rPr>
              <a:t> </a:t>
            </a:r>
            <a:r>
              <a:rPr lang="en-US" sz="2200" b="1" dirty="0">
                <a:latin typeface="Courier"/>
              </a:rPr>
              <a:t>static</a:t>
            </a:r>
            <a:r>
              <a:rPr lang="en-US" sz="2200" dirty="0">
                <a:latin typeface="Courier"/>
              </a:rPr>
              <a:t> </a:t>
            </a:r>
            <a:r>
              <a:rPr lang="en-US" sz="2200" b="1" dirty="0">
                <a:latin typeface="Courier"/>
              </a:rPr>
              <a:t>void</a:t>
            </a:r>
            <a:r>
              <a:rPr lang="en-US" sz="2200" dirty="0">
                <a:latin typeface="Courier"/>
              </a:rPr>
              <a:t> main(String </a:t>
            </a:r>
            <a:r>
              <a:rPr lang="en-US" sz="2200" dirty="0" err="1">
                <a:latin typeface="Courier"/>
              </a:rPr>
              <a:t>args</a:t>
            </a:r>
            <a:r>
              <a:rPr lang="en-US" sz="2200" dirty="0">
                <a:latin typeface="Courier"/>
              </a:rPr>
              <a:t>[]){  </a:t>
            </a:r>
          </a:p>
          <a:p>
            <a:pPr marL="402336" lvl="1" indent="0">
              <a:buNone/>
            </a:pPr>
            <a:r>
              <a:rPr lang="en-US" sz="2200" dirty="0">
                <a:latin typeface="Courier"/>
              </a:rPr>
              <a:t>      </a:t>
            </a:r>
            <a:r>
              <a:rPr lang="en-US" sz="2200" b="1" dirty="0" err="1">
                <a:latin typeface="Courier"/>
              </a:rPr>
              <a:t>int</a:t>
            </a:r>
            <a:r>
              <a:rPr lang="en-US" sz="2200" dirty="0">
                <a:latin typeface="Courier"/>
              </a:rPr>
              <a:t> data=50/0;//may throw exception  </a:t>
            </a:r>
          </a:p>
          <a:p>
            <a:pPr marL="402336" lvl="1" indent="0">
              <a:buNone/>
            </a:pPr>
            <a:r>
              <a:rPr lang="en-US" sz="2200" dirty="0">
                <a:latin typeface="Courier"/>
              </a:rPr>
              <a:t>      </a:t>
            </a:r>
            <a:r>
              <a:rPr lang="en-US" sz="2200" dirty="0" err="1">
                <a:latin typeface="Courier"/>
              </a:rPr>
              <a:t>System.out.println</a:t>
            </a:r>
            <a:r>
              <a:rPr lang="en-US" sz="2200" dirty="0">
                <a:latin typeface="Courier"/>
              </a:rPr>
              <a:t>("rest of the code...");  </a:t>
            </a:r>
          </a:p>
          <a:p>
            <a:pPr marL="402336" lvl="1" indent="0">
              <a:buNone/>
            </a:pPr>
            <a:r>
              <a:rPr lang="en-US" sz="2200" dirty="0">
                <a:latin typeface="Courier"/>
              </a:rPr>
              <a:t> </a:t>
            </a:r>
            <a:r>
              <a:rPr lang="en-US" sz="2200" dirty="0" smtClean="0">
                <a:latin typeface="Courier"/>
              </a:rPr>
              <a:t> }</a:t>
            </a:r>
            <a:r>
              <a:rPr lang="en-US" sz="2200" dirty="0">
                <a:latin typeface="Courier"/>
              </a:rPr>
              <a:t>  </a:t>
            </a:r>
          </a:p>
          <a:p>
            <a:pPr marL="402336" lvl="1" indent="0">
              <a:buNone/>
            </a:pPr>
            <a:r>
              <a:rPr lang="en-US" sz="2200" dirty="0">
                <a:latin typeface="Courier"/>
              </a:rPr>
              <a:t>}  </a:t>
            </a:r>
          </a:p>
          <a:p>
            <a:pPr marL="109728" indent="0">
              <a:buNone/>
            </a:pPr>
            <a:endParaRPr lang="en-US" sz="2400" dirty="0" smtClean="0">
              <a:latin typeface="Courier"/>
            </a:endParaRPr>
          </a:p>
          <a:p>
            <a:pPr marL="109728" indent="0">
              <a:buNone/>
            </a:pPr>
            <a:r>
              <a:rPr lang="en-US" sz="2400" dirty="0"/>
              <a:t>Output</a:t>
            </a:r>
            <a:r>
              <a:rPr lang="en-US" sz="2400" dirty="0" smtClean="0"/>
              <a:t>:</a:t>
            </a:r>
          </a:p>
          <a:p>
            <a:pPr marL="109728" indent="0">
              <a:buNone/>
            </a:pPr>
            <a:endParaRPr lang="en-US" sz="2400" dirty="0" smtClean="0"/>
          </a:p>
          <a:p>
            <a:pPr marL="109728" indent="0">
              <a:buNone/>
            </a:pPr>
            <a:r>
              <a:rPr lang="en-US" sz="1900" dirty="0">
                <a:latin typeface="Courier"/>
              </a:rPr>
              <a:t>Exception in thread main </a:t>
            </a:r>
            <a:r>
              <a:rPr lang="en-US" sz="1900" dirty="0" err="1">
                <a:latin typeface="Courier"/>
              </a:rPr>
              <a:t>java.lang.ArithmeticException</a:t>
            </a:r>
            <a:r>
              <a:rPr lang="en-US" sz="1900" dirty="0">
                <a:latin typeface="Courier"/>
              </a:rPr>
              <a:t>:/ by zero</a:t>
            </a:r>
          </a:p>
        </p:txBody>
      </p:sp>
    </p:spTree>
    <p:extLst>
      <p:ext uri="{BB962C8B-B14F-4D97-AF65-F5344CB8AC3E}">
        <p14:creationId xmlns:p14="http://schemas.microsoft.com/office/powerpoint/2010/main" val="49629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Problem without exception handling</a:t>
            </a:r>
          </a:p>
        </p:txBody>
      </p:sp>
      <p:sp>
        <p:nvSpPr>
          <p:cNvPr id="3" name="Content Placeholder 2"/>
          <p:cNvSpPr>
            <a:spLocks noGrp="1"/>
          </p:cNvSpPr>
          <p:nvPr>
            <p:ph idx="1"/>
          </p:nvPr>
        </p:nvSpPr>
        <p:spPr>
          <a:xfrm>
            <a:off x="609600" y="1830324"/>
            <a:ext cx="10972800" cy="4405376"/>
          </a:xfrm>
        </p:spPr>
        <p:txBody>
          <a:bodyPr>
            <a:normAutofit/>
          </a:bodyPr>
          <a:lstStyle/>
          <a:p>
            <a:r>
              <a:rPr lang="en-US" dirty="0"/>
              <a:t>As displayed in the above example, rest of the code is not executed (in such case, rest of the code... statement is not printed</a:t>
            </a:r>
            <a:r>
              <a:rPr lang="en-US" dirty="0" smtClean="0"/>
              <a:t>).</a:t>
            </a:r>
          </a:p>
          <a:p>
            <a:endParaRPr lang="en-US" dirty="0" smtClean="0"/>
          </a:p>
          <a:p>
            <a:pPr marL="109728" indent="0">
              <a:buNone/>
            </a:pPr>
            <a:r>
              <a:rPr lang="en-US" dirty="0" smtClean="0">
                <a:latin typeface="Courier"/>
              </a:rPr>
              <a:t>	</a:t>
            </a:r>
            <a:r>
              <a:rPr lang="en-US" dirty="0" err="1" smtClean="0">
                <a:latin typeface="Courier"/>
              </a:rPr>
              <a:t>System.out.println</a:t>
            </a:r>
            <a:r>
              <a:rPr lang="en-US" dirty="0">
                <a:latin typeface="Courier"/>
              </a:rPr>
              <a:t>("rest of the code...");</a:t>
            </a:r>
            <a:endParaRPr lang="en-US" dirty="0"/>
          </a:p>
          <a:p>
            <a:endParaRPr lang="en-US" dirty="0"/>
          </a:p>
          <a:p>
            <a:r>
              <a:rPr lang="en-US" dirty="0"/>
              <a:t>There can be 100 lines of code after exception. So all the code after exception will not be executed.</a:t>
            </a:r>
          </a:p>
        </p:txBody>
      </p:sp>
    </p:spTree>
    <p:extLst>
      <p:ext uri="{BB962C8B-B14F-4D97-AF65-F5344CB8AC3E}">
        <p14:creationId xmlns:p14="http://schemas.microsoft.com/office/powerpoint/2010/main" val="348881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Solution by exception handling</a:t>
            </a:r>
          </a:p>
        </p:txBody>
      </p:sp>
      <p:sp>
        <p:nvSpPr>
          <p:cNvPr id="3" name="Content Placeholder 2"/>
          <p:cNvSpPr>
            <a:spLocks noGrp="1"/>
          </p:cNvSpPr>
          <p:nvPr>
            <p:ph idx="1"/>
          </p:nvPr>
        </p:nvSpPr>
        <p:spPr>
          <a:xfrm>
            <a:off x="609600" y="1830324"/>
            <a:ext cx="10972800" cy="4405376"/>
          </a:xfrm>
        </p:spPr>
        <p:txBody>
          <a:bodyPr>
            <a:normAutofit fontScale="55000" lnSpcReduction="20000"/>
          </a:bodyPr>
          <a:lstStyle/>
          <a:p>
            <a:pPr marL="109728" indent="0">
              <a:buNone/>
            </a:pPr>
            <a:r>
              <a:rPr lang="en-US" dirty="0"/>
              <a:t>Let's see the solution of </a:t>
            </a:r>
            <a:r>
              <a:rPr lang="en-US" dirty="0" smtClean="0"/>
              <a:t>problem </a:t>
            </a:r>
            <a:r>
              <a:rPr lang="en-US" dirty="0"/>
              <a:t>by java try-catch block</a:t>
            </a:r>
            <a:r>
              <a:rPr lang="en-US" dirty="0" smtClean="0"/>
              <a:t>.</a:t>
            </a:r>
          </a:p>
          <a:p>
            <a:pPr marL="109728" indent="0">
              <a:buNone/>
            </a:pPr>
            <a:endParaRPr lang="en-US" sz="2400" b="1" dirty="0" smtClean="0">
              <a:latin typeface="Courier"/>
            </a:endParaRPr>
          </a:p>
          <a:p>
            <a:pPr marL="109728" indent="0">
              <a:buNone/>
            </a:pPr>
            <a:r>
              <a:rPr lang="en-US" sz="2100" b="1" dirty="0">
                <a:latin typeface="Courier"/>
              </a:rPr>
              <a:t>public</a:t>
            </a:r>
            <a:r>
              <a:rPr lang="en-US" sz="2100" dirty="0">
                <a:latin typeface="Courier"/>
              </a:rPr>
              <a:t> </a:t>
            </a:r>
            <a:r>
              <a:rPr lang="en-US" sz="2100" b="1" dirty="0">
                <a:latin typeface="Courier"/>
              </a:rPr>
              <a:t>class</a:t>
            </a:r>
            <a:r>
              <a:rPr lang="en-US" sz="2100" dirty="0">
                <a:latin typeface="Courier"/>
              </a:rPr>
              <a:t> Testtrycatch2{  </a:t>
            </a:r>
          </a:p>
          <a:p>
            <a:pPr marL="109728" indent="0">
              <a:buNone/>
            </a:pPr>
            <a:r>
              <a:rPr lang="en-US" sz="2100" dirty="0">
                <a:latin typeface="Courier"/>
              </a:rPr>
              <a:t>  </a:t>
            </a:r>
            <a:r>
              <a:rPr lang="en-US" sz="2100" b="1" dirty="0">
                <a:latin typeface="Courier"/>
              </a:rPr>
              <a:t>public</a:t>
            </a:r>
            <a:r>
              <a:rPr lang="en-US" sz="2100" dirty="0">
                <a:latin typeface="Courier"/>
              </a:rPr>
              <a:t> </a:t>
            </a:r>
            <a:r>
              <a:rPr lang="en-US" sz="2100" b="1" dirty="0">
                <a:latin typeface="Courier"/>
              </a:rPr>
              <a:t>static</a:t>
            </a:r>
            <a:r>
              <a:rPr lang="en-US" sz="2100" dirty="0">
                <a:latin typeface="Courier"/>
              </a:rPr>
              <a:t> </a:t>
            </a:r>
            <a:r>
              <a:rPr lang="en-US" sz="2100" b="1" dirty="0">
                <a:latin typeface="Courier"/>
              </a:rPr>
              <a:t>void</a:t>
            </a:r>
            <a:r>
              <a:rPr lang="en-US" sz="2100" dirty="0">
                <a:latin typeface="Courier"/>
              </a:rPr>
              <a:t> main(String </a:t>
            </a:r>
            <a:r>
              <a:rPr lang="en-US" sz="2100" dirty="0" err="1">
                <a:latin typeface="Courier"/>
              </a:rPr>
              <a:t>args</a:t>
            </a:r>
            <a:r>
              <a:rPr lang="en-US" sz="2100" dirty="0">
                <a:latin typeface="Courier"/>
              </a:rPr>
              <a:t>[]){  </a:t>
            </a:r>
          </a:p>
          <a:p>
            <a:pPr marL="109728" indent="0">
              <a:buNone/>
            </a:pPr>
            <a:r>
              <a:rPr lang="en-US" sz="2100" dirty="0">
                <a:latin typeface="Courier"/>
              </a:rPr>
              <a:t>   </a:t>
            </a:r>
            <a:r>
              <a:rPr lang="en-US" sz="2100" b="1" dirty="0">
                <a:latin typeface="Courier"/>
              </a:rPr>
              <a:t>try</a:t>
            </a:r>
            <a:r>
              <a:rPr lang="en-US" sz="2100" dirty="0">
                <a:latin typeface="Courier"/>
              </a:rPr>
              <a:t>{  </a:t>
            </a:r>
          </a:p>
          <a:p>
            <a:pPr marL="109728" indent="0">
              <a:buNone/>
            </a:pPr>
            <a:r>
              <a:rPr lang="en-US" sz="2100" dirty="0">
                <a:latin typeface="Courier"/>
              </a:rPr>
              <a:t>      </a:t>
            </a:r>
            <a:r>
              <a:rPr lang="en-US" sz="2100" b="1" dirty="0" err="1">
                <a:latin typeface="Courier"/>
              </a:rPr>
              <a:t>int</a:t>
            </a:r>
            <a:r>
              <a:rPr lang="en-US" sz="2100" dirty="0">
                <a:latin typeface="Courier"/>
              </a:rPr>
              <a:t> data=50/0;  </a:t>
            </a:r>
          </a:p>
          <a:p>
            <a:pPr marL="109728" indent="0">
              <a:buNone/>
            </a:pPr>
            <a:r>
              <a:rPr lang="en-US" sz="2100" dirty="0">
                <a:latin typeface="Courier"/>
              </a:rPr>
              <a:t>   }</a:t>
            </a:r>
            <a:r>
              <a:rPr lang="en-US" sz="2100" b="1" dirty="0">
                <a:latin typeface="Courier"/>
              </a:rPr>
              <a:t>catch</a:t>
            </a:r>
            <a:r>
              <a:rPr lang="en-US" sz="2100" dirty="0">
                <a:latin typeface="Courier"/>
              </a:rPr>
              <a:t>(</a:t>
            </a:r>
            <a:r>
              <a:rPr lang="en-US" sz="2100" dirty="0" err="1">
                <a:latin typeface="Courier"/>
              </a:rPr>
              <a:t>ArithmeticException</a:t>
            </a:r>
            <a:r>
              <a:rPr lang="en-US" sz="2100" dirty="0">
                <a:latin typeface="Courier"/>
              </a:rPr>
              <a:t> e){</a:t>
            </a:r>
            <a:r>
              <a:rPr lang="en-US" sz="2100" dirty="0" err="1">
                <a:latin typeface="Courier"/>
              </a:rPr>
              <a:t>System.out.println</a:t>
            </a:r>
            <a:r>
              <a:rPr lang="en-US" sz="2100" dirty="0">
                <a:latin typeface="Courier"/>
              </a:rPr>
              <a:t>(e);}  </a:t>
            </a:r>
          </a:p>
          <a:p>
            <a:pPr marL="109728" indent="0">
              <a:buNone/>
            </a:pPr>
            <a:r>
              <a:rPr lang="en-US" sz="2100" dirty="0">
                <a:latin typeface="Courier"/>
              </a:rPr>
              <a:t>   </a:t>
            </a:r>
            <a:r>
              <a:rPr lang="en-US" sz="2100" dirty="0" err="1">
                <a:latin typeface="Courier"/>
              </a:rPr>
              <a:t>System.out.println</a:t>
            </a:r>
            <a:r>
              <a:rPr lang="en-US" sz="2100" dirty="0">
                <a:latin typeface="Courier"/>
              </a:rPr>
              <a:t>("rest of the code...");  </a:t>
            </a:r>
          </a:p>
          <a:p>
            <a:pPr marL="109728" indent="0">
              <a:buNone/>
            </a:pPr>
            <a:r>
              <a:rPr lang="en-US" sz="2100" dirty="0" smtClean="0">
                <a:latin typeface="Courier"/>
              </a:rPr>
              <a:t>  }</a:t>
            </a:r>
            <a:r>
              <a:rPr lang="en-US" sz="2100" dirty="0">
                <a:latin typeface="Courier"/>
              </a:rPr>
              <a:t>  </a:t>
            </a:r>
          </a:p>
          <a:p>
            <a:pPr marL="109728" indent="0">
              <a:buNone/>
            </a:pPr>
            <a:r>
              <a:rPr lang="en-US" sz="2100" dirty="0">
                <a:latin typeface="Courier"/>
              </a:rPr>
              <a:t>}  </a:t>
            </a:r>
            <a:r>
              <a:rPr lang="en-US" sz="2100" dirty="0" smtClean="0">
                <a:latin typeface="Courier"/>
              </a:rPr>
              <a:t> </a:t>
            </a:r>
            <a:r>
              <a:rPr lang="en-US" sz="2200" dirty="0" smtClean="0">
                <a:latin typeface="Courier"/>
              </a:rPr>
              <a:t> </a:t>
            </a:r>
          </a:p>
          <a:p>
            <a:pPr marL="109728" indent="0">
              <a:buNone/>
            </a:pPr>
            <a:endParaRPr lang="en-US" sz="2400" dirty="0" smtClean="0">
              <a:latin typeface="Courier"/>
            </a:endParaRPr>
          </a:p>
          <a:p>
            <a:pPr marL="109728" indent="0">
              <a:buNone/>
            </a:pPr>
            <a:r>
              <a:rPr lang="en-US" sz="2400" b="1" dirty="0"/>
              <a:t>Output</a:t>
            </a:r>
            <a:r>
              <a:rPr lang="en-US" sz="2400" dirty="0" smtClean="0"/>
              <a:t>:</a:t>
            </a:r>
          </a:p>
          <a:p>
            <a:pPr marL="109728" indent="0">
              <a:buNone/>
            </a:pPr>
            <a:endParaRPr lang="en-US" sz="2400" dirty="0" smtClean="0"/>
          </a:p>
          <a:p>
            <a:pPr marL="109728" indent="0">
              <a:buNone/>
            </a:pPr>
            <a:r>
              <a:rPr lang="en-US" sz="1900" dirty="0">
                <a:latin typeface="Courier"/>
              </a:rPr>
              <a:t>Exception in thread main </a:t>
            </a:r>
            <a:r>
              <a:rPr lang="en-US" sz="1900" dirty="0" err="1">
                <a:latin typeface="Courier"/>
              </a:rPr>
              <a:t>java.lang.ArithmeticException</a:t>
            </a:r>
            <a:r>
              <a:rPr lang="en-US" sz="1900" dirty="0">
                <a:latin typeface="Courier"/>
              </a:rPr>
              <a:t>:/ by zero</a:t>
            </a:r>
          </a:p>
          <a:p>
            <a:pPr marL="109728" indent="0">
              <a:buNone/>
            </a:pPr>
            <a:r>
              <a:rPr lang="en-US" sz="1900" dirty="0">
                <a:latin typeface="Courier"/>
              </a:rPr>
              <a:t>rest of the code</a:t>
            </a:r>
            <a:r>
              <a:rPr lang="en-US" sz="1900" dirty="0" smtClean="0">
                <a:latin typeface="Courier"/>
              </a:rPr>
              <a:t>...</a:t>
            </a:r>
          </a:p>
          <a:p>
            <a:pPr marL="109728" indent="0">
              <a:buNone/>
            </a:pPr>
            <a:endParaRPr lang="en-US" sz="1900" dirty="0">
              <a:latin typeface="Courier"/>
            </a:endParaRPr>
          </a:p>
          <a:p>
            <a:pPr marL="109728" indent="0">
              <a:buNone/>
            </a:pPr>
            <a:r>
              <a:rPr lang="en-US" sz="2900" dirty="0"/>
              <a:t>Now, as displayed in the above example, rest of the code is executed i.e. rest of the code... statement is printed.</a:t>
            </a:r>
            <a:endParaRPr lang="en-US" sz="2900" dirty="0">
              <a:latin typeface="Courier"/>
            </a:endParaRPr>
          </a:p>
        </p:txBody>
      </p:sp>
    </p:spTree>
    <p:extLst>
      <p:ext uri="{BB962C8B-B14F-4D97-AF65-F5344CB8AC3E}">
        <p14:creationId xmlns:p14="http://schemas.microsoft.com/office/powerpoint/2010/main" val="194541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Internal working of java try-catch block</a:t>
            </a:r>
          </a:p>
        </p:txBody>
      </p:sp>
      <p:pic>
        <p:nvPicPr>
          <p:cNvPr id="2050" name="Picture 2" descr="internal working of try-catch 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782" y="1731617"/>
            <a:ext cx="6382435" cy="461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9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Internal working of java try-catch block</a:t>
            </a:r>
          </a:p>
        </p:txBody>
      </p:sp>
      <p:sp>
        <p:nvSpPr>
          <p:cNvPr id="3" name="Content Placeholder 2"/>
          <p:cNvSpPr>
            <a:spLocks noGrp="1"/>
          </p:cNvSpPr>
          <p:nvPr>
            <p:ph idx="1"/>
          </p:nvPr>
        </p:nvSpPr>
        <p:spPr>
          <a:xfrm>
            <a:off x="609600" y="1830324"/>
            <a:ext cx="10972800" cy="4405376"/>
          </a:xfrm>
        </p:spPr>
        <p:txBody>
          <a:bodyPr>
            <a:normAutofit fontScale="92500" lnSpcReduction="10000"/>
          </a:bodyPr>
          <a:lstStyle/>
          <a:p>
            <a:pPr marL="109728" indent="0">
              <a:buNone/>
            </a:pPr>
            <a:r>
              <a:rPr lang="en-US" dirty="0"/>
              <a:t>The JVM firstly checks whether the exception is handled or not. If exception is not handled, JVM provides a default exception handler that performs the following tasks</a:t>
            </a:r>
            <a:r>
              <a:rPr lang="en-US" dirty="0" smtClean="0"/>
              <a:t>:</a:t>
            </a:r>
          </a:p>
          <a:p>
            <a:pPr marL="109728" indent="0">
              <a:buNone/>
            </a:pPr>
            <a:endParaRPr lang="en-US" sz="3000" dirty="0"/>
          </a:p>
          <a:p>
            <a:pPr lvl="1"/>
            <a:r>
              <a:rPr lang="en-US" sz="3000" dirty="0"/>
              <a:t>Prints out exception description.</a:t>
            </a:r>
          </a:p>
          <a:p>
            <a:pPr lvl="1"/>
            <a:r>
              <a:rPr lang="en-US" sz="3000" dirty="0"/>
              <a:t>Prints the stack trace (Hierarchy of methods where the exception occurred).</a:t>
            </a:r>
          </a:p>
          <a:p>
            <a:pPr lvl="1"/>
            <a:r>
              <a:rPr lang="en-US" sz="3000" dirty="0"/>
              <a:t>Causes the program to terminate.</a:t>
            </a:r>
          </a:p>
          <a:p>
            <a:pPr marL="109728" indent="0">
              <a:buNone/>
            </a:pPr>
            <a:endParaRPr lang="en-US" dirty="0" smtClean="0"/>
          </a:p>
          <a:p>
            <a:pPr marL="109728" indent="0">
              <a:buNone/>
            </a:pPr>
            <a:r>
              <a:rPr lang="en-US" dirty="0" smtClean="0"/>
              <a:t>But </a:t>
            </a:r>
            <a:r>
              <a:rPr lang="en-US" dirty="0"/>
              <a:t>if exception is handled by the application programmer, normal flow of the application is maintained i.e. rest of the code is executed.</a:t>
            </a:r>
          </a:p>
        </p:txBody>
      </p:sp>
    </p:spTree>
    <p:extLst>
      <p:ext uri="{BB962C8B-B14F-4D97-AF65-F5344CB8AC3E}">
        <p14:creationId xmlns:p14="http://schemas.microsoft.com/office/powerpoint/2010/main" val="425203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finally block</a:t>
            </a:r>
          </a:p>
        </p:txBody>
      </p:sp>
      <p:sp>
        <p:nvSpPr>
          <p:cNvPr id="3" name="Content Placeholder 2"/>
          <p:cNvSpPr>
            <a:spLocks noGrp="1"/>
          </p:cNvSpPr>
          <p:nvPr>
            <p:ph idx="1"/>
          </p:nvPr>
        </p:nvSpPr>
        <p:spPr>
          <a:xfrm>
            <a:off x="609600" y="1830324"/>
            <a:ext cx="10972800" cy="4405376"/>
          </a:xfrm>
        </p:spPr>
        <p:txBody>
          <a:bodyPr>
            <a:normAutofit/>
          </a:bodyPr>
          <a:lstStyle/>
          <a:p>
            <a:r>
              <a:rPr lang="en-US" dirty="0"/>
              <a:t>Java finally block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follows try or catch block</a:t>
            </a:r>
            <a:r>
              <a:rPr lang="en-US" dirty="0" smtClean="0"/>
              <a:t>.</a:t>
            </a:r>
          </a:p>
          <a:p>
            <a:r>
              <a:rPr lang="en-US" dirty="0"/>
              <a:t>If you don't handle exception, before terminating the program, JVM executes finally block(if any</a:t>
            </a:r>
            <a:r>
              <a:rPr lang="en-US" dirty="0" smtClean="0"/>
              <a:t>).</a:t>
            </a:r>
          </a:p>
          <a:p>
            <a:r>
              <a:rPr lang="en-US" dirty="0"/>
              <a:t>Finally block in java can be used to put "cleanup" code such as closing a file, closing connection </a:t>
            </a:r>
            <a:r>
              <a:rPr lang="en-US" dirty="0" err="1"/>
              <a:t>etc</a:t>
            </a:r>
            <a:endParaRPr lang="en-US" dirty="0"/>
          </a:p>
        </p:txBody>
      </p:sp>
    </p:spTree>
    <p:extLst>
      <p:ext uri="{BB962C8B-B14F-4D97-AF65-F5344CB8AC3E}">
        <p14:creationId xmlns:p14="http://schemas.microsoft.com/office/powerpoint/2010/main" val="358083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finally block</a:t>
            </a:r>
          </a:p>
        </p:txBody>
      </p:sp>
      <p:pic>
        <p:nvPicPr>
          <p:cNvPr id="3" name="Picture 2"/>
          <p:cNvPicPr>
            <a:picLocks noChangeAspect="1"/>
          </p:cNvPicPr>
          <p:nvPr/>
        </p:nvPicPr>
        <p:blipFill>
          <a:blip r:embed="rId3"/>
          <a:stretch>
            <a:fillRect/>
          </a:stretch>
        </p:blipFill>
        <p:spPr>
          <a:xfrm>
            <a:off x="3915047" y="1437973"/>
            <a:ext cx="4361905" cy="5095238"/>
          </a:xfrm>
          <a:prstGeom prst="rect">
            <a:avLst/>
          </a:prstGeom>
        </p:spPr>
      </p:pic>
    </p:spTree>
    <p:extLst>
      <p:ext uri="{BB962C8B-B14F-4D97-AF65-F5344CB8AC3E}">
        <p14:creationId xmlns:p14="http://schemas.microsoft.com/office/powerpoint/2010/main" val="99439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Regular </a:t>
            </a:r>
            <a:r>
              <a:rPr lang="en-US" dirty="0" smtClean="0"/>
              <a:t>Expressions (Regex)</a:t>
            </a:r>
            <a:endParaRPr lang="en-US" dirty="0"/>
          </a:p>
        </p:txBody>
      </p:sp>
      <p:sp>
        <p:nvSpPr>
          <p:cNvPr id="3" name="Content Placeholder 2"/>
          <p:cNvSpPr>
            <a:spLocks noGrp="1"/>
          </p:cNvSpPr>
          <p:nvPr>
            <p:ph idx="1"/>
          </p:nvPr>
        </p:nvSpPr>
        <p:spPr>
          <a:xfrm>
            <a:off x="609600" y="1868424"/>
            <a:ext cx="10972800" cy="4037076"/>
          </a:xfrm>
        </p:spPr>
        <p:txBody>
          <a:bodyPr>
            <a:noAutofit/>
          </a:bodyPr>
          <a:lstStyle/>
          <a:p>
            <a:r>
              <a:rPr lang="en-US" sz="3000" dirty="0"/>
              <a:t>The </a:t>
            </a:r>
            <a:r>
              <a:rPr lang="en-US" sz="3000" b="1" dirty="0"/>
              <a:t>Java Regex</a:t>
            </a:r>
            <a:r>
              <a:rPr lang="en-US" sz="3000" dirty="0"/>
              <a:t> or Regular Expression is an API to </a:t>
            </a:r>
            <a:r>
              <a:rPr lang="en-US" sz="3000" i="1" dirty="0"/>
              <a:t>define pattern for searching or manipulating strings</a:t>
            </a:r>
            <a:r>
              <a:rPr lang="en-US" sz="3000" dirty="0"/>
              <a:t>.</a:t>
            </a:r>
          </a:p>
          <a:p>
            <a:r>
              <a:rPr lang="en-US" sz="3000" dirty="0"/>
              <a:t>It is widely used to define constraint on strings such as password and email validation. After learning java regex tutorial, you will be able to test your own regular expressions by the Java Regex Tester Tool.</a:t>
            </a:r>
          </a:p>
          <a:p>
            <a:r>
              <a:rPr lang="en-US" sz="3000" dirty="0"/>
              <a:t>Java Regex API provides 1 interface and 3 classes in </a:t>
            </a:r>
            <a:r>
              <a:rPr lang="en-US" sz="3000" b="1" dirty="0" err="1"/>
              <a:t>java.util.regex</a:t>
            </a:r>
            <a:r>
              <a:rPr lang="en-US" sz="3000" dirty="0"/>
              <a:t> </a:t>
            </a:r>
            <a:r>
              <a:rPr lang="en-US" sz="3000" dirty="0" smtClean="0"/>
              <a:t>package.</a:t>
            </a:r>
            <a:endParaRPr lang="en-US" sz="3000" dirty="0"/>
          </a:p>
        </p:txBody>
      </p:sp>
    </p:spTree>
    <p:extLst>
      <p:ext uri="{BB962C8B-B14F-4D97-AF65-F5344CB8AC3E}">
        <p14:creationId xmlns:p14="http://schemas.microsoft.com/office/powerpoint/2010/main" val="354911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 1</a:t>
            </a:r>
          </a:p>
        </p:txBody>
      </p:sp>
      <p:sp>
        <p:nvSpPr>
          <p:cNvPr id="3" name="Content Placeholder 2"/>
          <p:cNvSpPr>
            <a:spLocks noGrp="1"/>
          </p:cNvSpPr>
          <p:nvPr>
            <p:ph idx="1"/>
          </p:nvPr>
        </p:nvSpPr>
        <p:spPr>
          <a:xfrm>
            <a:off x="609600" y="1830324"/>
            <a:ext cx="10972800" cy="4405376"/>
          </a:xfrm>
        </p:spPr>
        <p:txBody>
          <a:bodyPr>
            <a:normAutofit fontScale="32500" lnSpcReduction="20000"/>
          </a:bodyPr>
          <a:lstStyle/>
          <a:p>
            <a:pPr marL="109728" indent="0">
              <a:buNone/>
            </a:pPr>
            <a:r>
              <a:rPr lang="en-US" sz="5100" dirty="0"/>
              <a:t>Let's see the java finally example where </a:t>
            </a:r>
            <a:r>
              <a:rPr lang="en-US" sz="5100" b="1" dirty="0"/>
              <a:t>exception doesn't occur</a:t>
            </a:r>
            <a:r>
              <a:rPr lang="en-US" sz="5100" dirty="0" smtClean="0"/>
              <a:t>.</a:t>
            </a:r>
          </a:p>
          <a:p>
            <a:pPr marL="109728" indent="0">
              <a:buNone/>
            </a:pPr>
            <a:endParaRPr lang="en-US" b="1" dirty="0" smtClean="0"/>
          </a:p>
          <a:p>
            <a:pPr marL="109728" indent="0">
              <a:buNone/>
            </a:pPr>
            <a:r>
              <a:rPr lang="en-US" sz="3300" b="1" dirty="0" smtClean="0">
                <a:latin typeface="Courier"/>
              </a:rPr>
              <a:t>class</a:t>
            </a:r>
            <a:r>
              <a:rPr lang="en-US" sz="3300" dirty="0">
                <a:latin typeface="Courier"/>
              </a:rPr>
              <a:t> </a:t>
            </a:r>
            <a:r>
              <a:rPr lang="en-US" sz="3300" dirty="0" err="1">
                <a:latin typeface="Courier"/>
              </a:rPr>
              <a:t>TestFinallyBlock</a:t>
            </a:r>
            <a:r>
              <a:rPr lang="en-US" sz="3300" dirty="0">
                <a:latin typeface="Courier"/>
              </a:rPr>
              <a:t>{  </a:t>
            </a:r>
          </a:p>
          <a:p>
            <a:pPr marL="109728" indent="0">
              <a:buNone/>
            </a:pPr>
            <a:r>
              <a:rPr lang="en-US" sz="3300" dirty="0">
                <a:latin typeface="Courier"/>
              </a:rPr>
              <a:t>  </a:t>
            </a:r>
            <a:r>
              <a:rPr lang="en-US" sz="3300" b="1" dirty="0">
                <a:latin typeface="Courier"/>
              </a:rPr>
              <a:t>public</a:t>
            </a:r>
            <a:r>
              <a:rPr lang="en-US" sz="3300" dirty="0">
                <a:latin typeface="Courier"/>
              </a:rPr>
              <a:t> </a:t>
            </a:r>
            <a:r>
              <a:rPr lang="en-US" sz="3300" b="1" dirty="0">
                <a:latin typeface="Courier"/>
              </a:rPr>
              <a:t>static</a:t>
            </a:r>
            <a:r>
              <a:rPr lang="en-US" sz="3300" dirty="0">
                <a:latin typeface="Courier"/>
              </a:rPr>
              <a:t> </a:t>
            </a:r>
            <a:r>
              <a:rPr lang="en-US" sz="3300" b="1" dirty="0">
                <a:latin typeface="Courier"/>
              </a:rPr>
              <a:t>void</a:t>
            </a:r>
            <a:r>
              <a:rPr lang="en-US" sz="3300" dirty="0">
                <a:latin typeface="Courier"/>
              </a:rPr>
              <a:t> main(String </a:t>
            </a:r>
            <a:r>
              <a:rPr lang="en-US" sz="3300" dirty="0" err="1">
                <a:latin typeface="Courier"/>
              </a:rPr>
              <a:t>args</a:t>
            </a:r>
            <a:r>
              <a:rPr lang="en-US" sz="3300" dirty="0">
                <a:latin typeface="Courier"/>
              </a:rPr>
              <a:t>[]){  </a:t>
            </a:r>
          </a:p>
          <a:p>
            <a:pPr marL="109728" indent="0">
              <a:buNone/>
            </a:pPr>
            <a:r>
              <a:rPr lang="en-US" sz="3300" dirty="0">
                <a:latin typeface="Courier"/>
              </a:rPr>
              <a:t>  </a:t>
            </a:r>
            <a:r>
              <a:rPr lang="en-US" sz="3300" b="1" dirty="0">
                <a:latin typeface="Courier"/>
              </a:rPr>
              <a:t>try</a:t>
            </a:r>
            <a:r>
              <a:rPr lang="en-US" sz="3300" dirty="0">
                <a:latin typeface="Courier"/>
              </a:rPr>
              <a:t>{  </a:t>
            </a:r>
          </a:p>
          <a:p>
            <a:pPr marL="109728" indent="0">
              <a:buNone/>
            </a:pPr>
            <a:r>
              <a:rPr lang="en-US" sz="3300" dirty="0">
                <a:latin typeface="Courier"/>
              </a:rPr>
              <a:t>   </a:t>
            </a:r>
            <a:r>
              <a:rPr lang="en-US" sz="3300" b="1" dirty="0" err="1">
                <a:latin typeface="Courier"/>
              </a:rPr>
              <a:t>int</a:t>
            </a:r>
            <a:r>
              <a:rPr lang="en-US" sz="3300" dirty="0">
                <a:latin typeface="Courier"/>
              </a:rPr>
              <a:t> data=25/5;  </a:t>
            </a:r>
          </a:p>
          <a:p>
            <a:pPr marL="109728" indent="0">
              <a:buNone/>
            </a:pPr>
            <a:r>
              <a:rPr lang="en-US" sz="3300" dirty="0">
                <a:latin typeface="Courier"/>
              </a:rPr>
              <a:t>   </a:t>
            </a:r>
            <a:r>
              <a:rPr lang="en-US" sz="3300" dirty="0" err="1">
                <a:latin typeface="Courier"/>
              </a:rPr>
              <a:t>System.out.println</a:t>
            </a:r>
            <a:r>
              <a:rPr lang="en-US" sz="3300" dirty="0">
                <a:latin typeface="Courier"/>
              </a:rPr>
              <a:t>(data);  </a:t>
            </a:r>
          </a:p>
          <a:p>
            <a:pPr marL="109728" indent="0">
              <a:buNone/>
            </a:pPr>
            <a:r>
              <a:rPr lang="en-US" sz="3300" dirty="0">
                <a:latin typeface="Courier"/>
              </a:rPr>
              <a:t>  }  </a:t>
            </a:r>
          </a:p>
          <a:p>
            <a:pPr marL="109728" indent="0">
              <a:buNone/>
            </a:pPr>
            <a:r>
              <a:rPr lang="en-US" sz="3300" dirty="0">
                <a:latin typeface="Courier"/>
              </a:rPr>
              <a:t>  </a:t>
            </a:r>
            <a:r>
              <a:rPr lang="en-US" sz="3300" b="1" dirty="0">
                <a:latin typeface="Courier"/>
              </a:rPr>
              <a:t>catch</a:t>
            </a:r>
            <a:r>
              <a:rPr lang="en-US" sz="3300" dirty="0">
                <a:latin typeface="Courier"/>
              </a:rPr>
              <a:t>(</a:t>
            </a:r>
            <a:r>
              <a:rPr lang="en-US" sz="3300" dirty="0" err="1">
                <a:latin typeface="Courier"/>
              </a:rPr>
              <a:t>NullPointerException</a:t>
            </a:r>
            <a:r>
              <a:rPr lang="en-US" sz="3300" dirty="0">
                <a:latin typeface="Courier"/>
              </a:rPr>
              <a:t> e){</a:t>
            </a:r>
            <a:r>
              <a:rPr lang="en-US" sz="3300" dirty="0" err="1">
                <a:latin typeface="Courier"/>
              </a:rPr>
              <a:t>System.out.println</a:t>
            </a:r>
            <a:r>
              <a:rPr lang="en-US" sz="3300" dirty="0">
                <a:latin typeface="Courier"/>
              </a:rPr>
              <a:t>(e);}  </a:t>
            </a:r>
          </a:p>
          <a:p>
            <a:pPr marL="109728" indent="0">
              <a:buNone/>
            </a:pPr>
            <a:r>
              <a:rPr lang="en-US" sz="3300" dirty="0">
                <a:latin typeface="Courier"/>
              </a:rPr>
              <a:t>  </a:t>
            </a:r>
            <a:r>
              <a:rPr lang="en-US" sz="3300" b="1" dirty="0">
                <a:latin typeface="Courier"/>
              </a:rPr>
              <a:t>finally</a:t>
            </a:r>
            <a:r>
              <a:rPr lang="en-US" sz="3300" dirty="0">
                <a:latin typeface="Courier"/>
              </a:rPr>
              <a:t>{</a:t>
            </a:r>
            <a:r>
              <a:rPr lang="en-US" sz="3300" dirty="0" err="1">
                <a:latin typeface="Courier"/>
              </a:rPr>
              <a:t>System.out.println</a:t>
            </a:r>
            <a:r>
              <a:rPr lang="en-US" sz="3300" dirty="0">
                <a:latin typeface="Courier"/>
              </a:rPr>
              <a:t>("finally block is always executed");}  </a:t>
            </a:r>
          </a:p>
          <a:p>
            <a:pPr marL="109728" indent="0">
              <a:buNone/>
            </a:pPr>
            <a:r>
              <a:rPr lang="en-US" sz="3300" dirty="0">
                <a:latin typeface="Courier"/>
              </a:rPr>
              <a:t>  </a:t>
            </a:r>
            <a:r>
              <a:rPr lang="en-US" sz="3300" dirty="0" err="1">
                <a:latin typeface="Courier"/>
              </a:rPr>
              <a:t>System.out.println</a:t>
            </a:r>
            <a:r>
              <a:rPr lang="en-US" sz="3300" dirty="0">
                <a:latin typeface="Courier"/>
              </a:rPr>
              <a:t>("rest of the code...");  </a:t>
            </a:r>
          </a:p>
          <a:p>
            <a:pPr marL="109728" indent="0">
              <a:buNone/>
            </a:pPr>
            <a:r>
              <a:rPr lang="en-US" sz="3300" dirty="0">
                <a:latin typeface="Courier"/>
              </a:rPr>
              <a:t>  }  </a:t>
            </a:r>
          </a:p>
          <a:p>
            <a:pPr marL="109728" indent="0">
              <a:buNone/>
            </a:pPr>
            <a:r>
              <a:rPr lang="en-US" sz="3300" dirty="0">
                <a:latin typeface="Courier"/>
              </a:rPr>
              <a:t>}  </a:t>
            </a:r>
            <a:endParaRPr lang="en-US" sz="3300" dirty="0" smtClean="0">
              <a:latin typeface="Courier"/>
            </a:endParaRPr>
          </a:p>
          <a:p>
            <a:pPr marL="109728" indent="0">
              <a:buNone/>
            </a:pPr>
            <a:endParaRPr lang="en-US" dirty="0"/>
          </a:p>
          <a:p>
            <a:pPr marL="109728" indent="0">
              <a:buNone/>
            </a:pPr>
            <a:r>
              <a:rPr lang="en-US" sz="5100" dirty="0"/>
              <a:t>Output:</a:t>
            </a:r>
            <a:r>
              <a:rPr lang="en-US" sz="3800" dirty="0">
                <a:latin typeface="Courier"/>
              </a:rPr>
              <a:t>5</a:t>
            </a:r>
          </a:p>
          <a:p>
            <a:pPr marL="109728" indent="0">
              <a:buNone/>
            </a:pPr>
            <a:r>
              <a:rPr lang="en-US" sz="3800" dirty="0">
                <a:latin typeface="Courier"/>
              </a:rPr>
              <a:t>       finally block is always executed</a:t>
            </a:r>
          </a:p>
          <a:p>
            <a:pPr marL="109728" indent="0">
              <a:buNone/>
            </a:pPr>
            <a:r>
              <a:rPr lang="en-US" sz="3800" dirty="0">
                <a:latin typeface="Courier"/>
              </a:rPr>
              <a:t>       rest of the code...</a:t>
            </a:r>
          </a:p>
        </p:txBody>
      </p:sp>
    </p:spTree>
    <p:extLst>
      <p:ext uri="{BB962C8B-B14F-4D97-AF65-F5344CB8AC3E}">
        <p14:creationId xmlns:p14="http://schemas.microsoft.com/office/powerpoint/2010/main" val="474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 </a:t>
            </a:r>
            <a:r>
              <a:rPr lang="en-US" dirty="0" smtClean="0"/>
              <a:t>2</a:t>
            </a:r>
            <a:endParaRPr lang="en-US" dirty="0"/>
          </a:p>
        </p:txBody>
      </p:sp>
      <p:sp>
        <p:nvSpPr>
          <p:cNvPr id="3" name="Content Placeholder 2"/>
          <p:cNvSpPr>
            <a:spLocks noGrp="1"/>
          </p:cNvSpPr>
          <p:nvPr>
            <p:ph idx="1"/>
          </p:nvPr>
        </p:nvSpPr>
        <p:spPr>
          <a:xfrm>
            <a:off x="609600" y="1830324"/>
            <a:ext cx="10972800" cy="4405376"/>
          </a:xfrm>
        </p:spPr>
        <p:txBody>
          <a:bodyPr>
            <a:normAutofit fontScale="25000" lnSpcReduction="20000"/>
          </a:bodyPr>
          <a:lstStyle/>
          <a:p>
            <a:pPr marL="109728" indent="0">
              <a:buNone/>
            </a:pPr>
            <a:r>
              <a:rPr lang="en-US" sz="7400" dirty="0"/>
              <a:t>Let's see the java finally example where </a:t>
            </a:r>
            <a:r>
              <a:rPr lang="en-US" sz="7400" b="1" dirty="0"/>
              <a:t>exception occurs and not handled</a:t>
            </a:r>
            <a:r>
              <a:rPr lang="en-US" sz="7400" dirty="0" smtClean="0"/>
              <a:t>.</a:t>
            </a:r>
          </a:p>
          <a:p>
            <a:pPr marL="109728" indent="0">
              <a:buNone/>
            </a:pPr>
            <a:endParaRPr lang="en-US" b="1" dirty="0" smtClean="0"/>
          </a:p>
          <a:p>
            <a:pPr marL="109728" indent="0">
              <a:buNone/>
            </a:pPr>
            <a:r>
              <a:rPr lang="en-US" sz="4900" b="1" dirty="0">
                <a:latin typeface="Courier"/>
              </a:rPr>
              <a:t>class</a:t>
            </a:r>
            <a:r>
              <a:rPr lang="en-US" sz="4900" dirty="0">
                <a:latin typeface="Courier"/>
              </a:rPr>
              <a:t> TestFinallyBlock1{  </a:t>
            </a:r>
          </a:p>
          <a:p>
            <a:pPr marL="109728" indent="0">
              <a:buNone/>
            </a:pPr>
            <a:r>
              <a:rPr lang="en-US" sz="4900" dirty="0">
                <a:latin typeface="Courier"/>
              </a:rPr>
              <a:t>  </a:t>
            </a:r>
            <a:r>
              <a:rPr lang="en-US" sz="4900" b="1" dirty="0">
                <a:latin typeface="Courier"/>
              </a:rPr>
              <a:t>public</a:t>
            </a:r>
            <a:r>
              <a:rPr lang="en-US" sz="4900" dirty="0">
                <a:latin typeface="Courier"/>
              </a:rPr>
              <a:t> </a:t>
            </a:r>
            <a:r>
              <a:rPr lang="en-US" sz="4900" b="1" dirty="0">
                <a:latin typeface="Courier"/>
              </a:rPr>
              <a:t>static</a:t>
            </a:r>
            <a:r>
              <a:rPr lang="en-US" sz="4900" dirty="0">
                <a:latin typeface="Courier"/>
              </a:rPr>
              <a:t> </a:t>
            </a:r>
            <a:r>
              <a:rPr lang="en-US" sz="4900" b="1" dirty="0">
                <a:latin typeface="Courier"/>
              </a:rPr>
              <a:t>void</a:t>
            </a:r>
            <a:r>
              <a:rPr lang="en-US" sz="4900" dirty="0">
                <a:latin typeface="Courier"/>
              </a:rPr>
              <a:t> main(String </a:t>
            </a:r>
            <a:r>
              <a:rPr lang="en-US" sz="4900" dirty="0" err="1">
                <a:latin typeface="Courier"/>
              </a:rPr>
              <a:t>args</a:t>
            </a:r>
            <a:r>
              <a:rPr lang="en-US" sz="4900" dirty="0">
                <a:latin typeface="Courier"/>
              </a:rPr>
              <a:t>[]){  </a:t>
            </a:r>
          </a:p>
          <a:p>
            <a:pPr marL="109728" indent="0">
              <a:buNone/>
            </a:pPr>
            <a:r>
              <a:rPr lang="en-US" sz="4900" dirty="0">
                <a:latin typeface="Courier"/>
              </a:rPr>
              <a:t>  </a:t>
            </a:r>
            <a:r>
              <a:rPr lang="en-US" sz="4900" b="1" dirty="0">
                <a:latin typeface="Courier"/>
              </a:rPr>
              <a:t>try</a:t>
            </a:r>
            <a:r>
              <a:rPr lang="en-US" sz="4900" dirty="0">
                <a:latin typeface="Courier"/>
              </a:rPr>
              <a:t>{  </a:t>
            </a:r>
          </a:p>
          <a:p>
            <a:pPr marL="109728" indent="0">
              <a:buNone/>
            </a:pPr>
            <a:r>
              <a:rPr lang="en-US" sz="4900" dirty="0">
                <a:latin typeface="Courier"/>
              </a:rPr>
              <a:t>   </a:t>
            </a:r>
            <a:r>
              <a:rPr lang="en-US" sz="4900" b="1" dirty="0" err="1">
                <a:latin typeface="Courier"/>
              </a:rPr>
              <a:t>int</a:t>
            </a:r>
            <a:r>
              <a:rPr lang="en-US" sz="4900" dirty="0">
                <a:latin typeface="Courier"/>
              </a:rPr>
              <a:t> data=25/0;  </a:t>
            </a:r>
          </a:p>
          <a:p>
            <a:pPr marL="109728" indent="0">
              <a:buNone/>
            </a:pPr>
            <a:r>
              <a:rPr lang="en-US" sz="4900" dirty="0">
                <a:latin typeface="Courier"/>
              </a:rPr>
              <a:t>   </a:t>
            </a:r>
            <a:r>
              <a:rPr lang="en-US" sz="4900" dirty="0" err="1">
                <a:latin typeface="Courier"/>
              </a:rPr>
              <a:t>System.out.println</a:t>
            </a:r>
            <a:r>
              <a:rPr lang="en-US" sz="4900" dirty="0">
                <a:latin typeface="Courier"/>
              </a:rPr>
              <a:t>(data);  </a:t>
            </a:r>
          </a:p>
          <a:p>
            <a:pPr marL="109728" indent="0">
              <a:buNone/>
            </a:pPr>
            <a:r>
              <a:rPr lang="en-US" sz="4900" dirty="0">
                <a:latin typeface="Courier"/>
              </a:rPr>
              <a:t>  }  </a:t>
            </a:r>
          </a:p>
          <a:p>
            <a:pPr marL="109728" indent="0">
              <a:buNone/>
            </a:pPr>
            <a:r>
              <a:rPr lang="en-US" sz="4900" dirty="0">
                <a:latin typeface="Courier"/>
              </a:rPr>
              <a:t>  </a:t>
            </a:r>
            <a:r>
              <a:rPr lang="en-US" sz="4900" b="1" dirty="0">
                <a:latin typeface="Courier"/>
              </a:rPr>
              <a:t>catch</a:t>
            </a:r>
            <a:r>
              <a:rPr lang="en-US" sz="4900" dirty="0">
                <a:latin typeface="Courier"/>
              </a:rPr>
              <a:t>(</a:t>
            </a:r>
            <a:r>
              <a:rPr lang="en-US" sz="4900" dirty="0" err="1">
                <a:latin typeface="Courier"/>
              </a:rPr>
              <a:t>NullPointerException</a:t>
            </a:r>
            <a:r>
              <a:rPr lang="en-US" sz="4900" dirty="0">
                <a:latin typeface="Courier"/>
              </a:rPr>
              <a:t> e){</a:t>
            </a:r>
            <a:r>
              <a:rPr lang="en-US" sz="4900" dirty="0" err="1">
                <a:latin typeface="Courier"/>
              </a:rPr>
              <a:t>System.out.println</a:t>
            </a:r>
            <a:r>
              <a:rPr lang="en-US" sz="4900" dirty="0">
                <a:latin typeface="Courier"/>
              </a:rPr>
              <a:t>(e);}  </a:t>
            </a:r>
          </a:p>
          <a:p>
            <a:pPr marL="109728" indent="0">
              <a:buNone/>
            </a:pPr>
            <a:r>
              <a:rPr lang="en-US" sz="4900" dirty="0">
                <a:latin typeface="Courier"/>
              </a:rPr>
              <a:t>  </a:t>
            </a:r>
            <a:r>
              <a:rPr lang="en-US" sz="4900" b="1" dirty="0">
                <a:latin typeface="Courier"/>
              </a:rPr>
              <a:t>finally</a:t>
            </a:r>
            <a:r>
              <a:rPr lang="en-US" sz="4900" dirty="0">
                <a:latin typeface="Courier"/>
              </a:rPr>
              <a:t>{</a:t>
            </a:r>
            <a:r>
              <a:rPr lang="en-US" sz="4900" dirty="0" err="1">
                <a:latin typeface="Courier"/>
              </a:rPr>
              <a:t>System.out.println</a:t>
            </a:r>
            <a:r>
              <a:rPr lang="en-US" sz="4900" dirty="0">
                <a:latin typeface="Courier"/>
              </a:rPr>
              <a:t>("finally block is always executed");}  </a:t>
            </a:r>
          </a:p>
          <a:p>
            <a:pPr marL="109728" indent="0">
              <a:buNone/>
            </a:pPr>
            <a:r>
              <a:rPr lang="en-US" sz="4900" dirty="0">
                <a:latin typeface="Courier"/>
              </a:rPr>
              <a:t>  </a:t>
            </a:r>
            <a:r>
              <a:rPr lang="en-US" sz="4900" dirty="0" err="1">
                <a:latin typeface="Courier"/>
              </a:rPr>
              <a:t>System.out.println</a:t>
            </a:r>
            <a:r>
              <a:rPr lang="en-US" sz="4900" dirty="0">
                <a:latin typeface="Courier"/>
              </a:rPr>
              <a:t>("rest of the code...");  </a:t>
            </a:r>
          </a:p>
          <a:p>
            <a:pPr marL="109728" indent="0">
              <a:buNone/>
            </a:pPr>
            <a:r>
              <a:rPr lang="en-US" sz="4900" dirty="0">
                <a:latin typeface="Courier"/>
              </a:rPr>
              <a:t>  }  </a:t>
            </a:r>
          </a:p>
          <a:p>
            <a:pPr marL="109728" indent="0">
              <a:buNone/>
            </a:pPr>
            <a:r>
              <a:rPr lang="en-US" sz="4900" dirty="0">
                <a:latin typeface="Courier"/>
              </a:rPr>
              <a:t>}  </a:t>
            </a:r>
          </a:p>
          <a:p>
            <a:pPr marL="109728" indent="0">
              <a:buNone/>
            </a:pPr>
            <a:r>
              <a:rPr lang="en-US" sz="3300" dirty="0">
                <a:latin typeface="Courier"/>
              </a:rPr>
              <a:t>  </a:t>
            </a:r>
            <a:endParaRPr lang="en-US" sz="3300" dirty="0" smtClean="0">
              <a:latin typeface="Courier"/>
            </a:endParaRPr>
          </a:p>
          <a:p>
            <a:pPr marL="109728" indent="0">
              <a:buNone/>
            </a:pPr>
            <a:endParaRPr lang="en-US" dirty="0"/>
          </a:p>
          <a:p>
            <a:pPr marL="109728" indent="0">
              <a:buNone/>
            </a:pPr>
            <a:r>
              <a:rPr lang="en-US" sz="7400" dirty="0" err="1"/>
              <a:t>Output:</a:t>
            </a:r>
            <a:r>
              <a:rPr lang="en-US" sz="5100" dirty="0" err="1">
                <a:latin typeface="Courier"/>
              </a:rPr>
              <a:t>finally</a:t>
            </a:r>
            <a:r>
              <a:rPr lang="en-US" sz="5100" dirty="0">
                <a:latin typeface="Courier"/>
              </a:rPr>
              <a:t> block is always executed</a:t>
            </a:r>
          </a:p>
          <a:p>
            <a:pPr marL="109728" indent="0">
              <a:buNone/>
            </a:pPr>
            <a:r>
              <a:rPr lang="en-US" sz="5100" dirty="0">
                <a:latin typeface="Courier"/>
              </a:rPr>
              <a:t>       Exception in thread main </a:t>
            </a:r>
            <a:r>
              <a:rPr lang="en-US" sz="5100" dirty="0" err="1">
                <a:latin typeface="Courier"/>
              </a:rPr>
              <a:t>java.lang.ArithmeticException</a:t>
            </a:r>
            <a:r>
              <a:rPr lang="en-US" sz="5100" dirty="0">
                <a:latin typeface="Courier"/>
              </a:rPr>
              <a:t>:/ by zero</a:t>
            </a:r>
            <a:endParaRPr lang="en-US" sz="3800" dirty="0">
              <a:latin typeface="Courier"/>
            </a:endParaRPr>
          </a:p>
        </p:txBody>
      </p:sp>
    </p:spTree>
    <p:extLst>
      <p:ext uri="{BB962C8B-B14F-4D97-AF65-F5344CB8AC3E}">
        <p14:creationId xmlns:p14="http://schemas.microsoft.com/office/powerpoint/2010/main" val="34712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 </a:t>
            </a:r>
            <a:r>
              <a:rPr lang="en-US" dirty="0" smtClean="0"/>
              <a:t>3</a:t>
            </a:r>
            <a:endParaRPr lang="en-US" dirty="0"/>
          </a:p>
        </p:txBody>
      </p:sp>
      <p:sp>
        <p:nvSpPr>
          <p:cNvPr id="3" name="Content Placeholder 2"/>
          <p:cNvSpPr>
            <a:spLocks noGrp="1"/>
          </p:cNvSpPr>
          <p:nvPr>
            <p:ph idx="1"/>
          </p:nvPr>
        </p:nvSpPr>
        <p:spPr>
          <a:xfrm>
            <a:off x="609600" y="1830324"/>
            <a:ext cx="10972800" cy="4405376"/>
          </a:xfrm>
        </p:spPr>
        <p:txBody>
          <a:bodyPr>
            <a:normAutofit fontScale="25000" lnSpcReduction="20000"/>
          </a:bodyPr>
          <a:lstStyle/>
          <a:p>
            <a:pPr marL="109728" indent="0">
              <a:buNone/>
            </a:pPr>
            <a:r>
              <a:rPr lang="en-US" sz="9600" dirty="0"/>
              <a:t>Let's see the java finally example where </a:t>
            </a:r>
            <a:r>
              <a:rPr lang="en-US" sz="9600" b="1" dirty="0"/>
              <a:t>exception occurs and handled</a:t>
            </a:r>
            <a:r>
              <a:rPr lang="en-US" sz="9600" dirty="0" smtClean="0"/>
              <a:t>.</a:t>
            </a:r>
          </a:p>
          <a:p>
            <a:pPr marL="109728" indent="0">
              <a:buNone/>
            </a:pPr>
            <a:endParaRPr lang="en-US" b="1" dirty="0" smtClean="0"/>
          </a:p>
          <a:p>
            <a:pPr marL="109728" indent="0">
              <a:buNone/>
            </a:pPr>
            <a:r>
              <a:rPr lang="en-US" sz="7200" b="1" dirty="0">
                <a:latin typeface="Courier"/>
              </a:rPr>
              <a:t>public</a:t>
            </a:r>
            <a:r>
              <a:rPr lang="en-US" sz="7200" dirty="0">
                <a:latin typeface="Courier"/>
              </a:rPr>
              <a:t> </a:t>
            </a:r>
            <a:r>
              <a:rPr lang="en-US" sz="7200" b="1" dirty="0">
                <a:latin typeface="Courier"/>
              </a:rPr>
              <a:t>class</a:t>
            </a:r>
            <a:r>
              <a:rPr lang="en-US" sz="7200" dirty="0">
                <a:latin typeface="Courier"/>
              </a:rPr>
              <a:t> TestFinallyBlock2{  </a:t>
            </a:r>
          </a:p>
          <a:p>
            <a:pPr marL="109728" indent="0">
              <a:buNone/>
            </a:pPr>
            <a:r>
              <a:rPr lang="en-US" sz="7200" dirty="0">
                <a:latin typeface="Courier"/>
              </a:rPr>
              <a:t>  </a:t>
            </a:r>
            <a:r>
              <a:rPr lang="en-US" sz="7200" b="1" dirty="0">
                <a:latin typeface="Courier"/>
              </a:rPr>
              <a:t>public</a:t>
            </a:r>
            <a:r>
              <a:rPr lang="en-US" sz="7200" dirty="0">
                <a:latin typeface="Courier"/>
              </a:rPr>
              <a:t> </a:t>
            </a:r>
            <a:r>
              <a:rPr lang="en-US" sz="7200" b="1" dirty="0">
                <a:latin typeface="Courier"/>
              </a:rPr>
              <a:t>static</a:t>
            </a:r>
            <a:r>
              <a:rPr lang="en-US" sz="7200" dirty="0">
                <a:latin typeface="Courier"/>
              </a:rPr>
              <a:t> </a:t>
            </a:r>
            <a:r>
              <a:rPr lang="en-US" sz="7200" b="1" dirty="0">
                <a:latin typeface="Courier"/>
              </a:rPr>
              <a:t>void</a:t>
            </a:r>
            <a:r>
              <a:rPr lang="en-US" sz="7200" dirty="0">
                <a:latin typeface="Courier"/>
              </a:rPr>
              <a:t> main(String </a:t>
            </a:r>
            <a:r>
              <a:rPr lang="en-US" sz="7200" dirty="0" err="1">
                <a:latin typeface="Courier"/>
              </a:rPr>
              <a:t>args</a:t>
            </a:r>
            <a:r>
              <a:rPr lang="en-US" sz="7200" dirty="0">
                <a:latin typeface="Courier"/>
              </a:rPr>
              <a:t>[]){  </a:t>
            </a:r>
          </a:p>
          <a:p>
            <a:pPr marL="109728" indent="0">
              <a:buNone/>
            </a:pPr>
            <a:r>
              <a:rPr lang="en-US" sz="7200" dirty="0">
                <a:latin typeface="Courier"/>
              </a:rPr>
              <a:t>  </a:t>
            </a:r>
            <a:r>
              <a:rPr lang="en-US" sz="7200" b="1" dirty="0">
                <a:latin typeface="Courier"/>
              </a:rPr>
              <a:t>try</a:t>
            </a:r>
            <a:r>
              <a:rPr lang="en-US" sz="7200" dirty="0">
                <a:latin typeface="Courier"/>
              </a:rPr>
              <a:t>{  </a:t>
            </a:r>
          </a:p>
          <a:p>
            <a:pPr marL="109728" indent="0">
              <a:buNone/>
            </a:pPr>
            <a:r>
              <a:rPr lang="en-US" sz="7200" dirty="0">
                <a:latin typeface="Courier"/>
              </a:rPr>
              <a:t>   </a:t>
            </a:r>
            <a:r>
              <a:rPr lang="en-US" sz="7200" b="1" dirty="0" err="1">
                <a:latin typeface="Courier"/>
              </a:rPr>
              <a:t>int</a:t>
            </a:r>
            <a:r>
              <a:rPr lang="en-US" sz="7200" dirty="0">
                <a:latin typeface="Courier"/>
              </a:rPr>
              <a:t> data=25/0;  </a:t>
            </a:r>
          </a:p>
          <a:p>
            <a:pPr marL="109728" indent="0">
              <a:buNone/>
            </a:pPr>
            <a:r>
              <a:rPr lang="en-US" sz="7200" dirty="0">
                <a:latin typeface="Courier"/>
              </a:rPr>
              <a:t>   </a:t>
            </a:r>
            <a:r>
              <a:rPr lang="en-US" sz="7200" dirty="0" err="1">
                <a:latin typeface="Courier"/>
              </a:rPr>
              <a:t>System.out.println</a:t>
            </a:r>
            <a:r>
              <a:rPr lang="en-US" sz="7200" dirty="0">
                <a:latin typeface="Courier"/>
              </a:rPr>
              <a:t>(data);  </a:t>
            </a:r>
          </a:p>
          <a:p>
            <a:pPr marL="109728" indent="0">
              <a:buNone/>
            </a:pPr>
            <a:r>
              <a:rPr lang="en-US" sz="7200" dirty="0">
                <a:latin typeface="Courier"/>
              </a:rPr>
              <a:t>  }  </a:t>
            </a:r>
          </a:p>
          <a:p>
            <a:pPr marL="109728" indent="0">
              <a:buNone/>
            </a:pPr>
            <a:r>
              <a:rPr lang="en-US" sz="7200" dirty="0">
                <a:latin typeface="Courier"/>
              </a:rPr>
              <a:t>  </a:t>
            </a:r>
            <a:r>
              <a:rPr lang="en-US" sz="7200" b="1" dirty="0">
                <a:latin typeface="Courier"/>
              </a:rPr>
              <a:t>catch</a:t>
            </a:r>
            <a:r>
              <a:rPr lang="en-US" sz="7200" dirty="0">
                <a:latin typeface="Courier"/>
              </a:rPr>
              <a:t>(</a:t>
            </a:r>
            <a:r>
              <a:rPr lang="en-US" sz="7200" dirty="0" err="1">
                <a:latin typeface="Courier"/>
              </a:rPr>
              <a:t>ArithmeticException</a:t>
            </a:r>
            <a:r>
              <a:rPr lang="en-US" sz="7200" dirty="0">
                <a:latin typeface="Courier"/>
              </a:rPr>
              <a:t> e){</a:t>
            </a:r>
            <a:r>
              <a:rPr lang="en-US" sz="7200" dirty="0" err="1">
                <a:latin typeface="Courier"/>
              </a:rPr>
              <a:t>System.out.println</a:t>
            </a:r>
            <a:r>
              <a:rPr lang="en-US" sz="7200" dirty="0">
                <a:latin typeface="Courier"/>
              </a:rPr>
              <a:t>(e);}  </a:t>
            </a:r>
          </a:p>
          <a:p>
            <a:pPr marL="109728" indent="0">
              <a:buNone/>
            </a:pPr>
            <a:r>
              <a:rPr lang="en-US" sz="7200" dirty="0">
                <a:latin typeface="Courier"/>
              </a:rPr>
              <a:t>  </a:t>
            </a:r>
            <a:r>
              <a:rPr lang="en-US" sz="7200" b="1" dirty="0">
                <a:latin typeface="Courier"/>
              </a:rPr>
              <a:t>finally</a:t>
            </a:r>
            <a:r>
              <a:rPr lang="en-US" sz="7200" dirty="0">
                <a:latin typeface="Courier"/>
              </a:rPr>
              <a:t>{</a:t>
            </a:r>
            <a:r>
              <a:rPr lang="en-US" sz="7200" dirty="0" err="1">
                <a:latin typeface="Courier"/>
              </a:rPr>
              <a:t>System.out.println</a:t>
            </a:r>
            <a:r>
              <a:rPr lang="en-US" sz="7200" dirty="0">
                <a:latin typeface="Courier"/>
              </a:rPr>
              <a:t>("finally block is always executed");}  </a:t>
            </a:r>
          </a:p>
          <a:p>
            <a:pPr marL="109728" indent="0">
              <a:buNone/>
            </a:pPr>
            <a:r>
              <a:rPr lang="en-US" sz="7200" dirty="0">
                <a:latin typeface="Courier"/>
              </a:rPr>
              <a:t>  </a:t>
            </a:r>
            <a:r>
              <a:rPr lang="en-US" sz="7200" dirty="0" err="1">
                <a:latin typeface="Courier"/>
              </a:rPr>
              <a:t>System.out.println</a:t>
            </a:r>
            <a:r>
              <a:rPr lang="en-US" sz="7200" dirty="0">
                <a:latin typeface="Courier"/>
              </a:rPr>
              <a:t>("rest of the code...");  </a:t>
            </a:r>
          </a:p>
          <a:p>
            <a:pPr marL="109728" indent="0">
              <a:buNone/>
            </a:pPr>
            <a:r>
              <a:rPr lang="en-US" sz="7200" dirty="0">
                <a:latin typeface="Courier"/>
              </a:rPr>
              <a:t>  }  </a:t>
            </a:r>
          </a:p>
          <a:p>
            <a:pPr marL="109728" indent="0">
              <a:buNone/>
            </a:pPr>
            <a:r>
              <a:rPr lang="en-US" sz="7200" dirty="0">
                <a:latin typeface="Courier"/>
              </a:rPr>
              <a:t>}</a:t>
            </a:r>
          </a:p>
          <a:p>
            <a:pPr marL="109728" indent="0">
              <a:buNone/>
            </a:pPr>
            <a:r>
              <a:rPr lang="en-US" sz="4900" dirty="0">
                <a:latin typeface="Courier"/>
              </a:rPr>
              <a:t> </a:t>
            </a:r>
            <a:endParaRPr lang="en-US" sz="4900" dirty="0" smtClean="0">
              <a:latin typeface="Courier"/>
            </a:endParaRPr>
          </a:p>
          <a:p>
            <a:pPr marL="109728" indent="0">
              <a:buNone/>
            </a:pPr>
            <a:r>
              <a:rPr lang="en-US" sz="9600" dirty="0" err="1"/>
              <a:t>Output:</a:t>
            </a:r>
            <a:r>
              <a:rPr lang="en-US" sz="7200" dirty="0" err="1">
                <a:latin typeface="Courier"/>
              </a:rPr>
              <a:t>Exception</a:t>
            </a:r>
            <a:r>
              <a:rPr lang="en-US" sz="7200" dirty="0">
                <a:latin typeface="Courier"/>
              </a:rPr>
              <a:t> in thread main </a:t>
            </a:r>
            <a:r>
              <a:rPr lang="en-US" sz="7200" dirty="0" err="1">
                <a:latin typeface="Courier"/>
              </a:rPr>
              <a:t>java.lang.ArithmeticException</a:t>
            </a:r>
            <a:r>
              <a:rPr lang="en-US" sz="7200" dirty="0">
                <a:latin typeface="Courier"/>
              </a:rPr>
              <a:t>:/ by zero</a:t>
            </a:r>
          </a:p>
          <a:p>
            <a:pPr marL="109728" indent="0">
              <a:buNone/>
            </a:pPr>
            <a:r>
              <a:rPr lang="en-US" sz="7200" dirty="0">
                <a:latin typeface="Courier"/>
              </a:rPr>
              <a:t>       finally block is always executed</a:t>
            </a:r>
          </a:p>
          <a:p>
            <a:pPr marL="109728" indent="0">
              <a:buNone/>
            </a:pPr>
            <a:r>
              <a:rPr lang="en-US" sz="7200" dirty="0">
                <a:latin typeface="Courier"/>
              </a:rPr>
              <a:t>       rest of the code...</a:t>
            </a:r>
          </a:p>
        </p:txBody>
      </p:sp>
    </p:spTree>
    <p:extLst>
      <p:ext uri="{BB962C8B-B14F-4D97-AF65-F5344CB8AC3E}">
        <p14:creationId xmlns:p14="http://schemas.microsoft.com/office/powerpoint/2010/main" val="300257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finally block</a:t>
            </a:r>
          </a:p>
        </p:txBody>
      </p:sp>
      <p:sp>
        <p:nvSpPr>
          <p:cNvPr id="3" name="Content Placeholder 2"/>
          <p:cNvSpPr>
            <a:spLocks noGrp="1"/>
          </p:cNvSpPr>
          <p:nvPr>
            <p:ph idx="1"/>
          </p:nvPr>
        </p:nvSpPr>
        <p:spPr>
          <a:xfrm>
            <a:off x="609600" y="1830324"/>
            <a:ext cx="10972800" cy="4405376"/>
          </a:xfrm>
        </p:spPr>
        <p:txBody>
          <a:bodyPr>
            <a:normAutofit/>
          </a:bodyPr>
          <a:lstStyle/>
          <a:p>
            <a:r>
              <a:rPr lang="en-US" sz="3200" dirty="0"/>
              <a:t>For each try block there can be zero or more catch blocks, but only one finally </a:t>
            </a:r>
            <a:r>
              <a:rPr lang="en-US" sz="3200" dirty="0" smtClean="0"/>
              <a:t>block.</a:t>
            </a:r>
          </a:p>
          <a:p>
            <a:r>
              <a:rPr lang="en-US" sz="3200" dirty="0" smtClean="0"/>
              <a:t>The </a:t>
            </a:r>
            <a:r>
              <a:rPr lang="en-US" sz="3200" dirty="0"/>
              <a:t>finally block will not be executed if program exits(either by calling </a:t>
            </a:r>
            <a:r>
              <a:rPr lang="en-US" sz="3200" dirty="0" err="1"/>
              <a:t>System.exit</a:t>
            </a:r>
            <a:r>
              <a:rPr lang="en-US" sz="3200" dirty="0"/>
              <a:t>() or by causing a fatal error that causes the process to abort).</a:t>
            </a:r>
          </a:p>
          <a:p>
            <a:endParaRPr lang="en-US" b="1" dirty="0"/>
          </a:p>
        </p:txBody>
      </p:sp>
    </p:spTree>
    <p:extLst>
      <p:ext uri="{BB962C8B-B14F-4D97-AF65-F5344CB8AC3E}">
        <p14:creationId xmlns:p14="http://schemas.microsoft.com/office/powerpoint/2010/main" val="338849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throw exception</a:t>
            </a:r>
          </a:p>
        </p:txBody>
      </p:sp>
      <p:sp>
        <p:nvSpPr>
          <p:cNvPr id="3" name="Content Placeholder 2"/>
          <p:cNvSpPr>
            <a:spLocks noGrp="1"/>
          </p:cNvSpPr>
          <p:nvPr>
            <p:ph idx="1"/>
          </p:nvPr>
        </p:nvSpPr>
        <p:spPr>
          <a:xfrm>
            <a:off x="609600" y="1830324"/>
            <a:ext cx="10972800" cy="4405376"/>
          </a:xfrm>
        </p:spPr>
        <p:txBody>
          <a:bodyPr>
            <a:normAutofit lnSpcReduction="10000"/>
          </a:bodyPr>
          <a:lstStyle/>
          <a:p>
            <a:r>
              <a:rPr lang="en-US" sz="2400" dirty="0"/>
              <a:t>The Java throw keyword is used to explicitly throw an exception.</a:t>
            </a:r>
          </a:p>
          <a:p>
            <a:r>
              <a:rPr lang="en-US" sz="2400" dirty="0"/>
              <a:t>We can throw either checked or </a:t>
            </a:r>
            <a:r>
              <a:rPr lang="en-US" sz="2400" dirty="0" err="1"/>
              <a:t>uncheked</a:t>
            </a:r>
            <a:r>
              <a:rPr lang="en-US" sz="2400" dirty="0"/>
              <a:t> exception in java by throw keyword. </a:t>
            </a:r>
            <a:endParaRPr lang="en-US" sz="2400" dirty="0" smtClean="0"/>
          </a:p>
          <a:p>
            <a:r>
              <a:rPr lang="en-US" sz="2400" dirty="0" smtClean="0"/>
              <a:t>The </a:t>
            </a:r>
            <a:r>
              <a:rPr lang="en-US" sz="2400" dirty="0"/>
              <a:t>throw keyword is mainly used to throw custom exception. </a:t>
            </a:r>
            <a:endParaRPr lang="en-US" sz="2400" dirty="0" smtClean="0"/>
          </a:p>
          <a:p>
            <a:r>
              <a:rPr lang="en-US" sz="2400" dirty="0"/>
              <a:t>The syntax of java throw keyword is given below</a:t>
            </a:r>
            <a:r>
              <a:rPr lang="en-US" sz="2400" dirty="0" smtClean="0"/>
              <a:t>.</a:t>
            </a:r>
          </a:p>
          <a:p>
            <a:pPr marL="109728" indent="0">
              <a:buNone/>
            </a:pPr>
            <a:endParaRPr lang="en-US" sz="2400" dirty="0" smtClean="0"/>
          </a:p>
          <a:p>
            <a:pPr marL="109728" indent="0">
              <a:buNone/>
            </a:pPr>
            <a:r>
              <a:rPr lang="en-US" sz="2400" b="1" dirty="0" smtClean="0">
                <a:latin typeface="Courier"/>
              </a:rPr>
              <a:t>	throw</a:t>
            </a:r>
            <a:r>
              <a:rPr lang="en-US" sz="2400" dirty="0">
                <a:latin typeface="Courier"/>
              </a:rPr>
              <a:t> exception; </a:t>
            </a:r>
            <a:endParaRPr lang="en-US" sz="2400" dirty="0" smtClean="0">
              <a:latin typeface="Courier"/>
            </a:endParaRPr>
          </a:p>
          <a:p>
            <a:endParaRPr lang="en-US" sz="2400" dirty="0"/>
          </a:p>
          <a:p>
            <a:r>
              <a:rPr lang="en-US" sz="2400" dirty="0" smtClean="0"/>
              <a:t>Let's </a:t>
            </a:r>
            <a:r>
              <a:rPr lang="en-US" sz="2400" dirty="0"/>
              <a:t>see the example of throw </a:t>
            </a:r>
            <a:r>
              <a:rPr lang="en-US" sz="2400" dirty="0" err="1"/>
              <a:t>IOException</a:t>
            </a:r>
            <a:r>
              <a:rPr lang="en-US" sz="2400" dirty="0" smtClean="0"/>
              <a:t>.</a:t>
            </a:r>
          </a:p>
          <a:p>
            <a:endParaRPr lang="en-US" sz="2400" dirty="0"/>
          </a:p>
          <a:p>
            <a:pPr marL="923544" lvl="3" indent="0">
              <a:buNone/>
            </a:pPr>
            <a:r>
              <a:rPr lang="en-US" sz="2400" b="1" dirty="0">
                <a:latin typeface="Courier"/>
              </a:rPr>
              <a:t>throw</a:t>
            </a:r>
            <a:r>
              <a:rPr lang="en-US" sz="2400" dirty="0">
                <a:latin typeface="Courier"/>
              </a:rPr>
              <a:t> </a:t>
            </a:r>
            <a:r>
              <a:rPr lang="en-US" sz="2400" b="1" dirty="0">
                <a:latin typeface="Courier"/>
              </a:rPr>
              <a:t>new</a:t>
            </a:r>
            <a:r>
              <a:rPr lang="en-US" sz="2400" dirty="0">
                <a:latin typeface="Courier"/>
              </a:rPr>
              <a:t> </a:t>
            </a:r>
            <a:r>
              <a:rPr lang="en-US" sz="2400" dirty="0" err="1">
                <a:latin typeface="Courier"/>
              </a:rPr>
              <a:t>IOException</a:t>
            </a:r>
            <a:r>
              <a:rPr lang="en-US" sz="2400" dirty="0">
                <a:latin typeface="Courier"/>
              </a:rPr>
              <a:t>("sorry device error);  </a:t>
            </a:r>
          </a:p>
          <a:p>
            <a:endParaRPr lang="en-US" sz="2400" dirty="0"/>
          </a:p>
        </p:txBody>
      </p:sp>
    </p:spTree>
    <p:extLst>
      <p:ext uri="{BB962C8B-B14F-4D97-AF65-F5344CB8AC3E}">
        <p14:creationId xmlns:p14="http://schemas.microsoft.com/office/powerpoint/2010/main" val="25459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throw </a:t>
            </a:r>
            <a:r>
              <a:rPr lang="en-US" dirty="0" smtClean="0"/>
              <a:t>example</a:t>
            </a:r>
            <a:endParaRPr lang="en-US" dirty="0"/>
          </a:p>
        </p:txBody>
      </p:sp>
      <p:sp>
        <p:nvSpPr>
          <p:cNvPr id="3" name="Content Placeholder 2"/>
          <p:cNvSpPr>
            <a:spLocks noGrp="1"/>
          </p:cNvSpPr>
          <p:nvPr>
            <p:ph idx="1"/>
          </p:nvPr>
        </p:nvSpPr>
        <p:spPr>
          <a:xfrm>
            <a:off x="609600" y="1868424"/>
            <a:ext cx="10972800" cy="4646676"/>
          </a:xfrm>
        </p:spPr>
        <p:txBody>
          <a:bodyPr>
            <a:normAutofit fontScale="62500" lnSpcReduction="20000"/>
          </a:bodyPr>
          <a:lstStyle/>
          <a:p>
            <a:pPr marL="109728" indent="0">
              <a:buNone/>
            </a:pPr>
            <a:r>
              <a:rPr lang="en-US" sz="2200" dirty="0"/>
              <a:t>In this example, we have created the validate method that takes integer value as a parameter. If the age is less than 18, we are throwing the </a:t>
            </a:r>
            <a:r>
              <a:rPr lang="en-US" sz="2200" dirty="0" err="1"/>
              <a:t>ArithmeticException</a:t>
            </a:r>
            <a:r>
              <a:rPr lang="en-US" sz="2200" dirty="0"/>
              <a:t> otherwise print a message welcome to vote</a:t>
            </a:r>
            <a:r>
              <a:rPr lang="en-US" sz="2200" dirty="0" smtClean="0"/>
              <a:t>.</a:t>
            </a:r>
          </a:p>
          <a:p>
            <a:pPr marL="109728" indent="0">
              <a:buNone/>
            </a:pPr>
            <a:endParaRPr lang="en-US" sz="1800" dirty="0">
              <a:latin typeface="Courier"/>
            </a:endParaRP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TestThrow1{  </a:t>
            </a:r>
          </a:p>
          <a:p>
            <a:pPr marL="109728" indent="0">
              <a:buNone/>
            </a:pP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validate(</a:t>
            </a:r>
            <a:r>
              <a:rPr lang="en-US" sz="1800" b="1" dirty="0" err="1">
                <a:latin typeface="Courier"/>
              </a:rPr>
              <a:t>int</a:t>
            </a:r>
            <a:r>
              <a:rPr lang="en-US" sz="1800" dirty="0">
                <a:latin typeface="Courier"/>
              </a:rPr>
              <a:t> age){  </a:t>
            </a:r>
          </a:p>
          <a:p>
            <a:pPr marL="109728" indent="0">
              <a:buNone/>
            </a:pPr>
            <a:r>
              <a:rPr lang="en-US" sz="1800" dirty="0">
                <a:latin typeface="Courier"/>
              </a:rPr>
              <a:t>     </a:t>
            </a:r>
            <a:r>
              <a:rPr lang="en-US" sz="1800" b="1" dirty="0">
                <a:latin typeface="Courier"/>
              </a:rPr>
              <a:t>if</a:t>
            </a:r>
            <a:r>
              <a:rPr lang="en-US" sz="1800" dirty="0">
                <a:latin typeface="Courier"/>
              </a:rPr>
              <a:t>(age&lt;18)  </a:t>
            </a:r>
          </a:p>
          <a:p>
            <a:pPr marL="109728" indent="0">
              <a:buNone/>
            </a:pPr>
            <a:r>
              <a:rPr lang="en-US" sz="1800" dirty="0">
                <a:latin typeface="Courier"/>
              </a:rPr>
              <a:t>      </a:t>
            </a:r>
            <a:r>
              <a:rPr lang="en-US" sz="1800" b="1" dirty="0">
                <a:latin typeface="Courier"/>
              </a:rPr>
              <a:t>throw</a:t>
            </a:r>
            <a:r>
              <a:rPr lang="en-US" sz="1800" dirty="0">
                <a:latin typeface="Courier"/>
              </a:rPr>
              <a:t> </a:t>
            </a:r>
            <a:r>
              <a:rPr lang="en-US" sz="1800" b="1" dirty="0">
                <a:latin typeface="Courier"/>
              </a:rPr>
              <a:t>new</a:t>
            </a:r>
            <a:r>
              <a:rPr lang="en-US" sz="1800" dirty="0">
                <a:latin typeface="Courier"/>
              </a:rPr>
              <a:t> </a:t>
            </a:r>
            <a:r>
              <a:rPr lang="en-US" sz="1800" dirty="0" err="1">
                <a:latin typeface="Courier"/>
              </a:rPr>
              <a:t>ArithmeticException</a:t>
            </a:r>
            <a:r>
              <a:rPr lang="en-US" sz="1800" dirty="0">
                <a:latin typeface="Courier"/>
              </a:rPr>
              <a:t>("not valid");  </a:t>
            </a:r>
          </a:p>
          <a:p>
            <a:pPr marL="109728" indent="0">
              <a:buNone/>
            </a:pPr>
            <a:r>
              <a:rPr lang="en-US" sz="1800" dirty="0">
                <a:latin typeface="Courier"/>
              </a:rPr>
              <a:t>     </a:t>
            </a:r>
            <a:r>
              <a:rPr lang="en-US" sz="1800" b="1" dirty="0">
                <a:latin typeface="Courier"/>
              </a:rPr>
              <a:t>else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("welcome to vote");  </a:t>
            </a:r>
          </a:p>
          <a:p>
            <a:pPr marL="109728" indent="0">
              <a:buNone/>
            </a:pP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validate(13);  </a:t>
            </a:r>
          </a:p>
          <a:p>
            <a:pPr marL="109728" indent="0">
              <a:buNone/>
            </a:pPr>
            <a:r>
              <a:rPr lang="en-US" sz="1800" dirty="0">
                <a:latin typeface="Courier"/>
              </a:rPr>
              <a:t>      </a:t>
            </a:r>
            <a:r>
              <a:rPr lang="en-US" sz="1800" dirty="0" err="1">
                <a:latin typeface="Courier"/>
              </a:rPr>
              <a:t>System.out.println</a:t>
            </a:r>
            <a:r>
              <a:rPr lang="en-US" sz="1800" dirty="0">
                <a:latin typeface="Courier"/>
              </a:rPr>
              <a:t>("rest of the code...");  </a:t>
            </a:r>
          </a:p>
          <a:p>
            <a:pPr marL="109728" indent="0">
              <a:buNone/>
            </a:pPr>
            <a:r>
              <a:rPr lang="en-US" sz="1800" dirty="0">
                <a:latin typeface="Courier"/>
              </a:rPr>
              <a:t>  }  </a:t>
            </a:r>
          </a:p>
          <a:p>
            <a:pPr marL="109728" indent="0">
              <a:buNone/>
            </a:pPr>
            <a:r>
              <a:rPr lang="en-US" sz="1800" dirty="0">
                <a:latin typeface="Courier"/>
              </a:rPr>
              <a:t>}  </a:t>
            </a:r>
          </a:p>
          <a:p>
            <a:pPr marL="109728" indent="0">
              <a:buNone/>
            </a:pPr>
            <a:endParaRPr lang="en-US" sz="1800" dirty="0" smtClean="0">
              <a:latin typeface="Courier"/>
            </a:endParaRPr>
          </a:p>
          <a:p>
            <a:pPr marL="109728" indent="0">
              <a:buNone/>
            </a:pPr>
            <a:r>
              <a:rPr lang="en-US" sz="2200" dirty="0"/>
              <a:t>Output</a:t>
            </a:r>
            <a:r>
              <a:rPr lang="en-US" sz="1800" dirty="0" smtClean="0"/>
              <a:t>:</a:t>
            </a:r>
          </a:p>
          <a:p>
            <a:pPr marL="109728" indent="0">
              <a:buNone/>
            </a:pPr>
            <a:r>
              <a:rPr lang="en-US" sz="1800" dirty="0">
                <a:latin typeface="Courier"/>
              </a:rPr>
              <a:t>Exception in thread main </a:t>
            </a:r>
            <a:r>
              <a:rPr lang="en-US" sz="1800" dirty="0" err="1">
                <a:latin typeface="Courier"/>
              </a:rPr>
              <a:t>java.lang.ArithmeticException:not</a:t>
            </a:r>
            <a:r>
              <a:rPr lang="en-US" sz="1800" dirty="0">
                <a:latin typeface="Courier"/>
              </a:rPr>
              <a:t> valid</a:t>
            </a:r>
          </a:p>
        </p:txBody>
      </p:sp>
    </p:spTree>
    <p:extLst>
      <p:ext uri="{BB962C8B-B14F-4D97-AF65-F5344CB8AC3E}">
        <p14:creationId xmlns:p14="http://schemas.microsoft.com/office/powerpoint/2010/main" val="9205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throws </a:t>
            </a:r>
            <a:r>
              <a:rPr lang="en-US" dirty="0"/>
              <a:t>exception</a:t>
            </a:r>
          </a:p>
        </p:txBody>
      </p:sp>
      <p:sp>
        <p:nvSpPr>
          <p:cNvPr id="3" name="Content Placeholder 2"/>
          <p:cNvSpPr>
            <a:spLocks noGrp="1"/>
          </p:cNvSpPr>
          <p:nvPr>
            <p:ph idx="1"/>
          </p:nvPr>
        </p:nvSpPr>
        <p:spPr>
          <a:xfrm>
            <a:off x="609600" y="1830324"/>
            <a:ext cx="10972800" cy="4405376"/>
          </a:xfrm>
        </p:spPr>
        <p:txBody>
          <a:bodyPr>
            <a:normAutofit lnSpcReduction="10000"/>
          </a:bodyPr>
          <a:lstStyle/>
          <a:p>
            <a:r>
              <a:rPr lang="en-US" sz="2400" dirty="0"/>
              <a:t>The </a:t>
            </a:r>
            <a:r>
              <a:rPr lang="en-US" sz="2400" b="1" dirty="0"/>
              <a:t>Java throws keyword</a:t>
            </a:r>
            <a:r>
              <a:rPr lang="en-US" sz="2400" dirty="0"/>
              <a:t> is used to declare an exception. </a:t>
            </a:r>
            <a:endParaRPr lang="en-US" sz="2400" dirty="0" smtClean="0"/>
          </a:p>
          <a:p>
            <a:r>
              <a:rPr lang="en-US" sz="2400" dirty="0" smtClean="0"/>
              <a:t>It </a:t>
            </a:r>
            <a:r>
              <a:rPr lang="en-US" sz="2400" dirty="0"/>
              <a:t>gives an information to the programmer that there may occur an exception so it is better for the programmer to provide the exception handling code so that normal flow can be maintained.</a:t>
            </a:r>
          </a:p>
          <a:p>
            <a:r>
              <a:rPr lang="en-US" sz="2400" dirty="0"/>
              <a:t>Exception Handling is mainly used to handle the checked exceptions. </a:t>
            </a:r>
            <a:endParaRPr lang="en-US" sz="2400" dirty="0" smtClean="0"/>
          </a:p>
          <a:p>
            <a:r>
              <a:rPr lang="en-US" sz="2400" dirty="0" smtClean="0"/>
              <a:t>If </a:t>
            </a:r>
            <a:r>
              <a:rPr lang="en-US" sz="2400" dirty="0"/>
              <a:t>there occurs any unchecked exception such as </a:t>
            </a:r>
            <a:r>
              <a:rPr lang="en-US" sz="2400" dirty="0" err="1"/>
              <a:t>NullPointerException</a:t>
            </a:r>
            <a:r>
              <a:rPr lang="en-US" sz="2400" dirty="0"/>
              <a:t>, it is programmers fault that he is not performing check up before the code being used</a:t>
            </a:r>
            <a:r>
              <a:rPr lang="en-US" sz="2400" dirty="0" smtClean="0"/>
              <a:t>. </a:t>
            </a:r>
          </a:p>
          <a:p>
            <a:r>
              <a:rPr lang="en-US" sz="2400" dirty="0"/>
              <a:t>The syntax of java </a:t>
            </a:r>
            <a:r>
              <a:rPr lang="en-US" sz="2400" dirty="0" smtClean="0"/>
              <a:t>throws </a:t>
            </a:r>
            <a:r>
              <a:rPr lang="en-US" sz="2400" dirty="0"/>
              <a:t>keyword is given below</a:t>
            </a:r>
            <a:r>
              <a:rPr lang="en-US" sz="2400" dirty="0" smtClean="0"/>
              <a:t>.</a:t>
            </a:r>
          </a:p>
          <a:p>
            <a:pPr marL="109728" indent="0">
              <a:buNone/>
            </a:pPr>
            <a:endParaRPr lang="en-US" sz="2400" dirty="0" smtClean="0"/>
          </a:p>
          <a:p>
            <a:pPr marL="402336" lvl="1" indent="0">
              <a:buNone/>
            </a:pPr>
            <a:r>
              <a:rPr lang="en-US" sz="2200" dirty="0" err="1">
                <a:latin typeface="Courier"/>
              </a:rPr>
              <a:t>return_type</a:t>
            </a:r>
            <a:r>
              <a:rPr lang="en-US" sz="2200" dirty="0">
                <a:latin typeface="Courier"/>
              </a:rPr>
              <a:t> </a:t>
            </a:r>
            <a:r>
              <a:rPr lang="en-US" sz="2200" dirty="0" err="1">
                <a:latin typeface="Courier"/>
              </a:rPr>
              <a:t>method_name</a:t>
            </a:r>
            <a:r>
              <a:rPr lang="en-US" sz="2200" dirty="0">
                <a:latin typeface="Courier"/>
              </a:rPr>
              <a:t>() </a:t>
            </a:r>
            <a:r>
              <a:rPr lang="en-US" sz="2200" b="1" dirty="0">
                <a:latin typeface="Courier"/>
              </a:rPr>
              <a:t>throws</a:t>
            </a:r>
            <a:r>
              <a:rPr lang="en-US" sz="2200" dirty="0">
                <a:latin typeface="Courier"/>
              </a:rPr>
              <a:t> </a:t>
            </a:r>
            <a:r>
              <a:rPr lang="en-US" sz="2200" dirty="0" err="1">
                <a:latin typeface="Courier"/>
              </a:rPr>
              <a:t>exception_class_name</a:t>
            </a:r>
            <a:r>
              <a:rPr lang="en-US" sz="2200" dirty="0">
                <a:latin typeface="Courier"/>
              </a:rPr>
              <a:t>{  </a:t>
            </a:r>
          </a:p>
          <a:p>
            <a:pPr marL="402336" lvl="1" indent="0">
              <a:buNone/>
            </a:pPr>
            <a:r>
              <a:rPr lang="en-US" sz="2200" dirty="0" smtClean="0">
                <a:latin typeface="Courier"/>
              </a:rPr>
              <a:t>	//</a:t>
            </a:r>
            <a:r>
              <a:rPr lang="en-US" sz="2200" dirty="0">
                <a:latin typeface="Courier"/>
              </a:rPr>
              <a:t>method code  </a:t>
            </a:r>
          </a:p>
          <a:p>
            <a:pPr marL="402336" lvl="1" indent="0">
              <a:buNone/>
            </a:pPr>
            <a:r>
              <a:rPr lang="en-US" sz="2200" dirty="0">
                <a:latin typeface="Courier"/>
              </a:rPr>
              <a:t>}</a:t>
            </a:r>
          </a:p>
          <a:p>
            <a:endParaRPr lang="en-US" sz="2400" dirty="0"/>
          </a:p>
        </p:txBody>
      </p:sp>
    </p:spTree>
    <p:extLst>
      <p:ext uri="{BB962C8B-B14F-4D97-AF65-F5344CB8AC3E}">
        <p14:creationId xmlns:p14="http://schemas.microsoft.com/office/powerpoint/2010/main" val="17488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throws exception</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sz="2400" dirty="0"/>
              <a:t>Which exception should be </a:t>
            </a:r>
            <a:r>
              <a:rPr lang="en-US" sz="2400" dirty="0" smtClean="0"/>
              <a:t>declared? </a:t>
            </a:r>
            <a:r>
              <a:rPr lang="en-US" sz="2400" dirty="0"/>
              <a:t>checked exception only, because</a:t>
            </a:r>
            <a:endParaRPr lang="en-US" sz="2400" dirty="0" smtClean="0"/>
          </a:p>
          <a:p>
            <a:r>
              <a:rPr lang="en-US" sz="2400" b="1" dirty="0"/>
              <a:t>unchecked Exception:</a:t>
            </a:r>
            <a:r>
              <a:rPr lang="en-US" sz="2400" dirty="0"/>
              <a:t> under your control so correct your code</a:t>
            </a:r>
            <a:r>
              <a:rPr lang="en-US" sz="2400" dirty="0" smtClean="0"/>
              <a:t>.</a:t>
            </a:r>
            <a:endParaRPr lang="en-US" sz="2400" dirty="0"/>
          </a:p>
          <a:p>
            <a:r>
              <a:rPr lang="en-US" sz="2400" b="1" dirty="0"/>
              <a:t>error:</a:t>
            </a:r>
            <a:r>
              <a:rPr lang="en-US" sz="2400" dirty="0"/>
              <a:t> beyond your control e.g. you are unable to do anything if there occurs </a:t>
            </a:r>
            <a:r>
              <a:rPr lang="en-US" sz="2400" dirty="0" err="1"/>
              <a:t>VirtualMachineError</a:t>
            </a:r>
            <a:r>
              <a:rPr lang="en-US" sz="2400" dirty="0"/>
              <a:t> or </a:t>
            </a:r>
            <a:r>
              <a:rPr lang="en-US" sz="2400" dirty="0" err="1"/>
              <a:t>StackOverflowError</a:t>
            </a:r>
            <a:r>
              <a:rPr lang="en-US" sz="2400" dirty="0" smtClean="0"/>
              <a:t>. </a:t>
            </a:r>
          </a:p>
          <a:p>
            <a:pPr marL="109728" indent="0">
              <a:buNone/>
            </a:pPr>
            <a:endParaRPr lang="en-US" sz="2400" dirty="0" smtClean="0"/>
          </a:p>
          <a:p>
            <a:pPr marL="109728" indent="0">
              <a:buNone/>
            </a:pPr>
            <a:r>
              <a:rPr lang="en-US" sz="2400" dirty="0" smtClean="0"/>
              <a:t>Advantage </a:t>
            </a:r>
            <a:r>
              <a:rPr lang="en-US" sz="2400" dirty="0"/>
              <a:t>of Java throws </a:t>
            </a:r>
            <a:r>
              <a:rPr lang="en-US" sz="2400" dirty="0" smtClean="0"/>
              <a:t>keyword </a:t>
            </a:r>
          </a:p>
          <a:p>
            <a:r>
              <a:rPr lang="en-US" sz="2400" dirty="0"/>
              <a:t>Now Checked Exception can be propagated (forwarded in call stack).</a:t>
            </a:r>
          </a:p>
          <a:p>
            <a:r>
              <a:rPr lang="en-US" sz="2400" dirty="0"/>
              <a:t>It provides information to the caller of the method about the exception.</a:t>
            </a:r>
          </a:p>
          <a:p>
            <a:pPr marL="402336" lvl="1" indent="0">
              <a:buNone/>
            </a:pPr>
            <a:endParaRPr lang="en-US" sz="2200" dirty="0">
              <a:latin typeface="Courier"/>
            </a:endParaRPr>
          </a:p>
          <a:p>
            <a:endParaRPr lang="en-US" sz="2400" dirty="0"/>
          </a:p>
        </p:txBody>
      </p:sp>
    </p:spTree>
    <p:extLst>
      <p:ext uri="{BB962C8B-B14F-4D97-AF65-F5344CB8AC3E}">
        <p14:creationId xmlns:p14="http://schemas.microsoft.com/office/powerpoint/2010/main" val="253833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throws example</a:t>
            </a:r>
            <a:endParaRPr lang="en-US" dirty="0"/>
          </a:p>
        </p:txBody>
      </p:sp>
      <p:sp>
        <p:nvSpPr>
          <p:cNvPr id="3" name="Content Placeholder 2"/>
          <p:cNvSpPr>
            <a:spLocks noGrp="1"/>
          </p:cNvSpPr>
          <p:nvPr>
            <p:ph idx="1"/>
          </p:nvPr>
        </p:nvSpPr>
        <p:spPr>
          <a:xfrm>
            <a:off x="609600" y="1868424"/>
            <a:ext cx="10972800" cy="4646676"/>
          </a:xfrm>
        </p:spPr>
        <p:txBody>
          <a:bodyPr>
            <a:normAutofit fontScale="25000" lnSpcReduction="20000"/>
          </a:bodyPr>
          <a:lstStyle/>
          <a:p>
            <a:pPr marL="109728" indent="0">
              <a:buNone/>
            </a:pPr>
            <a:r>
              <a:rPr lang="en-US" sz="5600" b="1" dirty="0">
                <a:latin typeface="Courier"/>
              </a:rPr>
              <a:t>import</a:t>
            </a:r>
            <a:r>
              <a:rPr lang="en-US" sz="5600" dirty="0">
                <a:latin typeface="Courier"/>
              </a:rPr>
              <a:t> </a:t>
            </a:r>
            <a:r>
              <a:rPr lang="en-US" sz="5600" dirty="0" err="1">
                <a:latin typeface="Courier"/>
              </a:rPr>
              <a:t>java.io.IOException</a:t>
            </a:r>
            <a:r>
              <a:rPr lang="en-US" sz="5600" dirty="0">
                <a:latin typeface="Courier"/>
              </a:rPr>
              <a:t>;  </a:t>
            </a:r>
          </a:p>
          <a:p>
            <a:pPr marL="109728" indent="0">
              <a:buNone/>
            </a:pPr>
            <a:r>
              <a:rPr lang="en-US" sz="5600" b="1" dirty="0">
                <a:latin typeface="Courier"/>
              </a:rPr>
              <a:t>class</a:t>
            </a:r>
            <a:r>
              <a:rPr lang="en-US" sz="5600" dirty="0">
                <a:latin typeface="Courier"/>
              </a:rPr>
              <a:t> Testthrows1{  </a:t>
            </a:r>
          </a:p>
          <a:p>
            <a:pPr marL="109728" indent="0">
              <a:buNone/>
            </a:pPr>
            <a:r>
              <a:rPr lang="en-US" sz="5600" dirty="0">
                <a:latin typeface="Courier"/>
              </a:rPr>
              <a:t>  </a:t>
            </a:r>
            <a:r>
              <a:rPr lang="en-US" sz="5600" b="1" dirty="0">
                <a:latin typeface="Courier"/>
              </a:rPr>
              <a:t>void</a:t>
            </a:r>
            <a:r>
              <a:rPr lang="en-US" sz="5600" dirty="0">
                <a:latin typeface="Courier"/>
              </a:rPr>
              <a:t> m()</a:t>
            </a:r>
            <a:r>
              <a:rPr lang="en-US" sz="5600" b="1" dirty="0">
                <a:latin typeface="Courier"/>
              </a:rPr>
              <a:t>throws</a:t>
            </a:r>
            <a:r>
              <a:rPr lang="en-US" sz="5600" dirty="0">
                <a:latin typeface="Courier"/>
              </a:rPr>
              <a:t> </a:t>
            </a:r>
            <a:r>
              <a:rPr lang="en-US" sz="5600" dirty="0" err="1">
                <a:latin typeface="Courier"/>
              </a:rPr>
              <a:t>IOException</a:t>
            </a:r>
            <a:r>
              <a:rPr lang="en-US" sz="5600" dirty="0">
                <a:latin typeface="Courier"/>
              </a:rPr>
              <a:t>{  </a:t>
            </a:r>
          </a:p>
          <a:p>
            <a:pPr marL="109728" indent="0">
              <a:buNone/>
            </a:pPr>
            <a:r>
              <a:rPr lang="en-US" sz="5600" dirty="0">
                <a:latin typeface="Courier"/>
              </a:rPr>
              <a:t>    </a:t>
            </a:r>
            <a:r>
              <a:rPr lang="en-US" sz="5600" b="1" dirty="0">
                <a:latin typeface="Courier"/>
              </a:rPr>
              <a:t>throw</a:t>
            </a:r>
            <a:r>
              <a:rPr lang="en-US" sz="5600" dirty="0">
                <a:latin typeface="Courier"/>
              </a:rPr>
              <a:t> </a:t>
            </a:r>
            <a:r>
              <a:rPr lang="en-US" sz="5600" b="1" dirty="0">
                <a:latin typeface="Courier"/>
              </a:rPr>
              <a:t>new</a:t>
            </a:r>
            <a:r>
              <a:rPr lang="en-US" sz="5600" dirty="0">
                <a:latin typeface="Courier"/>
              </a:rPr>
              <a:t> </a:t>
            </a:r>
            <a:r>
              <a:rPr lang="en-US" sz="5600" dirty="0" err="1">
                <a:latin typeface="Courier"/>
              </a:rPr>
              <a:t>IOException</a:t>
            </a:r>
            <a:r>
              <a:rPr lang="en-US" sz="5600" dirty="0">
                <a:latin typeface="Courier"/>
              </a:rPr>
              <a:t>("device error");//checked exception  </a:t>
            </a:r>
          </a:p>
          <a:p>
            <a:pPr marL="109728" indent="0">
              <a:buNone/>
            </a:pPr>
            <a:r>
              <a:rPr lang="en-US" sz="5600" dirty="0">
                <a:latin typeface="Courier"/>
              </a:rPr>
              <a:t>  }  </a:t>
            </a:r>
          </a:p>
          <a:p>
            <a:pPr marL="109728" indent="0">
              <a:buNone/>
            </a:pPr>
            <a:r>
              <a:rPr lang="en-US" sz="5600" dirty="0">
                <a:latin typeface="Courier"/>
              </a:rPr>
              <a:t>  </a:t>
            </a:r>
            <a:r>
              <a:rPr lang="en-US" sz="5600" b="1" dirty="0">
                <a:latin typeface="Courier"/>
              </a:rPr>
              <a:t>void</a:t>
            </a:r>
            <a:r>
              <a:rPr lang="en-US" sz="5600" dirty="0">
                <a:latin typeface="Courier"/>
              </a:rPr>
              <a:t> n()</a:t>
            </a:r>
            <a:r>
              <a:rPr lang="en-US" sz="5600" b="1" dirty="0">
                <a:latin typeface="Courier"/>
              </a:rPr>
              <a:t>throws</a:t>
            </a:r>
            <a:r>
              <a:rPr lang="en-US" sz="5600" dirty="0">
                <a:latin typeface="Courier"/>
              </a:rPr>
              <a:t> </a:t>
            </a:r>
            <a:r>
              <a:rPr lang="en-US" sz="5600" dirty="0" err="1">
                <a:latin typeface="Courier"/>
              </a:rPr>
              <a:t>IOException</a:t>
            </a:r>
            <a:r>
              <a:rPr lang="en-US" sz="5600" dirty="0">
                <a:latin typeface="Courier"/>
              </a:rPr>
              <a:t>{  </a:t>
            </a:r>
          </a:p>
          <a:p>
            <a:pPr marL="109728" indent="0">
              <a:buNone/>
            </a:pPr>
            <a:r>
              <a:rPr lang="en-US" sz="5600" dirty="0">
                <a:latin typeface="Courier"/>
              </a:rPr>
              <a:t>    m();  </a:t>
            </a:r>
          </a:p>
          <a:p>
            <a:pPr marL="109728" indent="0">
              <a:buNone/>
            </a:pPr>
            <a:r>
              <a:rPr lang="en-US" sz="5600" dirty="0">
                <a:latin typeface="Courier"/>
              </a:rPr>
              <a:t>  }  </a:t>
            </a:r>
          </a:p>
          <a:p>
            <a:pPr marL="109728" indent="0">
              <a:buNone/>
            </a:pPr>
            <a:r>
              <a:rPr lang="en-US" sz="5600" dirty="0">
                <a:latin typeface="Courier"/>
              </a:rPr>
              <a:t>  </a:t>
            </a:r>
            <a:r>
              <a:rPr lang="en-US" sz="5600" b="1" dirty="0">
                <a:latin typeface="Courier"/>
              </a:rPr>
              <a:t>void</a:t>
            </a:r>
            <a:r>
              <a:rPr lang="en-US" sz="5600" dirty="0">
                <a:latin typeface="Courier"/>
              </a:rPr>
              <a:t> p(){  </a:t>
            </a:r>
          </a:p>
          <a:p>
            <a:pPr marL="109728" indent="0">
              <a:buNone/>
            </a:pPr>
            <a:r>
              <a:rPr lang="en-US" sz="5600" dirty="0">
                <a:latin typeface="Courier"/>
              </a:rPr>
              <a:t>   </a:t>
            </a:r>
            <a:r>
              <a:rPr lang="en-US" sz="5600" b="1" dirty="0">
                <a:latin typeface="Courier"/>
              </a:rPr>
              <a:t>try</a:t>
            </a:r>
            <a:r>
              <a:rPr lang="en-US" sz="5600" dirty="0">
                <a:latin typeface="Courier"/>
              </a:rPr>
              <a:t>{  </a:t>
            </a:r>
          </a:p>
          <a:p>
            <a:pPr marL="109728" indent="0">
              <a:buNone/>
            </a:pPr>
            <a:r>
              <a:rPr lang="en-US" sz="5600" dirty="0">
                <a:latin typeface="Courier"/>
              </a:rPr>
              <a:t>    n();  </a:t>
            </a:r>
          </a:p>
          <a:p>
            <a:pPr marL="109728" indent="0">
              <a:buNone/>
            </a:pPr>
            <a:r>
              <a:rPr lang="en-US" sz="5600" dirty="0">
                <a:latin typeface="Courier"/>
              </a:rPr>
              <a:t>   }</a:t>
            </a:r>
            <a:r>
              <a:rPr lang="en-US" sz="5600" b="1" dirty="0">
                <a:latin typeface="Courier"/>
              </a:rPr>
              <a:t>catch</a:t>
            </a:r>
            <a:r>
              <a:rPr lang="en-US" sz="5600" dirty="0">
                <a:latin typeface="Courier"/>
              </a:rPr>
              <a:t>(Exception e){</a:t>
            </a:r>
            <a:r>
              <a:rPr lang="en-US" sz="5600" dirty="0" err="1">
                <a:latin typeface="Courier"/>
              </a:rPr>
              <a:t>System.out.println</a:t>
            </a:r>
            <a:r>
              <a:rPr lang="en-US" sz="5600" dirty="0">
                <a:latin typeface="Courier"/>
              </a:rPr>
              <a:t>("exception handled");}  </a:t>
            </a:r>
          </a:p>
          <a:p>
            <a:pPr marL="109728" indent="0">
              <a:buNone/>
            </a:pPr>
            <a:r>
              <a:rPr lang="en-US" sz="5600" dirty="0">
                <a:latin typeface="Courier"/>
              </a:rPr>
              <a:t>  }  </a:t>
            </a:r>
          </a:p>
          <a:p>
            <a:pPr marL="109728" indent="0">
              <a:buNone/>
            </a:pPr>
            <a:r>
              <a:rPr lang="en-US" sz="5600" dirty="0">
                <a:latin typeface="Courier"/>
              </a:rPr>
              <a:t>  </a:t>
            </a:r>
            <a:r>
              <a:rPr lang="en-US" sz="5600" b="1" dirty="0">
                <a:latin typeface="Courier"/>
              </a:rPr>
              <a:t>public</a:t>
            </a:r>
            <a:r>
              <a:rPr lang="en-US" sz="5600" dirty="0">
                <a:latin typeface="Courier"/>
              </a:rPr>
              <a:t> </a:t>
            </a:r>
            <a:r>
              <a:rPr lang="en-US" sz="5600" b="1" dirty="0">
                <a:latin typeface="Courier"/>
              </a:rPr>
              <a:t>static</a:t>
            </a:r>
            <a:r>
              <a:rPr lang="en-US" sz="5600" dirty="0">
                <a:latin typeface="Courier"/>
              </a:rPr>
              <a:t> </a:t>
            </a:r>
            <a:r>
              <a:rPr lang="en-US" sz="5600" b="1" dirty="0">
                <a:latin typeface="Courier"/>
              </a:rPr>
              <a:t>void</a:t>
            </a:r>
            <a:r>
              <a:rPr lang="en-US" sz="5600" dirty="0">
                <a:latin typeface="Courier"/>
              </a:rPr>
              <a:t> main(String </a:t>
            </a:r>
            <a:r>
              <a:rPr lang="en-US" sz="5600" dirty="0" err="1">
                <a:latin typeface="Courier"/>
              </a:rPr>
              <a:t>args</a:t>
            </a:r>
            <a:r>
              <a:rPr lang="en-US" sz="5600" dirty="0">
                <a:latin typeface="Courier"/>
              </a:rPr>
              <a:t>[]){  </a:t>
            </a:r>
          </a:p>
          <a:p>
            <a:pPr marL="109728" indent="0">
              <a:buNone/>
            </a:pPr>
            <a:r>
              <a:rPr lang="en-US" sz="5600" dirty="0">
                <a:latin typeface="Courier"/>
              </a:rPr>
              <a:t>   Testthrows1 </a:t>
            </a:r>
            <a:r>
              <a:rPr lang="en-US" sz="5600" dirty="0" err="1">
                <a:latin typeface="Courier"/>
              </a:rPr>
              <a:t>obj</a:t>
            </a:r>
            <a:r>
              <a:rPr lang="en-US" sz="5600" dirty="0">
                <a:latin typeface="Courier"/>
              </a:rPr>
              <a:t>=</a:t>
            </a:r>
            <a:r>
              <a:rPr lang="en-US" sz="5600" b="1" dirty="0">
                <a:latin typeface="Courier"/>
              </a:rPr>
              <a:t>new</a:t>
            </a:r>
            <a:r>
              <a:rPr lang="en-US" sz="5600" dirty="0">
                <a:latin typeface="Courier"/>
              </a:rPr>
              <a:t> Testthrows1();  </a:t>
            </a:r>
          </a:p>
          <a:p>
            <a:pPr marL="109728" indent="0">
              <a:buNone/>
            </a:pPr>
            <a:r>
              <a:rPr lang="en-US" sz="5600" dirty="0">
                <a:latin typeface="Courier"/>
              </a:rPr>
              <a:t>   </a:t>
            </a:r>
            <a:r>
              <a:rPr lang="en-US" sz="5600" dirty="0" err="1">
                <a:latin typeface="Courier"/>
              </a:rPr>
              <a:t>obj.p</a:t>
            </a:r>
            <a:r>
              <a:rPr lang="en-US" sz="5600" dirty="0">
                <a:latin typeface="Courier"/>
              </a:rPr>
              <a:t>();  </a:t>
            </a:r>
          </a:p>
          <a:p>
            <a:pPr marL="109728" indent="0">
              <a:buNone/>
            </a:pPr>
            <a:r>
              <a:rPr lang="en-US" sz="5600" dirty="0">
                <a:latin typeface="Courier"/>
              </a:rPr>
              <a:t>   </a:t>
            </a:r>
            <a:r>
              <a:rPr lang="en-US" sz="5600" dirty="0" err="1">
                <a:latin typeface="Courier"/>
              </a:rPr>
              <a:t>System.out.println</a:t>
            </a:r>
            <a:r>
              <a:rPr lang="en-US" sz="5600" dirty="0">
                <a:latin typeface="Courier"/>
              </a:rPr>
              <a:t>("normal flow...");  </a:t>
            </a:r>
          </a:p>
          <a:p>
            <a:pPr marL="109728" indent="0">
              <a:buNone/>
            </a:pPr>
            <a:r>
              <a:rPr lang="en-US" sz="5600" dirty="0">
                <a:latin typeface="Courier"/>
              </a:rPr>
              <a:t>  }  </a:t>
            </a:r>
          </a:p>
          <a:p>
            <a:pPr marL="109728" indent="0">
              <a:buNone/>
            </a:pPr>
            <a:r>
              <a:rPr lang="en-US" sz="5600" dirty="0">
                <a:latin typeface="Courier"/>
              </a:rPr>
              <a:t>}  </a:t>
            </a:r>
            <a:endParaRPr lang="en-US" sz="5600" dirty="0" smtClean="0">
              <a:latin typeface="Courier"/>
            </a:endParaRPr>
          </a:p>
          <a:p>
            <a:pPr marL="109728" indent="0">
              <a:buNone/>
            </a:pPr>
            <a:endParaRPr lang="en-US" sz="2400" dirty="0">
              <a:latin typeface="Courier"/>
            </a:endParaRPr>
          </a:p>
          <a:p>
            <a:pPr marL="109728" indent="0">
              <a:buNone/>
            </a:pPr>
            <a:r>
              <a:rPr lang="en-US" sz="7200" dirty="0" smtClean="0">
                <a:latin typeface="Courier"/>
              </a:rPr>
              <a:t>Output:	</a:t>
            </a:r>
            <a:r>
              <a:rPr lang="en-US" sz="6400" dirty="0" smtClean="0">
                <a:latin typeface="Courier"/>
              </a:rPr>
              <a:t>exception </a:t>
            </a:r>
            <a:r>
              <a:rPr lang="en-US" sz="6400" dirty="0">
                <a:latin typeface="Courier"/>
              </a:rPr>
              <a:t>handled</a:t>
            </a:r>
          </a:p>
          <a:p>
            <a:pPr marL="923544" lvl="3" indent="0">
              <a:buNone/>
            </a:pPr>
            <a:r>
              <a:rPr lang="en-US" sz="6400" dirty="0" smtClean="0">
                <a:latin typeface="Courier"/>
              </a:rPr>
              <a:t>	normal </a:t>
            </a:r>
            <a:r>
              <a:rPr lang="en-US" sz="6400" dirty="0">
                <a:latin typeface="Courier"/>
              </a:rPr>
              <a:t>flow...</a:t>
            </a:r>
          </a:p>
        </p:txBody>
      </p:sp>
    </p:spTree>
    <p:extLst>
      <p:ext uri="{BB962C8B-B14F-4D97-AF65-F5344CB8AC3E}">
        <p14:creationId xmlns:p14="http://schemas.microsoft.com/office/powerpoint/2010/main" val="33504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throws exception</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dirty="0"/>
              <a:t>If you are calling a method that declares an exception, you must either caught or declare the exception</a:t>
            </a:r>
            <a:r>
              <a:rPr lang="en-US" dirty="0" smtClean="0"/>
              <a:t>.</a:t>
            </a:r>
          </a:p>
          <a:p>
            <a:pPr marL="109728" indent="0">
              <a:buNone/>
            </a:pPr>
            <a:endParaRPr lang="en-US" sz="2400" b="1" dirty="0"/>
          </a:p>
          <a:p>
            <a:pPr marL="566928" indent="-457200">
              <a:lnSpc>
                <a:spcPct val="200000"/>
              </a:lnSpc>
              <a:buFont typeface="+mj-lt"/>
              <a:buAutoNum type="arabicPeriod"/>
            </a:pPr>
            <a:r>
              <a:rPr lang="en-US" sz="2400" b="1" dirty="0"/>
              <a:t>Case1:</a:t>
            </a:r>
            <a:r>
              <a:rPr lang="en-US" sz="2400" dirty="0"/>
              <a:t>You caught the exception i.e. handle the exception using try/catch.</a:t>
            </a:r>
          </a:p>
          <a:p>
            <a:pPr marL="566928" indent="-457200">
              <a:lnSpc>
                <a:spcPct val="200000"/>
              </a:lnSpc>
              <a:buFont typeface="+mj-lt"/>
              <a:buAutoNum type="arabicPeriod"/>
            </a:pPr>
            <a:r>
              <a:rPr lang="en-US" sz="2400" b="1" dirty="0"/>
              <a:t>Case2:</a:t>
            </a:r>
            <a:r>
              <a:rPr lang="en-US" sz="2400" dirty="0"/>
              <a:t>You declare the exception i.e. specifying throws with the method</a:t>
            </a:r>
            <a:r>
              <a:rPr lang="en-US" sz="2400" dirty="0" smtClean="0"/>
              <a:t>.</a:t>
            </a:r>
            <a:endParaRPr lang="en-US" sz="2400" dirty="0"/>
          </a:p>
        </p:txBody>
      </p:sp>
    </p:spTree>
    <p:extLst>
      <p:ext uri="{BB962C8B-B14F-4D97-AF65-F5344CB8AC3E}">
        <p14:creationId xmlns:p14="http://schemas.microsoft.com/office/powerpoint/2010/main" val="147987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java.util.regex</a:t>
            </a:r>
            <a:r>
              <a:rPr lang="en-US" dirty="0"/>
              <a:t> package</a:t>
            </a:r>
          </a:p>
        </p:txBody>
      </p:sp>
      <p:sp>
        <p:nvSpPr>
          <p:cNvPr id="3" name="Content Placeholder 2"/>
          <p:cNvSpPr>
            <a:spLocks noGrp="1"/>
          </p:cNvSpPr>
          <p:nvPr>
            <p:ph idx="1"/>
          </p:nvPr>
        </p:nvSpPr>
        <p:spPr>
          <a:xfrm>
            <a:off x="609600" y="1868424"/>
            <a:ext cx="10972800" cy="4037076"/>
          </a:xfrm>
        </p:spPr>
        <p:txBody>
          <a:bodyPr>
            <a:noAutofit/>
          </a:bodyPr>
          <a:lstStyle/>
          <a:p>
            <a:pPr marL="109728" indent="0">
              <a:buNone/>
            </a:pPr>
            <a:r>
              <a:rPr lang="en-US" sz="3200" dirty="0"/>
              <a:t>It provides following classes and interface for regular expressions. The Matcher and Pattern classes are widely used in java regular expression</a:t>
            </a:r>
            <a:r>
              <a:rPr lang="en-US" sz="3200" dirty="0" smtClean="0"/>
              <a:t>.</a:t>
            </a:r>
          </a:p>
          <a:p>
            <a:pPr marL="109728" indent="0">
              <a:buNone/>
            </a:pPr>
            <a:endParaRPr lang="en-US" sz="3200" dirty="0"/>
          </a:p>
          <a:p>
            <a:pPr marL="916686" lvl="1" indent="-514350">
              <a:buFont typeface="+mj-lt"/>
              <a:buAutoNum type="arabicPeriod"/>
            </a:pPr>
            <a:r>
              <a:rPr lang="en-US" sz="3000" dirty="0" err="1"/>
              <a:t>MatchResult</a:t>
            </a:r>
            <a:r>
              <a:rPr lang="en-US" sz="3000" dirty="0"/>
              <a:t> interface</a:t>
            </a:r>
          </a:p>
          <a:p>
            <a:pPr marL="916686" lvl="1" indent="-514350">
              <a:buFont typeface="+mj-lt"/>
              <a:buAutoNum type="arabicPeriod"/>
            </a:pPr>
            <a:r>
              <a:rPr lang="en-US" sz="3000" dirty="0"/>
              <a:t>Matcher class</a:t>
            </a:r>
          </a:p>
          <a:p>
            <a:pPr marL="916686" lvl="1" indent="-514350">
              <a:buFont typeface="+mj-lt"/>
              <a:buAutoNum type="arabicPeriod"/>
            </a:pPr>
            <a:r>
              <a:rPr lang="en-US" sz="3000" dirty="0"/>
              <a:t>Pattern class</a:t>
            </a:r>
          </a:p>
          <a:p>
            <a:pPr marL="916686" lvl="1" indent="-514350">
              <a:buFont typeface="+mj-lt"/>
              <a:buAutoNum type="arabicPeriod"/>
            </a:pPr>
            <a:r>
              <a:rPr lang="en-US" sz="3000" dirty="0" err="1"/>
              <a:t>PatternSyntaxException</a:t>
            </a:r>
            <a:r>
              <a:rPr lang="en-US" sz="3000" dirty="0"/>
              <a:t> class</a:t>
            </a:r>
          </a:p>
        </p:txBody>
      </p:sp>
    </p:spTree>
    <p:extLst>
      <p:ext uri="{BB962C8B-B14F-4D97-AF65-F5344CB8AC3E}">
        <p14:creationId xmlns:p14="http://schemas.microsoft.com/office/powerpoint/2010/main" val="371836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Case1: You handle the exception</a:t>
            </a:r>
          </a:p>
        </p:txBody>
      </p:sp>
      <p:sp>
        <p:nvSpPr>
          <p:cNvPr id="3" name="Content Placeholder 2"/>
          <p:cNvSpPr>
            <a:spLocks noGrp="1"/>
          </p:cNvSpPr>
          <p:nvPr>
            <p:ph idx="1"/>
          </p:nvPr>
        </p:nvSpPr>
        <p:spPr>
          <a:xfrm>
            <a:off x="609600" y="1868424"/>
            <a:ext cx="10972800" cy="4646676"/>
          </a:xfrm>
        </p:spPr>
        <p:txBody>
          <a:bodyPr>
            <a:normAutofit fontScale="47500" lnSpcReduction="20000"/>
          </a:bodyPr>
          <a:lstStyle/>
          <a:p>
            <a:pPr marL="109728" indent="0">
              <a:buNone/>
            </a:pPr>
            <a:r>
              <a:rPr lang="en-US" sz="2100" b="1" dirty="0">
                <a:latin typeface="Courier"/>
              </a:rPr>
              <a:t>import</a:t>
            </a:r>
            <a:r>
              <a:rPr lang="en-US" sz="2100" dirty="0">
                <a:latin typeface="Courier"/>
              </a:rPr>
              <a:t> java.io.*;  </a:t>
            </a:r>
          </a:p>
          <a:p>
            <a:pPr marL="109728" indent="0">
              <a:buNone/>
            </a:pPr>
            <a:r>
              <a:rPr lang="en-US" sz="2100" b="1" dirty="0">
                <a:latin typeface="Courier"/>
              </a:rPr>
              <a:t>class</a:t>
            </a:r>
            <a:r>
              <a:rPr lang="en-US" sz="2100" dirty="0">
                <a:latin typeface="Courier"/>
              </a:rPr>
              <a:t> M{  </a:t>
            </a:r>
          </a:p>
          <a:p>
            <a:pPr marL="109728" indent="0">
              <a:buNone/>
            </a:pPr>
            <a:r>
              <a:rPr lang="en-US" sz="2100" dirty="0">
                <a:latin typeface="Courier"/>
              </a:rPr>
              <a:t> </a:t>
            </a:r>
            <a:r>
              <a:rPr lang="en-US" sz="2100" b="1" dirty="0">
                <a:latin typeface="Courier"/>
              </a:rPr>
              <a:t>void</a:t>
            </a:r>
            <a:r>
              <a:rPr lang="en-US" sz="2100" dirty="0">
                <a:latin typeface="Courier"/>
              </a:rPr>
              <a:t> method()</a:t>
            </a:r>
            <a:r>
              <a:rPr lang="en-US" sz="2100" b="1" dirty="0">
                <a:latin typeface="Courier"/>
              </a:rPr>
              <a:t>throws</a:t>
            </a:r>
            <a:r>
              <a:rPr lang="en-US" sz="2100" dirty="0">
                <a:latin typeface="Courier"/>
              </a:rPr>
              <a:t> </a:t>
            </a:r>
            <a:r>
              <a:rPr lang="en-US" sz="2100" dirty="0" err="1">
                <a:latin typeface="Courier"/>
              </a:rPr>
              <a:t>IOException</a:t>
            </a:r>
            <a:r>
              <a:rPr lang="en-US" sz="2100" dirty="0">
                <a:latin typeface="Courier"/>
              </a:rPr>
              <a:t>{  </a:t>
            </a:r>
          </a:p>
          <a:p>
            <a:pPr marL="109728" indent="0">
              <a:buNone/>
            </a:pPr>
            <a:r>
              <a:rPr lang="en-US" sz="2100" dirty="0">
                <a:latin typeface="Courier"/>
              </a:rPr>
              <a:t>  </a:t>
            </a:r>
            <a:r>
              <a:rPr lang="en-US" sz="2100" b="1" dirty="0">
                <a:latin typeface="Courier"/>
              </a:rPr>
              <a:t>throw</a:t>
            </a:r>
            <a:r>
              <a:rPr lang="en-US" sz="2100" dirty="0">
                <a:latin typeface="Courier"/>
              </a:rPr>
              <a:t> </a:t>
            </a:r>
            <a:r>
              <a:rPr lang="en-US" sz="2100" b="1" dirty="0">
                <a:latin typeface="Courier"/>
              </a:rPr>
              <a:t>new</a:t>
            </a:r>
            <a:r>
              <a:rPr lang="en-US" sz="2100" dirty="0">
                <a:latin typeface="Courier"/>
              </a:rPr>
              <a:t> </a:t>
            </a:r>
            <a:r>
              <a:rPr lang="en-US" sz="2100" dirty="0" err="1">
                <a:latin typeface="Courier"/>
              </a:rPr>
              <a:t>IOException</a:t>
            </a:r>
            <a:r>
              <a:rPr lang="en-US" sz="2100" dirty="0">
                <a:latin typeface="Courier"/>
              </a:rPr>
              <a:t>("device error");  </a:t>
            </a:r>
          </a:p>
          <a:p>
            <a:pPr marL="109728" indent="0">
              <a:buNone/>
            </a:pPr>
            <a:r>
              <a:rPr lang="en-US" sz="2100" dirty="0">
                <a:latin typeface="Courier"/>
              </a:rPr>
              <a:t> }  </a:t>
            </a:r>
          </a:p>
          <a:p>
            <a:pPr marL="109728" indent="0">
              <a:buNone/>
            </a:pPr>
            <a:r>
              <a:rPr lang="en-US" sz="2100" dirty="0">
                <a:latin typeface="Courier"/>
              </a:rPr>
              <a:t>}  </a:t>
            </a:r>
          </a:p>
          <a:p>
            <a:pPr marL="109728" indent="0">
              <a:buNone/>
            </a:pPr>
            <a:r>
              <a:rPr lang="en-US" sz="2100" b="1" dirty="0">
                <a:latin typeface="Courier"/>
              </a:rPr>
              <a:t>public</a:t>
            </a:r>
            <a:r>
              <a:rPr lang="en-US" sz="2100" dirty="0">
                <a:latin typeface="Courier"/>
              </a:rPr>
              <a:t> </a:t>
            </a:r>
            <a:r>
              <a:rPr lang="en-US" sz="2100" b="1" dirty="0">
                <a:latin typeface="Courier"/>
              </a:rPr>
              <a:t>class</a:t>
            </a:r>
            <a:r>
              <a:rPr lang="en-US" sz="2100" dirty="0">
                <a:latin typeface="Courier"/>
              </a:rPr>
              <a:t> Testthrows2{  </a:t>
            </a:r>
          </a:p>
          <a:p>
            <a:pPr marL="109728" indent="0">
              <a:buNone/>
            </a:pPr>
            <a:r>
              <a:rPr lang="en-US" sz="2100" dirty="0">
                <a:latin typeface="Courier"/>
              </a:rPr>
              <a:t>   </a:t>
            </a:r>
            <a:r>
              <a:rPr lang="en-US" sz="2100" b="1" dirty="0">
                <a:latin typeface="Courier"/>
              </a:rPr>
              <a:t>public</a:t>
            </a:r>
            <a:r>
              <a:rPr lang="en-US" sz="2100" dirty="0">
                <a:latin typeface="Courier"/>
              </a:rPr>
              <a:t> </a:t>
            </a:r>
            <a:r>
              <a:rPr lang="en-US" sz="2100" b="1" dirty="0">
                <a:latin typeface="Courier"/>
              </a:rPr>
              <a:t>static</a:t>
            </a:r>
            <a:r>
              <a:rPr lang="en-US" sz="2100" dirty="0">
                <a:latin typeface="Courier"/>
              </a:rPr>
              <a:t> </a:t>
            </a:r>
            <a:r>
              <a:rPr lang="en-US" sz="2100" b="1" dirty="0">
                <a:latin typeface="Courier"/>
              </a:rPr>
              <a:t>void</a:t>
            </a:r>
            <a:r>
              <a:rPr lang="en-US" sz="2100" dirty="0">
                <a:latin typeface="Courier"/>
              </a:rPr>
              <a:t> main(String </a:t>
            </a:r>
            <a:r>
              <a:rPr lang="en-US" sz="2100" dirty="0" err="1">
                <a:latin typeface="Courier"/>
              </a:rPr>
              <a:t>args</a:t>
            </a:r>
            <a:r>
              <a:rPr lang="en-US" sz="2100" dirty="0">
                <a:latin typeface="Courier"/>
              </a:rPr>
              <a:t>[]){  </a:t>
            </a:r>
          </a:p>
          <a:p>
            <a:pPr marL="109728" indent="0">
              <a:buNone/>
            </a:pPr>
            <a:r>
              <a:rPr lang="en-US" sz="2100" dirty="0">
                <a:latin typeface="Courier"/>
              </a:rPr>
              <a:t>    </a:t>
            </a:r>
            <a:r>
              <a:rPr lang="en-US" sz="2100" b="1" dirty="0">
                <a:latin typeface="Courier"/>
              </a:rPr>
              <a:t>try</a:t>
            </a:r>
            <a:r>
              <a:rPr lang="en-US" sz="2100" dirty="0">
                <a:latin typeface="Courier"/>
              </a:rPr>
              <a:t>{  </a:t>
            </a:r>
          </a:p>
          <a:p>
            <a:pPr marL="109728" indent="0">
              <a:buNone/>
            </a:pPr>
            <a:r>
              <a:rPr lang="en-US" sz="2100" dirty="0">
                <a:latin typeface="Courier"/>
              </a:rPr>
              <a:t>     M m=</a:t>
            </a:r>
            <a:r>
              <a:rPr lang="en-US" sz="2100" b="1" dirty="0">
                <a:latin typeface="Courier"/>
              </a:rPr>
              <a:t>new</a:t>
            </a:r>
            <a:r>
              <a:rPr lang="en-US" sz="2100" dirty="0">
                <a:latin typeface="Courier"/>
              </a:rPr>
              <a:t> M();  </a:t>
            </a:r>
          </a:p>
          <a:p>
            <a:pPr marL="109728" indent="0">
              <a:buNone/>
            </a:pPr>
            <a:r>
              <a:rPr lang="en-US" sz="2100" dirty="0">
                <a:latin typeface="Courier"/>
              </a:rPr>
              <a:t>     </a:t>
            </a:r>
            <a:r>
              <a:rPr lang="en-US" sz="2100" dirty="0" err="1">
                <a:latin typeface="Courier"/>
              </a:rPr>
              <a:t>m.method</a:t>
            </a:r>
            <a:r>
              <a:rPr lang="en-US" sz="2100" dirty="0">
                <a:latin typeface="Courier"/>
              </a:rPr>
              <a:t>();  </a:t>
            </a:r>
          </a:p>
          <a:p>
            <a:pPr marL="109728" indent="0">
              <a:buNone/>
            </a:pPr>
            <a:r>
              <a:rPr lang="en-US" sz="2100" dirty="0">
                <a:latin typeface="Courier"/>
              </a:rPr>
              <a:t>    }</a:t>
            </a:r>
            <a:r>
              <a:rPr lang="en-US" sz="2100" b="1" dirty="0">
                <a:latin typeface="Courier"/>
              </a:rPr>
              <a:t>catch</a:t>
            </a:r>
            <a:r>
              <a:rPr lang="en-US" sz="2100" dirty="0">
                <a:latin typeface="Courier"/>
              </a:rPr>
              <a:t>(Exception e){</a:t>
            </a:r>
            <a:r>
              <a:rPr lang="en-US" sz="2100" dirty="0" err="1">
                <a:latin typeface="Courier"/>
              </a:rPr>
              <a:t>System.out.println</a:t>
            </a:r>
            <a:r>
              <a:rPr lang="en-US" sz="2100" dirty="0">
                <a:latin typeface="Courier"/>
              </a:rPr>
              <a:t>("exception handled");}     </a:t>
            </a:r>
          </a:p>
          <a:p>
            <a:pPr marL="109728" indent="0">
              <a:buNone/>
            </a:pPr>
            <a:r>
              <a:rPr lang="en-US" sz="2100" dirty="0">
                <a:latin typeface="Courier"/>
              </a:rPr>
              <a:t>  </a:t>
            </a:r>
          </a:p>
          <a:p>
            <a:pPr marL="109728" indent="0">
              <a:buNone/>
            </a:pPr>
            <a:r>
              <a:rPr lang="en-US" sz="2100" dirty="0">
                <a:latin typeface="Courier"/>
              </a:rPr>
              <a:t>    </a:t>
            </a:r>
            <a:r>
              <a:rPr lang="en-US" sz="2100" dirty="0" err="1">
                <a:latin typeface="Courier"/>
              </a:rPr>
              <a:t>System.out.println</a:t>
            </a:r>
            <a:r>
              <a:rPr lang="en-US" sz="2100" dirty="0">
                <a:latin typeface="Courier"/>
              </a:rPr>
              <a:t>("normal flow...");  </a:t>
            </a:r>
          </a:p>
          <a:p>
            <a:pPr marL="109728" indent="0">
              <a:buNone/>
            </a:pPr>
            <a:r>
              <a:rPr lang="en-US" sz="2100" dirty="0">
                <a:latin typeface="Courier"/>
              </a:rPr>
              <a:t>  }  </a:t>
            </a:r>
          </a:p>
          <a:p>
            <a:pPr marL="109728" indent="0">
              <a:buNone/>
            </a:pPr>
            <a:r>
              <a:rPr lang="en-US" sz="2100" dirty="0" smtClean="0">
                <a:latin typeface="Courier"/>
              </a:rPr>
              <a:t>}</a:t>
            </a:r>
          </a:p>
          <a:p>
            <a:pPr marL="109728" indent="0">
              <a:buNone/>
            </a:pPr>
            <a:endParaRPr lang="en-US" sz="2100" dirty="0">
              <a:latin typeface="Courier"/>
            </a:endParaRPr>
          </a:p>
          <a:p>
            <a:pPr marL="109728" indent="0">
              <a:buNone/>
            </a:pPr>
            <a:r>
              <a:rPr lang="en-US" sz="2300" dirty="0" smtClean="0">
                <a:latin typeface="+mj-lt"/>
              </a:rPr>
              <a:t>Output:</a:t>
            </a:r>
            <a:r>
              <a:rPr lang="en-US" sz="2200" dirty="0" smtClean="0">
                <a:latin typeface="Courier"/>
              </a:rPr>
              <a:t>		exception </a:t>
            </a:r>
            <a:r>
              <a:rPr lang="en-US" sz="2200" dirty="0">
                <a:latin typeface="Courier"/>
              </a:rPr>
              <a:t>handled</a:t>
            </a:r>
          </a:p>
          <a:p>
            <a:pPr marL="923544" lvl="3" indent="0">
              <a:buNone/>
            </a:pPr>
            <a:r>
              <a:rPr lang="en-US" dirty="0" smtClean="0">
                <a:latin typeface="Courier"/>
              </a:rPr>
              <a:t>	normal </a:t>
            </a:r>
            <a:r>
              <a:rPr lang="en-US" dirty="0">
                <a:latin typeface="Courier"/>
              </a:rPr>
              <a:t>flow...</a:t>
            </a:r>
          </a:p>
        </p:txBody>
      </p:sp>
    </p:spTree>
    <p:extLst>
      <p:ext uri="{BB962C8B-B14F-4D97-AF65-F5344CB8AC3E}">
        <p14:creationId xmlns:p14="http://schemas.microsoft.com/office/powerpoint/2010/main" val="289143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Case2: You declare the exception</a:t>
            </a:r>
          </a:p>
        </p:txBody>
      </p:sp>
      <p:sp>
        <p:nvSpPr>
          <p:cNvPr id="3" name="Content Placeholder 2"/>
          <p:cNvSpPr>
            <a:spLocks noGrp="1"/>
          </p:cNvSpPr>
          <p:nvPr>
            <p:ph idx="1"/>
          </p:nvPr>
        </p:nvSpPr>
        <p:spPr>
          <a:xfrm>
            <a:off x="609600" y="1868424"/>
            <a:ext cx="10972800" cy="4646676"/>
          </a:xfrm>
        </p:spPr>
        <p:txBody>
          <a:bodyPr>
            <a:normAutofit/>
          </a:bodyPr>
          <a:lstStyle/>
          <a:p>
            <a:pPr marL="566928" indent="-457200">
              <a:lnSpc>
                <a:spcPct val="200000"/>
              </a:lnSpc>
              <a:buFont typeface="+mj-lt"/>
              <a:buAutoNum type="alphaUcPeriod"/>
            </a:pPr>
            <a:r>
              <a:rPr lang="en-US" sz="2000" dirty="0" smtClean="0"/>
              <a:t>In </a:t>
            </a:r>
            <a:r>
              <a:rPr lang="en-US" sz="2000" dirty="0"/>
              <a:t>case you declare the exception, if exception does not occur, the code will be executed fine.</a:t>
            </a:r>
          </a:p>
          <a:p>
            <a:pPr marL="566928" indent="-457200">
              <a:lnSpc>
                <a:spcPct val="200000"/>
              </a:lnSpc>
              <a:buFont typeface="+mj-lt"/>
              <a:buAutoNum type="alphaUcPeriod"/>
            </a:pPr>
            <a:r>
              <a:rPr lang="en-US" sz="2000" dirty="0" smtClean="0"/>
              <a:t>In </a:t>
            </a:r>
            <a:r>
              <a:rPr lang="en-US" sz="2000" dirty="0"/>
              <a:t>case you declare the exception if exception </a:t>
            </a:r>
            <a:r>
              <a:rPr lang="en-US" sz="2000" dirty="0" err="1"/>
              <a:t>occures</a:t>
            </a:r>
            <a:r>
              <a:rPr lang="en-US" sz="2000" dirty="0"/>
              <a:t>, an exception will be thrown at runtime because throws does not handle the exception.</a:t>
            </a:r>
          </a:p>
        </p:txBody>
      </p:sp>
    </p:spTree>
    <p:extLst>
      <p:ext uri="{BB962C8B-B14F-4D97-AF65-F5344CB8AC3E}">
        <p14:creationId xmlns:p14="http://schemas.microsoft.com/office/powerpoint/2010/main" val="112120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b="1" i="1" dirty="0"/>
              <a:t>Program if exception does not occur</a:t>
            </a:r>
            <a:endParaRPr lang="en-US" dirty="0"/>
          </a:p>
        </p:txBody>
      </p:sp>
      <p:sp>
        <p:nvSpPr>
          <p:cNvPr id="3" name="Content Placeholder 2"/>
          <p:cNvSpPr>
            <a:spLocks noGrp="1"/>
          </p:cNvSpPr>
          <p:nvPr>
            <p:ph idx="1"/>
          </p:nvPr>
        </p:nvSpPr>
        <p:spPr>
          <a:xfrm>
            <a:off x="609600" y="1868424"/>
            <a:ext cx="10972800" cy="4646676"/>
          </a:xfrm>
        </p:spPr>
        <p:txBody>
          <a:bodyPr>
            <a:normAutofit fontScale="70000" lnSpcReduction="20000"/>
          </a:bodyPr>
          <a:lstStyle/>
          <a:p>
            <a:pPr marL="109728" indent="0">
              <a:buNone/>
            </a:pPr>
            <a:r>
              <a:rPr lang="en-US" sz="2000" b="1" dirty="0">
                <a:latin typeface="Courier"/>
              </a:rPr>
              <a:t>import</a:t>
            </a:r>
            <a:r>
              <a:rPr lang="en-US" sz="2000" dirty="0">
                <a:latin typeface="Courier"/>
              </a:rPr>
              <a:t> java.io.*;  </a:t>
            </a:r>
          </a:p>
          <a:p>
            <a:pPr marL="109728" indent="0">
              <a:buNone/>
            </a:pPr>
            <a:r>
              <a:rPr lang="en-US" sz="2000" b="1" dirty="0">
                <a:latin typeface="Courier"/>
              </a:rPr>
              <a:t>class</a:t>
            </a:r>
            <a:r>
              <a:rPr lang="en-US" sz="2000" dirty="0">
                <a:latin typeface="Courier"/>
              </a:rPr>
              <a:t> M{  </a:t>
            </a:r>
          </a:p>
          <a:p>
            <a:pPr marL="109728" indent="0">
              <a:buNone/>
            </a:pPr>
            <a:r>
              <a:rPr lang="en-US" sz="2000" dirty="0">
                <a:latin typeface="Courier"/>
              </a:rPr>
              <a:t> </a:t>
            </a:r>
            <a:r>
              <a:rPr lang="en-US" sz="2000" b="1" dirty="0">
                <a:latin typeface="Courier"/>
              </a:rPr>
              <a:t>void</a:t>
            </a:r>
            <a:r>
              <a:rPr lang="en-US" sz="2000" dirty="0">
                <a:latin typeface="Courier"/>
              </a:rPr>
              <a:t> method()</a:t>
            </a:r>
            <a:r>
              <a:rPr lang="en-US" sz="2000" b="1" dirty="0">
                <a:latin typeface="Courier"/>
              </a:rPr>
              <a:t>throws</a:t>
            </a:r>
            <a:r>
              <a:rPr lang="en-US" sz="2000" dirty="0">
                <a:latin typeface="Courier"/>
              </a:rPr>
              <a:t> </a:t>
            </a:r>
            <a:r>
              <a:rPr lang="en-US" sz="2000" dirty="0" err="1">
                <a:latin typeface="Courier"/>
              </a:rPr>
              <a:t>IOException</a:t>
            </a:r>
            <a:r>
              <a:rPr lang="en-US" sz="2000" dirty="0">
                <a:latin typeface="Courier"/>
              </a:rPr>
              <a:t>{  </a:t>
            </a:r>
          </a:p>
          <a:p>
            <a:pPr marL="109728" indent="0">
              <a:buNone/>
            </a:pPr>
            <a:r>
              <a:rPr lang="en-US" sz="2000" dirty="0">
                <a:latin typeface="Courier"/>
              </a:rPr>
              <a:t>  </a:t>
            </a:r>
            <a:r>
              <a:rPr lang="en-US" sz="2000" dirty="0" err="1">
                <a:latin typeface="Courier"/>
              </a:rPr>
              <a:t>System.out.println</a:t>
            </a:r>
            <a:r>
              <a:rPr lang="en-US" sz="2000" dirty="0">
                <a:latin typeface="Courier"/>
              </a:rPr>
              <a:t>("device operation performed");  </a:t>
            </a:r>
          </a:p>
          <a:p>
            <a:pPr marL="109728" indent="0">
              <a:buNone/>
            </a:pPr>
            <a:r>
              <a:rPr lang="en-US" sz="2000" dirty="0">
                <a:latin typeface="Courier"/>
              </a:rPr>
              <a:t> }  </a:t>
            </a:r>
          </a:p>
          <a:p>
            <a:pPr marL="109728" indent="0">
              <a:buNone/>
            </a:pPr>
            <a:r>
              <a:rPr lang="en-US" sz="2000" dirty="0">
                <a:latin typeface="Courier"/>
              </a:rPr>
              <a:t>}  </a:t>
            </a:r>
          </a:p>
          <a:p>
            <a:pPr marL="109728" indent="0">
              <a:buNone/>
            </a:pPr>
            <a:r>
              <a:rPr lang="en-US" sz="2000" b="1" dirty="0">
                <a:latin typeface="Courier"/>
              </a:rPr>
              <a:t>class</a:t>
            </a:r>
            <a:r>
              <a:rPr lang="en-US" sz="2000" dirty="0">
                <a:latin typeface="Courier"/>
              </a:rPr>
              <a:t> Testthrows3{  </a:t>
            </a:r>
          </a:p>
          <a:p>
            <a:pPr marL="109728" indent="0">
              <a:buNone/>
            </a:pPr>
            <a:r>
              <a:rPr lang="en-US" sz="2000" dirty="0">
                <a:latin typeface="Courier"/>
              </a:rPr>
              <a:t>   </a:t>
            </a:r>
            <a:r>
              <a:rPr lang="en-US" sz="2000" b="1" dirty="0">
                <a:latin typeface="Courier"/>
              </a:rPr>
              <a:t>public</a:t>
            </a:r>
            <a:r>
              <a:rPr lang="en-US" sz="2000" dirty="0">
                <a:latin typeface="Courier"/>
              </a:rPr>
              <a:t> </a:t>
            </a:r>
            <a:r>
              <a:rPr lang="en-US" sz="2000" b="1" dirty="0">
                <a:latin typeface="Courier"/>
              </a:rPr>
              <a:t>static</a:t>
            </a:r>
            <a:r>
              <a:rPr lang="en-US" sz="2000" dirty="0">
                <a:latin typeface="Courier"/>
              </a:rPr>
              <a:t> </a:t>
            </a:r>
            <a:r>
              <a:rPr lang="en-US" sz="2000" b="1" dirty="0">
                <a:latin typeface="Courier"/>
              </a:rPr>
              <a:t>void</a:t>
            </a:r>
            <a:r>
              <a:rPr lang="en-US" sz="2000" dirty="0">
                <a:latin typeface="Courier"/>
              </a:rPr>
              <a:t> main(String </a:t>
            </a:r>
            <a:r>
              <a:rPr lang="en-US" sz="2000" dirty="0" err="1">
                <a:latin typeface="Courier"/>
              </a:rPr>
              <a:t>args</a:t>
            </a:r>
            <a:r>
              <a:rPr lang="en-US" sz="2000" dirty="0">
                <a:latin typeface="Courier"/>
              </a:rPr>
              <a:t>[])</a:t>
            </a:r>
            <a:r>
              <a:rPr lang="en-US" sz="2000" b="1" dirty="0">
                <a:latin typeface="Courier"/>
              </a:rPr>
              <a:t>throws</a:t>
            </a:r>
            <a:r>
              <a:rPr lang="en-US" sz="2000" dirty="0">
                <a:latin typeface="Courier"/>
              </a:rPr>
              <a:t> </a:t>
            </a:r>
            <a:r>
              <a:rPr lang="en-US" sz="2000" dirty="0" err="1">
                <a:latin typeface="Courier"/>
              </a:rPr>
              <a:t>IOException</a:t>
            </a:r>
            <a:r>
              <a:rPr lang="en-US" sz="2000" dirty="0">
                <a:latin typeface="Courier"/>
              </a:rPr>
              <a:t>{//declare exception  </a:t>
            </a:r>
          </a:p>
          <a:p>
            <a:pPr marL="109728" indent="0">
              <a:buNone/>
            </a:pPr>
            <a:r>
              <a:rPr lang="en-US" sz="2000" dirty="0">
                <a:latin typeface="Courier"/>
              </a:rPr>
              <a:t>     M m=</a:t>
            </a:r>
            <a:r>
              <a:rPr lang="en-US" sz="2000" b="1" dirty="0">
                <a:latin typeface="Courier"/>
              </a:rPr>
              <a:t>new</a:t>
            </a:r>
            <a:r>
              <a:rPr lang="en-US" sz="2000" dirty="0">
                <a:latin typeface="Courier"/>
              </a:rPr>
              <a:t> M();  </a:t>
            </a:r>
          </a:p>
          <a:p>
            <a:pPr marL="109728" indent="0">
              <a:buNone/>
            </a:pPr>
            <a:r>
              <a:rPr lang="en-US" sz="2000" dirty="0">
                <a:latin typeface="Courier"/>
              </a:rPr>
              <a:t>     </a:t>
            </a:r>
            <a:r>
              <a:rPr lang="en-US" sz="2000" dirty="0" err="1">
                <a:latin typeface="Courier"/>
              </a:rPr>
              <a:t>m.method</a:t>
            </a:r>
            <a:r>
              <a:rPr lang="en-US" sz="2000" dirty="0">
                <a:latin typeface="Courier"/>
              </a:rPr>
              <a:t>();  </a:t>
            </a:r>
          </a:p>
          <a:p>
            <a:pPr marL="109728" indent="0">
              <a:buNone/>
            </a:pPr>
            <a:r>
              <a:rPr lang="en-US" sz="2000" dirty="0">
                <a:latin typeface="Courier"/>
              </a:rPr>
              <a:t>  </a:t>
            </a:r>
          </a:p>
          <a:p>
            <a:pPr marL="109728" indent="0">
              <a:buNone/>
            </a:pPr>
            <a:r>
              <a:rPr lang="en-US" sz="2000" dirty="0">
                <a:latin typeface="Courier"/>
              </a:rPr>
              <a:t>    </a:t>
            </a:r>
            <a:r>
              <a:rPr lang="en-US" sz="2000" dirty="0" err="1">
                <a:latin typeface="Courier"/>
              </a:rPr>
              <a:t>System.out.println</a:t>
            </a:r>
            <a:r>
              <a:rPr lang="en-US" sz="2000" dirty="0">
                <a:latin typeface="Courier"/>
              </a:rPr>
              <a:t>("normal flow...");  </a:t>
            </a:r>
          </a:p>
          <a:p>
            <a:pPr marL="109728" indent="0">
              <a:buNone/>
            </a:pPr>
            <a:r>
              <a:rPr lang="en-US" sz="2000" dirty="0">
                <a:latin typeface="Courier"/>
              </a:rPr>
              <a:t>  }  </a:t>
            </a:r>
          </a:p>
          <a:p>
            <a:pPr marL="109728" indent="0">
              <a:buNone/>
            </a:pPr>
            <a:r>
              <a:rPr lang="en-US" sz="2000" dirty="0">
                <a:latin typeface="Courier"/>
              </a:rPr>
              <a:t>} </a:t>
            </a:r>
          </a:p>
          <a:p>
            <a:pPr marL="109728" indent="0">
              <a:buNone/>
            </a:pPr>
            <a:endParaRPr lang="en-US" sz="2100" dirty="0">
              <a:latin typeface="Courier"/>
            </a:endParaRPr>
          </a:p>
          <a:p>
            <a:pPr marL="109728" indent="0">
              <a:buNone/>
            </a:pPr>
            <a:r>
              <a:rPr lang="en-US" sz="2300" dirty="0" smtClean="0">
                <a:latin typeface="+mj-lt"/>
              </a:rPr>
              <a:t>Output:</a:t>
            </a:r>
            <a:r>
              <a:rPr lang="en-US" sz="2200" dirty="0" smtClean="0">
                <a:latin typeface="Courier"/>
              </a:rPr>
              <a:t>	</a:t>
            </a:r>
            <a:r>
              <a:rPr lang="en-US" sz="2200" dirty="0">
                <a:latin typeface="Courier"/>
              </a:rPr>
              <a:t>	device operation performed</a:t>
            </a:r>
          </a:p>
          <a:p>
            <a:pPr marL="923544" lvl="3" indent="0">
              <a:buNone/>
            </a:pPr>
            <a:r>
              <a:rPr lang="en-US" dirty="0" smtClean="0">
                <a:latin typeface="Courier"/>
              </a:rPr>
              <a:t>		normal </a:t>
            </a:r>
            <a:r>
              <a:rPr lang="en-US" dirty="0">
                <a:latin typeface="Courier"/>
              </a:rPr>
              <a:t>flow...</a:t>
            </a:r>
          </a:p>
        </p:txBody>
      </p:sp>
    </p:spTree>
    <p:extLst>
      <p:ext uri="{BB962C8B-B14F-4D97-AF65-F5344CB8AC3E}">
        <p14:creationId xmlns:p14="http://schemas.microsoft.com/office/powerpoint/2010/main" val="105597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b="1" i="1" dirty="0"/>
              <a:t>Program if exception occurs</a:t>
            </a:r>
            <a:endParaRPr lang="en-US" dirty="0"/>
          </a:p>
        </p:txBody>
      </p:sp>
      <p:sp>
        <p:nvSpPr>
          <p:cNvPr id="3" name="Content Placeholder 2"/>
          <p:cNvSpPr>
            <a:spLocks noGrp="1"/>
          </p:cNvSpPr>
          <p:nvPr>
            <p:ph idx="1"/>
          </p:nvPr>
        </p:nvSpPr>
        <p:spPr>
          <a:xfrm>
            <a:off x="609600" y="1868424"/>
            <a:ext cx="10972800" cy="4646676"/>
          </a:xfrm>
        </p:spPr>
        <p:txBody>
          <a:bodyPr>
            <a:normAutofit fontScale="85000" lnSpcReduction="20000"/>
          </a:bodyPr>
          <a:lstStyle/>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class</a:t>
            </a:r>
            <a:r>
              <a:rPr lang="en-US" sz="1800" dirty="0">
                <a:latin typeface="Courier"/>
              </a:rPr>
              <a:t> M{  </a:t>
            </a:r>
          </a:p>
          <a:p>
            <a:pPr marL="109728" indent="0">
              <a:buNone/>
            </a:pPr>
            <a:r>
              <a:rPr lang="en-US" sz="1800" dirty="0">
                <a:latin typeface="Courier"/>
              </a:rPr>
              <a:t> </a:t>
            </a:r>
            <a:r>
              <a:rPr lang="en-US" sz="1800" b="1" dirty="0">
                <a:latin typeface="Courier"/>
              </a:rPr>
              <a:t>void</a:t>
            </a:r>
            <a:r>
              <a:rPr lang="en-US" sz="1800" dirty="0">
                <a:latin typeface="Courier"/>
              </a:rPr>
              <a:t> method()</a:t>
            </a:r>
            <a:r>
              <a:rPr lang="en-US" sz="1800" b="1" dirty="0">
                <a:latin typeface="Courier"/>
              </a:rPr>
              <a:t>throws</a:t>
            </a:r>
            <a:r>
              <a:rPr lang="en-US" sz="1800" dirty="0">
                <a:latin typeface="Courier"/>
              </a:rPr>
              <a:t> </a:t>
            </a:r>
            <a:r>
              <a:rPr lang="en-US" sz="1800" dirty="0" err="1">
                <a:latin typeface="Courier"/>
              </a:rPr>
              <a:t>IOException</a:t>
            </a:r>
            <a:r>
              <a:rPr lang="en-US" sz="1800" dirty="0">
                <a:latin typeface="Courier"/>
              </a:rPr>
              <a:t>{  </a:t>
            </a:r>
          </a:p>
          <a:p>
            <a:pPr marL="109728" indent="0">
              <a:buNone/>
            </a:pPr>
            <a:r>
              <a:rPr lang="en-US" sz="1800" dirty="0">
                <a:latin typeface="Courier"/>
              </a:rPr>
              <a:t>  </a:t>
            </a:r>
            <a:r>
              <a:rPr lang="en-US" sz="1800" b="1" dirty="0">
                <a:latin typeface="Courier"/>
              </a:rPr>
              <a:t>throw</a:t>
            </a:r>
            <a:r>
              <a:rPr lang="en-US" sz="1800" dirty="0">
                <a:latin typeface="Courier"/>
              </a:rPr>
              <a:t> </a:t>
            </a:r>
            <a:r>
              <a:rPr lang="en-US" sz="1800" b="1" dirty="0">
                <a:latin typeface="Courier"/>
              </a:rPr>
              <a:t>new</a:t>
            </a:r>
            <a:r>
              <a:rPr lang="en-US" sz="1800" dirty="0">
                <a:latin typeface="Courier"/>
              </a:rPr>
              <a:t> </a:t>
            </a:r>
            <a:r>
              <a:rPr lang="en-US" sz="1800" dirty="0" err="1">
                <a:latin typeface="Courier"/>
              </a:rPr>
              <a:t>IOException</a:t>
            </a:r>
            <a:r>
              <a:rPr lang="en-US" sz="1800" dirty="0">
                <a:latin typeface="Courier"/>
              </a:rPr>
              <a:t>("device error");  </a:t>
            </a:r>
          </a:p>
          <a:p>
            <a:pPr marL="109728" indent="0">
              <a:buNone/>
            </a:pPr>
            <a:r>
              <a:rPr lang="en-US" sz="1800" dirty="0">
                <a:latin typeface="Courier"/>
              </a:rPr>
              <a:t> }  </a:t>
            </a:r>
          </a:p>
          <a:p>
            <a:pPr marL="109728" indent="0">
              <a:buNone/>
            </a:pPr>
            <a:r>
              <a:rPr lang="en-US" sz="1800" dirty="0">
                <a:latin typeface="Courier"/>
              </a:rPr>
              <a:t>}  </a:t>
            </a:r>
          </a:p>
          <a:p>
            <a:pPr marL="109728" indent="0">
              <a:buNone/>
            </a:pPr>
            <a:r>
              <a:rPr lang="en-US" sz="1800" b="1" dirty="0">
                <a:latin typeface="Courier"/>
              </a:rPr>
              <a:t>class</a:t>
            </a:r>
            <a:r>
              <a:rPr lang="en-US" sz="1800" dirty="0">
                <a:latin typeface="Courier"/>
              </a:rPr>
              <a:t> Testthrows4{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a:t>
            </a:r>
            <a:r>
              <a:rPr lang="en-US" sz="1800" dirty="0" err="1">
                <a:latin typeface="Courier"/>
              </a:rPr>
              <a:t>IOException</a:t>
            </a:r>
            <a:r>
              <a:rPr lang="en-US" sz="1800" dirty="0">
                <a:latin typeface="Courier"/>
              </a:rPr>
              <a:t>{//declare exception  </a:t>
            </a:r>
          </a:p>
          <a:p>
            <a:pPr marL="109728" indent="0">
              <a:buNone/>
            </a:pPr>
            <a:r>
              <a:rPr lang="en-US" sz="1800" dirty="0">
                <a:latin typeface="Courier"/>
              </a:rPr>
              <a:t>     M m=</a:t>
            </a:r>
            <a:r>
              <a:rPr lang="en-US" sz="1800" b="1" dirty="0">
                <a:latin typeface="Courier"/>
              </a:rPr>
              <a:t>new</a:t>
            </a:r>
            <a:r>
              <a:rPr lang="en-US" sz="1800" dirty="0">
                <a:latin typeface="Courier"/>
              </a:rPr>
              <a:t> M();  </a:t>
            </a:r>
          </a:p>
          <a:p>
            <a:pPr marL="109728" indent="0">
              <a:buNone/>
            </a:pPr>
            <a:r>
              <a:rPr lang="en-US" sz="1800" dirty="0">
                <a:latin typeface="Courier"/>
              </a:rPr>
              <a:t>     </a:t>
            </a:r>
            <a:r>
              <a:rPr lang="en-US" sz="1800" dirty="0" err="1">
                <a:latin typeface="Courier"/>
              </a:rPr>
              <a:t>m.method</a:t>
            </a:r>
            <a:r>
              <a:rPr lang="en-US" sz="1800" dirty="0">
                <a:latin typeface="Courier"/>
              </a:rPr>
              <a:t>();  </a:t>
            </a:r>
          </a:p>
          <a:p>
            <a:pPr marL="109728" indent="0">
              <a:buNone/>
            </a:pP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("normal flow...");  </a:t>
            </a:r>
          </a:p>
          <a:p>
            <a:pPr marL="109728" indent="0">
              <a:buNone/>
            </a:pPr>
            <a:r>
              <a:rPr lang="en-US" sz="1800" dirty="0">
                <a:latin typeface="Courier"/>
              </a:rPr>
              <a:t>  }  </a:t>
            </a:r>
          </a:p>
          <a:p>
            <a:pPr marL="109728" indent="0">
              <a:buNone/>
            </a:pPr>
            <a:r>
              <a:rPr lang="en-US" sz="1800" dirty="0">
                <a:latin typeface="Courier"/>
              </a:rPr>
              <a:t>}</a:t>
            </a:r>
          </a:p>
          <a:p>
            <a:pPr marL="109728" indent="0">
              <a:buNone/>
            </a:pPr>
            <a:endParaRPr lang="en-US" sz="2100" dirty="0">
              <a:latin typeface="Courier"/>
            </a:endParaRPr>
          </a:p>
          <a:p>
            <a:pPr marL="109728" indent="0">
              <a:buNone/>
            </a:pPr>
            <a:r>
              <a:rPr lang="en-US" sz="2300" dirty="0" smtClean="0">
                <a:latin typeface="+mj-lt"/>
              </a:rPr>
              <a:t>Output:</a:t>
            </a:r>
            <a:r>
              <a:rPr lang="en-US" sz="2200" dirty="0" smtClean="0">
                <a:latin typeface="Courier"/>
              </a:rPr>
              <a:t>	</a:t>
            </a:r>
            <a:r>
              <a:rPr lang="en-US" sz="2200" dirty="0">
                <a:latin typeface="Courier"/>
              </a:rPr>
              <a:t>	Runtime </a:t>
            </a:r>
            <a:r>
              <a:rPr lang="en-US" sz="2200" dirty="0" smtClean="0">
                <a:latin typeface="Courier"/>
              </a:rPr>
              <a:t>Exception</a:t>
            </a:r>
            <a:endParaRPr lang="en-US" sz="2200" dirty="0">
              <a:latin typeface="Courier"/>
            </a:endParaRPr>
          </a:p>
        </p:txBody>
      </p:sp>
    </p:spTree>
    <p:extLst>
      <p:ext uri="{BB962C8B-B14F-4D97-AF65-F5344CB8AC3E}">
        <p14:creationId xmlns:p14="http://schemas.microsoft.com/office/powerpoint/2010/main" val="72578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Difference between throw and throws in Java</a:t>
            </a:r>
          </a:p>
        </p:txBody>
      </p:sp>
      <p:sp>
        <p:nvSpPr>
          <p:cNvPr id="3" name="Content Placeholder 2"/>
          <p:cNvSpPr>
            <a:spLocks noGrp="1"/>
          </p:cNvSpPr>
          <p:nvPr>
            <p:ph idx="1"/>
          </p:nvPr>
        </p:nvSpPr>
        <p:spPr>
          <a:xfrm>
            <a:off x="609600" y="1868424"/>
            <a:ext cx="10972800" cy="4646676"/>
          </a:xfrm>
        </p:spPr>
        <p:txBody>
          <a:bodyPr>
            <a:normAutofit/>
          </a:bodyPr>
          <a:lstStyle/>
          <a:p>
            <a:pPr marL="109728" indent="0">
              <a:buNone/>
            </a:pPr>
            <a:r>
              <a:rPr lang="en-US" sz="1800" dirty="0"/>
              <a:t>There are many differences between throw and throws keywords. A list of differences between throw and throws are given below:</a:t>
            </a:r>
            <a:endParaRPr lang="en-US" sz="2200" dirty="0">
              <a:latin typeface="Courier"/>
            </a:endParaRPr>
          </a:p>
        </p:txBody>
      </p:sp>
      <p:pic>
        <p:nvPicPr>
          <p:cNvPr id="4" name="Picture 3"/>
          <p:cNvPicPr>
            <a:picLocks noChangeAspect="1"/>
          </p:cNvPicPr>
          <p:nvPr/>
        </p:nvPicPr>
        <p:blipFill>
          <a:blip r:embed="rId3"/>
          <a:stretch>
            <a:fillRect/>
          </a:stretch>
        </p:blipFill>
        <p:spPr>
          <a:xfrm>
            <a:off x="1118709" y="2872714"/>
            <a:ext cx="9954582" cy="3210034"/>
          </a:xfrm>
          <a:prstGeom prst="rect">
            <a:avLst/>
          </a:prstGeom>
        </p:spPr>
      </p:pic>
    </p:spTree>
    <p:extLst>
      <p:ext uri="{BB962C8B-B14F-4D97-AF65-F5344CB8AC3E}">
        <p14:creationId xmlns:p14="http://schemas.microsoft.com/office/powerpoint/2010/main" val="294947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Difference between throw and throws in Java</a:t>
            </a:r>
          </a:p>
        </p:txBody>
      </p:sp>
      <p:sp>
        <p:nvSpPr>
          <p:cNvPr id="3" name="Content Placeholder 2"/>
          <p:cNvSpPr>
            <a:spLocks noGrp="1"/>
          </p:cNvSpPr>
          <p:nvPr>
            <p:ph idx="1"/>
          </p:nvPr>
        </p:nvSpPr>
        <p:spPr>
          <a:xfrm>
            <a:off x="609600" y="1868424"/>
            <a:ext cx="10972800" cy="4646676"/>
          </a:xfrm>
        </p:spPr>
        <p:txBody>
          <a:bodyPr>
            <a:normAutofit fontScale="62500" lnSpcReduction="20000"/>
          </a:bodyPr>
          <a:lstStyle/>
          <a:p>
            <a:r>
              <a:rPr lang="en-US" b="1" dirty="0"/>
              <a:t>Java throw </a:t>
            </a:r>
            <a:r>
              <a:rPr lang="en-US" b="1" dirty="0" smtClean="0"/>
              <a:t>example</a:t>
            </a:r>
          </a:p>
          <a:p>
            <a:endParaRPr lang="en-US" dirty="0" smtClean="0"/>
          </a:p>
          <a:p>
            <a:pPr marL="402336" lvl="1" indent="0">
              <a:buNone/>
            </a:pPr>
            <a:r>
              <a:rPr lang="en-US" b="1" dirty="0">
                <a:latin typeface="Courier"/>
              </a:rPr>
              <a:t>void</a:t>
            </a:r>
            <a:r>
              <a:rPr lang="en-US" dirty="0">
                <a:latin typeface="Courier"/>
              </a:rPr>
              <a:t> m(){  </a:t>
            </a:r>
          </a:p>
          <a:p>
            <a:pPr marL="402336" lvl="1" indent="0">
              <a:buNone/>
            </a:pPr>
            <a:r>
              <a:rPr lang="en-US" b="1" dirty="0" smtClean="0">
                <a:latin typeface="Courier"/>
              </a:rPr>
              <a:t>	throw</a:t>
            </a:r>
            <a:r>
              <a:rPr lang="en-US" dirty="0">
                <a:latin typeface="Courier"/>
              </a:rPr>
              <a:t> </a:t>
            </a:r>
            <a:r>
              <a:rPr lang="en-US" b="1" dirty="0">
                <a:latin typeface="Courier"/>
              </a:rPr>
              <a:t>new</a:t>
            </a:r>
            <a:r>
              <a:rPr lang="en-US" dirty="0">
                <a:latin typeface="Courier"/>
              </a:rPr>
              <a:t> </a:t>
            </a:r>
            <a:r>
              <a:rPr lang="en-US" dirty="0" err="1">
                <a:latin typeface="Courier"/>
              </a:rPr>
              <a:t>ArithmeticException</a:t>
            </a:r>
            <a:r>
              <a:rPr lang="en-US" dirty="0">
                <a:latin typeface="Courier"/>
              </a:rPr>
              <a:t>("sorry");  </a:t>
            </a:r>
          </a:p>
          <a:p>
            <a:pPr marL="402336" lvl="1" indent="0">
              <a:buNone/>
            </a:pPr>
            <a:r>
              <a:rPr lang="en-US" dirty="0">
                <a:latin typeface="Courier"/>
              </a:rPr>
              <a:t>}</a:t>
            </a:r>
          </a:p>
          <a:p>
            <a:endParaRPr lang="en-US" dirty="0" smtClean="0"/>
          </a:p>
          <a:p>
            <a:r>
              <a:rPr lang="en-US" b="1" dirty="0"/>
              <a:t>Java throws </a:t>
            </a:r>
            <a:r>
              <a:rPr lang="en-US" b="1" dirty="0" smtClean="0"/>
              <a:t>example</a:t>
            </a:r>
          </a:p>
          <a:p>
            <a:pPr marL="402336" lvl="1" indent="0">
              <a:buNone/>
            </a:pPr>
            <a:endParaRPr lang="en-US" b="1" dirty="0" smtClean="0">
              <a:latin typeface="Courier"/>
            </a:endParaRPr>
          </a:p>
          <a:p>
            <a:pPr marL="402336" lvl="1" indent="0">
              <a:buNone/>
            </a:pPr>
            <a:r>
              <a:rPr lang="en-US" b="1" dirty="0" smtClean="0">
                <a:latin typeface="Courier"/>
              </a:rPr>
              <a:t>void</a:t>
            </a:r>
            <a:r>
              <a:rPr lang="en-US" dirty="0">
                <a:latin typeface="Courier"/>
              </a:rPr>
              <a:t> m()</a:t>
            </a:r>
            <a:r>
              <a:rPr lang="en-US" b="1" dirty="0">
                <a:latin typeface="Courier"/>
              </a:rPr>
              <a:t>throws</a:t>
            </a:r>
            <a:r>
              <a:rPr lang="en-US" dirty="0">
                <a:latin typeface="Courier"/>
              </a:rPr>
              <a:t> </a:t>
            </a:r>
            <a:r>
              <a:rPr lang="en-US" dirty="0" err="1">
                <a:latin typeface="Courier"/>
              </a:rPr>
              <a:t>ArithmeticException</a:t>
            </a:r>
            <a:r>
              <a:rPr lang="en-US" dirty="0">
                <a:latin typeface="Courier"/>
              </a:rPr>
              <a:t>{  </a:t>
            </a:r>
          </a:p>
          <a:p>
            <a:pPr marL="402336" lvl="1" indent="0">
              <a:buNone/>
            </a:pPr>
            <a:r>
              <a:rPr lang="en-US" dirty="0">
                <a:latin typeface="Courier"/>
              </a:rPr>
              <a:t>//method code  </a:t>
            </a:r>
          </a:p>
          <a:p>
            <a:pPr marL="402336" lvl="1" indent="0">
              <a:buNone/>
            </a:pPr>
            <a:r>
              <a:rPr lang="en-US" dirty="0">
                <a:latin typeface="Courier"/>
              </a:rPr>
              <a:t>}</a:t>
            </a:r>
          </a:p>
          <a:p>
            <a:endParaRPr lang="en-US" dirty="0"/>
          </a:p>
          <a:p>
            <a:r>
              <a:rPr lang="en-US" b="1" dirty="0"/>
              <a:t>Java throw and throws </a:t>
            </a:r>
            <a:r>
              <a:rPr lang="en-US" b="1" dirty="0" smtClean="0"/>
              <a:t>example</a:t>
            </a:r>
          </a:p>
          <a:p>
            <a:pPr marL="402336" lvl="1" indent="0">
              <a:buNone/>
            </a:pPr>
            <a:endParaRPr lang="en-US" b="1" dirty="0" smtClean="0">
              <a:latin typeface="Courier"/>
            </a:endParaRPr>
          </a:p>
          <a:p>
            <a:pPr marL="402336" lvl="1" indent="0">
              <a:buNone/>
            </a:pPr>
            <a:r>
              <a:rPr lang="en-US" b="1" dirty="0" smtClean="0">
                <a:latin typeface="Courier"/>
              </a:rPr>
              <a:t>void</a:t>
            </a:r>
            <a:r>
              <a:rPr lang="en-US" dirty="0">
                <a:latin typeface="Courier"/>
              </a:rPr>
              <a:t> m()</a:t>
            </a:r>
            <a:r>
              <a:rPr lang="en-US" b="1" dirty="0">
                <a:latin typeface="Courier"/>
              </a:rPr>
              <a:t>throws</a:t>
            </a:r>
            <a:r>
              <a:rPr lang="en-US" dirty="0">
                <a:latin typeface="Courier"/>
              </a:rPr>
              <a:t> </a:t>
            </a:r>
            <a:r>
              <a:rPr lang="en-US" dirty="0" err="1">
                <a:latin typeface="Courier"/>
              </a:rPr>
              <a:t>ArithmeticException</a:t>
            </a:r>
            <a:r>
              <a:rPr lang="en-US" dirty="0">
                <a:latin typeface="Courier"/>
              </a:rPr>
              <a:t>{  </a:t>
            </a:r>
          </a:p>
          <a:p>
            <a:pPr marL="402336" lvl="1" indent="0">
              <a:buNone/>
            </a:pPr>
            <a:r>
              <a:rPr lang="en-US" b="1" dirty="0">
                <a:latin typeface="Courier"/>
              </a:rPr>
              <a:t>throw</a:t>
            </a:r>
            <a:r>
              <a:rPr lang="en-US" dirty="0">
                <a:latin typeface="Courier"/>
              </a:rPr>
              <a:t> </a:t>
            </a:r>
            <a:r>
              <a:rPr lang="en-US" b="1" dirty="0">
                <a:latin typeface="Courier"/>
              </a:rPr>
              <a:t>new</a:t>
            </a:r>
            <a:r>
              <a:rPr lang="en-US" dirty="0">
                <a:latin typeface="Courier"/>
              </a:rPr>
              <a:t> </a:t>
            </a:r>
            <a:r>
              <a:rPr lang="en-US" dirty="0" err="1">
                <a:latin typeface="Courier"/>
              </a:rPr>
              <a:t>ArithmeticException</a:t>
            </a:r>
            <a:r>
              <a:rPr lang="en-US" dirty="0">
                <a:latin typeface="Courier"/>
              </a:rPr>
              <a:t>("sorry");  </a:t>
            </a:r>
          </a:p>
          <a:p>
            <a:pPr marL="402336" lvl="1" indent="0">
              <a:buNone/>
            </a:pPr>
            <a:r>
              <a:rPr lang="en-US" dirty="0">
                <a:latin typeface="Courier"/>
              </a:rPr>
              <a:t>}</a:t>
            </a:r>
          </a:p>
          <a:p>
            <a:endParaRPr lang="en-US" dirty="0"/>
          </a:p>
        </p:txBody>
      </p:sp>
    </p:spTree>
    <p:extLst>
      <p:ext uri="{BB962C8B-B14F-4D97-AF65-F5344CB8AC3E}">
        <p14:creationId xmlns:p14="http://schemas.microsoft.com/office/powerpoint/2010/main" val="338257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Matcher class</a:t>
            </a:r>
          </a:p>
        </p:txBody>
      </p:sp>
      <p:pic>
        <p:nvPicPr>
          <p:cNvPr id="3" name="Picture 2"/>
          <p:cNvPicPr>
            <a:picLocks noChangeAspect="1"/>
          </p:cNvPicPr>
          <p:nvPr/>
        </p:nvPicPr>
        <p:blipFill>
          <a:blip r:embed="rId3"/>
          <a:stretch>
            <a:fillRect/>
          </a:stretch>
        </p:blipFill>
        <p:spPr>
          <a:xfrm>
            <a:off x="609600" y="2387600"/>
            <a:ext cx="10257228" cy="3937000"/>
          </a:xfrm>
          <a:prstGeom prst="rect">
            <a:avLst/>
          </a:prstGeom>
        </p:spPr>
      </p:pic>
      <p:sp>
        <p:nvSpPr>
          <p:cNvPr id="6" name="Title 1"/>
          <p:cNvSpPr txBox="1">
            <a:spLocks/>
          </p:cNvSpPr>
          <p:nvPr/>
        </p:nvSpPr>
        <p:spPr>
          <a:xfrm>
            <a:off x="609600" y="1625600"/>
            <a:ext cx="10972800" cy="6604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dirty="0"/>
              <a:t>It implements </a:t>
            </a:r>
            <a:r>
              <a:rPr lang="en-US" sz="2000" b="1" dirty="0" err="1"/>
              <a:t>MatchResult</a:t>
            </a:r>
            <a:r>
              <a:rPr lang="en-US" sz="2000" dirty="0"/>
              <a:t> interface. It is a </a:t>
            </a:r>
            <a:r>
              <a:rPr lang="en-US" sz="2000" i="1" dirty="0"/>
              <a:t>regex engine</a:t>
            </a:r>
            <a:r>
              <a:rPr lang="en-US" sz="2000" dirty="0"/>
              <a:t> i.e. used to perform match operations on a character sequence.</a:t>
            </a:r>
          </a:p>
        </p:txBody>
      </p:sp>
    </p:spTree>
    <p:extLst>
      <p:ext uri="{BB962C8B-B14F-4D97-AF65-F5344CB8AC3E}">
        <p14:creationId xmlns:p14="http://schemas.microsoft.com/office/powerpoint/2010/main" val="160538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Pattern class</a:t>
            </a:r>
          </a:p>
        </p:txBody>
      </p:sp>
      <p:sp>
        <p:nvSpPr>
          <p:cNvPr id="6" name="Title 1"/>
          <p:cNvSpPr txBox="1">
            <a:spLocks/>
          </p:cNvSpPr>
          <p:nvPr/>
        </p:nvSpPr>
        <p:spPr>
          <a:xfrm>
            <a:off x="609600" y="1625600"/>
            <a:ext cx="10972800" cy="6604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dirty="0"/>
              <a:t>It is the </a:t>
            </a:r>
            <a:r>
              <a:rPr lang="en-US" sz="2000" i="1" dirty="0"/>
              <a:t>compiled version of a regular expression</a:t>
            </a:r>
            <a:r>
              <a:rPr lang="en-US" sz="2000" dirty="0"/>
              <a:t>. It is used to define a pattern for the regex engine</a:t>
            </a:r>
            <a:r>
              <a:rPr lang="en-US" sz="2000" dirty="0" smtClean="0"/>
              <a:t>.</a:t>
            </a:r>
            <a:endParaRPr lang="en-US" sz="2000" dirty="0"/>
          </a:p>
        </p:txBody>
      </p:sp>
      <p:pic>
        <p:nvPicPr>
          <p:cNvPr id="4" name="Picture 3"/>
          <p:cNvPicPr>
            <a:picLocks noChangeAspect="1"/>
          </p:cNvPicPr>
          <p:nvPr/>
        </p:nvPicPr>
        <p:blipFill>
          <a:blip r:embed="rId3"/>
          <a:stretch>
            <a:fillRect/>
          </a:stretch>
        </p:blipFill>
        <p:spPr>
          <a:xfrm>
            <a:off x="609600" y="2286000"/>
            <a:ext cx="9893265" cy="3937000"/>
          </a:xfrm>
          <a:prstGeom prst="rect">
            <a:avLst/>
          </a:prstGeom>
        </p:spPr>
      </p:pic>
    </p:spTree>
    <p:extLst>
      <p:ext uri="{BB962C8B-B14F-4D97-AF65-F5344CB8AC3E}">
        <p14:creationId xmlns:p14="http://schemas.microsoft.com/office/powerpoint/2010/main" val="362161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Regular </a:t>
            </a:r>
            <a:r>
              <a:rPr lang="en-US" dirty="0" smtClean="0"/>
              <a:t>Expressions example</a:t>
            </a:r>
            <a:endParaRPr lang="en-US" dirty="0"/>
          </a:p>
        </p:txBody>
      </p:sp>
      <p:sp>
        <p:nvSpPr>
          <p:cNvPr id="3" name="Content Placeholder 2"/>
          <p:cNvSpPr>
            <a:spLocks noGrp="1"/>
          </p:cNvSpPr>
          <p:nvPr>
            <p:ph idx="1"/>
          </p:nvPr>
        </p:nvSpPr>
        <p:spPr>
          <a:xfrm>
            <a:off x="609600" y="1868424"/>
            <a:ext cx="10972800" cy="4646676"/>
          </a:xfrm>
        </p:spPr>
        <p:txBody>
          <a:bodyPr>
            <a:normAutofit fontScale="62500" lnSpcReduction="20000"/>
          </a:bodyPr>
          <a:lstStyle/>
          <a:p>
            <a:pPr marL="109728" indent="0">
              <a:buNone/>
            </a:pPr>
            <a:r>
              <a:rPr lang="en-US" sz="1800" b="1" dirty="0">
                <a:latin typeface="Courier"/>
              </a:rPr>
              <a:t>import</a:t>
            </a:r>
            <a:r>
              <a:rPr lang="en-US" sz="1800" dirty="0">
                <a:latin typeface="Courier"/>
              </a:rPr>
              <a:t> </a:t>
            </a:r>
            <a:r>
              <a:rPr lang="en-US" sz="1800" dirty="0" err="1">
                <a:latin typeface="Courier"/>
              </a:rPr>
              <a:t>java.util.regex</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RegexExample1{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//1st way  </a:t>
            </a:r>
          </a:p>
          <a:p>
            <a:pPr marL="109728" indent="0">
              <a:buNone/>
            </a:pPr>
            <a:r>
              <a:rPr lang="en-US" sz="1800" dirty="0">
                <a:latin typeface="Courier"/>
              </a:rPr>
              <a:t>Pattern p = </a:t>
            </a:r>
            <a:r>
              <a:rPr lang="en-US" sz="1800" dirty="0" err="1">
                <a:latin typeface="Courier"/>
              </a:rPr>
              <a:t>Pattern.compile</a:t>
            </a:r>
            <a:r>
              <a:rPr lang="en-US" sz="1800" dirty="0">
                <a:latin typeface="Courier"/>
              </a:rPr>
              <a:t>(".s");//. represents single character  </a:t>
            </a:r>
          </a:p>
          <a:p>
            <a:pPr marL="109728" indent="0">
              <a:buNone/>
            </a:pPr>
            <a:r>
              <a:rPr lang="en-US" sz="1800" dirty="0">
                <a:latin typeface="Courier"/>
              </a:rPr>
              <a:t>Matcher m = </a:t>
            </a:r>
            <a:r>
              <a:rPr lang="en-US" sz="1800" dirty="0" err="1">
                <a:latin typeface="Courier"/>
              </a:rPr>
              <a:t>p.matcher</a:t>
            </a:r>
            <a:r>
              <a:rPr lang="en-US" sz="1800" dirty="0">
                <a:latin typeface="Courier"/>
              </a:rPr>
              <a:t>("as");  </a:t>
            </a:r>
          </a:p>
          <a:p>
            <a:pPr marL="109728" indent="0">
              <a:buNone/>
            </a:pPr>
            <a:r>
              <a:rPr lang="en-US" sz="1800" b="1" dirty="0" err="1">
                <a:latin typeface="Courier"/>
              </a:rPr>
              <a:t>boolean</a:t>
            </a:r>
            <a:r>
              <a:rPr lang="en-US" sz="1800" dirty="0">
                <a:latin typeface="Courier"/>
              </a:rPr>
              <a:t> b = </a:t>
            </a:r>
            <a:r>
              <a:rPr lang="en-US" sz="1800" dirty="0" err="1">
                <a:latin typeface="Courier"/>
              </a:rPr>
              <a:t>m.matches</a:t>
            </a:r>
            <a:r>
              <a:rPr lang="en-US" sz="1800" dirty="0">
                <a:latin typeface="Courier"/>
              </a:rPr>
              <a:t>();  </a:t>
            </a:r>
          </a:p>
          <a:p>
            <a:pPr marL="109728" indent="0">
              <a:buNone/>
            </a:pPr>
            <a:r>
              <a:rPr lang="en-US" sz="1800" dirty="0">
                <a:latin typeface="Courier"/>
              </a:rPr>
              <a:t>  </a:t>
            </a:r>
          </a:p>
          <a:p>
            <a:pPr marL="109728" indent="0">
              <a:buNone/>
            </a:pPr>
            <a:r>
              <a:rPr lang="en-US" sz="1800" dirty="0">
                <a:latin typeface="Courier"/>
              </a:rPr>
              <a:t>//2nd way  </a:t>
            </a:r>
          </a:p>
          <a:p>
            <a:pPr marL="109728" indent="0">
              <a:buNone/>
            </a:pPr>
            <a:r>
              <a:rPr lang="en-US" sz="1800" b="1" dirty="0" err="1">
                <a:latin typeface="Courier"/>
              </a:rPr>
              <a:t>boolean</a:t>
            </a:r>
            <a:r>
              <a:rPr lang="en-US" sz="1800" dirty="0">
                <a:latin typeface="Courier"/>
              </a:rPr>
              <a:t> b2=</a:t>
            </a:r>
            <a:r>
              <a:rPr lang="en-US" sz="1800" dirty="0" err="1">
                <a:latin typeface="Courier"/>
              </a:rPr>
              <a:t>Pattern.compile</a:t>
            </a:r>
            <a:r>
              <a:rPr lang="en-US" sz="1800" dirty="0">
                <a:latin typeface="Courier"/>
              </a:rPr>
              <a:t>(".s").matcher("as").matches();  </a:t>
            </a:r>
          </a:p>
          <a:p>
            <a:pPr marL="109728" indent="0">
              <a:buNone/>
            </a:pPr>
            <a:r>
              <a:rPr lang="en-US" sz="1800" dirty="0">
                <a:latin typeface="Courier"/>
              </a:rPr>
              <a:t>  </a:t>
            </a:r>
          </a:p>
          <a:p>
            <a:pPr marL="109728" indent="0">
              <a:buNone/>
            </a:pPr>
            <a:r>
              <a:rPr lang="en-US" sz="1800" dirty="0">
                <a:latin typeface="Courier"/>
              </a:rPr>
              <a:t>//3rd way  </a:t>
            </a:r>
          </a:p>
          <a:p>
            <a:pPr marL="109728" indent="0">
              <a:buNone/>
            </a:pPr>
            <a:r>
              <a:rPr lang="en-US" sz="1800" b="1" dirty="0" err="1">
                <a:latin typeface="Courier"/>
              </a:rPr>
              <a:t>boolean</a:t>
            </a:r>
            <a:r>
              <a:rPr lang="en-US" sz="1800" dirty="0">
                <a:latin typeface="Courier"/>
              </a:rPr>
              <a:t> b3 = </a:t>
            </a:r>
            <a:r>
              <a:rPr lang="en-US" sz="1800" dirty="0" err="1">
                <a:latin typeface="Courier"/>
              </a:rPr>
              <a:t>Pattern.matches</a:t>
            </a:r>
            <a:r>
              <a:rPr lang="en-US" sz="1800" dirty="0">
                <a:latin typeface="Courier"/>
              </a:rPr>
              <a:t>(".s", "as");  </a:t>
            </a:r>
          </a:p>
          <a:p>
            <a:pPr marL="109728" indent="0">
              <a:buNone/>
            </a:pPr>
            <a:r>
              <a:rPr lang="en-US" sz="1800" dirty="0">
                <a:latin typeface="Courier"/>
              </a:rPr>
              <a:t>  </a:t>
            </a:r>
          </a:p>
          <a:p>
            <a:pPr marL="109728" indent="0">
              <a:buNone/>
            </a:pPr>
            <a:r>
              <a:rPr lang="en-US" sz="1800" dirty="0" err="1">
                <a:latin typeface="Courier"/>
              </a:rPr>
              <a:t>System.out.println</a:t>
            </a:r>
            <a:r>
              <a:rPr lang="en-US" sz="1800" dirty="0">
                <a:latin typeface="Courier"/>
              </a:rPr>
              <a:t>(b+" "+b2+" "+b3);  </a:t>
            </a:r>
          </a:p>
          <a:p>
            <a:pPr marL="109728" indent="0">
              <a:buNone/>
            </a:pPr>
            <a:r>
              <a:rPr lang="en-US" sz="1800" dirty="0" smtClean="0">
                <a:latin typeface="Courier"/>
              </a:rPr>
              <a:t>}}</a:t>
            </a:r>
          </a:p>
          <a:p>
            <a:pPr marL="109728" indent="0">
              <a:buNone/>
            </a:pPr>
            <a:endParaRPr lang="en-US" sz="1800" dirty="0" smtClean="0">
              <a:latin typeface="Courier"/>
            </a:endParaRPr>
          </a:p>
          <a:p>
            <a:pPr marL="109728" indent="0">
              <a:buNone/>
            </a:pPr>
            <a:r>
              <a:rPr lang="en-US" sz="3000" b="1" dirty="0" smtClean="0">
                <a:latin typeface="+mj-lt"/>
              </a:rPr>
              <a:t>Output:</a:t>
            </a:r>
            <a:r>
              <a:rPr lang="en-US" sz="1800" dirty="0" smtClean="0">
                <a:latin typeface="Courier"/>
              </a:rPr>
              <a:t> </a:t>
            </a:r>
            <a:r>
              <a:rPr lang="en-US" sz="3000" dirty="0" smtClean="0">
                <a:latin typeface="Courier"/>
              </a:rPr>
              <a:t>true </a:t>
            </a:r>
            <a:r>
              <a:rPr lang="en-US" sz="3000" dirty="0">
                <a:latin typeface="Courier"/>
              </a:rPr>
              <a:t>true </a:t>
            </a:r>
            <a:r>
              <a:rPr lang="en-US" sz="3000" dirty="0" err="1">
                <a:latin typeface="Courier"/>
              </a:rPr>
              <a:t>true</a:t>
            </a:r>
            <a:endParaRPr lang="en-US" sz="3000" dirty="0">
              <a:latin typeface="Courier"/>
            </a:endParaRPr>
          </a:p>
        </p:txBody>
      </p:sp>
    </p:spTree>
    <p:extLst>
      <p:ext uri="{BB962C8B-B14F-4D97-AF65-F5344CB8AC3E}">
        <p14:creationId xmlns:p14="http://schemas.microsoft.com/office/powerpoint/2010/main" val="231953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Regular </a:t>
            </a:r>
            <a:r>
              <a:rPr lang="en-US" dirty="0" smtClean="0"/>
              <a:t>Expressions example</a:t>
            </a:r>
            <a:endParaRPr lang="en-US" dirty="0"/>
          </a:p>
        </p:txBody>
      </p:sp>
      <p:sp>
        <p:nvSpPr>
          <p:cNvPr id="3" name="Content Placeholder 2"/>
          <p:cNvSpPr>
            <a:spLocks noGrp="1"/>
          </p:cNvSpPr>
          <p:nvPr>
            <p:ph idx="1"/>
          </p:nvPr>
        </p:nvSpPr>
        <p:spPr>
          <a:xfrm>
            <a:off x="609600" y="1868424"/>
            <a:ext cx="10972800" cy="4646676"/>
          </a:xfrm>
        </p:spPr>
        <p:txBody>
          <a:bodyPr>
            <a:normAutofit/>
          </a:bodyPr>
          <a:lstStyle/>
          <a:p>
            <a:pPr marL="109728" indent="0">
              <a:buNone/>
            </a:pPr>
            <a:r>
              <a:rPr lang="en-US" sz="2400" dirty="0"/>
              <a:t>The . (dot) represents a single character.</a:t>
            </a:r>
            <a:endParaRPr lang="en-US" sz="2400" b="1" dirty="0" smtClean="0">
              <a:latin typeface="Courier"/>
            </a:endParaRPr>
          </a:p>
          <a:p>
            <a:pPr marL="109728" indent="0">
              <a:buNone/>
            </a:pPr>
            <a:endParaRPr lang="en-US" sz="1800" b="1" dirty="0" smtClean="0">
              <a:latin typeface="Courier"/>
            </a:endParaRPr>
          </a:p>
          <a:p>
            <a:pPr marL="109728" indent="0">
              <a:buNone/>
            </a:pPr>
            <a:r>
              <a:rPr lang="en-US" sz="1600" b="1" dirty="0">
                <a:latin typeface="Courier"/>
              </a:rPr>
              <a:t>import</a:t>
            </a:r>
            <a:r>
              <a:rPr lang="en-US" sz="1600" dirty="0">
                <a:latin typeface="Courier"/>
              </a:rPr>
              <a:t> </a:t>
            </a:r>
            <a:r>
              <a:rPr lang="en-US" sz="1600" dirty="0" err="1">
                <a:latin typeface="Courier"/>
              </a:rPr>
              <a:t>java.util.regex</a:t>
            </a:r>
            <a:r>
              <a:rPr lang="en-US" sz="1600" dirty="0">
                <a:latin typeface="Courier"/>
              </a:rPr>
              <a:t>.*;  </a:t>
            </a:r>
          </a:p>
          <a:p>
            <a:pPr marL="109728" indent="0">
              <a:buNone/>
            </a:pPr>
            <a:r>
              <a:rPr lang="en-US" sz="1600" b="1" dirty="0">
                <a:latin typeface="Courier"/>
              </a:rPr>
              <a:t>class</a:t>
            </a:r>
            <a:r>
              <a:rPr lang="en-US" sz="1600" dirty="0">
                <a:latin typeface="Courier"/>
              </a:rPr>
              <a:t> RegexExample2{  </a:t>
            </a:r>
          </a:p>
          <a:p>
            <a:pPr marL="109728" indent="0">
              <a:buNone/>
            </a:pP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667512" lvl="2" indent="0">
              <a:buNone/>
            </a:pPr>
            <a:r>
              <a:rPr lang="en-US" sz="12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"as"));//true (2nd char is s)  </a:t>
            </a:r>
          </a:p>
          <a:p>
            <a:pPr marL="667512" lvl="2" indent="0">
              <a:buNone/>
            </a:pPr>
            <a:r>
              <a:rPr lang="en-US" sz="14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a:t>
            </a:r>
            <a:r>
              <a:rPr lang="en-US" sz="1400" dirty="0" err="1">
                <a:latin typeface="Courier"/>
              </a:rPr>
              <a:t>mk</a:t>
            </a:r>
            <a:r>
              <a:rPr lang="en-US" sz="1400" dirty="0">
                <a:latin typeface="Courier"/>
              </a:rPr>
              <a:t>"));//false (2nd char is not s)  </a:t>
            </a:r>
          </a:p>
          <a:p>
            <a:pPr marL="667512" lvl="2" indent="0">
              <a:buNone/>
            </a:pPr>
            <a:r>
              <a:rPr lang="en-US" sz="14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a:t>
            </a:r>
            <a:r>
              <a:rPr lang="en-US" sz="1400" dirty="0" err="1">
                <a:latin typeface="Courier"/>
              </a:rPr>
              <a:t>mst</a:t>
            </a:r>
            <a:r>
              <a:rPr lang="en-US" sz="1400" dirty="0">
                <a:latin typeface="Courier"/>
              </a:rPr>
              <a:t>"));//false (has more than 2 char)  </a:t>
            </a:r>
          </a:p>
          <a:p>
            <a:pPr marL="667512" lvl="2" indent="0">
              <a:buNone/>
            </a:pPr>
            <a:r>
              <a:rPr lang="en-US" sz="14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a:t>
            </a:r>
            <a:r>
              <a:rPr lang="en-US" sz="1400" dirty="0" err="1">
                <a:latin typeface="Courier"/>
              </a:rPr>
              <a:t>amms</a:t>
            </a:r>
            <a:r>
              <a:rPr lang="en-US" sz="1400" dirty="0">
                <a:latin typeface="Courier"/>
              </a:rPr>
              <a:t>"));//false (has more than 2 char)  </a:t>
            </a:r>
          </a:p>
          <a:p>
            <a:pPr marL="667512" lvl="2" indent="0">
              <a:buNone/>
            </a:pPr>
            <a:r>
              <a:rPr lang="en-US" sz="14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"mas"));//true (3rd char is s) </a:t>
            </a:r>
            <a:r>
              <a:rPr lang="en-US" sz="1200" dirty="0">
                <a:latin typeface="Courier"/>
              </a:rPr>
              <a:t> </a:t>
            </a:r>
          </a:p>
          <a:p>
            <a:pPr marL="109728" indent="0">
              <a:buNone/>
            </a:pPr>
            <a:r>
              <a:rPr lang="en-US" sz="1600" dirty="0" smtClean="0">
                <a:latin typeface="Courier"/>
              </a:rPr>
              <a:t>	}</a:t>
            </a:r>
          </a:p>
          <a:p>
            <a:pPr marL="109728" indent="0">
              <a:buNone/>
            </a:pPr>
            <a:r>
              <a:rPr lang="en-US" sz="1600" dirty="0" smtClean="0">
                <a:latin typeface="Courier"/>
              </a:rPr>
              <a:t>}</a:t>
            </a:r>
            <a:endParaRPr lang="en-US" sz="1600" dirty="0">
              <a:latin typeface="Courier"/>
            </a:endParaRPr>
          </a:p>
        </p:txBody>
      </p:sp>
    </p:spTree>
    <p:extLst>
      <p:ext uri="{BB962C8B-B14F-4D97-AF65-F5344CB8AC3E}">
        <p14:creationId xmlns:p14="http://schemas.microsoft.com/office/powerpoint/2010/main" val="356313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Character classes</a:t>
            </a:r>
          </a:p>
        </p:txBody>
      </p:sp>
      <p:pic>
        <p:nvPicPr>
          <p:cNvPr id="3" name="Picture 2"/>
          <p:cNvPicPr>
            <a:picLocks noChangeAspect="1"/>
          </p:cNvPicPr>
          <p:nvPr/>
        </p:nvPicPr>
        <p:blipFill>
          <a:blip r:embed="rId3"/>
          <a:stretch>
            <a:fillRect/>
          </a:stretch>
        </p:blipFill>
        <p:spPr>
          <a:xfrm>
            <a:off x="887276" y="2121100"/>
            <a:ext cx="10417447" cy="4000300"/>
          </a:xfrm>
          <a:prstGeom prst="rect">
            <a:avLst/>
          </a:prstGeom>
        </p:spPr>
      </p:pic>
    </p:spTree>
    <p:extLst>
      <p:ext uri="{BB962C8B-B14F-4D97-AF65-F5344CB8AC3E}">
        <p14:creationId xmlns:p14="http://schemas.microsoft.com/office/powerpoint/2010/main" val="54250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356</TotalTime>
  <Words>1316</Words>
  <Application>Microsoft Office PowerPoint</Application>
  <PresentationFormat>Widescreen</PresentationFormat>
  <Paragraphs>533</Paragraphs>
  <Slides>46</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Courier</vt:lpstr>
      <vt:lpstr>g2academy - ppt template - v2</vt:lpstr>
      <vt:lpstr>JAVA BOOTCAMP  DAY 08</vt:lpstr>
      <vt:lpstr>Regular Expressions</vt:lpstr>
      <vt:lpstr>Regular Expressions (Regex)</vt:lpstr>
      <vt:lpstr>java.util.regex package</vt:lpstr>
      <vt:lpstr>Matcher class</vt:lpstr>
      <vt:lpstr>Pattern class</vt:lpstr>
      <vt:lpstr>Regular Expressions example</vt:lpstr>
      <vt:lpstr>Regular Expressions example</vt:lpstr>
      <vt:lpstr>Regex Character classes</vt:lpstr>
      <vt:lpstr>Regex Character classes Example</vt:lpstr>
      <vt:lpstr>Regex Quantifiers</vt:lpstr>
      <vt:lpstr>Regex Character classes and Quantifiers Example</vt:lpstr>
      <vt:lpstr>Regex Metacharacters</vt:lpstr>
      <vt:lpstr>Regex Metacharacters Example</vt:lpstr>
      <vt:lpstr>Exception Handling</vt:lpstr>
      <vt:lpstr>Exception Handling in Java</vt:lpstr>
      <vt:lpstr>Advantage of Exception Handling</vt:lpstr>
      <vt:lpstr>Types of Exception</vt:lpstr>
      <vt:lpstr>Common scenarios where exceptions may occur</vt:lpstr>
      <vt:lpstr>Common scenarios where exceptions may occur</vt:lpstr>
      <vt:lpstr>Java Exception Handling Keywords</vt:lpstr>
      <vt:lpstr>try-catch</vt:lpstr>
      <vt:lpstr>Problem without exception handling</vt:lpstr>
      <vt:lpstr>Problem without exception handling</vt:lpstr>
      <vt:lpstr>Solution by exception handling</vt:lpstr>
      <vt:lpstr>Internal working of java try-catch block</vt:lpstr>
      <vt:lpstr>Internal working of java try-catch block</vt:lpstr>
      <vt:lpstr>finally block</vt:lpstr>
      <vt:lpstr>finally block</vt:lpstr>
      <vt:lpstr>Case 1</vt:lpstr>
      <vt:lpstr>Case 2</vt:lpstr>
      <vt:lpstr>Case 3</vt:lpstr>
      <vt:lpstr>finally block</vt:lpstr>
      <vt:lpstr>throw exception</vt:lpstr>
      <vt:lpstr>throw example</vt:lpstr>
      <vt:lpstr>throws exception</vt:lpstr>
      <vt:lpstr>throws exception</vt:lpstr>
      <vt:lpstr>throws example</vt:lpstr>
      <vt:lpstr>throws exception</vt:lpstr>
      <vt:lpstr>Case1: You handle the exception</vt:lpstr>
      <vt:lpstr>Case2: You declare the exception</vt:lpstr>
      <vt:lpstr>Program if exception does not occur</vt:lpstr>
      <vt:lpstr>Program if exception occurs</vt:lpstr>
      <vt:lpstr>Difference between throw and throws in Java</vt:lpstr>
      <vt:lpstr>Difference between throw and throws in Java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47</cp:revision>
  <dcterms:created xsi:type="dcterms:W3CDTF">2017-08-02T08:53:38Z</dcterms:created>
  <dcterms:modified xsi:type="dcterms:W3CDTF">2020-06-11T04:30:10Z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