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6"/>
  </p:notesMasterIdLst>
  <p:handoutMasterIdLst>
    <p:handoutMasterId r:id="rId77"/>
  </p:handoutMasterIdLst>
  <p:sldIdLst>
    <p:sldId id="257"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8" r:id="rId74"/>
    <p:sldId id="32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9911" autoAdjust="0"/>
  </p:normalViewPr>
  <p:slideViewPr>
    <p:cSldViewPr snapToGrid="0">
      <p:cViewPr varScale="1">
        <p:scale>
          <a:sx n="89" d="100"/>
          <a:sy n="89" d="100"/>
        </p:scale>
        <p:origin x="326" y="53"/>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6/29/2020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6/29/2020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2151081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3592449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3034913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1308387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2629463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579306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3548907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3286948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097196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42615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854490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1652833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4108103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3396319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2735342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2402456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73612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1330284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282066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2777188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1628861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21391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3718493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3347389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1931478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476199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2368401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1471771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831686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4047600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1997571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1752755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14859580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1511279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33537411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025193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36777609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41042782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37794774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2282342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534962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4399285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2405904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14253637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36347443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10216219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2403861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35188820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13129628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1637104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23045773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2624743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42071382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164674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6507665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31536092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5469259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30632957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17800039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3567969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4363870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3676068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8939749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35029902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2115758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4048172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3737773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7891510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17220246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584628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2709387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4076102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 y="38637"/>
            <a:ext cx="12179121" cy="68072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708F12-96AD-4ED4-8132-A78F5E42C1F5}" type="datetime1">
              <a:rPr lang="en-US" smtClean="0"/>
              <a:pPr/>
              <a:t>6/29/2020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9470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FA170-8299-44AD-AEEF-FC686C3D7804}" type="datetime1">
              <a:rPr lang="en-US" smtClean="0"/>
              <a:t>6/29/2020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456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31763A-68EC-4ECD-9620-D9FE9CDDD622}" type="datetime1">
              <a:rPr lang="en-US" smtClean="0"/>
              <a:t>6/29/2020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861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98BEDD-6160-49BB-B372-861DE7DE9BA5}" type="datetime1">
              <a:rPr lang="en-US" smtClean="0"/>
              <a:t>6/29/2020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2267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6/29/2020</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290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CA159C-B6E0-4F10-9F4A-2FA57003B139}" type="datetime1">
              <a:rPr lang="en-US" smtClean="0"/>
              <a:t>6/29/2020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3285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CBBB-D1D1-4386-A5E9-07F3477B78F3}" type="datetime1">
              <a:rPr lang="en-US" smtClean="0"/>
              <a:t>6/29/2020</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A4CAD8-0EA7-4615-B69B-B2F199EF3A93}" type="datetime1">
              <a:rPr lang="en-US" smtClean="0"/>
              <a:t>6/29/2020</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8147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6/29/2020</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556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17D9B-D4D3-4E23-88DF-2E354FA43196}" type="datetime1">
              <a:rPr lang="en-US" smtClean="0"/>
              <a:t>6/29/2020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57819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6/29/2020</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2512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4" y="12520"/>
            <a:ext cx="12180016" cy="6879335"/>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0F09E4-6EA4-4BF3-9FC8-FF40373B88E6}" type="datetime1">
              <a:rPr lang="en-US" smtClean="0"/>
              <a:pPr/>
              <a:t>6/29/2020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17452934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myth.co.id/"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commons.apache.org/net"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commons.apache.org/net"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BOOTCAMP </a:t>
            </a:r>
            <a:r>
              <a:rPr lang="en-US"/>
              <a:t/>
            </a:r>
            <a:br>
              <a:rPr lang="en-US"/>
            </a:br>
            <a:r>
              <a:rPr lang="en-US" smtClean="0"/>
              <a:t>DAY 11</a:t>
            </a:r>
            <a:endParaRPr lang="en-US" dirty="0"/>
          </a:p>
        </p:txBody>
      </p:sp>
      <p:sp>
        <p:nvSpPr>
          <p:cNvPr id="3" name="Subtitle 2"/>
          <p:cNvSpPr>
            <a:spLocks noGrp="1"/>
          </p:cNvSpPr>
          <p:nvPr>
            <p:ph type="subTitle" idx="1"/>
          </p:nvPr>
        </p:nvSpPr>
        <p:spPr/>
        <p:txBody>
          <a:bodyPr/>
          <a:lstStyle/>
          <a:p>
            <a:r>
              <a:rPr lang="en-US" dirty="0"/>
              <a:t>Presented by</a:t>
            </a:r>
          </a:p>
          <a:p>
            <a:r>
              <a:rPr lang="en-US" smtClean="0"/>
              <a:t>G2Academy</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Implementing Interfaces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When overriding methods defined in interfaces, there are several rules to be followed −</a:t>
            </a:r>
          </a:p>
          <a:p>
            <a:pPr lvl="1" algn="just"/>
            <a:r>
              <a:rPr lang="en-US" dirty="0"/>
              <a:t>Checked exceptions should not be declared on implementation methods other than the ones declared by the interface method or subclasses of those declared by the interface method.</a:t>
            </a:r>
          </a:p>
          <a:p>
            <a:pPr lvl="1" algn="just"/>
            <a:r>
              <a:rPr lang="en-US" dirty="0"/>
              <a:t>The signature of the interface method and the same return type or subtype should be maintained when overriding the methods.</a:t>
            </a:r>
          </a:p>
          <a:p>
            <a:pPr lvl="1" algn="just"/>
            <a:r>
              <a:rPr lang="en-US" dirty="0"/>
              <a:t>An implementation class itself can be abstract and if so, interface methods need not be implemented.</a:t>
            </a:r>
          </a:p>
        </p:txBody>
      </p:sp>
    </p:spTree>
    <p:extLst>
      <p:ext uri="{BB962C8B-B14F-4D97-AF65-F5344CB8AC3E}">
        <p14:creationId xmlns:p14="http://schemas.microsoft.com/office/powerpoint/2010/main" val="335575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Implementing Interfaces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3200" dirty="0"/>
              <a:t>When implementation interfaces, there are several rules −</a:t>
            </a:r>
          </a:p>
          <a:p>
            <a:pPr lvl="1" algn="just"/>
            <a:r>
              <a:rPr lang="en-US" sz="2800" dirty="0"/>
              <a:t>A class can implement more than one interface at a time.</a:t>
            </a:r>
          </a:p>
          <a:p>
            <a:pPr lvl="1" algn="just"/>
            <a:r>
              <a:rPr lang="en-US" sz="2800" dirty="0"/>
              <a:t>A class can extend only one class, but implement many interfaces.</a:t>
            </a:r>
          </a:p>
          <a:p>
            <a:pPr lvl="1" algn="just"/>
            <a:r>
              <a:rPr lang="en-US" sz="2800" dirty="0"/>
              <a:t>An interface can extend another interface, in a similar way as a class can extend another class.</a:t>
            </a:r>
          </a:p>
        </p:txBody>
      </p:sp>
    </p:spTree>
    <p:extLst>
      <p:ext uri="{BB962C8B-B14F-4D97-AF65-F5344CB8AC3E}">
        <p14:creationId xmlns:p14="http://schemas.microsoft.com/office/powerpoint/2010/main" val="312044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Extending Interfaces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3200" dirty="0"/>
              <a:t>An interface can extend another interface in the same way that a class can extend another class. The </a:t>
            </a:r>
            <a:r>
              <a:rPr lang="en-US" sz="3200" b="1" dirty="0"/>
              <a:t>extends</a:t>
            </a:r>
            <a:r>
              <a:rPr lang="en-US" sz="3200" dirty="0"/>
              <a:t> keyword is used to extend an interface, and the child interface inherits the methods of the parent interface.</a:t>
            </a:r>
          </a:p>
          <a:p>
            <a:pPr algn="just"/>
            <a:r>
              <a:rPr lang="en-US" sz="3200" dirty="0"/>
              <a:t>The following Sports interface is extended by Hockey and Football interfaces.</a:t>
            </a:r>
          </a:p>
        </p:txBody>
      </p:sp>
    </p:spTree>
    <p:extLst>
      <p:ext uri="{BB962C8B-B14F-4D97-AF65-F5344CB8AC3E}">
        <p14:creationId xmlns:p14="http://schemas.microsoft.com/office/powerpoint/2010/main" val="189012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Extending Interfaces</a:t>
            </a:r>
          </a:p>
        </p:txBody>
      </p:sp>
      <p:sp>
        <p:nvSpPr>
          <p:cNvPr id="3" name="Content Placeholder 2"/>
          <p:cNvSpPr>
            <a:spLocks noGrp="1"/>
          </p:cNvSpPr>
          <p:nvPr>
            <p:ph idx="1"/>
          </p:nvPr>
        </p:nvSpPr>
        <p:spPr>
          <a:xfrm>
            <a:off x="609600" y="1868424"/>
            <a:ext cx="10972800" cy="4646676"/>
          </a:xfrm>
        </p:spPr>
        <p:txBody>
          <a:bodyPr>
            <a:noAutofit/>
          </a:bodyPr>
          <a:lstStyle/>
          <a:p>
            <a:pPr marL="109728" indent="0" algn="just">
              <a:buNone/>
            </a:pPr>
            <a:r>
              <a:rPr lang="en-US" sz="1800" dirty="0">
                <a:latin typeface="Courier"/>
              </a:rPr>
              <a:t>// Filename: Sports.java</a:t>
            </a:r>
          </a:p>
          <a:p>
            <a:pPr marL="109728" indent="0" algn="just">
              <a:buNone/>
            </a:pPr>
            <a:r>
              <a:rPr lang="en-US" sz="1800" dirty="0">
                <a:latin typeface="Courier"/>
              </a:rPr>
              <a:t>public interface Sports </a:t>
            </a:r>
            <a:r>
              <a:rPr lang="en-US" sz="1800" dirty="0" smtClean="0">
                <a:latin typeface="Courier"/>
              </a:rPr>
              <a:t>{</a:t>
            </a:r>
          </a:p>
          <a:p>
            <a:pPr marL="109728" indent="0" algn="just">
              <a:buNone/>
            </a:pPr>
            <a:r>
              <a:rPr lang="en-US" sz="1800" dirty="0">
                <a:latin typeface="Courier"/>
              </a:rPr>
              <a:t> </a:t>
            </a:r>
            <a:r>
              <a:rPr lang="en-US" sz="1800" dirty="0" smtClean="0">
                <a:latin typeface="Courier"/>
              </a:rPr>
              <a:t>  </a:t>
            </a:r>
            <a:endParaRPr lang="en-US" sz="1800" dirty="0">
              <a:latin typeface="Courier"/>
            </a:endParaRPr>
          </a:p>
          <a:p>
            <a:pPr marL="109728" indent="0" algn="just">
              <a:buNone/>
            </a:pPr>
            <a:r>
              <a:rPr lang="en-US" sz="1800" dirty="0">
                <a:latin typeface="Courier"/>
              </a:rPr>
              <a:t>   public void </a:t>
            </a:r>
            <a:r>
              <a:rPr lang="en-US" sz="1800" dirty="0" err="1">
                <a:latin typeface="Courier"/>
              </a:rPr>
              <a:t>setHomeTeam</a:t>
            </a:r>
            <a:r>
              <a:rPr lang="en-US" sz="1800" dirty="0">
                <a:latin typeface="Courier"/>
              </a:rPr>
              <a:t>(String name);</a:t>
            </a:r>
          </a:p>
          <a:p>
            <a:pPr marL="109728" indent="0" algn="just">
              <a:buNone/>
            </a:pPr>
            <a:r>
              <a:rPr lang="en-US" sz="1800" dirty="0">
                <a:latin typeface="Courier"/>
              </a:rPr>
              <a:t>   public void </a:t>
            </a:r>
            <a:r>
              <a:rPr lang="en-US" sz="1800" dirty="0" err="1">
                <a:latin typeface="Courier"/>
              </a:rPr>
              <a:t>setVisitingTeam</a:t>
            </a:r>
            <a:r>
              <a:rPr lang="en-US" sz="1800" dirty="0">
                <a:latin typeface="Courier"/>
              </a:rPr>
              <a:t>(String name);</a:t>
            </a:r>
          </a:p>
          <a:p>
            <a:pPr marL="109728" indent="0" algn="just">
              <a:buNone/>
            </a:pPr>
            <a:r>
              <a:rPr lang="en-US" sz="1800" dirty="0">
                <a:latin typeface="Courier"/>
              </a:rPr>
              <a:t>}</a:t>
            </a:r>
          </a:p>
          <a:p>
            <a:pPr marL="109728" indent="0" algn="just">
              <a:buNone/>
            </a:pPr>
            <a:endParaRPr lang="en-US" sz="1800" dirty="0">
              <a:latin typeface="Courier"/>
            </a:endParaRPr>
          </a:p>
          <a:p>
            <a:pPr marL="109728" indent="0" algn="just">
              <a:buNone/>
            </a:pPr>
            <a:r>
              <a:rPr lang="en-US" sz="1800" dirty="0">
                <a:latin typeface="Courier"/>
              </a:rPr>
              <a:t>// Filename: Football.java</a:t>
            </a:r>
          </a:p>
          <a:p>
            <a:pPr marL="109728" indent="0" algn="just">
              <a:buNone/>
            </a:pPr>
            <a:r>
              <a:rPr lang="en-US" sz="1800" dirty="0">
                <a:latin typeface="Courier"/>
              </a:rPr>
              <a:t>public interface Football extends Sports {</a:t>
            </a:r>
          </a:p>
          <a:p>
            <a:pPr marL="109728" indent="0" algn="just">
              <a:buNone/>
            </a:pPr>
            <a:r>
              <a:rPr lang="en-US" sz="1800" dirty="0">
                <a:latin typeface="Courier"/>
              </a:rPr>
              <a:t>   public void </a:t>
            </a:r>
            <a:r>
              <a:rPr lang="en-US" sz="1800" dirty="0" err="1">
                <a:latin typeface="Courier"/>
              </a:rPr>
              <a:t>homeTeamScored</a:t>
            </a:r>
            <a:r>
              <a:rPr lang="en-US" sz="1800" dirty="0">
                <a:latin typeface="Courier"/>
              </a:rPr>
              <a:t>(</a:t>
            </a:r>
            <a:r>
              <a:rPr lang="en-US" sz="1800" dirty="0" err="1">
                <a:latin typeface="Courier"/>
              </a:rPr>
              <a:t>int</a:t>
            </a:r>
            <a:r>
              <a:rPr lang="en-US" sz="1800" dirty="0">
                <a:latin typeface="Courier"/>
              </a:rPr>
              <a:t> points);</a:t>
            </a:r>
          </a:p>
          <a:p>
            <a:pPr marL="109728" indent="0" algn="just">
              <a:buNone/>
            </a:pPr>
            <a:r>
              <a:rPr lang="en-US" sz="1800" dirty="0">
                <a:latin typeface="Courier"/>
              </a:rPr>
              <a:t>   public void </a:t>
            </a:r>
            <a:r>
              <a:rPr lang="en-US" sz="1800" dirty="0" err="1">
                <a:latin typeface="Courier"/>
              </a:rPr>
              <a:t>visitingTeamScored</a:t>
            </a:r>
            <a:r>
              <a:rPr lang="en-US" sz="1800" dirty="0">
                <a:latin typeface="Courier"/>
              </a:rPr>
              <a:t>(</a:t>
            </a:r>
            <a:r>
              <a:rPr lang="en-US" sz="1800" dirty="0" err="1">
                <a:latin typeface="Courier"/>
              </a:rPr>
              <a:t>int</a:t>
            </a:r>
            <a:r>
              <a:rPr lang="en-US" sz="1800" dirty="0">
                <a:latin typeface="Courier"/>
              </a:rPr>
              <a:t> points);</a:t>
            </a:r>
          </a:p>
          <a:p>
            <a:pPr marL="109728" indent="0" algn="just">
              <a:buNone/>
            </a:pPr>
            <a:r>
              <a:rPr lang="en-US" sz="1800" dirty="0">
                <a:latin typeface="Courier"/>
              </a:rPr>
              <a:t>   public void </a:t>
            </a:r>
            <a:r>
              <a:rPr lang="en-US" sz="1800" dirty="0" err="1">
                <a:latin typeface="Courier"/>
              </a:rPr>
              <a:t>endOfQuarter</a:t>
            </a:r>
            <a:r>
              <a:rPr lang="en-US" sz="1800" dirty="0">
                <a:latin typeface="Courier"/>
              </a:rPr>
              <a:t>(</a:t>
            </a:r>
            <a:r>
              <a:rPr lang="en-US" sz="1800" dirty="0" err="1">
                <a:latin typeface="Courier"/>
              </a:rPr>
              <a:t>int</a:t>
            </a:r>
            <a:r>
              <a:rPr lang="en-US" sz="1800" dirty="0">
                <a:latin typeface="Courier"/>
              </a:rPr>
              <a:t> quarter);</a:t>
            </a:r>
          </a:p>
          <a:p>
            <a:pPr marL="109728" indent="0" algn="just">
              <a:buNone/>
            </a:pPr>
            <a:r>
              <a:rPr lang="en-US" sz="1800" dirty="0">
                <a:latin typeface="Courier"/>
              </a:rPr>
              <a:t>}</a:t>
            </a:r>
          </a:p>
          <a:p>
            <a:pPr marL="109728" indent="0" algn="just">
              <a:buNone/>
            </a:pPr>
            <a:endParaRPr lang="en-US" sz="1800" dirty="0">
              <a:latin typeface="Courier"/>
            </a:endParaRPr>
          </a:p>
        </p:txBody>
      </p:sp>
    </p:spTree>
    <p:extLst>
      <p:ext uri="{BB962C8B-B14F-4D97-AF65-F5344CB8AC3E}">
        <p14:creationId xmlns:p14="http://schemas.microsoft.com/office/powerpoint/2010/main" val="164800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Extending Interfaces</a:t>
            </a:r>
          </a:p>
        </p:txBody>
      </p:sp>
      <p:sp>
        <p:nvSpPr>
          <p:cNvPr id="3" name="Content Placeholder 2"/>
          <p:cNvSpPr>
            <a:spLocks noGrp="1"/>
          </p:cNvSpPr>
          <p:nvPr>
            <p:ph idx="1"/>
          </p:nvPr>
        </p:nvSpPr>
        <p:spPr>
          <a:xfrm>
            <a:off x="609600" y="1868424"/>
            <a:ext cx="10972800" cy="4646676"/>
          </a:xfrm>
        </p:spPr>
        <p:txBody>
          <a:bodyPr>
            <a:noAutofit/>
          </a:bodyPr>
          <a:lstStyle/>
          <a:p>
            <a:pPr marL="402336" lvl="1" indent="0" algn="just">
              <a:buNone/>
            </a:pPr>
            <a:r>
              <a:rPr lang="en-US" sz="1600" dirty="0">
                <a:latin typeface="Courier"/>
              </a:rPr>
              <a:t>// Filename: Hockey.java</a:t>
            </a:r>
          </a:p>
          <a:p>
            <a:pPr marL="402336" lvl="1" indent="0" algn="just">
              <a:buNone/>
            </a:pPr>
            <a:r>
              <a:rPr lang="en-US" sz="1600" dirty="0">
                <a:latin typeface="Courier"/>
              </a:rPr>
              <a:t>public interface Hockey extends Sports {</a:t>
            </a:r>
          </a:p>
          <a:p>
            <a:pPr marL="402336" lvl="1" indent="0" algn="just">
              <a:buNone/>
            </a:pPr>
            <a:r>
              <a:rPr lang="en-US" sz="1600" dirty="0">
                <a:latin typeface="Courier"/>
              </a:rPr>
              <a:t>   public void </a:t>
            </a:r>
            <a:r>
              <a:rPr lang="en-US" sz="1600" dirty="0" err="1">
                <a:latin typeface="Courier"/>
              </a:rPr>
              <a:t>homeGoalScored</a:t>
            </a:r>
            <a:r>
              <a:rPr lang="en-US" sz="1600" dirty="0">
                <a:latin typeface="Courier"/>
              </a:rPr>
              <a:t>();</a:t>
            </a:r>
          </a:p>
          <a:p>
            <a:pPr marL="402336" lvl="1" indent="0" algn="just">
              <a:buNone/>
            </a:pPr>
            <a:r>
              <a:rPr lang="en-US" sz="1600" dirty="0">
                <a:latin typeface="Courier"/>
              </a:rPr>
              <a:t>   public void </a:t>
            </a:r>
            <a:r>
              <a:rPr lang="en-US" sz="1600" dirty="0" err="1">
                <a:latin typeface="Courier"/>
              </a:rPr>
              <a:t>visitingGoalScored</a:t>
            </a:r>
            <a:r>
              <a:rPr lang="en-US" sz="1600" dirty="0">
                <a:latin typeface="Courier"/>
              </a:rPr>
              <a:t>();</a:t>
            </a:r>
          </a:p>
          <a:p>
            <a:pPr marL="402336" lvl="1" indent="0" algn="just">
              <a:buNone/>
            </a:pPr>
            <a:r>
              <a:rPr lang="en-US" sz="1600" dirty="0">
                <a:latin typeface="Courier"/>
              </a:rPr>
              <a:t>   public void </a:t>
            </a:r>
            <a:r>
              <a:rPr lang="en-US" sz="1600" dirty="0" err="1">
                <a:latin typeface="Courier"/>
              </a:rPr>
              <a:t>endOfPeriod</a:t>
            </a:r>
            <a:r>
              <a:rPr lang="en-US" sz="1600" dirty="0">
                <a:latin typeface="Courier"/>
              </a:rPr>
              <a:t>(</a:t>
            </a:r>
            <a:r>
              <a:rPr lang="en-US" sz="1600" dirty="0" err="1">
                <a:latin typeface="Courier"/>
              </a:rPr>
              <a:t>int</a:t>
            </a:r>
            <a:r>
              <a:rPr lang="en-US" sz="1600" dirty="0">
                <a:latin typeface="Courier"/>
              </a:rPr>
              <a:t> period);</a:t>
            </a:r>
          </a:p>
          <a:p>
            <a:pPr marL="402336" lvl="1" indent="0" algn="just">
              <a:buNone/>
            </a:pPr>
            <a:r>
              <a:rPr lang="en-US" sz="1600" dirty="0">
                <a:latin typeface="Courier"/>
              </a:rPr>
              <a:t>   public void </a:t>
            </a:r>
            <a:r>
              <a:rPr lang="en-US" sz="1600" dirty="0" err="1">
                <a:latin typeface="Courier"/>
              </a:rPr>
              <a:t>overtimePeriod</a:t>
            </a:r>
            <a:r>
              <a:rPr lang="en-US" sz="1600" dirty="0">
                <a:latin typeface="Courier"/>
              </a:rPr>
              <a:t>(</a:t>
            </a:r>
            <a:r>
              <a:rPr lang="en-US" sz="1600" dirty="0" err="1">
                <a:latin typeface="Courier"/>
              </a:rPr>
              <a:t>int</a:t>
            </a:r>
            <a:r>
              <a:rPr lang="en-US" sz="1600" dirty="0">
                <a:latin typeface="Courier"/>
              </a:rPr>
              <a:t> </a:t>
            </a:r>
            <a:r>
              <a:rPr lang="en-US" sz="1600" dirty="0" err="1">
                <a:latin typeface="Courier"/>
              </a:rPr>
              <a:t>ot</a:t>
            </a:r>
            <a:r>
              <a:rPr lang="en-US" sz="1600" dirty="0">
                <a:latin typeface="Courier"/>
              </a:rPr>
              <a:t>);</a:t>
            </a:r>
          </a:p>
          <a:p>
            <a:pPr marL="402336" lvl="1" indent="0" algn="just">
              <a:buNone/>
            </a:pPr>
            <a:r>
              <a:rPr lang="en-US" sz="1600" dirty="0">
                <a:latin typeface="Courier"/>
              </a:rPr>
              <a:t>}</a:t>
            </a:r>
          </a:p>
          <a:p>
            <a:pPr marL="109728" indent="0" algn="just">
              <a:buNone/>
            </a:pPr>
            <a:endParaRPr lang="en-US" sz="1200" dirty="0" smtClean="0"/>
          </a:p>
          <a:p>
            <a:pPr algn="just"/>
            <a:endParaRPr lang="en-US" sz="1200" dirty="0"/>
          </a:p>
          <a:p>
            <a:pPr algn="just"/>
            <a:r>
              <a:rPr lang="en-US" sz="2400" dirty="0" smtClean="0"/>
              <a:t>The </a:t>
            </a:r>
            <a:r>
              <a:rPr lang="en-US" sz="2400" dirty="0"/>
              <a:t>Hockey interface has four methods, but it inherits two from Sports; thus, a class that implements Hockey needs to implement all six methods. </a:t>
            </a:r>
            <a:endParaRPr lang="en-US" sz="2400" dirty="0" smtClean="0"/>
          </a:p>
          <a:p>
            <a:pPr algn="just"/>
            <a:r>
              <a:rPr lang="en-US" sz="2400" dirty="0" smtClean="0"/>
              <a:t>Similarly</a:t>
            </a:r>
            <a:r>
              <a:rPr lang="en-US" sz="2400" dirty="0"/>
              <a:t>, a class that implements Football needs to define the three methods from Football and the two methods from Sports.</a:t>
            </a:r>
            <a:endParaRPr lang="en-US" sz="1200" dirty="0">
              <a:latin typeface="Courier"/>
            </a:endParaRPr>
          </a:p>
        </p:txBody>
      </p:sp>
    </p:spTree>
    <p:extLst>
      <p:ext uri="{BB962C8B-B14F-4D97-AF65-F5344CB8AC3E}">
        <p14:creationId xmlns:p14="http://schemas.microsoft.com/office/powerpoint/2010/main" val="244242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Extending </a:t>
            </a:r>
            <a:r>
              <a:rPr lang="en-US" dirty="0" smtClean="0"/>
              <a:t>Multiple Interfaces</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latin typeface="+mj-lt"/>
              </a:rPr>
              <a:t>A Java class can only extend one parent class. Multiple inheritance is not allowed. Interfaces are not classes, however, and an interface can extend more than one parent interface.</a:t>
            </a:r>
          </a:p>
          <a:p>
            <a:pPr algn="just"/>
            <a:r>
              <a:rPr lang="en-US" dirty="0" smtClean="0">
                <a:latin typeface="+mj-lt"/>
              </a:rPr>
              <a:t>The </a:t>
            </a:r>
            <a:r>
              <a:rPr lang="en-US" dirty="0">
                <a:latin typeface="+mj-lt"/>
              </a:rPr>
              <a:t>extends keyword is used once, and the parent interfaces are declared in a comma-separated list.</a:t>
            </a:r>
          </a:p>
          <a:p>
            <a:pPr algn="just"/>
            <a:r>
              <a:rPr lang="en-US" dirty="0" smtClean="0">
                <a:latin typeface="+mj-lt"/>
              </a:rPr>
              <a:t>For </a:t>
            </a:r>
            <a:r>
              <a:rPr lang="en-US" dirty="0">
                <a:latin typeface="+mj-lt"/>
              </a:rPr>
              <a:t>example, if the Hockey interface extended both Sports and Event, it would be declared as −</a:t>
            </a:r>
          </a:p>
          <a:p>
            <a:pPr algn="just"/>
            <a:r>
              <a:rPr lang="en-US" dirty="0" smtClean="0">
                <a:latin typeface="+mj-lt"/>
              </a:rPr>
              <a:t>public </a:t>
            </a:r>
            <a:r>
              <a:rPr lang="en-US" dirty="0">
                <a:latin typeface="+mj-lt"/>
              </a:rPr>
              <a:t>interface </a:t>
            </a:r>
            <a:r>
              <a:rPr lang="en-US" b="1" dirty="0">
                <a:latin typeface="+mj-lt"/>
              </a:rPr>
              <a:t>Hockey extends Sports, Event</a:t>
            </a:r>
            <a:endParaRPr lang="en-US" sz="2000" b="1" dirty="0">
              <a:latin typeface="+mj-lt"/>
            </a:endParaRPr>
          </a:p>
        </p:txBody>
      </p:sp>
    </p:spTree>
    <p:extLst>
      <p:ext uri="{BB962C8B-B14F-4D97-AF65-F5344CB8AC3E}">
        <p14:creationId xmlns:p14="http://schemas.microsoft.com/office/powerpoint/2010/main" val="25584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Tagging Interfaces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latin typeface="+mj-lt"/>
              </a:rPr>
              <a:t>The most common use of extending interfaces occurs when the parent interface does not contain any methods. For example, the </a:t>
            </a:r>
            <a:r>
              <a:rPr lang="en-US" sz="2400" dirty="0" err="1">
                <a:latin typeface="+mj-lt"/>
              </a:rPr>
              <a:t>MouseListener</a:t>
            </a:r>
            <a:r>
              <a:rPr lang="en-US" sz="2400" dirty="0">
                <a:latin typeface="+mj-lt"/>
              </a:rPr>
              <a:t> interface in the </a:t>
            </a:r>
            <a:r>
              <a:rPr lang="en-US" sz="2400" dirty="0" err="1">
                <a:latin typeface="+mj-lt"/>
              </a:rPr>
              <a:t>java.awt.event</a:t>
            </a:r>
            <a:r>
              <a:rPr lang="en-US" sz="2400" dirty="0">
                <a:latin typeface="+mj-lt"/>
              </a:rPr>
              <a:t> package extended </a:t>
            </a:r>
            <a:r>
              <a:rPr lang="en-US" sz="2400" dirty="0" err="1">
                <a:latin typeface="+mj-lt"/>
              </a:rPr>
              <a:t>java.util.EventListener</a:t>
            </a:r>
            <a:r>
              <a:rPr lang="en-US" sz="2400" dirty="0">
                <a:latin typeface="+mj-lt"/>
              </a:rPr>
              <a:t>, which is defined as −</a:t>
            </a:r>
          </a:p>
          <a:p>
            <a:pPr algn="just"/>
            <a:endParaRPr lang="en-US" dirty="0">
              <a:latin typeface="+mj-lt"/>
            </a:endParaRPr>
          </a:p>
          <a:p>
            <a:pPr marL="402336" lvl="1" indent="0" algn="just">
              <a:buNone/>
            </a:pPr>
            <a:r>
              <a:rPr lang="en-US" sz="2400" dirty="0">
                <a:latin typeface="Courier"/>
              </a:rPr>
              <a:t>package </a:t>
            </a:r>
            <a:r>
              <a:rPr lang="en-US" sz="2400" dirty="0" err="1">
                <a:latin typeface="Courier"/>
              </a:rPr>
              <a:t>java.util</a:t>
            </a:r>
            <a:r>
              <a:rPr lang="en-US" sz="2400" dirty="0">
                <a:latin typeface="Courier"/>
              </a:rPr>
              <a:t>;</a:t>
            </a:r>
          </a:p>
          <a:p>
            <a:pPr marL="402336" lvl="1" indent="0" algn="just">
              <a:buNone/>
            </a:pPr>
            <a:r>
              <a:rPr lang="en-US" sz="2400" dirty="0">
                <a:latin typeface="Courier"/>
              </a:rPr>
              <a:t>public interface </a:t>
            </a:r>
            <a:r>
              <a:rPr lang="en-US" sz="2400" dirty="0" err="1">
                <a:latin typeface="Courier"/>
              </a:rPr>
              <a:t>EventListener</a:t>
            </a:r>
            <a:endParaRPr lang="en-US" sz="2400" dirty="0">
              <a:latin typeface="Courier"/>
            </a:endParaRPr>
          </a:p>
          <a:p>
            <a:pPr marL="402336" lvl="1" indent="0" algn="just">
              <a:buNone/>
            </a:pPr>
            <a:r>
              <a:rPr lang="en-US" sz="2400" dirty="0">
                <a:latin typeface="Courier"/>
              </a:rPr>
              <a:t>{}</a:t>
            </a:r>
            <a:endParaRPr lang="en-US" sz="1600" dirty="0">
              <a:latin typeface="Courier"/>
            </a:endParaRPr>
          </a:p>
        </p:txBody>
      </p:sp>
    </p:spTree>
    <p:extLst>
      <p:ext uri="{BB962C8B-B14F-4D97-AF65-F5344CB8AC3E}">
        <p14:creationId xmlns:p14="http://schemas.microsoft.com/office/powerpoint/2010/main" val="151204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Tagging Interfaces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An interface with no methods in it is referred to as a </a:t>
            </a:r>
            <a:r>
              <a:rPr lang="en-US" sz="2400" b="1" dirty="0"/>
              <a:t>tagging</a:t>
            </a:r>
            <a:r>
              <a:rPr lang="en-US" sz="2400" dirty="0"/>
              <a:t> interface. There are two basic design purposes of tagging interfaces −</a:t>
            </a:r>
          </a:p>
          <a:p>
            <a:pPr algn="just"/>
            <a:r>
              <a:rPr lang="en-US" sz="2400" b="1" dirty="0"/>
              <a:t>Creates a common parent</a:t>
            </a:r>
            <a:r>
              <a:rPr lang="en-US" sz="2400" dirty="0"/>
              <a:t> − As with the </a:t>
            </a:r>
            <a:r>
              <a:rPr lang="en-US" sz="2400" dirty="0" err="1"/>
              <a:t>EventListener</a:t>
            </a:r>
            <a:r>
              <a:rPr lang="en-US" sz="2400" dirty="0"/>
              <a:t> interface, which is extended by dozens of other interfaces in the Java API, you can use a tagging interface to create a common parent among a group of interfaces. For example, when an interface extends </a:t>
            </a:r>
            <a:r>
              <a:rPr lang="en-US" sz="2400" dirty="0" err="1"/>
              <a:t>EventListener</a:t>
            </a:r>
            <a:r>
              <a:rPr lang="en-US" sz="2400" dirty="0"/>
              <a:t>, the JVM knows that this particular interface is going to be used in an event delegation scenario.</a:t>
            </a:r>
          </a:p>
          <a:p>
            <a:pPr algn="just"/>
            <a:r>
              <a:rPr lang="en-US" sz="2400" b="1" dirty="0"/>
              <a:t>Adds a data type to a class</a:t>
            </a:r>
            <a:r>
              <a:rPr lang="en-US" sz="2400" dirty="0"/>
              <a:t> − This situation is where the term, tagging comes from. A class that implements a tagging interface does not need to define any methods (since the interface does not have any), but the class becomes an interface type through polymorphism.</a:t>
            </a:r>
          </a:p>
        </p:txBody>
      </p:sp>
    </p:spTree>
    <p:extLst>
      <p:ext uri="{BB962C8B-B14F-4D97-AF65-F5344CB8AC3E}">
        <p14:creationId xmlns:p14="http://schemas.microsoft.com/office/powerpoint/2010/main" val="30026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Packages</a:t>
            </a:r>
          </a:p>
        </p:txBody>
      </p:sp>
    </p:spTree>
    <p:extLst>
      <p:ext uri="{BB962C8B-B14F-4D97-AF65-F5344CB8AC3E}">
        <p14:creationId xmlns:p14="http://schemas.microsoft.com/office/powerpoint/2010/main" val="19702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Packages</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Packages are used in Java in order to prevent naming conflicts, to control access, to make searching/locating and usage of classes, interfaces, enumerations and annotations easier, etc.</a:t>
            </a:r>
          </a:p>
          <a:p>
            <a:pPr algn="just"/>
            <a:r>
              <a:rPr lang="en-US" dirty="0"/>
              <a:t>A </a:t>
            </a:r>
            <a:r>
              <a:rPr lang="en-US" b="1" dirty="0"/>
              <a:t>Package</a:t>
            </a:r>
            <a:r>
              <a:rPr lang="en-US" dirty="0"/>
              <a:t> can be defined as a grouping of related types (classes, interfaces, enumerations and annotations ) providing access protection and namespace management.</a:t>
            </a:r>
          </a:p>
          <a:p>
            <a:pPr algn="just"/>
            <a:r>
              <a:rPr lang="en-US" dirty="0"/>
              <a:t>Some of the existing packages in Java are −</a:t>
            </a:r>
          </a:p>
          <a:p>
            <a:pPr lvl="1" algn="just"/>
            <a:r>
              <a:rPr lang="en-US" sz="2400" b="1" dirty="0" err="1"/>
              <a:t>java.lang</a:t>
            </a:r>
            <a:r>
              <a:rPr lang="en-US" sz="2400" dirty="0"/>
              <a:t> − bundles the fundamental classes</a:t>
            </a:r>
          </a:p>
          <a:p>
            <a:pPr lvl="1" algn="just"/>
            <a:r>
              <a:rPr lang="en-US" sz="2400" b="1" dirty="0" smtClean="0"/>
              <a:t>java.io</a:t>
            </a:r>
            <a:r>
              <a:rPr lang="en-US" sz="2400" dirty="0" smtClean="0"/>
              <a:t> − classes for input , output functions are bundled in this package</a:t>
            </a:r>
            <a:endParaRPr lang="en-US" sz="2400" dirty="0"/>
          </a:p>
        </p:txBody>
      </p:sp>
    </p:spTree>
    <p:extLst>
      <p:ext uri="{BB962C8B-B14F-4D97-AF65-F5344CB8AC3E}">
        <p14:creationId xmlns:p14="http://schemas.microsoft.com/office/powerpoint/2010/main" val="103268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Interfaces</a:t>
            </a:r>
          </a:p>
        </p:txBody>
      </p:sp>
    </p:spTree>
    <p:extLst>
      <p:ext uri="{BB962C8B-B14F-4D97-AF65-F5344CB8AC3E}">
        <p14:creationId xmlns:p14="http://schemas.microsoft.com/office/powerpoint/2010/main" val="82392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Packages</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Programmers can define their own packages to bundle group of classes/interfaces, etc. It is a good practice to group related classes implemented by you so that a programmer can easily determine that the classes, interfaces, enumerations, and annotations are related.</a:t>
            </a:r>
          </a:p>
          <a:p>
            <a:pPr algn="just"/>
            <a:r>
              <a:rPr lang="en-US" dirty="0"/>
              <a:t>Since the package creates a new namespace there won't be any name conflicts with names in other packages. Using packages, it is easier to provide access control and it is also easier to locate the related classes.</a:t>
            </a:r>
          </a:p>
        </p:txBody>
      </p:sp>
    </p:spTree>
    <p:extLst>
      <p:ext uri="{BB962C8B-B14F-4D97-AF65-F5344CB8AC3E}">
        <p14:creationId xmlns:p14="http://schemas.microsoft.com/office/powerpoint/2010/main" val="153956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Creating a Package</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While creating a package, you should choose a name for the package and include a </a:t>
            </a:r>
            <a:r>
              <a:rPr lang="en-US" b="1" dirty="0"/>
              <a:t>package</a:t>
            </a:r>
            <a:r>
              <a:rPr lang="en-US" dirty="0"/>
              <a:t> statement along with that name at the top of every source file that contains the classes, interfaces, enumerations, and annotation types that you want to include in the package.</a:t>
            </a:r>
          </a:p>
          <a:p>
            <a:pPr algn="just"/>
            <a:r>
              <a:rPr lang="en-US" dirty="0"/>
              <a:t>The package statement should be the first line in the source file. There can be only one package statement in each source file, and it applies to all types in the file.</a:t>
            </a:r>
          </a:p>
          <a:p>
            <a:pPr algn="just"/>
            <a:r>
              <a:rPr lang="en-US" dirty="0"/>
              <a:t>If a package statement is not used then the class, interfaces, enumerations, and annotation types will be placed in the current default package.</a:t>
            </a:r>
          </a:p>
        </p:txBody>
      </p:sp>
    </p:spTree>
    <p:extLst>
      <p:ext uri="{BB962C8B-B14F-4D97-AF65-F5344CB8AC3E}">
        <p14:creationId xmlns:p14="http://schemas.microsoft.com/office/powerpoint/2010/main" val="123816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Creating a Package</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To compile the Java programs with package statements, you have to use -d option as shown below.</a:t>
            </a:r>
          </a:p>
          <a:p>
            <a:pPr algn="just"/>
            <a:endParaRPr lang="en-US" dirty="0"/>
          </a:p>
          <a:p>
            <a:pPr marL="402336" lvl="1" indent="0" algn="just">
              <a:buNone/>
            </a:pPr>
            <a:r>
              <a:rPr lang="en-US" sz="2400" dirty="0" err="1">
                <a:latin typeface="Courier"/>
              </a:rPr>
              <a:t>javac</a:t>
            </a:r>
            <a:r>
              <a:rPr lang="en-US" sz="2400" dirty="0">
                <a:latin typeface="Courier"/>
              </a:rPr>
              <a:t> -d </a:t>
            </a:r>
            <a:r>
              <a:rPr lang="en-US" sz="2400" dirty="0" err="1">
                <a:latin typeface="Courier"/>
              </a:rPr>
              <a:t>Destination_folder</a:t>
            </a:r>
            <a:r>
              <a:rPr lang="en-US" sz="2400" dirty="0">
                <a:latin typeface="Courier"/>
              </a:rPr>
              <a:t> file_name.java</a:t>
            </a:r>
            <a:endParaRPr lang="en-US" dirty="0">
              <a:latin typeface="Courier"/>
            </a:endParaRPr>
          </a:p>
          <a:p>
            <a:pPr algn="just"/>
            <a:endParaRPr lang="en-US" dirty="0"/>
          </a:p>
          <a:p>
            <a:pPr algn="just"/>
            <a:r>
              <a:rPr lang="en-US" dirty="0"/>
              <a:t>Then a folder with the given package name is created in the specified destination, and the compiled class files will be placed in that folder.</a:t>
            </a:r>
          </a:p>
        </p:txBody>
      </p:sp>
    </p:spTree>
    <p:extLst>
      <p:ext uri="{BB962C8B-B14F-4D97-AF65-F5344CB8AC3E}">
        <p14:creationId xmlns:p14="http://schemas.microsoft.com/office/powerpoint/2010/main" val="299253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Creating a Package</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Let us look at an example that creates a package called animals. It is a good practice to use names of packages with lower case letters to avoid any conflicts with the names of classes and interfaces</a:t>
            </a:r>
            <a:r>
              <a:rPr lang="en-US" dirty="0" smtClean="0"/>
              <a:t>.</a:t>
            </a:r>
            <a:endParaRPr lang="en-US" dirty="0"/>
          </a:p>
          <a:p>
            <a:pPr algn="just"/>
            <a:r>
              <a:rPr lang="en-US" dirty="0"/>
              <a:t>Following package example contains interface named animals −</a:t>
            </a:r>
          </a:p>
          <a:p>
            <a:pPr algn="just"/>
            <a:endParaRPr lang="en-US" sz="2400" dirty="0"/>
          </a:p>
          <a:p>
            <a:pPr marL="402336" lvl="1" indent="0" algn="just">
              <a:buNone/>
            </a:pPr>
            <a:r>
              <a:rPr lang="en-US" sz="2000" dirty="0">
                <a:latin typeface="Courier"/>
              </a:rPr>
              <a:t>package animals;</a:t>
            </a:r>
          </a:p>
          <a:p>
            <a:pPr marL="402336" lvl="1" indent="0" algn="just">
              <a:buNone/>
            </a:pPr>
            <a:endParaRPr lang="en-US" sz="2000" dirty="0">
              <a:latin typeface="Courier"/>
            </a:endParaRPr>
          </a:p>
          <a:p>
            <a:pPr marL="402336" lvl="1" indent="0" algn="just">
              <a:buNone/>
            </a:pPr>
            <a:r>
              <a:rPr lang="en-US" sz="2000" dirty="0">
                <a:latin typeface="Courier"/>
              </a:rPr>
              <a:t>interface Animal {</a:t>
            </a:r>
          </a:p>
          <a:p>
            <a:pPr marL="402336" lvl="1" indent="0" algn="just">
              <a:buNone/>
            </a:pPr>
            <a:r>
              <a:rPr lang="en-US" sz="2000" dirty="0">
                <a:latin typeface="Courier"/>
              </a:rPr>
              <a:t>   public void eat();</a:t>
            </a:r>
          </a:p>
          <a:p>
            <a:pPr marL="402336" lvl="1" indent="0" algn="just">
              <a:buNone/>
            </a:pPr>
            <a:r>
              <a:rPr lang="en-US" sz="2000" dirty="0">
                <a:latin typeface="Courier"/>
              </a:rPr>
              <a:t>   public void travel();</a:t>
            </a:r>
          </a:p>
          <a:p>
            <a:pPr marL="402336" lvl="1" indent="0" algn="just">
              <a:buNone/>
            </a:pPr>
            <a:r>
              <a:rPr lang="en-US" sz="2000" dirty="0">
                <a:latin typeface="Courier"/>
              </a:rPr>
              <a:t>}</a:t>
            </a:r>
          </a:p>
        </p:txBody>
      </p:sp>
    </p:spTree>
    <p:extLst>
      <p:ext uri="{BB962C8B-B14F-4D97-AF65-F5344CB8AC3E}">
        <p14:creationId xmlns:p14="http://schemas.microsoft.com/office/powerpoint/2010/main" val="95165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Creating a Package</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000" dirty="0"/>
              <a:t>Now, let us implement the above interface in the same package </a:t>
            </a:r>
            <a:r>
              <a:rPr lang="en-US" sz="2000" i="1" dirty="0"/>
              <a:t>animals</a:t>
            </a:r>
            <a:r>
              <a:rPr lang="en-US" sz="2000" dirty="0"/>
              <a:t> </a:t>
            </a:r>
            <a:r>
              <a:rPr lang="en-US" sz="2000" dirty="0" smtClean="0"/>
              <a:t>−</a:t>
            </a:r>
            <a:endParaRPr lang="en-US" sz="2000" dirty="0"/>
          </a:p>
          <a:p>
            <a:pPr algn="just"/>
            <a:endParaRPr lang="en-US" sz="2400" dirty="0"/>
          </a:p>
          <a:p>
            <a:pPr marL="402336" lvl="1" indent="0" algn="just">
              <a:buNone/>
            </a:pPr>
            <a:r>
              <a:rPr lang="en-US" sz="1200" dirty="0">
                <a:latin typeface="Courier"/>
              </a:rPr>
              <a:t>package animals;</a:t>
            </a:r>
          </a:p>
          <a:p>
            <a:pPr marL="402336" lvl="1" indent="0" algn="just">
              <a:buNone/>
            </a:pPr>
            <a:r>
              <a:rPr lang="en-US" sz="1200" dirty="0">
                <a:latin typeface="Courier"/>
              </a:rPr>
              <a:t>public class </a:t>
            </a:r>
            <a:r>
              <a:rPr lang="en-US" sz="1200" dirty="0" err="1">
                <a:latin typeface="Courier"/>
              </a:rPr>
              <a:t>MammalInt</a:t>
            </a:r>
            <a:r>
              <a:rPr lang="en-US" sz="1200" dirty="0">
                <a:latin typeface="Courier"/>
              </a:rPr>
              <a:t> implements Animal {</a:t>
            </a:r>
          </a:p>
          <a:p>
            <a:pPr marL="402336" lvl="1" indent="0" algn="just">
              <a:buNone/>
            </a:pPr>
            <a:endParaRPr lang="en-US" sz="1200" dirty="0">
              <a:latin typeface="Courier"/>
            </a:endParaRPr>
          </a:p>
          <a:p>
            <a:pPr marL="402336" lvl="1" indent="0" algn="just">
              <a:buNone/>
            </a:pPr>
            <a:r>
              <a:rPr lang="en-US" sz="1200" dirty="0">
                <a:latin typeface="Courier"/>
              </a:rPr>
              <a:t>   public void eat() {</a:t>
            </a:r>
          </a:p>
          <a:p>
            <a:pPr marL="402336" lvl="1" indent="0" algn="just">
              <a:buNone/>
            </a:pPr>
            <a:r>
              <a:rPr lang="en-US" sz="1200" dirty="0">
                <a:latin typeface="Courier"/>
              </a:rPr>
              <a:t>      </a:t>
            </a:r>
            <a:r>
              <a:rPr lang="en-US" sz="1200" dirty="0" err="1">
                <a:latin typeface="Courier"/>
              </a:rPr>
              <a:t>System.out.println</a:t>
            </a:r>
            <a:r>
              <a:rPr lang="en-US" sz="1200" dirty="0">
                <a:latin typeface="Courier"/>
              </a:rPr>
              <a:t>("Mammal eats");</a:t>
            </a:r>
          </a:p>
          <a:p>
            <a:pPr marL="402336" lvl="1" indent="0" algn="just">
              <a:buNone/>
            </a:pPr>
            <a:r>
              <a:rPr lang="en-US" sz="1200" dirty="0">
                <a:latin typeface="Courier"/>
              </a:rPr>
              <a:t>   }</a:t>
            </a:r>
          </a:p>
          <a:p>
            <a:pPr marL="402336" lvl="1" indent="0" algn="just">
              <a:buNone/>
            </a:pPr>
            <a:r>
              <a:rPr lang="en-US" sz="1200" dirty="0">
                <a:latin typeface="Courier"/>
              </a:rPr>
              <a:t>   public void travel() {</a:t>
            </a:r>
          </a:p>
          <a:p>
            <a:pPr marL="402336" lvl="1" indent="0" algn="just">
              <a:buNone/>
            </a:pPr>
            <a:r>
              <a:rPr lang="en-US" sz="1200" dirty="0">
                <a:latin typeface="Courier"/>
              </a:rPr>
              <a:t>      </a:t>
            </a:r>
            <a:r>
              <a:rPr lang="en-US" sz="1200" dirty="0" err="1">
                <a:latin typeface="Courier"/>
              </a:rPr>
              <a:t>System.out.println</a:t>
            </a:r>
            <a:r>
              <a:rPr lang="en-US" sz="1200" dirty="0">
                <a:latin typeface="Courier"/>
              </a:rPr>
              <a:t>("Mammal travels");</a:t>
            </a:r>
          </a:p>
          <a:p>
            <a:pPr marL="402336" lvl="1" indent="0" algn="just">
              <a:buNone/>
            </a:pPr>
            <a:r>
              <a:rPr lang="en-US" sz="1200" dirty="0">
                <a:latin typeface="Courier"/>
              </a:rPr>
              <a:t>   } </a:t>
            </a:r>
          </a:p>
          <a:p>
            <a:pPr marL="402336" lvl="1" indent="0" algn="just">
              <a:buNone/>
            </a:pPr>
            <a:r>
              <a:rPr lang="en-US" sz="1200" dirty="0">
                <a:latin typeface="Courier"/>
              </a:rPr>
              <a:t>   public </a:t>
            </a:r>
            <a:r>
              <a:rPr lang="en-US" sz="1200" dirty="0" err="1">
                <a:latin typeface="Courier"/>
              </a:rPr>
              <a:t>int</a:t>
            </a:r>
            <a:r>
              <a:rPr lang="en-US" sz="1200" dirty="0">
                <a:latin typeface="Courier"/>
              </a:rPr>
              <a:t> </a:t>
            </a:r>
            <a:r>
              <a:rPr lang="en-US" sz="1200" dirty="0" err="1">
                <a:latin typeface="Courier"/>
              </a:rPr>
              <a:t>noOfLegs</a:t>
            </a:r>
            <a:r>
              <a:rPr lang="en-US" sz="1200" dirty="0">
                <a:latin typeface="Courier"/>
              </a:rPr>
              <a:t>() {</a:t>
            </a:r>
          </a:p>
          <a:p>
            <a:pPr marL="402336" lvl="1" indent="0" algn="just">
              <a:buNone/>
            </a:pPr>
            <a:r>
              <a:rPr lang="en-US" sz="1200" dirty="0">
                <a:latin typeface="Courier"/>
              </a:rPr>
              <a:t>      return 0;</a:t>
            </a:r>
          </a:p>
          <a:p>
            <a:pPr marL="402336" lvl="1" indent="0" algn="just">
              <a:buNone/>
            </a:pPr>
            <a:r>
              <a:rPr lang="en-US" sz="1200" dirty="0">
                <a:latin typeface="Courier"/>
              </a:rPr>
              <a:t>   }</a:t>
            </a:r>
          </a:p>
          <a:p>
            <a:pPr marL="402336" lvl="1" indent="0" algn="just">
              <a:buNone/>
            </a:pPr>
            <a:r>
              <a:rPr lang="en-US" sz="1200" dirty="0">
                <a:latin typeface="Courier"/>
              </a:rPr>
              <a:t>   public static void main(String </a:t>
            </a:r>
            <a:r>
              <a:rPr lang="en-US" sz="1200" dirty="0" err="1">
                <a:latin typeface="Courier"/>
              </a:rPr>
              <a:t>args</a:t>
            </a:r>
            <a:r>
              <a:rPr lang="en-US" sz="1200" dirty="0">
                <a:latin typeface="Courier"/>
              </a:rPr>
              <a:t>[]) {</a:t>
            </a:r>
          </a:p>
          <a:p>
            <a:pPr marL="402336" lvl="1" indent="0" algn="just">
              <a:buNone/>
            </a:pPr>
            <a:r>
              <a:rPr lang="en-US" sz="1200" dirty="0">
                <a:latin typeface="Courier"/>
              </a:rPr>
              <a:t>      </a:t>
            </a:r>
            <a:r>
              <a:rPr lang="en-US" sz="1200" dirty="0" err="1">
                <a:latin typeface="Courier"/>
              </a:rPr>
              <a:t>MammalInt</a:t>
            </a:r>
            <a:r>
              <a:rPr lang="en-US" sz="1200" dirty="0">
                <a:latin typeface="Courier"/>
              </a:rPr>
              <a:t> m = new </a:t>
            </a:r>
            <a:r>
              <a:rPr lang="en-US" sz="1200" dirty="0" err="1">
                <a:latin typeface="Courier"/>
              </a:rPr>
              <a:t>MammalInt</a:t>
            </a:r>
            <a:r>
              <a:rPr lang="en-US" sz="1200" dirty="0">
                <a:latin typeface="Courier"/>
              </a:rPr>
              <a:t>();</a:t>
            </a:r>
          </a:p>
          <a:p>
            <a:pPr marL="402336" lvl="1" indent="0" algn="just">
              <a:buNone/>
            </a:pPr>
            <a:r>
              <a:rPr lang="en-US" sz="1200" dirty="0">
                <a:latin typeface="Courier"/>
              </a:rPr>
              <a:t>      </a:t>
            </a:r>
            <a:r>
              <a:rPr lang="en-US" sz="1200" dirty="0" err="1">
                <a:latin typeface="Courier"/>
              </a:rPr>
              <a:t>m.eat</a:t>
            </a:r>
            <a:r>
              <a:rPr lang="en-US" sz="1200" dirty="0">
                <a:latin typeface="Courier"/>
              </a:rPr>
              <a:t>();</a:t>
            </a:r>
          </a:p>
          <a:p>
            <a:pPr marL="402336" lvl="1" indent="0" algn="just">
              <a:buNone/>
            </a:pPr>
            <a:r>
              <a:rPr lang="en-US" sz="1200" dirty="0">
                <a:latin typeface="Courier"/>
              </a:rPr>
              <a:t>      m.travel();</a:t>
            </a:r>
          </a:p>
          <a:p>
            <a:pPr marL="402336" lvl="1" indent="0" algn="just">
              <a:buNone/>
            </a:pPr>
            <a:r>
              <a:rPr lang="en-US" sz="1200" dirty="0">
                <a:latin typeface="Courier"/>
              </a:rPr>
              <a:t>   }</a:t>
            </a:r>
          </a:p>
          <a:p>
            <a:pPr marL="402336" lvl="1" indent="0" algn="just">
              <a:buNone/>
            </a:pPr>
            <a:r>
              <a:rPr lang="en-US" sz="1200" dirty="0">
                <a:latin typeface="Courier"/>
              </a:rPr>
              <a:t>}</a:t>
            </a:r>
            <a:endParaRPr lang="en-US" sz="2000" dirty="0">
              <a:latin typeface="Courier"/>
            </a:endParaRPr>
          </a:p>
        </p:txBody>
      </p:sp>
    </p:spTree>
    <p:extLst>
      <p:ext uri="{BB962C8B-B14F-4D97-AF65-F5344CB8AC3E}">
        <p14:creationId xmlns:p14="http://schemas.microsoft.com/office/powerpoint/2010/main" val="239941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Creating a Package</a:t>
            </a:r>
          </a:p>
        </p:txBody>
      </p:sp>
      <p:sp>
        <p:nvSpPr>
          <p:cNvPr id="3" name="Content Placeholder 2"/>
          <p:cNvSpPr>
            <a:spLocks noGrp="1"/>
          </p:cNvSpPr>
          <p:nvPr>
            <p:ph idx="1"/>
          </p:nvPr>
        </p:nvSpPr>
        <p:spPr>
          <a:xfrm>
            <a:off x="609600" y="1868424"/>
            <a:ext cx="5321300" cy="4646676"/>
          </a:xfrm>
        </p:spPr>
        <p:txBody>
          <a:bodyPr>
            <a:noAutofit/>
          </a:bodyPr>
          <a:lstStyle/>
          <a:p>
            <a:pPr algn="just"/>
            <a:r>
              <a:rPr lang="en-US" sz="2400" dirty="0"/>
              <a:t>Now compile the java files as shown below −</a:t>
            </a:r>
          </a:p>
          <a:p>
            <a:pPr algn="just"/>
            <a:endParaRPr lang="en-US" sz="2400" dirty="0"/>
          </a:p>
          <a:p>
            <a:pPr marL="402336" lvl="1" indent="0" algn="just">
              <a:buNone/>
            </a:pPr>
            <a:r>
              <a:rPr lang="en-US" sz="1800" dirty="0">
                <a:latin typeface="Courier"/>
              </a:rPr>
              <a:t>$ </a:t>
            </a:r>
            <a:r>
              <a:rPr lang="en-US" sz="1800" dirty="0" err="1">
                <a:latin typeface="Courier"/>
              </a:rPr>
              <a:t>javac</a:t>
            </a:r>
            <a:r>
              <a:rPr lang="en-US" sz="1800" dirty="0">
                <a:latin typeface="Courier"/>
              </a:rPr>
              <a:t> -d . Animal.java </a:t>
            </a:r>
          </a:p>
          <a:p>
            <a:pPr marL="402336" lvl="1" indent="0" algn="just">
              <a:buNone/>
            </a:pPr>
            <a:r>
              <a:rPr lang="en-US" sz="1800" dirty="0">
                <a:latin typeface="Courier"/>
              </a:rPr>
              <a:t>$ </a:t>
            </a:r>
            <a:r>
              <a:rPr lang="en-US" sz="1800" dirty="0" err="1">
                <a:latin typeface="Courier"/>
              </a:rPr>
              <a:t>javac</a:t>
            </a:r>
            <a:r>
              <a:rPr lang="en-US" sz="1800" dirty="0">
                <a:latin typeface="Courier"/>
              </a:rPr>
              <a:t> -d . MammalInt.java</a:t>
            </a:r>
          </a:p>
          <a:p>
            <a:pPr algn="just"/>
            <a:endParaRPr lang="en-US" sz="2400" dirty="0"/>
          </a:p>
          <a:p>
            <a:pPr algn="just"/>
            <a:r>
              <a:rPr lang="en-US" sz="2400" dirty="0"/>
              <a:t>Now a package/folder with the name animals will be created in the current directory and these class files will be placed in it as shown </a:t>
            </a:r>
            <a:r>
              <a:rPr lang="en-US" sz="2400" dirty="0" smtClean="0"/>
              <a:t>beside.</a:t>
            </a:r>
            <a:endParaRPr lang="en-US" sz="2400" dirty="0">
              <a:latin typeface="Courier"/>
            </a:endParaRPr>
          </a:p>
        </p:txBody>
      </p:sp>
      <p:pic>
        <p:nvPicPr>
          <p:cNvPr id="4" name="Picture 3"/>
          <p:cNvPicPr>
            <a:picLocks noChangeAspect="1"/>
          </p:cNvPicPr>
          <p:nvPr/>
        </p:nvPicPr>
        <p:blipFill>
          <a:blip r:embed="rId3"/>
          <a:stretch>
            <a:fillRect/>
          </a:stretch>
        </p:blipFill>
        <p:spPr>
          <a:xfrm>
            <a:off x="6438899" y="1868424"/>
            <a:ext cx="4989949" cy="4291076"/>
          </a:xfrm>
          <a:prstGeom prst="rect">
            <a:avLst/>
          </a:prstGeom>
        </p:spPr>
      </p:pic>
    </p:spTree>
    <p:extLst>
      <p:ext uri="{BB962C8B-B14F-4D97-AF65-F5344CB8AC3E}">
        <p14:creationId xmlns:p14="http://schemas.microsoft.com/office/powerpoint/2010/main" val="403662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Creating a Package</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You can execute the class file within the package and get the result as shown below.</a:t>
            </a:r>
          </a:p>
          <a:p>
            <a:pPr algn="just"/>
            <a:endParaRPr lang="en-US" sz="2000" dirty="0"/>
          </a:p>
          <a:p>
            <a:pPr marL="402336" lvl="1" indent="0" algn="just">
              <a:buNone/>
            </a:pPr>
            <a:r>
              <a:rPr lang="en-US" sz="1800" dirty="0">
                <a:latin typeface="Courier"/>
              </a:rPr>
              <a:t>Mammal eats</a:t>
            </a:r>
          </a:p>
          <a:p>
            <a:pPr marL="402336" lvl="1" indent="0" algn="just">
              <a:buNone/>
            </a:pPr>
            <a:r>
              <a:rPr lang="en-US" sz="1800" dirty="0">
                <a:latin typeface="Courier"/>
              </a:rPr>
              <a:t>Mammal travels</a:t>
            </a:r>
          </a:p>
        </p:txBody>
      </p:sp>
    </p:spTree>
    <p:extLst>
      <p:ext uri="{BB962C8B-B14F-4D97-AF65-F5344CB8AC3E}">
        <p14:creationId xmlns:p14="http://schemas.microsoft.com/office/powerpoint/2010/main" val="206882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import Keyword</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If a class wants to use another class in the same package, the package name need not be used. Classes in the same package find each other without any special syntax</a:t>
            </a:r>
            <a:r>
              <a:rPr lang="en-US" sz="2400" dirty="0" smtClean="0"/>
              <a:t>.</a:t>
            </a:r>
            <a:endParaRPr lang="en-US" sz="2400" dirty="0"/>
          </a:p>
          <a:p>
            <a:pPr algn="just"/>
            <a:r>
              <a:rPr lang="en-US" sz="2400" dirty="0"/>
              <a:t>Here, a class named Boss is added to the payroll package that already contains Employee. The Boss can then refer to the Employee class without using the payroll prefix, as demonstrated by the following Boss class.</a:t>
            </a:r>
          </a:p>
          <a:p>
            <a:pPr algn="just"/>
            <a:endParaRPr lang="en-US" dirty="0"/>
          </a:p>
          <a:p>
            <a:pPr marL="402336" lvl="1" indent="0" algn="just">
              <a:buNone/>
            </a:pPr>
            <a:r>
              <a:rPr lang="en-US" sz="1800" dirty="0">
                <a:latin typeface="Courier"/>
              </a:rPr>
              <a:t>package payroll;</a:t>
            </a:r>
          </a:p>
          <a:p>
            <a:pPr marL="402336" lvl="1" indent="0" algn="just">
              <a:buNone/>
            </a:pPr>
            <a:r>
              <a:rPr lang="en-US" sz="1800" dirty="0">
                <a:latin typeface="Courier"/>
              </a:rPr>
              <a:t>public class Boss {</a:t>
            </a:r>
          </a:p>
          <a:p>
            <a:pPr marL="402336" lvl="1" indent="0" algn="just">
              <a:buNone/>
            </a:pPr>
            <a:r>
              <a:rPr lang="en-US" sz="1800" dirty="0">
                <a:latin typeface="Courier"/>
              </a:rPr>
              <a:t>   public void </a:t>
            </a:r>
            <a:r>
              <a:rPr lang="en-US" sz="1800" dirty="0" err="1">
                <a:latin typeface="Courier"/>
              </a:rPr>
              <a:t>payEmployee</a:t>
            </a:r>
            <a:r>
              <a:rPr lang="en-US" sz="1800" dirty="0">
                <a:latin typeface="Courier"/>
              </a:rPr>
              <a:t>(Employee e) {</a:t>
            </a:r>
          </a:p>
          <a:p>
            <a:pPr marL="402336" lvl="1" indent="0" algn="just">
              <a:buNone/>
            </a:pPr>
            <a:r>
              <a:rPr lang="en-US" sz="1800" dirty="0">
                <a:latin typeface="Courier"/>
              </a:rPr>
              <a:t>      </a:t>
            </a:r>
            <a:r>
              <a:rPr lang="en-US" sz="1800" dirty="0" err="1">
                <a:latin typeface="Courier"/>
              </a:rPr>
              <a:t>e.mailCheck</a:t>
            </a:r>
            <a:r>
              <a:rPr lang="en-US" sz="1800" dirty="0">
                <a:latin typeface="Courier"/>
              </a:rPr>
              <a:t>();</a:t>
            </a:r>
          </a:p>
          <a:p>
            <a:pPr marL="402336" lvl="1" indent="0" algn="just">
              <a:buNone/>
            </a:pPr>
            <a:r>
              <a:rPr lang="en-US" sz="1800" dirty="0">
                <a:latin typeface="Courier"/>
              </a:rPr>
              <a:t>   }</a:t>
            </a:r>
          </a:p>
          <a:p>
            <a:pPr marL="402336" lvl="1" indent="0" algn="just">
              <a:buNone/>
            </a:pPr>
            <a:r>
              <a:rPr lang="en-US" sz="1800" dirty="0">
                <a:latin typeface="Courier"/>
              </a:rPr>
              <a:t>}</a:t>
            </a:r>
            <a:endParaRPr lang="en-US" sz="1200" dirty="0">
              <a:latin typeface="Courier"/>
            </a:endParaRPr>
          </a:p>
        </p:txBody>
      </p:sp>
    </p:spTree>
    <p:extLst>
      <p:ext uri="{BB962C8B-B14F-4D97-AF65-F5344CB8AC3E}">
        <p14:creationId xmlns:p14="http://schemas.microsoft.com/office/powerpoint/2010/main" val="167461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import Keyword</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t>What happens if the Employee class is not in the payroll package? The Boss class must then use one of the following techniques for referring to a class in a different package</a:t>
            </a:r>
            <a:r>
              <a:rPr lang="en-US" sz="2400" dirty="0" smtClean="0"/>
              <a:t>.</a:t>
            </a:r>
            <a:endParaRPr lang="en-US" sz="2400" dirty="0"/>
          </a:p>
          <a:p>
            <a:pPr lvl="1" algn="just"/>
            <a:r>
              <a:rPr lang="en-US" sz="2400" dirty="0"/>
              <a:t>The fully qualified name of the class can be used. For example −</a:t>
            </a:r>
          </a:p>
          <a:p>
            <a:pPr marL="676656" lvl="2" indent="0" algn="just">
              <a:buNone/>
            </a:pPr>
            <a:r>
              <a:rPr lang="en-US" sz="2000" dirty="0" err="1">
                <a:latin typeface="Courier"/>
              </a:rPr>
              <a:t>payroll.Employee</a:t>
            </a:r>
            <a:endParaRPr lang="en-US" sz="2000" dirty="0">
              <a:latin typeface="Courier"/>
            </a:endParaRPr>
          </a:p>
          <a:p>
            <a:pPr lvl="1" algn="just"/>
            <a:r>
              <a:rPr lang="en-US" sz="2400" dirty="0"/>
              <a:t>The package can be imported using the import keyword and the wild card (*). For example </a:t>
            </a:r>
            <a:r>
              <a:rPr lang="en-US" sz="2400" dirty="0" smtClean="0"/>
              <a:t>−</a:t>
            </a:r>
            <a:endParaRPr lang="en-US" sz="2400" dirty="0"/>
          </a:p>
          <a:p>
            <a:pPr marL="676656" lvl="2" indent="0" algn="just">
              <a:buNone/>
            </a:pPr>
            <a:r>
              <a:rPr lang="en-US" sz="2000" dirty="0">
                <a:latin typeface="Courier"/>
              </a:rPr>
              <a:t>import payroll.*;</a:t>
            </a:r>
          </a:p>
          <a:p>
            <a:pPr lvl="1" algn="just"/>
            <a:r>
              <a:rPr lang="en-US" sz="2400" dirty="0"/>
              <a:t>The class itself can be imported using the import keyword. For example −</a:t>
            </a:r>
          </a:p>
          <a:p>
            <a:pPr marL="676656" lvl="2" indent="0" algn="just">
              <a:buNone/>
            </a:pPr>
            <a:r>
              <a:rPr lang="en-US" sz="2000" dirty="0">
                <a:latin typeface="Courier"/>
              </a:rPr>
              <a:t>import </a:t>
            </a:r>
            <a:r>
              <a:rPr lang="en-US" sz="2000" dirty="0" err="1">
                <a:latin typeface="Courier"/>
              </a:rPr>
              <a:t>payroll.Employee</a:t>
            </a:r>
            <a:r>
              <a:rPr lang="en-US" sz="2000" dirty="0">
                <a:latin typeface="Courier"/>
              </a:rPr>
              <a:t>;</a:t>
            </a:r>
          </a:p>
          <a:p>
            <a:pPr algn="just"/>
            <a:r>
              <a:rPr lang="en-US" sz="2400" dirty="0" smtClean="0"/>
              <a:t>A </a:t>
            </a:r>
            <a:r>
              <a:rPr lang="en-US" sz="2400" dirty="0"/>
              <a:t>class file can contain any number of import statements. The import statements must appear after the package statement and before the class declaration.</a:t>
            </a:r>
            <a:endParaRPr lang="en-US" sz="1200" dirty="0">
              <a:latin typeface="Courier"/>
            </a:endParaRPr>
          </a:p>
        </p:txBody>
      </p:sp>
    </p:spTree>
    <p:extLst>
      <p:ext uri="{BB962C8B-B14F-4D97-AF65-F5344CB8AC3E}">
        <p14:creationId xmlns:p14="http://schemas.microsoft.com/office/powerpoint/2010/main" val="24377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Directory Structure of Packages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Two major results occur when a class is placed in a package −</a:t>
            </a:r>
          </a:p>
          <a:p>
            <a:pPr lvl="1" algn="just"/>
            <a:r>
              <a:rPr lang="en-US" sz="2400" dirty="0"/>
              <a:t>The name of the package becomes a part of the name of the class, as we just discussed in the previous section.</a:t>
            </a:r>
          </a:p>
          <a:p>
            <a:pPr lvl="1" algn="just"/>
            <a:r>
              <a:rPr lang="en-US" sz="2400" dirty="0"/>
              <a:t>The name of the package must match the directory structure where the corresponding bytecode resides.</a:t>
            </a:r>
          </a:p>
          <a:p>
            <a:pPr algn="just"/>
            <a:r>
              <a:rPr lang="en-US" dirty="0"/>
              <a:t>Here is simple way of managing your files in Java −</a:t>
            </a:r>
          </a:p>
          <a:p>
            <a:pPr algn="just"/>
            <a:r>
              <a:rPr lang="en-US" dirty="0"/>
              <a:t>Put the source code for a class, interface, enumeration, or annotation type in a text file whose name is the simple name of the type and whose extension is </a:t>
            </a:r>
            <a:r>
              <a:rPr lang="en-US" b="1" dirty="0"/>
              <a:t>.java</a:t>
            </a:r>
            <a:r>
              <a:rPr lang="en-US" dirty="0"/>
              <a:t>.</a:t>
            </a:r>
          </a:p>
        </p:txBody>
      </p:sp>
    </p:spTree>
    <p:extLst>
      <p:ext uri="{BB962C8B-B14F-4D97-AF65-F5344CB8AC3E}">
        <p14:creationId xmlns:p14="http://schemas.microsoft.com/office/powerpoint/2010/main" val="9178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Interfaces</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An interface is a reference type in Java. It is similar to class. It is a collection of abstract methods. A class implements an interface, thereby inheriting the abstract methods of the interface.</a:t>
            </a:r>
          </a:p>
          <a:p>
            <a:pPr algn="just"/>
            <a:r>
              <a:rPr lang="en-US" dirty="0"/>
              <a:t>Along with abstract methods, an interface may also contain constants, default methods, static methods, and nested types. Method bodies exist only for default methods and static methods.</a:t>
            </a:r>
          </a:p>
          <a:p>
            <a:pPr algn="just"/>
            <a:r>
              <a:rPr lang="en-US" dirty="0"/>
              <a:t>Writing an interface is similar to writing a class. But a class describes the attributes and behaviors of an object. And an interface contains behaviors that a class implements.</a:t>
            </a:r>
          </a:p>
        </p:txBody>
      </p:sp>
    </p:spTree>
    <p:extLst>
      <p:ext uri="{BB962C8B-B14F-4D97-AF65-F5344CB8AC3E}">
        <p14:creationId xmlns:p14="http://schemas.microsoft.com/office/powerpoint/2010/main" val="131635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Directory Structure of Packages</a:t>
            </a:r>
          </a:p>
        </p:txBody>
      </p:sp>
      <p:sp>
        <p:nvSpPr>
          <p:cNvPr id="3" name="Content Placeholder 2"/>
          <p:cNvSpPr>
            <a:spLocks noGrp="1"/>
          </p:cNvSpPr>
          <p:nvPr>
            <p:ph idx="1"/>
          </p:nvPr>
        </p:nvSpPr>
        <p:spPr>
          <a:xfrm>
            <a:off x="609600" y="1868424"/>
            <a:ext cx="10972800" cy="4646676"/>
          </a:xfrm>
        </p:spPr>
        <p:txBody>
          <a:bodyPr>
            <a:noAutofit/>
          </a:bodyPr>
          <a:lstStyle/>
          <a:p>
            <a:pPr marL="402336" lvl="1" indent="0" algn="just">
              <a:buNone/>
            </a:pPr>
            <a:r>
              <a:rPr lang="en-US" sz="1800" dirty="0">
                <a:latin typeface="Courier"/>
              </a:rPr>
              <a:t>package vehicle;</a:t>
            </a:r>
          </a:p>
          <a:p>
            <a:pPr marL="402336" lvl="1" indent="0" algn="just">
              <a:buNone/>
            </a:pPr>
            <a:r>
              <a:rPr lang="en-US" sz="1800" dirty="0" smtClean="0">
                <a:latin typeface="Courier"/>
              </a:rPr>
              <a:t>public </a:t>
            </a:r>
            <a:r>
              <a:rPr lang="en-US" sz="1800" dirty="0">
                <a:latin typeface="Courier"/>
              </a:rPr>
              <a:t>class Car {</a:t>
            </a:r>
          </a:p>
          <a:p>
            <a:pPr marL="402336" lvl="1" indent="0" algn="just">
              <a:buNone/>
            </a:pPr>
            <a:r>
              <a:rPr lang="en-US" sz="1800" dirty="0">
                <a:latin typeface="Courier"/>
              </a:rPr>
              <a:t>   // Class implementation.   </a:t>
            </a:r>
          </a:p>
          <a:p>
            <a:pPr marL="402336" lvl="1" indent="0" algn="just">
              <a:buNone/>
            </a:pPr>
            <a:r>
              <a:rPr lang="en-US" sz="1800" dirty="0">
                <a:latin typeface="Courier"/>
              </a:rPr>
              <a:t>}</a:t>
            </a:r>
          </a:p>
          <a:p>
            <a:pPr algn="just"/>
            <a:endParaRPr lang="en-US" sz="1800" dirty="0"/>
          </a:p>
          <a:p>
            <a:pPr algn="just"/>
            <a:r>
              <a:rPr lang="en-US" sz="1800" dirty="0"/>
              <a:t>Now, put the source file in a directory whose name reflects the name of the package to which the class belongs −</a:t>
            </a:r>
          </a:p>
          <a:p>
            <a:pPr algn="just"/>
            <a:endParaRPr lang="en-US" sz="1800" dirty="0"/>
          </a:p>
          <a:p>
            <a:pPr marL="402336" lvl="1" indent="0" algn="just">
              <a:buNone/>
            </a:pPr>
            <a:r>
              <a:rPr lang="en-US" sz="1800" dirty="0">
                <a:latin typeface="Courier"/>
              </a:rPr>
              <a:t>....\vehicle\Car.java</a:t>
            </a:r>
          </a:p>
          <a:p>
            <a:pPr algn="just"/>
            <a:endParaRPr lang="en-US" sz="1800" dirty="0"/>
          </a:p>
          <a:p>
            <a:pPr algn="just"/>
            <a:r>
              <a:rPr lang="en-US" sz="1800" dirty="0"/>
              <a:t>Now, the qualified class name and pathname would be as follows −</a:t>
            </a:r>
          </a:p>
          <a:p>
            <a:pPr lvl="1" algn="just"/>
            <a:r>
              <a:rPr lang="en-US" sz="1800" dirty="0"/>
              <a:t>Class name → </a:t>
            </a:r>
            <a:r>
              <a:rPr lang="en-US" sz="1800" dirty="0" err="1"/>
              <a:t>vehicle.Car</a:t>
            </a:r>
            <a:endParaRPr lang="en-US" sz="1800" dirty="0"/>
          </a:p>
          <a:p>
            <a:pPr lvl="1" algn="just"/>
            <a:r>
              <a:rPr lang="en-US" sz="1800" dirty="0"/>
              <a:t>Path name → vehicle\Car.java (in windows)</a:t>
            </a:r>
          </a:p>
          <a:p>
            <a:pPr algn="just"/>
            <a:r>
              <a:rPr lang="en-US" sz="1800" dirty="0"/>
              <a:t>In general, a company uses its reversed Internet domain name for its package names.</a:t>
            </a:r>
          </a:p>
        </p:txBody>
      </p:sp>
    </p:spTree>
    <p:extLst>
      <p:ext uri="{BB962C8B-B14F-4D97-AF65-F5344CB8AC3E}">
        <p14:creationId xmlns:p14="http://schemas.microsoft.com/office/powerpoint/2010/main" val="379733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Directory Structure of Packages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smtClean="0">
                <a:latin typeface="+mj-lt"/>
              </a:rPr>
              <a:t>A </a:t>
            </a:r>
            <a:r>
              <a:rPr lang="en-US" sz="2400" dirty="0">
                <a:latin typeface="+mj-lt"/>
              </a:rPr>
              <a:t>company's Internet domain name is apple.com, then all its package names would start with </a:t>
            </a:r>
            <a:r>
              <a:rPr lang="en-US" sz="2400" dirty="0" err="1">
                <a:latin typeface="+mj-lt"/>
              </a:rPr>
              <a:t>com.apple</a:t>
            </a:r>
            <a:r>
              <a:rPr lang="en-US" sz="2400" dirty="0">
                <a:latin typeface="+mj-lt"/>
              </a:rPr>
              <a:t>. Each component of the package name corresponds to a subdirectory.</a:t>
            </a:r>
          </a:p>
          <a:p>
            <a:pPr algn="just"/>
            <a:r>
              <a:rPr lang="en-US" sz="2400" dirty="0" smtClean="0">
                <a:latin typeface="+mj-lt"/>
              </a:rPr>
              <a:t>The </a:t>
            </a:r>
            <a:r>
              <a:rPr lang="en-US" sz="2400" dirty="0">
                <a:latin typeface="+mj-lt"/>
              </a:rPr>
              <a:t>company had a </a:t>
            </a:r>
            <a:r>
              <a:rPr lang="en-US" sz="2400" dirty="0" err="1">
                <a:latin typeface="+mj-lt"/>
              </a:rPr>
              <a:t>com.apple.computers</a:t>
            </a:r>
            <a:r>
              <a:rPr lang="en-US" sz="2400" dirty="0">
                <a:latin typeface="+mj-lt"/>
              </a:rPr>
              <a:t> package that contained a Dell.java source file, it would be contained in a series of subdirectories like this −</a:t>
            </a:r>
          </a:p>
          <a:p>
            <a:pPr marL="109728" indent="0" algn="just">
              <a:buNone/>
            </a:pPr>
            <a:endParaRPr lang="en-US" sz="2400" dirty="0">
              <a:latin typeface="+mj-lt"/>
            </a:endParaRPr>
          </a:p>
          <a:p>
            <a:pPr marL="402336" lvl="1" indent="0" algn="just">
              <a:buNone/>
            </a:pPr>
            <a:r>
              <a:rPr lang="en-US" sz="2000" dirty="0">
                <a:latin typeface="Courier"/>
              </a:rPr>
              <a:t>....\</a:t>
            </a:r>
            <a:r>
              <a:rPr lang="en-US" sz="2000" dirty="0" smtClean="0">
                <a:latin typeface="Courier"/>
              </a:rPr>
              <a:t>com\apple\computers\Dell.java</a:t>
            </a:r>
          </a:p>
          <a:p>
            <a:pPr marL="109728" indent="0" algn="just">
              <a:buNone/>
            </a:pPr>
            <a:endParaRPr lang="en-US" sz="2400" dirty="0">
              <a:latin typeface="+mj-lt"/>
            </a:endParaRPr>
          </a:p>
          <a:p>
            <a:pPr algn="just"/>
            <a:r>
              <a:rPr lang="en-US" sz="2400" dirty="0">
                <a:latin typeface="+mj-lt"/>
              </a:rPr>
              <a:t>At the time of compilation, the compiler creates a different output file for each class, interface and enumeration defined in it. The base name of the output file is the name of the type, and its extension is .class.</a:t>
            </a:r>
          </a:p>
        </p:txBody>
      </p:sp>
    </p:spTree>
    <p:extLst>
      <p:ext uri="{BB962C8B-B14F-4D97-AF65-F5344CB8AC3E}">
        <p14:creationId xmlns:p14="http://schemas.microsoft.com/office/powerpoint/2010/main" val="134970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Directory Structure of Packages</a:t>
            </a:r>
          </a:p>
        </p:txBody>
      </p:sp>
      <p:sp>
        <p:nvSpPr>
          <p:cNvPr id="3" name="Content Placeholder 2"/>
          <p:cNvSpPr>
            <a:spLocks noGrp="1"/>
          </p:cNvSpPr>
          <p:nvPr>
            <p:ph idx="1"/>
          </p:nvPr>
        </p:nvSpPr>
        <p:spPr>
          <a:xfrm>
            <a:off x="609600" y="1868424"/>
            <a:ext cx="10972800" cy="4646676"/>
          </a:xfrm>
        </p:spPr>
        <p:txBody>
          <a:bodyPr>
            <a:noAutofit/>
          </a:bodyPr>
          <a:lstStyle/>
          <a:p>
            <a:pPr marL="402336" lvl="1" indent="0" algn="just">
              <a:buNone/>
            </a:pPr>
            <a:r>
              <a:rPr lang="en-US" sz="1600" dirty="0">
                <a:latin typeface="Courier"/>
              </a:rPr>
              <a:t>// File Name: Dell.java</a:t>
            </a:r>
            <a:endParaRPr lang="en-US" sz="1600" dirty="0" smtClean="0">
              <a:latin typeface="Courier"/>
            </a:endParaRPr>
          </a:p>
          <a:p>
            <a:pPr marL="402336" lvl="1" indent="0" algn="just">
              <a:buNone/>
            </a:pPr>
            <a:r>
              <a:rPr lang="en-US" sz="1600" dirty="0" smtClean="0">
                <a:latin typeface="Courier"/>
              </a:rPr>
              <a:t>package </a:t>
            </a:r>
            <a:r>
              <a:rPr lang="en-US" sz="1600" dirty="0" err="1">
                <a:latin typeface="Courier"/>
              </a:rPr>
              <a:t>com.apple.computers</a:t>
            </a:r>
            <a:r>
              <a:rPr lang="en-US" sz="1600" dirty="0">
                <a:latin typeface="Courier"/>
              </a:rPr>
              <a:t>;</a:t>
            </a:r>
          </a:p>
          <a:p>
            <a:pPr marL="402336" lvl="1" indent="0" algn="just">
              <a:buNone/>
            </a:pPr>
            <a:r>
              <a:rPr lang="en-US" sz="1600" dirty="0">
                <a:latin typeface="Courier"/>
              </a:rPr>
              <a:t>public class Dell {</a:t>
            </a:r>
          </a:p>
          <a:p>
            <a:pPr marL="402336" lvl="1" indent="0" algn="just">
              <a:buNone/>
            </a:pPr>
            <a:r>
              <a:rPr lang="en-US" sz="1600" dirty="0">
                <a:latin typeface="Courier"/>
              </a:rPr>
              <a:t>}</a:t>
            </a:r>
          </a:p>
          <a:p>
            <a:pPr marL="402336" lvl="1" indent="0" algn="just">
              <a:buNone/>
            </a:pPr>
            <a:r>
              <a:rPr lang="en-US" sz="1600" dirty="0">
                <a:latin typeface="Courier"/>
              </a:rPr>
              <a:t>class Ups {</a:t>
            </a:r>
          </a:p>
          <a:p>
            <a:pPr marL="402336" lvl="1" indent="0" algn="just">
              <a:buNone/>
            </a:pPr>
            <a:r>
              <a:rPr lang="en-US" sz="1600" dirty="0">
                <a:latin typeface="Courier"/>
              </a:rPr>
              <a:t>}</a:t>
            </a:r>
          </a:p>
          <a:p>
            <a:pPr algn="just"/>
            <a:endParaRPr lang="en-US" sz="1800" dirty="0">
              <a:latin typeface="+mj-lt"/>
            </a:endParaRPr>
          </a:p>
          <a:p>
            <a:pPr algn="just"/>
            <a:r>
              <a:rPr lang="en-US" sz="1800" dirty="0">
                <a:latin typeface="+mj-lt"/>
              </a:rPr>
              <a:t>Now, compile this file as follows using -d option −</a:t>
            </a:r>
          </a:p>
          <a:p>
            <a:pPr algn="just"/>
            <a:endParaRPr lang="en-US" sz="1800" dirty="0">
              <a:latin typeface="+mj-lt"/>
            </a:endParaRPr>
          </a:p>
          <a:p>
            <a:pPr marL="402336" lvl="1" indent="0" algn="just">
              <a:buNone/>
            </a:pPr>
            <a:r>
              <a:rPr lang="en-US" sz="1600" dirty="0">
                <a:latin typeface="Courier"/>
              </a:rPr>
              <a:t>$</a:t>
            </a:r>
            <a:r>
              <a:rPr lang="en-US" sz="1600" dirty="0" err="1">
                <a:latin typeface="Courier"/>
              </a:rPr>
              <a:t>javac</a:t>
            </a:r>
            <a:r>
              <a:rPr lang="en-US" sz="1600" dirty="0">
                <a:latin typeface="Courier"/>
              </a:rPr>
              <a:t> -d . Dell.java</a:t>
            </a:r>
          </a:p>
          <a:p>
            <a:pPr algn="just"/>
            <a:endParaRPr lang="en-US" sz="1800" dirty="0">
              <a:latin typeface="+mj-lt"/>
            </a:endParaRPr>
          </a:p>
          <a:p>
            <a:pPr algn="just"/>
            <a:r>
              <a:rPr lang="en-US" sz="1800" dirty="0">
                <a:latin typeface="+mj-lt"/>
              </a:rPr>
              <a:t>The files will be compiled as follows −</a:t>
            </a:r>
          </a:p>
          <a:p>
            <a:pPr algn="just"/>
            <a:endParaRPr lang="en-US" sz="1800" dirty="0">
              <a:latin typeface="+mj-lt"/>
            </a:endParaRPr>
          </a:p>
          <a:p>
            <a:pPr marL="402336" lvl="1" indent="0" algn="just">
              <a:buNone/>
            </a:pPr>
            <a:r>
              <a:rPr lang="en-US" sz="1600" dirty="0">
                <a:latin typeface="Courier"/>
              </a:rPr>
              <a:t>.\com\apple\computers\</a:t>
            </a:r>
            <a:r>
              <a:rPr lang="en-US" sz="1600" dirty="0" err="1">
                <a:latin typeface="Courier"/>
              </a:rPr>
              <a:t>Dell.class</a:t>
            </a:r>
            <a:endParaRPr lang="en-US" sz="1600" dirty="0">
              <a:latin typeface="Courier"/>
            </a:endParaRPr>
          </a:p>
          <a:p>
            <a:pPr marL="402336" lvl="1" indent="0" algn="just">
              <a:buNone/>
            </a:pPr>
            <a:r>
              <a:rPr lang="en-US" sz="1600" dirty="0">
                <a:latin typeface="Courier"/>
              </a:rPr>
              <a:t>.\com\apple\computers\</a:t>
            </a:r>
            <a:r>
              <a:rPr lang="en-US" sz="1600" dirty="0" err="1">
                <a:latin typeface="Courier"/>
              </a:rPr>
              <a:t>Ups.class</a:t>
            </a:r>
            <a:endParaRPr lang="en-US" sz="1600" dirty="0">
              <a:latin typeface="Courier"/>
            </a:endParaRPr>
          </a:p>
        </p:txBody>
      </p:sp>
    </p:spTree>
    <p:extLst>
      <p:ext uri="{BB962C8B-B14F-4D97-AF65-F5344CB8AC3E}">
        <p14:creationId xmlns:p14="http://schemas.microsoft.com/office/powerpoint/2010/main" val="2246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Directory Structure of Packages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400" dirty="0">
                <a:latin typeface="+mj-lt"/>
              </a:rPr>
              <a:t>You can import all the classes or interfaces defined in \com\apple\computers\ as follows −</a:t>
            </a:r>
          </a:p>
          <a:p>
            <a:pPr marL="109728" indent="0" algn="just">
              <a:buNone/>
            </a:pPr>
            <a:endParaRPr lang="en-US" sz="1800" dirty="0">
              <a:latin typeface="Courier"/>
            </a:endParaRPr>
          </a:p>
          <a:p>
            <a:pPr marL="402336" lvl="1" indent="0" algn="just">
              <a:buNone/>
            </a:pPr>
            <a:r>
              <a:rPr lang="en-US" sz="1600" dirty="0">
                <a:latin typeface="Courier"/>
              </a:rPr>
              <a:t>import </a:t>
            </a:r>
            <a:r>
              <a:rPr lang="en-US" sz="1600" dirty="0" err="1">
                <a:latin typeface="Courier"/>
              </a:rPr>
              <a:t>com.apple.computers</a:t>
            </a:r>
            <a:r>
              <a:rPr lang="en-US" sz="1600" dirty="0" smtClean="0">
                <a:latin typeface="Courier"/>
              </a:rPr>
              <a:t>.*;</a:t>
            </a:r>
          </a:p>
          <a:p>
            <a:pPr marL="109728" indent="0" algn="just">
              <a:buNone/>
            </a:pPr>
            <a:endParaRPr lang="en-US" sz="1800" dirty="0">
              <a:latin typeface="Courier"/>
            </a:endParaRPr>
          </a:p>
          <a:p>
            <a:pPr algn="just"/>
            <a:r>
              <a:rPr lang="en-US" sz="2400" dirty="0">
                <a:latin typeface="+mj-lt"/>
              </a:rPr>
              <a:t>Like the .java source files, the compiled .class files should be in a series of directories that reflect the package name. However, the path to the .class files does not have to be the same as the path to the .java source files. You can arrange your source and class directories separately, as −</a:t>
            </a:r>
          </a:p>
          <a:p>
            <a:pPr marL="109728" indent="0" algn="just">
              <a:buNone/>
            </a:pPr>
            <a:endParaRPr lang="en-US" sz="1800" dirty="0">
              <a:latin typeface="Courier"/>
            </a:endParaRPr>
          </a:p>
          <a:p>
            <a:pPr marL="402336" lvl="1" indent="0" algn="just">
              <a:buNone/>
            </a:pPr>
            <a:r>
              <a:rPr lang="en-US" sz="1600" dirty="0">
                <a:latin typeface="Courier"/>
              </a:rPr>
              <a:t>&lt;path-one&gt;\</a:t>
            </a:r>
            <a:r>
              <a:rPr lang="en-US" sz="1600" dirty="0" smtClean="0">
                <a:latin typeface="Courier"/>
              </a:rPr>
              <a:t>sources\com\apple\computers\Dell.java</a:t>
            </a:r>
            <a:endParaRPr lang="en-US" sz="1600" dirty="0">
              <a:latin typeface="Courier"/>
            </a:endParaRPr>
          </a:p>
          <a:p>
            <a:pPr marL="402336" lvl="1" indent="0" algn="just">
              <a:buNone/>
            </a:pPr>
            <a:r>
              <a:rPr lang="en-US" sz="1600" dirty="0">
                <a:latin typeface="Courier"/>
              </a:rPr>
              <a:t>&lt;path-two&gt;\classes\com\apple\computers\</a:t>
            </a:r>
            <a:r>
              <a:rPr lang="en-US" sz="1600" dirty="0" err="1">
                <a:latin typeface="Courier"/>
              </a:rPr>
              <a:t>Dell.class</a:t>
            </a:r>
            <a:endParaRPr lang="en-US" sz="1600" dirty="0">
              <a:latin typeface="Courier"/>
            </a:endParaRPr>
          </a:p>
        </p:txBody>
      </p:sp>
    </p:spTree>
    <p:extLst>
      <p:ext uri="{BB962C8B-B14F-4D97-AF65-F5344CB8AC3E}">
        <p14:creationId xmlns:p14="http://schemas.microsoft.com/office/powerpoint/2010/main" val="259639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The Directory Structure of Packages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sz="2100" dirty="0"/>
              <a:t>By doing this, it is possible to give access to the classes directory to other programmers without revealing your sources. You also need to manage source and class files in this manner so that the compiler and the Java Virtual Machine (JVM) can find all the types your program uses.</a:t>
            </a:r>
          </a:p>
          <a:p>
            <a:pPr algn="just"/>
            <a:r>
              <a:rPr lang="en-US" sz="2100" dirty="0"/>
              <a:t>The full path to the classes directory, &lt;path-two&gt;\classes, is called the class path, and is set with the CLASSPATH system variable. Both the compiler and the JVM </a:t>
            </a:r>
            <a:r>
              <a:rPr lang="en-US" sz="2100" dirty="0" smtClean="0"/>
              <a:t>construct the path to your .class files by adding the package name to the class path.</a:t>
            </a:r>
          </a:p>
          <a:p>
            <a:pPr algn="just"/>
            <a:r>
              <a:rPr lang="en-US" sz="2100" dirty="0"/>
              <a:t>Say &lt;path-two&gt;\classes is the class path, and the package name is </a:t>
            </a:r>
            <a:r>
              <a:rPr lang="en-US" sz="2100" dirty="0" err="1"/>
              <a:t>com.apple.computers</a:t>
            </a:r>
            <a:r>
              <a:rPr lang="en-US" sz="2100" dirty="0"/>
              <a:t>, then the compiler and JVM will look for .class files in &lt;path-two&gt;\classes\com\apple\computers.</a:t>
            </a:r>
          </a:p>
          <a:p>
            <a:pPr algn="just"/>
            <a:r>
              <a:rPr lang="en-US" sz="2100" dirty="0"/>
              <a:t>A class path may include several paths. Multiple paths should be separated by a semicolon (Windows) or colon (Unix). By default, the compiler and the JVM search the current directory and the JAR file containing the Java platform classes so that these directories are automatically in the class path</a:t>
            </a:r>
            <a:r>
              <a:rPr lang="en-US" sz="2100" dirty="0" smtClean="0"/>
              <a:t>.</a:t>
            </a:r>
            <a:endParaRPr lang="en-US" sz="2100" dirty="0"/>
          </a:p>
        </p:txBody>
      </p:sp>
    </p:spTree>
    <p:extLst>
      <p:ext uri="{BB962C8B-B14F-4D97-AF65-F5344CB8AC3E}">
        <p14:creationId xmlns:p14="http://schemas.microsoft.com/office/powerpoint/2010/main" val="143862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Properties File</a:t>
            </a:r>
          </a:p>
        </p:txBody>
      </p:sp>
    </p:spTree>
    <p:extLst>
      <p:ext uri="{BB962C8B-B14F-4D97-AF65-F5344CB8AC3E}">
        <p14:creationId xmlns:p14="http://schemas.microsoft.com/office/powerpoint/2010/main" val="294313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660400"/>
          </a:xfrm>
        </p:spPr>
        <p:txBody>
          <a:bodyPr>
            <a:normAutofit fontScale="90000"/>
          </a:bodyPr>
          <a:lstStyle/>
          <a:p>
            <a:r>
              <a:rPr lang="en-US" dirty="0"/>
              <a:t>Write to properties file</a:t>
            </a:r>
          </a:p>
        </p:txBody>
      </p:sp>
      <p:sp>
        <p:nvSpPr>
          <p:cNvPr id="3" name="Content Placeholder 2"/>
          <p:cNvSpPr>
            <a:spLocks noGrp="1"/>
          </p:cNvSpPr>
          <p:nvPr>
            <p:ph idx="1"/>
          </p:nvPr>
        </p:nvSpPr>
        <p:spPr>
          <a:xfrm>
            <a:off x="609600" y="1143000"/>
            <a:ext cx="10972800" cy="5372100"/>
          </a:xfrm>
        </p:spPr>
        <p:txBody>
          <a:bodyPr>
            <a:noAutofit/>
          </a:bodyPr>
          <a:lstStyle/>
          <a:p>
            <a:pPr marL="402336" lvl="1" indent="0" algn="just">
              <a:buNone/>
            </a:pPr>
            <a:r>
              <a:rPr lang="en-US" sz="1400" dirty="0" smtClean="0">
                <a:latin typeface="Courier"/>
              </a:rPr>
              <a:t>import </a:t>
            </a:r>
            <a:r>
              <a:rPr lang="en-US" sz="1400" dirty="0" err="1">
                <a:latin typeface="Courier"/>
              </a:rPr>
              <a:t>java.io.FileOutputStream</a:t>
            </a:r>
            <a:r>
              <a:rPr lang="en-US" sz="1400" dirty="0">
                <a:latin typeface="Courier"/>
              </a:rPr>
              <a:t>;</a:t>
            </a:r>
          </a:p>
          <a:p>
            <a:pPr marL="402336" lvl="1" indent="0" algn="just">
              <a:buNone/>
            </a:pPr>
            <a:r>
              <a:rPr lang="en-US" sz="1400" dirty="0">
                <a:latin typeface="Courier"/>
              </a:rPr>
              <a:t>import </a:t>
            </a:r>
            <a:r>
              <a:rPr lang="en-US" sz="1400" dirty="0" err="1">
                <a:latin typeface="Courier"/>
              </a:rPr>
              <a:t>java.io.IOException</a:t>
            </a:r>
            <a:r>
              <a:rPr lang="en-US" sz="1400" dirty="0">
                <a:latin typeface="Courier"/>
              </a:rPr>
              <a:t>;</a:t>
            </a:r>
          </a:p>
          <a:p>
            <a:pPr marL="402336" lvl="1" indent="0" algn="just">
              <a:buNone/>
            </a:pPr>
            <a:r>
              <a:rPr lang="en-US" sz="1400" dirty="0">
                <a:latin typeface="Courier"/>
              </a:rPr>
              <a:t>import </a:t>
            </a:r>
            <a:r>
              <a:rPr lang="en-US" sz="1400" dirty="0" err="1">
                <a:latin typeface="Courier"/>
              </a:rPr>
              <a:t>java.io.OutputStream</a:t>
            </a:r>
            <a:r>
              <a:rPr lang="en-US" sz="1400" dirty="0">
                <a:latin typeface="Courier"/>
              </a:rPr>
              <a:t>;</a:t>
            </a:r>
          </a:p>
          <a:p>
            <a:pPr marL="402336" lvl="1" indent="0" algn="just">
              <a:buNone/>
            </a:pPr>
            <a:r>
              <a:rPr lang="en-US" sz="1400" dirty="0">
                <a:latin typeface="Courier"/>
              </a:rPr>
              <a:t>import </a:t>
            </a:r>
            <a:r>
              <a:rPr lang="en-US" sz="1400" dirty="0" err="1">
                <a:latin typeface="Courier"/>
              </a:rPr>
              <a:t>java.util.Properties</a:t>
            </a:r>
            <a:r>
              <a:rPr lang="en-US" sz="1400" dirty="0">
                <a:latin typeface="Courier"/>
              </a:rPr>
              <a:t>;</a:t>
            </a:r>
          </a:p>
          <a:p>
            <a:pPr marL="402336" lvl="1" indent="0" algn="just">
              <a:buNone/>
            </a:pPr>
            <a:endParaRPr lang="en-US" sz="1400" dirty="0">
              <a:latin typeface="Courier"/>
            </a:endParaRPr>
          </a:p>
          <a:p>
            <a:pPr marL="402336" lvl="1" indent="0" algn="just">
              <a:buNone/>
            </a:pPr>
            <a:r>
              <a:rPr lang="en-US" sz="1400" dirty="0">
                <a:latin typeface="Courier"/>
              </a:rPr>
              <a:t>public class App {</a:t>
            </a:r>
          </a:p>
          <a:p>
            <a:pPr marL="402336" lvl="1" indent="0" algn="just">
              <a:buNone/>
            </a:pPr>
            <a:r>
              <a:rPr lang="en-US" sz="1400" dirty="0">
                <a:latin typeface="Courier"/>
              </a:rPr>
              <a:t>  public static void main(String[] </a:t>
            </a:r>
            <a:r>
              <a:rPr lang="en-US" sz="1400" dirty="0" err="1">
                <a:latin typeface="Courier"/>
              </a:rPr>
              <a:t>args</a:t>
            </a:r>
            <a:r>
              <a:rPr lang="en-US" sz="1400" dirty="0">
                <a:latin typeface="Courier"/>
              </a:rPr>
              <a:t>) </a:t>
            </a:r>
            <a:r>
              <a:rPr lang="en-US" sz="1400" dirty="0" smtClean="0">
                <a:latin typeface="Courier"/>
              </a:rPr>
              <a:t>{</a:t>
            </a:r>
            <a:endParaRPr lang="en-US" sz="1400" dirty="0">
              <a:latin typeface="Courier"/>
            </a:endParaRPr>
          </a:p>
          <a:p>
            <a:pPr marL="402336" lvl="1" indent="0" algn="just">
              <a:buNone/>
            </a:pPr>
            <a:r>
              <a:rPr lang="en-US" sz="1400" dirty="0">
                <a:latin typeface="Courier"/>
              </a:rPr>
              <a:t>	Properties prop = new Properties();</a:t>
            </a:r>
          </a:p>
          <a:p>
            <a:pPr marL="402336" lvl="1" indent="0" algn="just">
              <a:buNone/>
            </a:pPr>
            <a:r>
              <a:rPr lang="en-US" sz="1400" dirty="0">
                <a:latin typeface="Courier"/>
              </a:rPr>
              <a:t>	</a:t>
            </a:r>
            <a:r>
              <a:rPr lang="en-US" sz="1400" dirty="0" err="1">
                <a:latin typeface="Courier"/>
              </a:rPr>
              <a:t>OutputStream</a:t>
            </a:r>
            <a:r>
              <a:rPr lang="en-US" sz="1400" dirty="0">
                <a:latin typeface="Courier"/>
              </a:rPr>
              <a:t> output = null</a:t>
            </a:r>
            <a:r>
              <a:rPr lang="en-US" sz="1400" dirty="0" smtClean="0">
                <a:latin typeface="Courier"/>
              </a:rPr>
              <a:t>;</a:t>
            </a:r>
            <a:endParaRPr lang="en-US" sz="1400" dirty="0">
              <a:latin typeface="Courier"/>
            </a:endParaRPr>
          </a:p>
          <a:p>
            <a:pPr marL="402336" lvl="1" indent="0" algn="just">
              <a:buNone/>
            </a:pPr>
            <a:r>
              <a:rPr lang="en-US" sz="1400" dirty="0">
                <a:latin typeface="Courier"/>
              </a:rPr>
              <a:t>	try </a:t>
            </a:r>
            <a:r>
              <a:rPr lang="en-US" sz="1400" dirty="0" smtClean="0">
                <a:latin typeface="Courier"/>
              </a:rPr>
              <a:t>{</a:t>
            </a:r>
            <a:endParaRPr lang="en-US" sz="1400" dirty="0">
              <a:latin typeface="Courier"/>
            </a:endParaRPr>
          </a:p>
          <a:p>
            <a:pPr marL="402336" lvl="1" indent="0" algn="just">
              <a:buNone/>
            </a:pPr>
            <a:r>
              <a:rPr lang="en-US" sz="1400" dirty="0">
                <a:latin typeface="Courier"/>
              </a:rPr>
              <a:t>		output = new </a:t>
            </a:r>
            <a:r>
              <a:rPr lang="en-US" sz="1400" dirty="0" err="1">
                <a:latin typeface="Courier"/>
              </a:rPr>
              <a:t>FileOutputStream</a:t>
            </a:r>
            <a:r>
              <a:rPr lang="en-US" sz="1400" dirty="0">
                <a:latin typeface="Courier"/>
              </a:rPr>
              <a:t>("</a:t>
            </a:r>
            <a:r>
              <a:rPr lang="en-US" sz="1400" dirty="0" err="1">
                <a:latin typeface="Courier"/>
              </a:rPr>
              <a:t>config.properties</a:t>
            </a:r>
            <a:r>
              <a:rPr lang="en-US" sz="1400" dirty="0">
                <a:latin typeface="Courier"/>
              </a:rPr>
              <a:t>");</a:t>
            </a:r>
          </a:p>
          <a:p>
            <a:pPr marL="402336" lvl="1" indent="0" algn="just">
              <a:buNone/>
            </a:pPr>
            <a:endParaRPr lang="en-US" sz="1400" dirty="0">
              <a:latin typeface="Courier"/>
            </a:endParaRPr>
          </a:p>
          <a:p>
            <a:pPr marL="402336" lvl="1" indent="0" algn="just">
              <a:buNone/>
            </a:pPr>
            <a:r>
              <a:rPr lang="en-US" sz="1400" dirty="0">
                <a:latin typeface="Courier"/>
              </a:rPr>
              <a:t>		// set the properties value</a:t>
            </a:r>
          </a:p>
          <a:p>
            <a:pPr marL="402336" lvl="1" indent="0" algn="just">
              <a:buNone/>
            </a:pPr>
            <a:r>
              <a:rPr lang="en-US" sz="1400" dirty="0">
                <a:latin typeface="Courier"/>
              </a:rPr>
              <a:t>		</a:t>
            </a:r>
            <a:r>
              <a:rPr lang="en-US" sz="1400" dirty="0" err="1">
                <a:latin typeface="Courier"/>
              </a:rPr>
              <a:t>prop.setProperty</a:t>
            </a:r>
            <a:r>
              <a:rPr lang="en-US" sz="1400" dirty="0" smtClean="0">
                <a:latin typeface="Courier"/>
              </a:rPr>
              <a:t>(“server", </a:t>
            </a:r>
            <a:r>
              <a:rPr lang="en-US" sz="1400" dirty="0">
                <a:latin typeface="Courier"/>
              </a:rPr>
              <a:t>"localhost");</a:t>
            </a:r>
          </a:p>
          <a:p>
            <a:pPr marL="402336" lvl="1" indent="0" algn="just">
              <a:buNone/>
            </a:pPr>
            <a:r>
              <a:rPr lang="en-US" sz="1400" dirty="0">
                <a:latin typeface="Courier"/>
              </a:rPr>
              <a:t>		</a:t>
            </a:r>
            <a:r>
              <a:rPr lang="en-US" sz="1400" dirty="0" err="1" smtClean="0">
                <a:latin typeface="Courier"/>
              </a:rPr>
              <a:t>prop.setProperty</a:t>
            </a:r>
            <a:r>
              <a:rPr lang="en-US" sz="1400" dirty="0" smtClean="0">
                <a:latin typeface="Courier"/>
              </a:rPr>
              <a:t>(“port", “666");</a:t>
            </a:r>
            <a:endParaRPr lang="en-US" sz="1400" dirty="0">
              <a:latin typeface="Courier"/>
            </a:endParaRPr>
          </a:p>
          <a:p>
            <a:pPr marL="402336" lvl="1" indent="0" algn="just">
              <a:buNone/>
            </a:pPr>
            <a:endParaRPr lang="en-US" sz="1200" dirty="0">
              <a:latin typeface="Courier"/>
            </a:endParaRPr>
          </a:p>
          <a:p>
            <a:pPr marL="109728" indent="0" algn="just">
              <a:buNone/>
            </a:pPr>
            <a:endParaRPr lang="en-US" sz="700" dirty="0">
              <a:latin typeface="Courier"/>
            </a:endParaRPr>
          </a:p>
          <a:p>
            <a:pPr marL="109728" indent="0" algn="just">
              <a:buNone/>
            </a:pPr>
            <a:r>
              <a:rPr lang="en-US" sz="700" dirty="0">
                <a:latin typeface="Courier"/>
              </a:rPr>
              <a:t>	</a:t>
            </a:r>
          </a:p>
        </p:txBody>
      </p:sp>
    </p:spTree>
    <p:extLst>
      <p:ext uri="{BB962C8B-B14F-4D97-AF65-F5344CB8AC3E}">
        <p14:creationId xmlns:p14="http://schemas.microsoft.com/office/powerpoint/2010/main" val="3129201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660400"/>
          </a:xfrm>
        </p:spPr>
        <p:txBody>
          <a:bodyPr>
            <a:normAutofit fontScale="90000"/>
          </a:bodyPr>
          <a:lstStyle/>
          <a:p>
            <a:r>
              <a:rPr lang="en-US" dirty="0"/>
              <a:t>Write to properties file</a:t>
            </a:r>
          </a:p>
        </p:txBody>
      </p:sp>
      <p:sp>
        <p:nvSpPr>
          <p:cNvPr id="3" name="Content Placeholder 2"/>
          <p:cNvSpPr>
            <a:spLocks noGrp="1"/>
          </p:cNvSpPr>
          <p:nvPr>
            <p:ph idx="1"/>
          </p:nvPr>
        </p:nvSpPr>
        <p:spPr>
          <a:xfrm>
            <a:off x="609600" y="1143000"/>
            <a:ext cx="10972800" cy="5372100"/>
          </a:xfrm>
        </p:spPr>
        <p:txBody>
          <a:bodyPr>
            <a:noAutofit/>
          </a:bodyPr>
          <a:lstStyle/>
          <a:p>
            <a:pPr marL="402336" lvl="1" indent="0" algn="just">
              <a:buNone/>
            </a:pPr>
            <a:r>
              <a:rPr lang="en-US" sz="1200" dirty="0" smtClean="0">
                <a:latin typeface="Courier"/>
              </a:rPr>
              <a:t>	// </a:t>
            </a:r>
            <a:r>
              <a:rPr lang="en-US" sz="1200" dirty="0">
                <a:latin typeface="Courier"/>
              </a:rPr>
              <a:t>save properties to project root folder</a:t>
            </a:r>
          </a:p>
          <a:p>
            <a:pPr marL="402336" lvl="1" indent="0" algn="just">
              <a:buNone/>
            </a:pPr>
            <a:r>
              <a:rPr lang="en-US" sz="1200" dirty="0" smtClean="0">
                <a:latin typeface="Courier"/>
              </a:rPr>
              <a:t>	</a:t>
            </a:r>
            <a:r>
              <a:rPr lang="en-US" sz="1200" dirty="0" err="1" smtClean="0">
                <a:latin typeface="Courier"/>
              </a:rPr>
              <a:t>prop.store</a:t>
            </a:r>
            <a:r>
              <a:rPr lang="en-US" sz="1200" dirty="0" smtClean="0">
                <a:latin typeface="Courier"/>
              </a:rPr>
              <a:t>(output</a:t>
            </a:r>
            <a:r>
              <a:rPr lang="en-US" sz="1200" dirty="0">
                <a:latin typeface="Courier"/>
              </a:rPr>
              <a:t>, null);</a:t>
            </a:r>
          </a:p>
          <a:p>
            <a:pPr marL="402336" lvl="1" indent="0" algn="just">
              <a:buNone/>
            </a:pPr>
            <a:endParaRPr lang="en-US" sz="1200" dirty="0" smtClean="0">
              <a:latin typeface="Courier"/>
            </a:endParaRPr>
          </a:p>
          <a:p>
            <a:pPr marL="402336" lvl="1" indent="0" algn="just">
              <a:buNone/>
            </a:pPr>
            <a:r>
              <a:rPr lang="en-US" sz="1200" dirty="0" smtClean="0">
                <a:latin typeface="Courier"/>
              </a:rPr>
              <a:t>} </a:t>
            </a:r>
            <a:r>
              <a:rPr lang="en-US" sz="1200" dirty="0">
                <a:latin typeface="Courier"/>
              </a:rPr>
              <a:t>catch (</a:t>
            </a:r>
            <a:r>
              <a:rPr lang="en-US" sz="1200" dirty="0" err="1">
                <a:latin typeface="Courier"/>
              </a:rPr>
              <a:t>IOException</a:t>
            </a:r>
            <a:r>
              <a:rPr lang="en-US" sz="1200" dirty="0">
                <a:latin typeface="Courier"/>
              </a:rPr>
              <a:t> </a:t>
            </a:r>
            <a:r>
              <a:rPr lang="en-US" sz="1200" dirty="0" err="1">
                <a:latin typeface="Courier"/>
              </a:rPr>
              <a:t>io</a:t>
            </a:r>
            <a:r>
              <a:rPr lang="en-US" sz="1200" dirty="0">
                <a:latin typeface="Courier"/>
              </a:rPr>
              <a:t>) {</a:t>
            </a:r>
          </a:p>
          <a:p>
            <a:pPr marL="402336" lvl="1" indent="0" algn="just">
              <a:buNone/>
            </a:pPr>
            <a:r>
              <a:rPr lang="en-US" sz="1200" dirty="0">
                <a:latin typeface="Courier"/>
              </a:rPr>
              <a:t>		</a:t>
            </a:r>
            <a:r>
              <a:rPr lang="en-US" sz="1200" dirty="0" err="1">
                <a:latin typeface="Courier"/>
              </a:rPr>
              <a:t>io.printStackTrace</a:t>
            </a:r>
            <a:r>
              <a:rPr lang="en-US" sz="1200" dirty="0">
                <a:latin typeface="Courier"/>
              </a:rPr>
              <a:t>();</a:t>
            </a:r>
          </a:p>
          <a:p>
            <a:pPr marL="402336" lvl="1" indent="0" algn="just">
              <a:buNone/>
            </a:pPr>
            <a:r>
              <a:rPr lang="en-US" sz="1200" dirty="0">
                <a:latin typeface="Courier"/>
              </a:rPr>
              <a:t>	} finally {</a:t>
            </a:r>
          </a:p>
          <a:p>
            <a:pPr marL="402336" lvl="1" indent="0" algn="just">
              <a:buNone/>
            </a:pPr>
            <a:r>
              <a:rPr lang="en-US" sz="1200" dirty="0">
                <a:latin typeface="Courier"/>
              </a:rPr>
              <a:t>		if (output != null) {</a:t>
            </a:r>
          </a:p>
          <a:p>
            <a:pPr marL="402336" lvl="1" indent="0" algn="just">
              <a:buNone/>
            </a:pPr>
            <a:r>
              <a:rPr lang="en-US" sz="1200" dirty="0">
                <a:latin typeface="Courier"/>
              </a:rPr>
              <a:t>			try {</a:t>
            </a:r>
          </a:p>
          <a:p>
            <a:pPr marL="402336" lvl="1" indent="0" algn="just">
              <a:buNone/>
            </a:pPr>
            <a:r>
              <a:rPr lang="en-US" sz="1200" dirty="0">
                <a:latin typeface="Courier"/>
              </a:rPr>
              <a:t>				</a:t>
            </a:r>
            <a:r>
              <a:rPr lang="en-US" sz="1200" dirty="0" err="1">
                <a:latin typeface="Courier"/>
              </a:rPr>
              <a:t>output.close</a:t>
            </a:r>
            <a:r>
              <a:rPr lang="en-US" sz="1200" dirty="0">
                <a:latin typeface="Courier"/>
              </a:rPr>
              <a:t>();</a:t>
            </a:r>
          </a:p>
          <a:p>
            <a:pPr marL="402336" lvl="1" indent="0" algn="just">
              <a:buNone/>
            </a:pPr>
            <a:r>
              <a:rPr lang="en-US" sz="1200" dirty="0">
                <a:latin typeface="Courier"/>
              </a:rPr>
              <a:t>			} catch (</a:t>
            </a:r>
            <a:r>
              <a:rPr lang="en-US" sz="1200" dirty="0" err="1">
                <a:latin typeface="Courier"/>
              </a:rPr>
              <a:t>IOException</a:t>
            </a:r>
            <a:r>
              <a:rPr lang="en-US" sz="1200" dirty="0">
                <a:latin typeface="Courier"/>
              </a:rPr>
              <a:t> e) {</a:t>
            </a:r>
          </a:p>
          <a:p>
            <a:pPr marL="402336" lvl="1" indent="0" algn="just">
              <a:buNone/>
            </a:pPr>
            <a:r>
              <a:rPr lang="en-US" sz="1200" dirty="0">
                <a:latin typeface="Courier"/>
              </a:rPr>
              <a:t>				</a:t>
            </a:r>
            <a:r>
              <a:rPr lang="en-US" sz="1200" dirty="0" err="1">
                <a:latin typeface="Courier"/>
              </a:rPr>
              <a:t>e.printStackTrace</a:t>
            </a:r>
            <a:r>
              <a:rPr lang="en-US" sz="1200" dirty="0">
                <a:latin typeface="Courier"/>
              </a:rPr>
              <a:t>();</a:t>
            </a:r>
          </a:p>
          <a:p>
            <a:pPr marL="402336" lvl="1" indent="0" algn="just">
              <a:buNone/>
            </a:pPr>
            <a:r>
              <a:rPr lang="en-US" sz="1200" dirty="0">
                <a:latin typeface="Courier"/>
              </a:rPr>
              <a:t>			}</a:t>
            </a:r>
          </a:p>
          <a:p>
            <a:pPr marL="402336" lvl="1" indent="0" algn="just">
              <a:buNone/>
            </a:pPr>
            <a:r>
              <a:rPr lang="en-US" sz="1200" dirty="0">
                <a:latin typeface="Courier"/>
              </a:rPr>
              <a:t>		</a:t>
            </a:r>
            <a:r>
              <a:rPr lang="en-US" sz="1200" dirty="0" smtClean="0">
                <a:latin typeface="Courier"/>
              </a:rPr>
              <a:t>}</a:t>
            </a:r>
            <a:endParaRPr lang="en-US" sz="1200" dirty="0">
              <a:latin typeface="Courier"/>
            </a:endParaRPr>
          </a:p>
          <a:p>
            <a:pPr marL="402336" lvl="1" indent="0" algn="just">
              <a:buNone/>
            </a:pPr>
            <a:r>
              <a:rPr lang="en-US" sz="1200" dirty="0">
                <a:latin typeface="Courier"/>
              </a:rPr>
              <a:t>	}</a:t>
            </a:r>
          </a:p>
          <a:p>
            <a:pPr marL="402336" lvl="1" indent="0" algn="just">
              <a:buNone/>
            </a:pPr>
            <a:r>
              <a:rPr lang="en-US" sz="1200" dirty="0">
                <a:latin typeface="Courier"/>
              </a:rPr>
              <a:t>  }</a:t>
            </a:r>
          </a:p>
          <a:p>
            <a:pPr marL="402336" lvl="1" indent="0" algn="just">
              <a:buNone/>
            </a:pPr>
            <a:r>
              <a:rPr lang="en-US" sz="1200" dirty="0" smtClean="0">
                <a:latin typeface="Courier"/>
              </a:rPr>
              <a:t>}</a:t>
            </a:r>
          </a:p>
          <a:p>
            <a:pPr marL="402336" lvl="1" indent="0" algn="just">
              <a:buNone/>
            </a:pPr>
            <a:endParaRPr lang="en-US" sz="1200" dirty="0">
              <a:latin typeface="Courier"/>
            </a:endParaRPr>
          </a:p>
          <a:p>
            <a:pPr marL="402336" lvl="1" indent="0" algn="just">
              <a:buNone/>
            </a:pPr>
            <a:r>
              <a:rPr lang="en-US" sz="1200" dirty="0" smtClean="0">
                <a:latin typeface="Courier"/>
              </a:rPr>
              <a:t>server=password</a:t>
            </a:r>
            <a:endParaRPr lang="en-US" sz="1200" dirty="0">
              <a:latin typeface="Courier"/>
            </a:endParaRPr>
          </a:p>
          <a:p>
            <a:pPr marL="402336" lvl="1" indent="0" algn="just">
              <a:buNone/>
            </a:pPr>
            <a:r>
              <a:rPr lang="en-US" sz="1200" dirty="0" smtClean="0">
                <a:latin typeface="Courier"/>
              </a:rPr>
              <a:t>port=666</a:t>
            </a:r>
            <a:endParaRPr lang="en-US" sz="1200" dirty="0">
              <a:latin typeface="Courier"/>
            </a:endParaRPr>
          </a:p>
        </p:txBody>
      </p:sp>
    </p:spTree>
    <p:extLst>
      <p:ext uri="{BB962C8B-B14F-4D97-AF65-F5344CB8AC3E}">
        <p14:creationId xmlns:p14="http://schemas.microsoft.com/office/powerpoint/2010/main" val="101960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660400"/>
          </a:xfrm>
        </p:spPr>
        <p:txBody>
          <a:bodyPr>
            <a:normAutofit fontScale="90000"/>
          </a:bodyPr>
          <a:lstStyle/>
          <a:p>
            <a:r>
              <a:rPr lang="en-US" dirty="0"/>
              <a:t>Load a properties file</a:t>
            </a:r>
          </a:p>
        </p:txBody>
      </p:sp>
      <p:sp>
        <p:nvSpPr>
          <p:cNvPr id="3" name="Content Placeholder 2"/>
          <p:cNvSpPr>
            <a:spLocks noGrp="1"/>
          </p:cNvSpPr>
          <p:nvPr>
            <p:ph idx="1"/>
          </p:nvPr>
        </p:nvSpPr>
        <p:spPr>
          <a:xfrm>
            <a:off x="609600" y="1143000"/>
            <a:ext cx="10972800" cy="5372100"/>
          </a:xfrm>
        </p:spPr>
        <p:txBody>
          <a:bodyPr>
            <a:noAutofit/>
          </a:bodyPr>
          <a:lstStyle/>
          <a:p>
            <a:pPr marL="402336" lvl="1" indent="0" algn="just">
              <a:buNone/>
            </a:pPr>
            <a:r>
              <a:rPr lang="en-US" sz="1200" dirty="0">
                <a:latin typeface="Courier"/>
              </a:rPr>
              <a:t>import </a:t>
            </a:r>
            <a:r>
              <a:rPr lang="en-US" sz="1200" dirty="0" err="1">
                <a:latin typeface="Courier"/>
              </a:rPr>
              <a:t>java.io.FileInputStream</a:t>
            </a:r>
            <a:r>
              <a:rPr lang="en-US" sz="1200" dirty="0">
                <a:latin typeface="Courier"/>
              </a:rPr>
              <a:t>;</a:t>
            </a:r>
          </a:p>
          <a:p>
            <a:pPr marL="402336" lvl="1" indent="0" algn="just">
              <a:buNone/>
            </a:pPr>
            <a:r>
              <a:rPr lang="en-US" sz="1200" dirty="0">
                <a:latin typeface="Courier"/>
              </a:rPr>
              <a:t>import </a:t>
            </a:r>
            <a:r>
              <a:rPr lang="en-US" sz="1200" dirty="0" err="1">
                <a:latin typeface="Courier"/>
              </a:rPr>
              <a:t>java.io.IOException</a:t>
            </a:r>
            <a:r>
              <a:rPr lang="en-US" sz="1200" dirty="0">
                <a:latin typeface="Courier"/>
              </a:rPr>
              <a:t>;</a:t>
            </a:r>
          </a:p>
          <a:p>
            <a:pPr marL="402336" lvl="1" indent="0" algn="just">
              <a:buNone/>
            </a:pPr>
            <a:r>
              <a:rPr lang="en-US" sz="1200" dirty="0">
                <a:latin typeface="Courier"/>
              </a:rPr>
              <a:t>import </a:t>
            </a:r>
            <a:r>
              <a:rPr lang="en-US" sz="1200" dirty="0" err="1">
                <a:latin typeface="Courier"/>
              </a:rPr>
              <a:t>java.io.InputStream</a:t>
            </a:r>
            <a:r>
              <a:rPr lang="en-US" sz="1200" dirty="0">
                <a:latin typeface="Courier"/>
              </a:rPr>
              <a:t>;</a:t>
            </a:r>
          </a:p>
          <a:p>
            <a:pPr marL="402336" lvl="1" indent="0" algn="just">
              <a:buNone/>
            </a:pPr>
            <a:r>
              <a:rPr lang="en-US" sz="1200" dirty="0">
                <a:latin typeface="Courier"/>
              </a:rPr>
              <a:t>import </a:t>
            </a:r>
            <a:r>
              <a:rPr lang="en-US" sz="1200" dirty="0" err="1">
                <a:latin typeface="Courier"/>
              </a:rPr>
              <a:t>java.util.Properties</a:t>
            </a:r>
            <a:r>
              <a:rPr lang="en-US" sz="1200" dirty="0">
                <a:latin typeface="Courier"/>
              </a:rPr>
              <a:t>;</a:t>
            </a:r>
          </a:p>
          <a:p>
            <a:pPr marL="402336" lvl="1" indent="0" algn="just">
              <a:buNone/>
            </a:pPr>
            <a:endParaRPr lang="en-US" sz="1200" dirty="0">
              <a:latin typeface="Courier"/>
            </a:endParaRPr>
          </a:p>
          <a:p>
            <a:pPr marL="402336" lvl="1" indent="0" algn="just">
              <a:buNone/>
            </a:pPr>
            <a:r>
              <a:rPr lang="en-US" sz="1200" dirty="0">
                <a:latin typeface="Courier"/>
              </a:rPr>
              <a:t>public class App {</a:t>
            </a:r>
          </a:p>
          <a:p>
            <a:pPr marL="402336" lvl="1" indent="0" algn="just">
              <a:buNone/>
            </a:pPr>
            <a:r>
              <a:rPr lang="en-US" sz="1200" dirty="0">
                <a:latin typeface="Courier"/>
              </a:rPr>
              <a:t>  public static void main(String[] </a:t>
            </a:r>
            <a:r>
              <a:rPr lang="en-US" sz="1200" dirty="0" err="1">
                <a:latin typeface="Courier"/>
              </a:rPr>
              <a:t>args</a:t>
            </a:r>
            <a:r>
              <a:rPr lang="en-US" sz="1200" dirty="0">
                <a:latin typeface="Courier"/>
              </a:rPr>
              <a:t>) {</a:t>
            </a:r>
          </a:p>
          <a:p>
            <a:pPr marL="402336" lvl="1" indent="0" algn="just">
              <a:buNone/>
            </a:pPr>
            <a:endParaRPr lang="en-US" sz="1200" dirty="0">
              <a:latin typeface="Courier"/>
            </a:endParaRPr>
          </a:p>
          <a:p>
            <a:pPr marL="402336" lvl="1" indent="0" algn="just">
              <a:buNone/>
            </a:pPr>
            <a:r>
              <a:rPr lang="en-US" sz="1200" dirty="0">
                <a:latin typeface="Courier"/>
              </a:rPr>
              <a:t>	Properties prop = new Properties();</a:t>
            </a:r>
          </a:p>
          <a:p>
            <a:pPr marL="402336" lvl="1" indent="0" algn="just">
              <a:buNone/>
            </a:pPr>
            <a:r>
              <a:rPr lang="en-US" sz="1200" dirty="0">
                <a:latin typeface="Courier"/>
              </a:rPr>
              <a:t>	</a:t>
            </a:r>
            <a:r>
              <a:rPr lang="en-US" sz="1200" dirty="0" err="1">
                <a:latin typeface="Courier"/>
              </a:rPr>
              <a:t>InputStream</a:t>
            </a:r>
            <a:r>
              <a:rPr lang="en-US" sz="1200" dirty="0">
                <a:latin typeface="Courier"/>
              </a:rPr>
              <a:t> input = null;</a:t>
            </a:r>
          </a:p>
          <a:p>
            <a:pPr marL="402336" lvl="1" indent="0" algn="just">
              <a:buNone/>
            </a:pPr>
            <a:endParaRPr lang="en-US" sz="1200" dirty="0">
              <a:latin typeface="Courier"/>
            </a:endParaRPr>
          </a:p>
          <a:p>
            <a:pPr marL="402336" lvl="1" indent="0" algn="just">
              <a:buNone/>
            </a:pPr>
            <a:r>
              <a:rPr lang="en-US" sz="1200" dirty="0">
                <a:latin typeface="Courier"/>
              </a:rPr>
              <a:t>	try {</a:t>
            </a:r>
          </a:p>
          <a:p>
            <a:pPr marL="402336" lvl="1" indent="0" algn="just">
              <a:buNone/>
            </a:pPr>
            <a:endParaRPr lang="en-US" sz="1200" dirty="0">
              <a:latin typeface="Courier"/>
            </a:endParaRPr>
          </a:p>
          <a:p>
            <a:pPr marL="402336" lvl="1" indent="0" algn="just">
              <a:buNone/>
            </a:pPr>
            <a:r>
              <a:rPr lang="en-US" sz="1200" dirty="0">
                <a:latin typeface="Courier"/>
              </a:rPr>
              <a:t>		input = new </a:t>
            </a:r>
            <a:r>
              <a:rPr lang="en-US" sz="1200" dirty="0" err="1">
                <a:latin typeface="Courier"/>
              </a:rPr>
              <a:t>FileInputStream</a:t>
            </a:r>
            <a:r>
              <a:rPr lang="en-US" sz="1200" dirty="0">
                <a:latin typeface="Courier"/>
              </a:rPr>
              <a:t>("</a:t>
            </a:r>
            <a:r>
              <a:rPr lang="en-US" sz="1200" dirty="0" err="1">
                <a:latin typeface="Courier"/>
              </a:rPr>
              <a:t>config.properties</a:t>
            </a:r>
            <a:r>
              <a:rPr lang="en-US" sz="1200" dirty="0">
                <a:latin typeface="Courier"/>
              </a:rPr>
              <a:t>");</a:t>
            </a:r>
          </a:p>
          <a:p>
            <a:pPr marL="402336" lvl="1" indent="0" algn="just">
              <a:buNone/>
            </a:pPr>
            <a:endParaRPr lang="en-US" sz="1200" dirty="0">
              <a:latin typeface="Courier"/>
            </a:endParaRPr>
          </a:p>
          <a:p>
            <a:pPr marL="402336" lvl="1" indent="0" algn="just">
              <a:buNone/>
            </a:pPr>
            <a:r>
              <a:rPr lang="en-US" sz="1200" dirty="0">
                <a:latin typeface="Courier"/>
              </a:rPr>
              <a:t>		// load a properties file</a:t>
            </a:r>
          </a:p>
          <a:p>
            <a:pPr marL="402336" lvl="1" indent="0" algn="just">
              <a:buNone/>
            </a:pPr>
            <a:r>
              <a:rPr lang="en-US" sz="1200" dirty="0">
                <a:latin typeface="Courier"/>
              </a:rPr>
              <a:t>		</a:t>
            </a:r>
            <a:r>
              <a:rPr lang="en-US" sz="1200" dirty="0" err="1">
                <a:latin typeface="Courier"/>
              </a:rPr>
              <a:t>prop.load</a:t>
            </a:r>
            <a:r>
              <a:rPr lang="en-US" sz="1200" dirty="0">
                <a:latin typeface="Courier"/>
              </a:rPr>
              <a:t>(input);</a:t>
            </a:r>
          </a:p>
          <a:p>
            <a:pPr marL="402336" lvl="1" indent="0" algn="just">
              <a:buNone/>
            </a:pPr>
            <a:endParaRPr lang="en-US" sz="1200" dirty="0">
              <a:latin typeface="Courier"/>
            </a:endParaRPr>
          </a:p>
          <a:p>
            <a:pPr marL="402336" lvl="1" indent="0" algn="just">
              <a:buNone/>
            </a:pPr>
            <a:r>
              <a:rPr lang="en-US" sz="1200" dirty="0">
                <a:latin typeface="Courier"/>
              </a:rPr>
              <a:t>		// get the property value and print it out</a:t>
            </a:r>
          </a:p>
          <a:p>
            <a:pPr marL="402336" lvl="1" indent="0" algn="just">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prop.getProperty</a:t>
            </a:r>
            <a:r>
              <a:rPr lang="en-US" sz="1200" dirty="0" smtClean="0">
                <a:latin typeface="Courier"/>
              </a:rPr>
              <a:t>(“server"));</a:t>
            </a:r>
            <a:endParaRPr lang="en-US" sz="1200" dirty="0">
              <a:latin typeface="Courier"/>
            </a:endParaRPr>
          </a:p>
          <a:p>
            <a:pPr marL="402336" lvl="1" indent="0" algn="just">
              <a:buNone/>
            </a:pPr>
            <a:r>
              <a:rPr lang="en-US" sz="1200" dirty="0">
                <a:latin typeface="Courier"/>
              </a:rPr>
              <a:t>		</a:t>
            </a:r>
            <a:r>
              <a:rPr lang="en-US" sz="1200" dirty="0" err="1">
                <a:latin typeface="Courier"/>
              </a:rPr>
              <a:t>System.out.println</a:t>
            </a:r>
            <a:r>
              <a:rPr lang="en-US" sz="1200" dirty="0">
                <a:latin typeface="Courier"/>
              </a:rPr>
              <a:t>(</a:t>
            </a:r>
            <a:r>
              <a:rPr lang="en-US" sz="1200" dirty="0" err="1">
                <a:latin typeface="Courier"/>
              </a:rPr>
              <a:t>prop.getProperty</a:t>
            </a:r>
            <a:r>
              <a:rPr lang="en-US" sz="1200" dirty="0" smtClean="0">
                <a:latin typeface="Courier"/>
              </a:rPr>
              <a:t>(“port"));</a:t>
            </a:r>
            <a:endParaRPr lang="en-US" sz="1200" dirty="0">
              <a:latin typeface="Courier"/>
            </a:endParaRPr>
          </a:p>
          <a:p>
            <a:pPr marL="402336" lvl="1" indent="0" algn="just">
              <a:buNone/>
            </a:pPr>
            <a:r>
              <a:rPr lang="en-US" sz="1200" dirty="0">
                <a:latin typeface="Courier"/>
              </a:rPr>
              <a:t>		</a:t>
            </a:r>
            <a:endParaRPr lang="en-US" sz="900" dirty="0">
              <a:latin typeface="Courier"/>
            </a:endParaRPr>
          </a:p>
          <a:p>
            <a:pPr marL="402336" lvl="1" indent="0" algn="just">
              <a:buNone/>
            </a:pPr>
            <a:r>
              <a:rPr lang="en-US" sz="900" dirty="0">
                <a:latin typeface="Courier"/>
              </a:rPr>
              <a:t>	</a:t>
            </a:r>
          </a:p>
        </p:txBody>
      </p:sp>
    </p:spTree>
    <p:extLst>
      <p:ext uri="{BB962C8B-B14F-4D97-AF65-F5344CB8AC3E}">
        <p14:creationId xmlns:p14="http://schemas.microsoft.com/office/powerpoint/2010/main" val="341829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660400"/>
          </a:xfrm>
        </p:spPr>
        <p:txBody>
          <a:bodyPr>
            <a:normAutofit fontScale="90000"/>
          </a:bodyPr>
          <a:lstStyle/>
          <a:p>
            <a:r>
              <a:rPr lang="en-US" dirty="0"/>
              <a:t>Load a properties file</a:t>
            </a:r>
          </a:p>
        </p:txBody>
      </p:sp>
      <p:sp>
        <p:nvSpPr>
          <p:cNvPr id="3" name="Content Placeholder 2"/>
          <p:cNvSpPr>
            <a:spLocks noGrp="1"/>
          </p:cNvSpPr>
          <p:nvPr>
            <p:ph idx="1"/>
          </p:nvPr>
        </p:nvSpPr>
        <p:spPr>
          <a:xfrm>
            <a:off x="609600" y="1143000"/>
            <a:ext cx="10972800" cy="5372100"/>
          </a:xfrm>
        </p:spPr>
        <p:txBody>
          <a:bodyPr>
            <a:noAutofit/>
          </a:bodyPr>
          <a:lstStyle/>
          <a:p>
            <a:pPr marL="402336" lvl="1" indent="0" algn="just">
              <a:buNone/>
            </a:pPr>
            <a:r>
              <a:rPr lang="en-US" sz="1200" dirty="0">
                <a:latin typeface="Courier"/>
              </a:rPr>
              <a:t>	} catch (</a:t>
            </a:r>
            <a:r>
              <a:rPr lang="en-US" sz="1200" dirty="0" err="1">
                <a:latin typeface="Courier"/>
              </a:rPr>
              <a:t>IOException</a:t>
            </a:r>
            <a:r>
              <a:rPr lang="en-US" sz="1200" dirty="0">
                <a:latin typeface="Courier"/>
              </a:rPr>
              <a:t> ex) {</a:t>
            </a:r>
          </a:p>
          <a:p>
            <a:pPr marL="402336" lvl="1" indent="0" algn="just">
              <a:buNone/>
            </a:pPr>
            <a:r>
              <a:rPr lang="en-US" sz="1200" dirty="0">
                <a:latin typeface="Courier"/>
              </a:rPr>
              <a:t>		</a:t>
            </a:r>
            <a:r>
              <a:rPr lang="en-US" sz="1200" dirty="0" err="1">
                <a:latin typeface="Courier"/>
              </a:rPr>
              <a:t>ex.printStackTrace</a:t>
            </a:r>
            <a:r>
              <a:rPr lang="en-US" sz="1200" dirty="0">
                <a:latin typeface="Courier"/>
              </a:rPr>
              <a:t>();</a:t>
            </a:r>
          </a:p>
          <a:p>
            <a:pPr marL="402336" lvl="1" indent="0" algn="just">
              <a:buNone/>
            </a:pPr>
            <a:r>
              <a:rPr lang="en-US" sz="1200" dirty="0">
                <a:latin typeface="Courier"/>
              </a:rPr>
              <a:t>	} finally {</a:t>
            </a:r>
          </a:p>
          <a:p>
            <a:pPr marL="402336" lvl="1" indent="0" algn="just">
              <a:buNone/>
            </a:pPr>
            <a:r>
              <a:rPr lang="en-US" sz="1200" dirty="0">
                <a:latin typeface="Courier"/>
              </a:rPr>
              <a:t>		if (input != null) {</a:t>
            </a:r>
          </a:p>
          <a:p>
            <a:pPr marL="402336" lvl="1" indent="0" algn="just">
              <a:buNone/>
            </a:pPr>
            <a:r>
              <a:rPr lang="en-US" sz="1200" dirty="0">
                <a:latin typeface="Courier"/>
              </a:rPr>
              <a:t>			try {</a:t>
            </a:r>
          </a:p>
          <a:p>
            <a:pPr marL="402336" lvl="1" indent="0" algn="just">
              <a:buNone/>
            </a:pPr>
            <a:r>
              <a:rPr lang="en-US" sz="1200" dirty="0">
                <a:latin typeface="Courier"/>
              </a:rPr>
              <a:t>				</a:t>
            </a:r>
            <a:r>
              <a:rPr lang="en-US" sz="1200" dirty="0" err="1">
                <a:latin typeface="Courier"/>
              </a:rPr>
              <a:t>input.close</a:t>
            </a:r>
            <a:r>
              <a:rPr lang="en-US" sz="1200" dirty="0">
                <a:latin typeface="Courier"/>
              </a:rPr>
              <a:t>();</a:t>
            </a:r>
          </a:p>
          <a:p>
            <a:pPr marL="402336" lvl="1" indent="0" algn="just">
              <a:buNone/>
            </a:pPr>
            <a:r>
              <a:rPr lang="en-US" sz="1200" dirty="0">
                <a:latin typeface="Courier"/>
              </a:rPr>
              <a:t>			} catch (</a:t>
            </a:r>
            <a:r>
              <a:rPr lang="en-US" sz="1200" dirty="0" err="1">
                <a:latin typeface="Courier"/>
              </a:rPr>
              <a:t>IOException</a:t>
            </a:r>
            <a:r>
              <a:rPr lang="en-US" sz="1200" dirty="0">
                <a:latin typeface="Courier"/>
              </a:rPr>
              <a:t> e) {</a:t>
            </a:r>
          </a:p>
          <a:p>
            <a:pPr marL="402336" lvl="1" indent="0" algn="just">
              <a:buNone/>
            </a:pPr>
            <a:r>
              <a:rPr lang="en-US" sz="1200" dirty="0">
                <a:latin typeface="Courier"/>
              </a:rPr>
              <a:t>				</a:t>
            </a:r>
            <a:r>
              <a:rPr lang="en-US" sz="1200" dirty="0" err="1">
                <a:latin typeface="Courier"/>
              </a:rPr>
              <a:t>e.printStackTrace</a:t>
            </a:r>
            <a:r>
              <a:rPr lang="en-US" sz="1200" dirty="0">
                <a:latin typeface="Courier"/>
              </a:rPr>
              <a:t>();</a:t>
            </a:r>
          </a:p>
          <a:p>
            <a:pPr marL="402336" lvl="1" indent="0" algn="just">
              <a:buNone/>
            </a:pPr>
            <a:r>
              <a:rPr lang="en-US" sz="1200" dirty="0">
                <a:latin typeface="Courier"/>
              </a:rPr>
              <a:t>			}</a:t>
            </a:r>
          </a:p>
          <a:p>
            <a:pPr marL="402336" lvl="1" indent="0" algn="just">
              <a:buNone/>
            </a:pPr>
            <a:r>
              <a:rPr lang="en-US" sz="1200" dirty="0">
                <a:latin typeface="Courier"/>
              </a:rPr>
              <a:t>		}</a:t>
            </a:r>
          </a:p>
          <a:p>
            <a:pPr marL="402336" lvl="1" indent="0" algn="just">
              <a:buNone/>
            </a:pPr>
            <a:r>
              <a:rPr lang="en-US" sz="1200" dirty="0">
                <a:latin typeface="Courier"/>
              </a:rPr>
              <a:t>	}</a:t>
            </a:r>
          </a:p>
          <a:p>
            <a:pPr marL="402336" lvl="1" indent="0" algn="just">
              <a:buNone/>
            </a:pPr>
            <a:r>
              <a:rPr lang="en-US" sz="1200" dirty="0">
                <a:latin typeface="Courier"/>
              </a:rPr>
              <a:t>  }</a:t>
            </a:r>
          </a:p>
          <a:p>
            <a:pPr marL="402336" lvl="1" indent="0" algn="just">
              <a:buNone/>
            </a:pPr>
            <a:r>
              <a:rPr lang="en-US" sz="1200" dirty="0" smtClean="0">
                <a:latin typeface="Courier"/>
              </a:rPr>
              <a:t>}</a:t>
            </a:r>
          </a:p>
          <a:p>
            <a:pPr marL="402336" lvl="1" indent="0" algn="just">
              <a:buNone/>
            </a:pPr>
            <a:endParaRPr lang="en-US" sz="1000" dirty="0">
              <a:latin typeface="Courier"/>
            </a:endParaRPr>
          </a:p>
          <a:p>
            <a:pPr marL="402336" lvl="1" indent="0" algn="just">
              <a:buNone/>
            </a:pPr>
            <a:r>
              <a:rPr lang="en-US" sz="1200" dirty="0" smtClean="0">
                <a:latin typeface="Courier"/>
              </a:rPr>
              <a:t>localhost</a:t>
            </a:r>
          </a:p>
          <a:p>
            <a:pPr marL="402336" lvl="1" indent="0" algn="just">
              <a:buNone/>
            </a:pPr>
            <a:r>
              <a:rPr lang="en-US" sz="1200" dirty="0" smtClean="0">
                <a:latin typeface="Courier"/>
              </a:rPr>
              <a:t>666</a:t>
            </a:r>
            <a:endParaRPr lang="en-US" sz="1200" dirty="0">
              <a:latin typeface="Courier"/>
            </a:endParaRPr>
          </a:p>
        </p:txBody>
      </p:sp>
    </p:spTree>
    <p:extLst>
      <p:ext uri="{BB962C8B-B14F-4D97-AF65-F5344CB8AC3E}">
        <p14:creationId xmlns:p14="http://schemas.microsoft.com/office/powerpoint/2010/main" val="234650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Interfaces</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Unless the class that implements the interface is abstract, all the methods of the interface need to be defined in the class.</a:t>
            </a:r>
          </a:p>
          <a:p>
            <a:pPr algn="just"/>
            <a:r>
              <a:rPr lang="en-US" dirty="0"/>
              <a:t>An interface is similar to a class in the following ways −</a:t>
            </a:r>
          </a:p>
          <a:p>
            <a:pPr lvl="1" algn="just"/>
            <a:r>
              <a:rPr lang="en-US" dirty="0"/>
              <a:t>An interface can contain any number of methods.</a:t>
            </a:r>
          </a:p>
          <a:p>
            <a:pPr lvl="1" algn="just"/>
            <a:r>
              <a:rPr lang="en-US" dirty="0"/>
              <a:t>An interface is written in a file with a </a:t>
            </a:r>
            <a:r>
              <a:rPr lang="en-US" b="1" dirty="0"/>
              <a:t>.java</a:t>
            </a:r>
            <a:r>
              <a:rPr lang="en-US" dirty="0"/>
              <a:t> extension, with the name of the interface matching the name of the file.</a:t>
            </a:r>
          </a:p>
          <a:p>
            <a:pPr lvl="1" algn="just"/>
            <a:r>
              <a:rPr lang="en-US" dirty="0"/>
              <a:t>The byte code of an interface appears in a </a:t>
            </a:r>
            <a:r>
              <a:rPr lang="en-US" b="1" dirty="0"/>
              <a:t>.class</a:t>
            </a:r>
            <a:r>
              <a:rPr lang="en-US" dirty="0"/>
              <a:t> file.</a:t>
            </a:r>
          </a:p>
          <a:p>
            <a:pPr lvl="1" algn="just"/>
            <a:r>
              <a:rPr lang="en-US" dirty="0"/>
              <a:t>Interfaces appear in packages, and their corresponding bytecode file must be in a directory structure that matches the package name.</a:t>
            </a:r>
          </a:p>
        </p:txBody>
      </p:sp>
    </p:spTree>
    <p:extLst>
      <p:ext uri="{BB962C8B-B14F-4D97-AF65-F5344CB8AC3E}">
        <p14:creationId xmlns:p14="http://schemas.microsoft.com/office/powerpoint/2010/main" val="44974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3009900"/>
            <a:ext cx="10972800" cy="1066800"/>
          </a:xfrm>
        </p:spPr>
        <p:txBody>
          <a:bodyPr>
            <a:normAutofit/>
          </a:bodyPr>
          <a:lstStyle/>
          <a:p>
            <a:pPr algn="ctr"/>
            <a:r>
              <a:rPr lang="en-US" b="1" dirty="0"/>
              <a:t>Networking</a:t>
            </a:r>
          </a:p>
        </p:txBody>
      </p:sp>
    </p:spTree>
    <p:extLst>
      <p:ext uri="{BB962C8B-B14F-4D97-AF65-F5344CB8AC3E}">
        <p14:creationId xmlns:p14="http://schemas.microsoft.com/office/powerpoint/2010/main" val="291984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a:t>
            </a:r>
            <a:r>
              <a:rPr lang="en-US" dirty="0" smtClean="0"/>
              <a:t>Networking</a:t>
            </a:r>
            <a:endParaRPr lang="en-US" dirty="0"/>
          </a:p>
        </p:txBody>
      </p:sp>
      <p:sp>
        <p:nvSpPr>
          <p:cNvPr id="3" name="Content Placeholder 2"/>
          <p:cNvSpPr>
            <a:spLocks noGrp="1"/>
          </p:cNvSpPr>
          <p:nvPr>
            <p:ph idx="1"/>
          </p:nvPr>
        </p:nvSpPr>
        <p:spPr>
          <a:xfrm>
            <a:off x="609600" y="1679713"/>
            <a:ext cx="10972800" cy="4641573"/>
          </a:xfrm>
        </p:spPr>
        <p:txBody>
          <a:bodyPr>
            <a:normAutofit fontScale="92500"/>
          </a:bodyPr>
          <a:lstStyle/>
          <a:p>
            <a:pPr>
              <a:lnSpc>
                <a:spcPct val="150000"/>
              </a:lnSpc>
            </a:pPr>
            <a:r>
              <a:rPr lang="en-US" dirty="0"/>
              <a:t>Java Networking is a concept of connecting two or more computing devices together so that we can share resources.</a:t>
            </a:r>
          </a:p>
          <a:p>
            <a:pPr>
              <a:lnSpc>
                <a:spcPct val="150000"/>
              </a:lnSpc>
            </a:pPr>
            <a:r>
              <a:rPr lang="en-US" dirty="0"/>
              <a:t>Java socket programming provides facility to share data between different computing devices.</a:t>
            </a:r>
          </a:p>
          <a:p>
            <a:pPr>
              <a:lnSpc>
                <a:spcPct val="150000"/>
              </a:lnSpc>
            </a:pPr>
            <a:r>
              <a:rPr lang="en-US" dirty="0"/>
              <a:t>Advantage of Java </a:t>
            </a:r>
            <a:r>
              <a:rPr lang="en-US" dirty="0" smtClean="0"/>
              <a:t>Networking</a:t>
            </a:r>
          </a:p>
          <a:p>
            <a:pPr marL="925830" lvl="1" indent="-514350">
              <a:lnSpc>
                <a:spcPct val="150000"/>
              </a:lnSpc>
              <a:buFont typeface="+mj-lt"/>
              <a:buAutoNum type="arabicPeriod"/>
            </a:pPr>
            <a:r>
              <a:rPr lang="en-US" sz="2800" dirty="0"/>
              <a:t>sharing resources</a:t>
            </a:r>
          </a:p>
          <a:p>
            <a:pPr marL="925830" lvl="1" indent="-514350">
              <a:lnSpc>
                <a:spcPct val="150000"/>
              </a:lnSpc>
              <a:buFont typeface="+mj-lt"/>
              <a:buAutoNum type="arabicPeriod"/>
            </a:pPr>
            <a:r>
              <a:rPr lang="en-US" sz="2800" dirty="0"/>
              <a:t>centralize software management</a:t>
            </a:r>
          </a:p>
          <a:p>
            <a:pPr marL="109728" indent="0">
              <a:buNone/>
            </a:pPr>
            <a:endParaRPr lang="en-US" dirty="0"/>
          </a:p>
        </p:txBody>
      </p:sp>
    </p:spTree>
    <p:extLst>
      <p:ext uri="{BB962C8B-B14F-4D97-AF65-F5344CB8AC3E}">
        <p14:creationId xmlns:p14="http://schemas.microsoft.com/office/powerpoint/2010/main" val="359282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Networking Terminology</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buNone/>
            </a:pPr>
            <a:r>
              <a:rPr lang="en-US" sz="3200" dirty="0"/>
              <a:t>The widely used java networking terminologies are given below</a:t>
            </a:r>
            <a:r>
              <a:rPr lang="en-US" sz="3200" dirty="0" smtClean="0"/>
              <a:t>:</a:t>
            </a:r>
          </a:p>
          <a:p>
            <a:endParaRPr lang="en-US" dirty="0"/>
          </a:p>
          <a:p>
            <a:pPr marL="916686" lvl="1" indent="-514350">
              <a:buFont typeface="+mj-lt"/>
              <a:buAutoNum type="arabicPeriod"/>
            </a:pPr>
            <a:r>
              <a:rPr lang="en-US" dirty="0"/>
              <a:t>IP Address</a:t>
            </a:r>
          </a:p>
          <a:p>
            <a:pPr marL="916686" lvl="1" indent="-514350">
              <a:buFont typeface="+mj-lt"/>
              <a:buAutoNum type="arabicPeriod"/>
            </a:pPr>
            <a:r>
              <a:rPr lang="en-US" dirty="0"/>
              <a:t>Protocol</a:t>
            </a:r>
          </a:p>
          <a:p>
            <a:pPr marL="916686" lvl="1" indent="-514350">
              <a:buFont typeface="+mj-lt"/>
              <a:buAutoNum type="arabicPeriod"/>
            </a:pPr>
            <a:r>
              <a:rPr lang="en-US" dirty="0"/>
              <a:t>Port Number</a:t>
            </a:r>
          </a:p>
          <a:p>
            <a:pPr marL="916686" lvl="1" indent="-514350">
              <a:buFont typeface="+mj-lt"/>
              <a:buAutoNum type="arabicPeriod"/>
            </a:pPr>
            <a:r>
              <a:rPr lang="en-US" dirty="0"/>
              <a:t>MAC Address</a:t>
            </a:r>
          </a:p>
          <a:p>
            <a:pPr marL="916686" lvl="1" indent="-514350">
              <a:buFont typeface="+mj-lt"/>
              <a:buAutoNum type="arabicPeriod"/>
            </a:pPr>
            <a:r>
              <a:rPr lang="en-US" dirty="0"/>
              <a:t>Connection-oriented and connection-less protocol</a:t>
            </a:r>
          </a:p>
          <a:p>
            <a:pPr marL="916686" lvl="1" indent="-514350">
              <a:buFont typeface="+mj-lt"/>
              <a:buAutoNum type="arabicPeriod"/>
            </a:pPr>
            <a:r>
              <a:rPr lang="en-US" dirty="0"/>
              <a:t>Socket</a:t>
            </a:r>
          </a:p>
        </p:txBody>
      </p:sp>
    </p:spTree>
    <p:extLst>
      <p:ext uri="{BB962C8B-B14F-4D97-AF65-F5344CB8AC3E}">
        <p14:creationId xmlns:p14="http://schemas.microsoft.com/office/powerpoint/2010/main" val="189694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Networking Terminology</a:t>
            </a:r>
          </a:p>
        </p:txBody>
      </p:sp>
      <p:sp>
        <p:nvSpPr>
          <p:cNvPr id="3" name="Content Placeholder 2"/>
          <p:cNvSpPr>
            <a:spLocks noGrp="1"/>
          </p:cNvSpPr>
          <p:nvPr>
            <p:ph idx="1"/>
          </p:nvPr>
        </p:nvSpPr>
        <p:spPr>
          <a:xfrm>
            <a:off x="609600" y="1679713"/>
            <a:ext cx="10972800" cy="4641573"/>
          </a:xfrm>
        </p:spPr>
        <p:txBody>
          <a:bodyPr>
            <a:normAutofit fontScale="92500" lnSpcReduction="10000"/>
          </a:bodyPr>
          <a:lstStyle/>
          <a:p>
            <a:pPr marL="624078" indent="-514350">
              <a:buFont typeface="+mj-lt"/>
              <a:buAutoNum type="arabicPeriod"/>
            </a:pPr>
            <a:r>
              <a:rPr lang="en-US" dirty="0" smtClean="0"/>
              <a:t>IP Address</a:t>
            </a:r>
          </a:p>
          <a:p>
            <a:pPr lvl="2"/>
            <a:r>
              <a:rPr lang="en-US" dirty="0" smtClean="0"/>
              <a:t>IP </a:t>
            </a:r>
            <a:r>
              <a:rPr lang="en-US" dirty="0"/>
              <a:t>address is a unique number assigned to a node of a network e.g. 192.168.0.1 . It is composed of octets that range from 0 to 255.</a:t>
            </a:r>
          </a:p>
          <a:p>
            <a:pPr lvl="2"/>
            <a:r>
              <a:rPr lang="en-US" dirty="0"/>
              <a:t>It is a logical address that can be changed.</a:t>
            </a:r>
          </a:p>
          <a:p>
            <a:pPr marL="624078" indent="-514350">
              <a:buFont typeface="+mj-lt"/>
              <a:buAutoNum type="arabicPeriod" startAt="2"/>
            </a:pPr>
            <a:r>
              <a:rPr lang="en-US" dirty="0" smtClean="0"/>
              <a:t>Protocol</a:t>
            </a:r>
            <a:endParaRPr lang="en-US" dirty="0"/>
          </a:p>
          <a:p>
            <a:pPr lvl="2"/>
            <a:r>
              <a:rPr lang="en-US" dirty="0" smtClean="0"/>
              <a:t>A </a:t>
            </a:r>
            <a:r>
              <a:rPr lang="en-US" dirty="0"/>
              <a:t>protocol is a set of rules basically that is followed for communication. For example:</a:t>
            </a:r>
          </a:p>
          <a:p>
            <a:pPr marL="1266444" lvl="3" indent="-342900"/>
            <a:r>
              <a:rPr lang="en-US" dirty="0"/>
              <a:t>TCP</a:t>
            </a:r>
          </a:p>
          <a:p>
            <a:pPr marL="1266444" lvl="3" indent="-342900"/>
            <a:r>
              <a:rPr lang="en-US" dirty="0"/>
              <a:t>FTP</a:t>
            </a:r>
          </a:p>
          <a:p>
            <a:pPr marL="1266444" lvl="3" indent="-342900"/>
            <a:r>
              <a:rPr lang="en-US" dirty="0"/>
              <a:t>Telnet</a:t>
            </a:r>
          </a:p>
          <a:p>
            <a:pPr marL="1266444" lvl="3" indent="-342900"/>
            <a:r>
              <a:rPr lang="en-US" dirty="0"/>
              <a:t>SMTP</a:t>
            </a:r>
          </a:p>
          <a:p>
            <a:pPr marL="1266444" lvl="3" indent="-342900"/>
            <a:r>
              <a:rPr lang="en-US" dirty="0"/>
              <a:t>POP etc.</a:t>
            </a:r>
          </a:p>
          <a:p>
            <a:pPr marL="624078" indent="-514350">
              <a:buFont typeface="+mj-lt"/>
              <a:buAutoNum type="arabicPeriod" startAt="3"/>
            </a:pPr>
            <a:r>
              <a:rPr lang="en-US" dirty="0" smtClean="0"/>
              <a:t>Port </a:t>
            </a:r>
            <a:r>
              <a:rPr lang="en-US" dirty="0"/>
              <a:t>Number</a:t>
            </a:r>
          </a:p>
          <a:p>
            <a:pPr lvl="2"/>
            <a:r>
              <a:rPr lang="en-US" dirty="0"/>
              <a:t>The port number is used to uniquely identify different applications. It acts as a communication endpoint between applications.</a:t>
            </a:r>
          </a:p>
          <a:p>
            <a:pPr lvl="2"/>
            <a:r>
              <a:rPr lang="en-US" dirty="0"/>
              <a:t>The port number is associated with the IP address for communication between two applications.</a:t>
            </a:r>
          </a:p>
        </p:txBody>
      </p:sp>
    </p:spTree>
    <p:extLst>
      <p:ext uri="{BB962C8B-B14F-4D97-AF65-F5344CB8AC3E}">
        <p14:creationId xmlns:p14="http://schemas.microsoft.com/office/powerpoint/2010/main" val="32257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Networking Terminology</a:t>
            </a:r>
          </a:p>
        </p:txBody>
      </p:sp>
      <p:sp>
        <p:nvSpPr>
          <p:cNvPr id="3" name="Content Placeholder 2"/>
          <p:cNvSpPr>
            <a:spLocks noGrp="1"/>
          </p:cNvSpPr>
          <p:nvPr>
            <p:ph idx="1"/>
          </p:nvPr>
        </p:nvSpPr>
        <p:spPr>
          <a:xfrm>
            <a:off x="609600" y="1679713"/>
            <a:ext cx="10972800" cy="4641573"/>
          </a:xfrm>
        </p:spPr>
        <p:txBody>
          <a:bodyPr>
            <a:normAutofit/>
          </a:bodyPr>
          <a:lstStyle/>
          <a:p>
            <a:pPr marL="624078" indent="-514350">
              <a:buFont typeface="+mj-lt"/>
              <a:buAutoNum type="arabicPeriod" startAt="4"/>
            </a:pPr>
            <a:r>
              <a:rPr lang="en-US" dirty="0"/>
              <a:t>MAC </a:t>
            </a:r>
            <a:r>
              <a:rPr lang="en-US" dirty="0" smtClean="0"/>
              <a:t>Address</a:t>
            </a:r>
          </a:p>
          <a:p>
            <a:pPr lvl="2"/>
            <a:r>
              <a:rPr lang="en-US" dirty="0"/>
              <a:t>MAC (Media Access Control) Address is a unique identifier of NIC (Network Interface Controller). A network node can have multiple NIC but each with unique MAC</a:t>
            </a:r>
            <a:r>
              <a:rPr lang="en-US" dirty="0" smtClean="0"/>
              <a:t>.</a:t>
            </a:r>
            <a:endParaRPr lang="en-US" dirty="0"/>
          </a:p>
          <a:p>
            <a:pPr marL="624078" indent="-514350">
              <a:buFont typeface="+mj-lt"/>
              <a:buAutoNum type="arabicPeriod" startAt="5"/>
            </a:pPr>
            <a:r>
              <a:rPr lang="en-US" dirty="0"/>
              <a:t>Connection-oriented and connection-less </a:t>
            </a:r>
            <a:r>
              <a:rPr lang="en-US" dirty="0" smtClean="0"/>
              <a:t>protocol</a:t>
            </a:r>
            <a:endParaRPr lang="en-US" dirty="0"/>
          </a:p>
          <a:p>
            <a:pPr lvl="2"/>
            <a:r>
              <a:rPr lang="en-US" dirty="0"/>
              <a:t>In connection-oriented protocol, acknowledgement is sent by the receiver. So it is reliable but slow. The example of connection-oriented protocol is TCP.</a:t>
            </a:r>
          </a:p>
          <a:p>
            <a:pPr lvl="2"/>
            <a:r>
              <a:rPr lang="en-US" dirty="0"/>
              <a:t>But, in connection-less protocol, acknowledgement is not sent by the receiver. So it is not reliable but fast. The example of connection-less protocol is UDP.</a:t>
            </a:r>
          </a:p>
          <a:p>
            <a:pPr marL="624078" indent="-514350">
              <a:buFont typeface="+mj-lt"/>
              <a:buAutoNum type="arabicPeriod" startAt="6"/>
            </a:pPr>
            <a:r>
              <a:rPr lang="en-US" dirty="0" smtClean="0"/>
              <a:t>Port </a:t>
            </a:r>
            <a:r>
              <a:rPr lang="en-US" dirty="0"/>
              <a:t>Number</a:t>
            </a:r>
          </a:p>
          <a:p>
            <a:pPr lvl="2"/>
            <a:r>
              <a:rPr lang="en-US" dirty="0"/>
              <a:t>A socket is an endpoint between two way communication.</a:t>
            </a:r>
            <a:r>
              <a:rPr lang="en-US" dirty="0" smtClean="0"/>
              <a:t>.</a:t>
            </a:r>
            <a:endParaRPr lang="en-US" dirty="0"/>
          </a:p>
        </p:txBody>
      </p:sp>
    </p:spTree>
    <p:extLst>
      <p:ext uri="{BB962C8B-B14F-4D97-AF65-F5344CB8AC3E}">
        <p14:creationId xmlns:p14="http://schemas.microsoft.com/office/powerpoint/2010/main" val="199503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Socket Programming</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Java Socket programming is used for communication between the applications running on different JRE.</a:t>
            </a:r>
          </a:p>
          <a:p>
            <a:r>
              <a:rPr lang="en-US" dirty="0"/>
              <a:t>Java Socket programming can be connection-oriented or connection-less.</a:t>
            </a:r>
          </a:p>
          <a:p>
            <a:r>
              <a:rPr lang="en-US" dirty="0"/>
              <a:t>Socket and </a:t>
            </a:r>
            <a:r>
              <a:rPr lang="en-US" dirty="0" err="1"/>
              <a:t>ServerSocket</a:t>
            </a:r>
            <a:r>
              <a:rPr lang="en-US" dirty="0"/>
              <a:t> classes are used for connection-oriented socket programming and </a:t>
            </a:r>
            <a:r>
              <a:rPr lang="en-US" dirty="0" err="1"/>
              <a:t>DatagramSocket</a:t>
            </a:r>
            <a:r>
              <a:rPr lang="en-US" dirty="0"/>
              <a:t> and </a:t>
            </a:r>
            <a:r>
              <a:rPr lang="en-US" dirty="0" err="1"/>
              <a:t>DatagramPacket</a:t>
            </a:r>
            <a:r>
              <a:rPr lang="en-US" dirty="0"/>
              <a:t> classes are used for connection-less socket programming.</a:t>
            </a:r>
          </a:p>
          <a:p>
            <a:r>
              <a:rPr lang="en-US" dirty="0"/>
              <a:t>The client in socket programming must know two information:</a:t>
            </a:r>
          </a:p>
          <a:p>
            <a:pPr marL="925830" lvl="1" indent="-514350">
              <a:buFont typeface="+mj-lt"/>
              <a:buAutoNum type="arabicPeriod"/>
            </a:pPr>
            <a:r>
              <a:rPr lang="en-US" dirty="0"/>
              <a:t>IP Address of Server, and</a:t>
            </a:r>
          </a:p>
          <a:p>
            <a:pPr marL="925830" lvl="1" indent="-514350">
              <a:buFont typeface="+mj-lt"/>
              <a:buAutoNum type="arabicPeriod"/>
            </a:pPr>
            <a:r>
              <a:rPr lang="en-US" dirty="0"/>
              <a:t>Port number</a:t>
            </a:r>
            <a:r>
              <a:rPr lang="en-US" dirty="0" smtClean="0"/>
              <a:t>.</a:t>
            </a:r>
            <a:endParaRPr lang="en-US" dirty="0"/>
          </a:p>
        </p:txBody>
      </p:sp>
    </p:spTree>
    <p:extLst>
      <p:ext uri="{BB962C8B-B14F-4D97-AF65-F5344CB8AC3E}">
        <p14:creationId xmlns:p14="http://schemas.microsoft.com/office/powerpoint/2010/main" val="57482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Socket</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buNone/>
            </a:pPr>
            <a:r>
              <a:rPr lang="en-US" sz="3200" dirty="0"/>
              <a:t>Socket </a:t>
            </a:r>
            <a:r>
              <a:rPr lang="en-US" sz="3200" dirty="0" smtClean="0"/>
              <a:t>class</a:t>
            </a:r>
          </a:p>
          <a:p>
            <a:r>
              <a:rPr lang="en-US" sz="2000" dirty="0" smtClean="0"/>
              <a:t>A </a:t>
            </a:r>
            <a:r>
              <a:rPr lang="en-US" sz="2000" dirty="0"/>
              <a:t>socket is simply an endpoint for communications between the machines. The Socket class can be used to </a:t>
            </a:r>
            <a:r>
              <a:rPr lang="en-US" sz="2000" dirty="0" smtClean="0"/>
              <a:t>create </a:t>
            </a:r>
            <a:r>
              <a:rPr lang="en-US" sz="2000" dirty="0"/>
              <a:t>a socket</a:t>
            </a:r>
            <a:r>
              <a:rPr lang="en-US" sz="2000" dirty="0" smtClean="0"/>
              <a:t>.</a:t>
            </a:r>
          </a:p>
          <a:p>
            <a:endParaRPr lang="en-US" sz="2000" dirty="0"/>
          </a:p>
        </p:txBody>
      </p:sp>
      <p:pic>
        <p:nvPicPr>
          <p:cNvPr id="4" name="Picture 3"/>
          <p:cNvPicPr>
            <a:picLocks noChangeAspect="1"/>
          </p:cNvPicPr>
          <p:nvPr/>
        </p:nvPicPr>
        <p:blipFill>
          <a:blip r:embed="rId3"/>
          <a:stretch>
            <a:fillRect/>
          </a:stretch>
        </p:blipFill>
        <p:spPr>
          <a:xfrm>
            <a:off x="1009138" y="3157641"/>
            <a:ext cx="10248620" cy="2063715"/>
          </a:xfrm>
          <a:prstGeom prst="rect">
            <a:avLst/>
          </a:prstGeom>
        </p:spPr>
      </p:pic>
    </p:spTree>
    <p:extLst>
      <p:ext uri="{BB962C8B-B14F-4D97-AF65-F5344CB8AC3E}">
        <p14:creationId xmlns:p14="http://schemas.microsoft.com/office/powerpoint/2010/main" val="201932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Socket</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buNone/>
            </a:pPr>
            <a:r>
              <a:rPr lang="en-US" sz="3200" dirty="0" err="1"/>
              <a:t>ServerSocket</a:t>
            </a:r>
            <a:r>
              <a:rPr lang="en-US" sz="3200" dirty="0"/>
              <a:t> class</a:t>
            </a:r>
          </a:p>
          <a:p>
            <a:r>
              <a:rPr lang="en-US" sz="2000" dirty="0"/>
              <a:t>The </a:t>
            </a:r>
            <a:r>
              <a:rPr lang="en-US" sz="2000" dirty="0" err="1"/>
              <a:t>ServerSocket</a:t>
            </a:r>
            <a:r>
              <a:rPr lang="en-US" sz="2000" dirty="0"/>
              <a:t> class can be used to create a server socket. This object is used to establish communication with the clients</a:t>
            </a:r>
            <a:r>
              <a:rPr lang="en-US" sz="2000" dirty="0" smtClean="0"/>
              <a:t>.</a:t>
            </a:r>
          </a:p>
          <a:p>
            <a:endParaRPr lang="en-US" sz="2000" dirty="0"/>
          </a:p>
        </p:txBody>
      </p:sp>
      <p:pic>
        <p:nvPicPr>
          <p:cNvPr id="5" name="Picture 4"/>
          <p:cNvPicPr>
            <a:picLocks noChangeAspect="1"/>
          </p:cNvPicPr>
          <p:nvPr/>
        </p:nvPicPr>
        <p:blipFill>
          <a:blip r:embed="rId3"/>
          <a:stretch>
            <a:fillRect/>
          </a:stretch>
        </p:blipFill>
        <p:spPr>
          <a:xfrm>
            <a:off x="609600" y="3036900"/>
            <a:ext cx="10972130" cy="1720630"/>
          </a:xfrm>
          <a:prstGeom prst="rect">
            <a:avLst/>
          </a:prstGeom>
        </p:spPr>
      </p:pic>
    </p:spTree>
    <p:extLst>
      <p:ext uri="{BB962C8B-B14F-4D97-AF65-F5344CB8AC3E}">
        <p14:creationId xmlns:p14="http://schemas.microsoft.com/office/powerpoint/2010/main" val="165942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Example of Java Socket Programming</a:t>
            </a:r>
          </a:p>
        </p:txBody>
      </p:sp>
      <p:sp>
        <p:nvSpPr>
          <p:cNvPr id="3" name="Content Placeholder 2"/>
          <p:cNvSpPr>
            <a:spLocks noGrp="1"/>
          </p:cNvSpPr>
          <p:nvPr>
            <p:ph idx="1"/>
          </p:nvPr>
        </p:nvSpPr>
        <p:spPr>
          <a:xfrm>
            <a:off x="609600" y="1679713"/>
            <a:ext cx="10972800" cy="4641573"/>
          </a:xfrm>
        </p:spPr>
        <p:txBody>
          <a:bodyPr>
            <a:normAutofit fontScale="62500" lnSpcReduction="20000"/>
          </a:bodyPr>
          <a:lstStyle/>
          <a:p>
            <a:pPr marL="109728" indent="0">
              <a:buNone/>
            </a:pPr>
            <a:r>
              <a:rPr lang="en-US" b="1" dirty="0">
                <a:latin typeface="Courier"/>
                <a:cs typeface="Courier New" panose="02070309020205020404" pitchFamily="49" charset="0"/>
              </a:rPr>
              <a:t>import</a:t>
            </a:r>
            <a:r>
              <a:rPr lang="en-US" dirty="0">
                <a:latin typeface="Courier"/>
                <a:cs typeface="Courier New" panose="02070309020205020404" pitchFamily="49" charset="0"/>
              </a:rPr>
              <a:t> java.io.*;  </a:t>
            </a:r>
          </a:p>
          <a:p>
            <a:pPr marL="109728" indent="0">
              <a:buNone/>
            </a:pPr>
            <a:r>
              <a:rPr lang="en-US" b="1" dirty="0">
                <a:latin typeface="Courier"/>
                <a:cs typeface="Courier New" panose="02070309020205020404" pitchFamily="49" charset="0"/>
              </a:rPr>
              <a:t>import</a:t>
            </a:r>
            <a:r>
              <a:rPr lang="en-US" dirty="0">
                <a:latin typeface="Courier"/>
                <a:cs typeface="Courier New" panose="02070309020205020404" pitchFamily="49" charset="0"/>
              </a:rPr>
              <a:t> java.net.*;  </a:t>
            </a:r>
          </a:p>
          <a:p>
            <a:pPr marL="109728" indent="0">
              <a:buNone/>
            </a:pPr>
            <a:r>
              <a:rPr lang="en-US" b="1" dirty="0">
                <a:latin typeface="Courier"/>
                <a:cs typeface="Courier New" panose="02070309020205020404" pitchFamily="49" charset="0"/>
              </a:rPr>
              <a:t>public</a:t>
            </a:r>
            <a:r>
              <a:rPr lang="en-US" dirty="0">
                <a:latin typeface="Courier"/>
                <a:cs typeface="Courier New" panose="02070309020205020404" pitchFamily="49" charset="0"/>
              </a:rPr>
              <a:t> </a:t>
            </a:r>
            <a:r>
              <a:rPr lang="en-US" b="1" dirty="0">
                <a:latin typeface="Courier"/>
                <a:cs typeface="Courier New" panose="02070309020205020404" pitchFamily="49" charset="0"/>
              </a:rPr>
              <a:t>class</a:t>
            </a:r>
            <a:r>
              <a:rPr lang="en-US" dirty="0">
                <a:latin typeface="Courier"/>
                <a:cs typeface="Courier New" panose="02070309020205020404" pitchFamily="49" charset="0"/>
              </a:rPr>
              <a:t> </a:t>
            </a:r>
            <a:r>
              <a:rPr lang="en-US" dirty="0" err="1">
                <a:latin typeface="Courier"/>
                <a:cs typeface="Courier New" panose="02070309020205020404" pitchFamily="49" charset="0"/>
              </a:rPr>
              <a:t>MyServer</a:t>
            </a:r>
            <a:r>
              <a:rPr lang="en-US" dirty="0">
                <a:latin typeface="Courier"/>
                <a:cs typeface="Courier New" panose="02070309020205020404" pitchFamily="49" charset="0"/>
              </a:rPr>
              <a:t> {  </a:t>
            </a:r>
          </a:p>
          <a:p>
            <a:pPr marL="109728" indent="0">
              <a:buNone/>
            </a:pPr>
            <a:r>
              <a:rPr lang="en-US" b="1" dirty="0">
                <a:latin typeface="Courier"/>
                <a:cs typeface="Courier New" panose="02070309020205020404" pitchFamily="49" charset="0"/>
              </a:rPr>
              <a:t>public</a:t>
            </a:r>
            <a:r>
              <a:rPr lang="en-US" dirty="0">
                <a:latin typeface="Courier"/>
                <a:cs typeface="Courier New" panose="02070309020205020404" pitchFamily="49" charset="0"/>
              </a:rPr>
              <a:t> </a:t>
            </a:r>
            <a:r>
              <a:rPr lang="en-US" b="1" dirty="0">
                <a:latin typeface="Courier"/>
                <a:cs typeface="Courier New" panose="02070309020205020404" pitchFamily="49" charset="0"/>
              </a:rPr>
              <a:t>static</a:t>
            </a:r>
            <a:r>
              <a:rPr lang="en-US" dirty="0">
                <a:latin typeface="Courier"/>
                <a:cs typeface="Courier New" panose="02070309020205020404" pitchFamily="49" charset="0"/>
              </a:rPr>
              <a:t> </a:t>
            </a:r>
            <a:r>
              <a:rPr lang="en-US" b="1" dirty="0">
                <a:latin typeface="Courier"/>
                <a:cs typeface="Courier New" panose="02070309020205020404" pitchFamily="49" charset="0"/>
              </a:rPr>
              <a:t>void</a:t>
            </a:r>
            <a:r>
              <a:rPr lang="en-US" dirty="0">
                <a:latin typeface="Courier"/>
                <a:cs typeface="Courier New" panose="02070309020205020404" pitchFamily="49" charset="0"/>
              </a:rPr>
              <a:t> main(String[] </a:t>
            </a:r>
            <a:r>
              <a:rPr lang="en-US" dirty="0" err="1">
                <a:latin typeface="Courier"/>
                <a:cs typeface="Courier New" panose="02070309020205020404" pitchFamily="49" charset="0"/>
              </a:rPr>
              <a:t>args</a:t>
            </a:r>
            <a:r>
              <a:rPr lang="en-US" dirty="0">
                <a:latin typeface="Courier"/>
                <a:cs typeface="Courier New" panose="02070309020205020404" pitchFamily="49" charset="0"/>
              </a:rPr>
              <a:t>){  </a:t>
            </a:r>
          </a:p>
          <a:p>
            <a:pPr marL="109728" indent="0">
              <a:buNone/>
            </a:pPr>
            <a:r>
              <a:rPr lang="en-US" b="1" dirty="0">
                <a:latin typeface="Courier"/>
                <a:cs typeface="Courier New" panose="02070309020205020404" pitchFamily="49" charset="0"/>
              </a:rPr>
              <a:t>try</a:t>
            </a:r>
            <a:r>
              <a:rPr lang="en-US" dirty="0">
                <a:latin typeface="Courier"/>
                <a:cs typeface="Courier New" panose="02070309020205020404" pitchFamily="49" charset="0"/>
              </a:rPr>
              <a:t>{  </a:t>
            </a:r>
          </a:p>
          <a:p>
            <a:pPr marL="109728" indent="0">
              <a:buNone/>
            </a:pPr>
            <a:r>
              <a:rPr lang="en-US" dirty="0" err="1">
                <a:latin typeface="Courier"/>
                <a:cs typeface="Courier New" panose="02070309020205020404" pitchFamily="49" charset="0"/>
              </a:rPr>
              <a:t>ServerSocket</a:t>
            </a:r>
            <a:r>
              <a:rPr lang="en-US" dirty="0">
                <a:latin typeface="Courier"/>
                <a:cs typeface="Courier New" panose="02070309020205020404" pitchFamily="49" charset="0"/>
              </a:rPr>
              <a:t> </a:t>
            </a:r>
            <a:r>
              <a:rPr lang="en-US" dirty="0" err="1">
                <a:latin typeface="Courier"/>
                <a:cs typeface="Courier New" panose="02070309020205020404" pitchFamily="49" charset="0"/>
              </a:rPr>
              <a:t>ss</a:t>
            </a:r>
            <a:r>
              <a:rPr lang="en-US" dirty="0">
                <a:latin typeface="Courier"/>
                <a:cs typeface="Courier New" panose="02070309020205020404" pitchFamily="49" charset="0"/>
              </a:rPr>
              <a:t>=</a:t>
            </a:r>
            <a:r>
              <a:rPr lang="en-US" b="1" dirty="0">
                <a:latin typeface="Courier"/>
                <a:cs typeface="Courier New" panose="02070309020205020404" pitchFamily="49" charset="0"/>
              </a:rPr>
              <a:t>new</a:t>
            </a:r>
            <a:r>
              <a:rPr lang="en-US" dirty="0">
                <a:latin typeface="Courier"/>
                <a:cs typeface="Courier New" panose="02070309020205020404" pitchFamily="49" charset="0"/>
              </a:rPr>
              <a:t> </a:t>
            </a:r>
            <a:r>
              <a:rPr lang="en-US" dirty="0" err="1">
                <a:latin typeface="Courier"/>
                <a:cs typeface="Courier New" panose="02070309020205020404" pitchFamily="49" charset="0"/>
              </a:rPr>
              <a:t>ServerSocket</a:t>
            </a:r>
            <a:r>
              <a:rPr lang="en-US" dirty="0">
                <a:latin typeface="Courier"/>
                <a:cs typeface="Courier New" panose="02070309020205020404" pitchFamily="49" charset="0"/>
              </a:rPr>
              <a:t>(6666);  </a:t>
            </a:r>
          </a:p>
          <a:p>
            <a:pPr marL="109728" indent="0">
              <a:buNone/>
            </a:pPr>
            <a:r>
              <a:rPr lang="en-US" dirty="0">
                <a:latin typeface="Courier"/>
                <a:cs typeface="Courier New" panose="02070309020205020404" pitchFamily="49" charset="0"/>
              </a:rPr>
              <a:t>Socket s=</a:t>
            </a:r>
            <a:r>
              <a:rPr lang="en-US" dirty="0" err="1">
                <a:latin typeface="Courier"/>
                <a:cs typeface="Courier New" panose="02070309020205020404" pitchFamily="49" charset="0"/>
              </a:rPr>
              <a:t>ss.accept</a:t>
            </a:r>
            <a:r>
              <a:rPr lang="en-US" dirty="0">
                <a:latin typeface="Courier"/>
                <a:cs typeface="Courier New" panose="02070309020205020404" pitchFamily="49" charset="0"/>
              </a:rPr>
              <a:t>();//establishes connection   </a:t>
            </a:r>
          </a:p>
          <a:p>
            <a:pPr marL="109728" indent="0">
              <a:buNone/>
            </a:pPr>
            <a:r>
              <a:rPr lang="en-US" dirty="0" err="1">
                <a:latin typeface="Courier"/>
                <a:cs typeface="Courier New" panose="02070309020205020404" pitchFamily="49" charset="0"/>
              </a:rPr>
              <a:t>DataInputStream</a:t>
            </a:r>
            <a:r>
              <a:rPr lang="en-US" dirty="0">
                <a:latin typeface="Courier"/>
                <a:cs typeface="Courier New" panose="02070309020205020404" pitchFamily="49" charset="0"/>
              </a:rPr>
              <a:t> dis=</a:t>
            </a:r>
            <a:r>
              <a:rPr lang="en-US" b="1" dirty="0">
                <a:latin typeface="Courier"/>
                <a:cs typeface="Courier New" panose="02070309020205020404" pitchFamily="49" charset="0"/>
              </a:rPr>
              <a:t>new</a:t>
            </a:r>
            <a:r>
              <a:rPr lang="en-US" dirty="0">
                <a:latin typeface="Courier"/>
                <a:cs typeface="Courier New" panose="02070309020205020404" pitchFamily="49" charset="0"/>
              </a:rPr>
              <a:t> </a:t>
            </a:r>
            <a:r>
              <a:rPr lang="en-US" dirty="0" err="1">
                <a:latin typeface="Courier"/>
                <a:cs typeface="Courier New" panose="02070309020205020404" pitchFamily="49" charset="0"/>
              </a:rPr>
              <a:t>DataInputStream</a:t>
            </a:r>
            <a:r>
              <a:rPr lang="en-US" dirty="0">
                <a:latin typeface="Courier"/>
                <a:cs typeface="Courier New" panose="02070309020205020404" pitchFamily="49" charset="0"/>
              </a:rPr>
              <a:t>(</a:t>
            </a:r>
            <a:r>
              <a:rPr lang="en-US" dirty="0" err="1">
                <a:latin typeface="Courier"/>
                <a:cs typeface="Courier New" panose="02070309020205020404" pitchFamily="49" charset="0"/>
              </a:rPr>
              <a:t>s.getInputStream</a:t>
            </a:r>
            <a:r>
              <a:rPr lang="en-US" dirty="0">
                <a:latin typeface="Courier"/>
                <a:cs typeface="Courier New" panose="02070309020205020404" pitchFamily="49" charset="0"/>
              </a:rPr>
              <a:t>());  </a:t>
            </a:r>
          </a:p>
          <a:p>
            <a:pPr marL="109728" indent="0">
              <a:buNone/>
            </a:pPr>
            <a:r>
              <a:rPr lang="en-US" dirty="0">
                <a:latin typeface="Courier"/>
                <a:cs typeface="Courier New" panose="02070309020205020404" pitchFamily="49" charset="0"/>
              </a:rPr>
              <a:t>String  </a:t>
            </a:r>
            <a:r>
              <a:rPr lang="en-US" dirty="0" err="1">
                <a:latin typeface="Courier"/>
                <a:cs typeface="Courier New" panose="02070309020205020404" pitchFamily="49" charset="0"/>
              </a:rPr>
              <a:t>str</a:t>
            </a:r>
            <a:r>
              <a:rPr lang="en-US" dirty="0">
                <a:latin typeface="Courier"/>
                <a:cs typeface="Courier New" panose="02070309020205020404" pitchFamily="49" charset="0"/>
              </a:rPr>
              <a:t>=(String)</a:t>
            </a:r>
            <a:r>
              <a:rPr lang="en-US" dirty="0" err="1">
                <a:latin typeface="Courier"/>
                <a:cs typeface="Courier New" panose="02070309020205020404" pitchFamily="49" charset="0"/>
              </a:rPr>
              <a:t>dis.readUTF</a:t>
            </a:r>
            <a:r>
              <a:rPr lang="en-US" dirty="0">
                <a:latin typeface="Courier"/>
                <a:cs typeface="Courier New" panose="02070309020205020404" pitchFamily="49" charset="0"/>
              </a:rPr>
              <a:t>();  </a:t>
            </a:r>
          </a:p>
          <a:p>
            <a:pPr marL="109728" indent="0">
              <a:buNone/>
            </a:pPr>
            <a:r>
              <a:rPr lang="en-US" dirty="0" err="1">
                <a:latin typeface="Courier"/>
                <a:cs typeface="Courier New" panose="02070309020205020404" pitchFamily="49" charset="0"/>
              </a:rPr>
              <a:t>System.out.println</a:t>
            </a:r>
            <a:r>
              <a:rPr lang="en-US" dirty="0">
                <a:latin typeface="Courier"/>
                <a:cs typeface="Courier New" panose="02070309020205020404" pitchFamily="49" charset="0"/>
              </a:rPr>
              <a:t>("message= "+</a:t>
            </a:r>
            <a:r>
              <a:rPr lang="en-US" dirty="0" err="1">
                <a:latin typeface="Courier"/>
                <a:cs typeface="Courier New" panose="02070309020205020404" pitchFamily="49" charset="0"/>
              </a:rPr>
              <a:t>str</a:t>
            </a:r>
            <a:r>
              <a:rPr lang="en-US" dirty="0">
                <a:latin typeface="Courier"/>
                <a:cs typeface="Courier New" panose="02070309020205020404" pitchFamily="49" charset="0"/>
              </a:rPr>
              <a:t>);  </a:t>
            </a:r>
          </a:p>
          <a:p>
            <a:pPr marL="109728" indent="0">
              <a:buNone/>
            </a:pPr>
            <a:r>
              <a:rPr lang="en-US" dirty="0" err="1">
                <a:latin typeface="Courier"/>
                <a:cs typeface="Courier New" panose="02070309020205020404" pitchFamily="49" charset="0"/>
              </a:rPr>
              <a:t>ss.close</a:t>
            </a:r>
            <a:r>
              <a:rPr lang="en-US" dirty="0">
                <a:latin typeface="Courier"/>
                <a:cs typeface="Courier New" panose="02070309020205020404" pitchFamily="49" charset="0"/>
              </a:rPr>
              <a:t>();  </a:t>
            </a:r>
          </a:p>
          <a:p>
            <a:pPr marL="109728" indent="0">
              <a:buNone/>
            </a:pPr>
            <a:r>
              <a:rPr lang="en-US" dirty="0">
                <a:latin typeface="Courier"/>
                <a:cs typeface="Courier New" panose="02070309020205020404" pitchFamily="49" charset="0"/>
              </a:rPr>
              <a:t>}</a:t>
            </a:r>
            <a:r>
              <a:rPr lang="en-US" b="1" dirty="0">
                <a:latin typeface="Courier"/>
                <a:cs typeface="Courier New" panose="02070309020205020404" pitchFamily="49" charset="0"/>
              </a:rPr>
              <a:t>catch</a:t>
            </a:r>
            <a:r>
              <a:rPr lang="en-US" dirty="0">
                <a:latin typeface="Courier"/>
                <a:cs typeface="Courier New" panose="02070309020205020404" pitchFamily="49" charset="0"/>
              </a:rPr>
              <a:t>(Exception e){</a:t>
            </a:r>
            <a:r>
              <a:rPr lang="en-US" dirty="0" err="1">
                <a:latin typeface="Courier"/>
                <a:cs typeface="Courier New" panose="02070309020205020404" pitchFamily="49" charset="0"/>
              </a:rPr>
              <a:t>System.out.println</a:t>
            </a:r>
            <a:r>
              <a:rPr lang="en-US" dirty="0">
                <a:latin typeface="Courier"/>
                <a:cs typeface="Courier New" panose="02070309020205020404" pitchFamily="49" charset="0"/>
              </a:rPr>
              <a:t>(e);}  </a:t>
            </a:r>
          </a:p>
          <a:p>
            <a:pPr marL="109728" indent="0">
              <a:buNone/>
            </a:pPr>
            <a:r>
              <a:rPr lang="en-US" dirty="0">
                <a:latin typeface="Courier"/>
                <a:cs typeface="Courier New" panose="02070309020205020404" pitchFamily="49" charset="0"/>
              </a:rPr>
              <a:t>}  </a:t>
            </a:r>
          </a:p>
          <a:p>
            <a:pPr marL="109728" indent="0">
              <a:buNone/>
            </a:pPr>
            <a:r>
              <a:rPr lang="en-US" dirty="0">
                <a:latin typeface="Courier"/>
                <a:cs typeface="Courier New" panose="02070309020205020404" pitchFamily="49" charset="0"/>
              </a:rPr>
              <a:t>}  </a:t>
            </a:r>
          </a:p>
        </p:txBody>
      </p:sp>
    </p:spTree>
    <p:extLst>
      <p:ext uri="{BB962C8B-B14F-4D97-AF65-F5344CB8AC3E}">
        <p14:creationId xmlns:p14="http://schemas.microsoft.com/office/powerpoint/2010/main" val="473737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Example of Java Socket Programming</a:t>
            </a:r>
          </a:p>
        </p:txBody>
      </p:sp>
      <p:sp>
        <p:nvSpPr>
          <p:cNvPr id="3" name="Content Placeholder 2"/>
          <p:cNvSpPr>
            <a:spLocks noGrp="1"/>
          </p:cNvSpPr>
          <p:nvPr>
            <p:ph idx="1"/>
          </p:nvPr>
        </p:nvSpPr>
        <p:spPr>
          <a:xfrm>
            <a:off x="609600" y="1679713"/>
            <a:ext cx="10972800" cy="4641573"/>
          </a:xfrm>
        </p:spPr>
        <p:txBody>
          <a:bodyPr>
            <a:noAutofit/>
          </a:bodyPr>
          <a:lstStyle/>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import</a:t>
            </a:r>
            <a:r>
              <a:rPr lang="en-US" sz="1800" dirty="0">
                <a:latin typeface="Courier"/>
              </a:rPr>
              <a:t> java.net.*;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MyClient</a:t>
            </a:r>
            <a:r>
              <a:rPr lang="en-US" sz="1800" dirty="0">
                <a:latin typeface="Courier"/>
              </a:rPr>
              <a:t> {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  </a:t>
            </a:r>
          </a:p>
          <a:p>
            <a:pPr marL="109728" indent="0">
              <a:buNone/>
            </a:pPr>
            <a:r>
              <a:rPr lang="en-US" sz="1800" b="1" dirty="0">
                <a:latin typeface="Courier"/>
              </a:rPr>
              <a:t>try</a:t>
            </a:r>
            <a:r>
              <a:rPr lang="en-US" sz="1800" dirty="0">
                <a:latin typeface="Courier"/>
              </a:rPr>
              <a:t>{      </a:t>
            </a:r>
          </a:p>
          <a:p>
            <a:pPr marL="109728" indent="0">
              <a:buNone/>
            </a:pPr>
            <a:r>
              <a:rPr lang="en-US" sz="1800" dirty="0">
                <a:latin typeface="Courier"/>
              </a:rPr>
              <a:t>Socket s=</a:t>
            </a:r>
            <a:r>
              <a:rPr lang="en-US" sz="1800" b="1" dirty="0">
                <a:latin typeface="Courier"/>
              </a:rPr>
              <a:t>new</a:t>
            </a:r>
            <a:r>
              <a:rPr lang="en-US" sz="1800" dirty="0">
                <a:latin typeface="Courier"/>
              </a:rPr>
              <a:t> Socket("localhost",6666);  </a:t>
            </a:r>
          </a:p>
          <a:p>
            <a:pPr marL="109728" indent="0">
              <a:buNone/>
            </a:pPr>
            <a:r>
              <a:rPr lang="en-US" sz="1800" dirty="0" err="1">
                <a:latin typeface="Courier"/>
              </a:rPr>
              <a:t>DataOutputStream</a:t>
            </a:r>
            <a:r>
              <a:rPr lang="en-US" sz="1800" dirty="0">
                <a:latin typeface="Courier"/>
              </a:rPr>
              <a:t> </a:t>
            </a:r>
            <a:r>
              <a:rPr lang="en-US" sz="1800" dirty="0" err="1">
                <a:latin typeface="Courier"/>
              </a:rPr>
              <a:t>dout</a:t>
            </a:r>
            <a:r>
              <a:rPr lang="en-US" sz="1800" dirty="0">
                <a:latin typeface="Courier"/>
              </a:rPr>
              <a:t>=</a:t>
            </a:r>
            <a:r>
              <a:rPr lang="en-US" sz="1800" b="1" dirty="0">
                <a:latin typeface="Courier"/>
              </a:rPr>
              <a:t>new</a:t>
            </a:r>
            <a:r>
              <a:rPr lang="en-US" sz="1800" dirty="0">
                <a:latin typeface="Courier"/>
              </a:rPr>
              <a:t> </a:t>
            </a:r>
            <a:r>
              <a:rPr lang="en-US" sz="1800" dirty="0" err="1">
                <a:latin typeface="Courier"/>
              </a:rPr>
              <a:t>DataOutputStream</a:t>
            </a:r>
            <a:r>
              <a:rPr lang="en-US" sz="1800" dirty="0">
                <a:latin typeface="Courier"/>
              </a:rPr>
              <a:t>(</a:t>
            </a:r>
            <a:r>
              <a:rPr lang="en-US" sz="1800" dirty="0" err="1">
                <a:latin typeface="Courier"/>
              </a:rPr>
              <a:t>s.getOutputStream</a:t>
            </a:r>
            <a:r>
              <a:rPr lang="en-US" sz="1800" dirty="0">
                <a:latin typeface="Courier"/>
              </a:rPr>
              <a:t>());  </a:t>
            </a:r>
          </a:p>
          <a:p>
            <a:pPr marL="109728" indent="0">
              <a:buNone/>
            </a:pPr>
            <a:r>
              <a:rPr lang="en-US" sz="1800" dirty="0" err="1">
                <a:latin typeface="Courier"/>
              </a:rPr>
              <a:t>dout.writeUTF</a:t>
            </a:r>
            <a:r>
              <a:rPr lang="en-US" sz="1800" dirty="0">
                <a:latin typeface="Courier"/>
              </a:rPr>
              <a:t>("Hello Server");  </a:t>
            </a:r>
          </a:p>
          <a:p>
            <a:pPr marL="109728" indent="0">
              <a:buNone/>
            </a:pPr>
            <a:r>
              <a:rPr lang="en-US" sz="1800" dirty="0" err="1">
                <a:latin typeface="Courier"/>
              </a:rPr>
              <a:t>dout.flush</a:t>
            </a:r>
            <a:r>
              <a:rPr lang="en-US" sz="1800" dirty="0">
                <a:latin typeface="Courier"/>
              </a:rPr>
              <a:t>();  </a:t>
            </a:r>
          </a:p>
          <a:p>
            <a:pPr marL="109728" indent="0">
              <a:buNone/>
            </a:pPr>
            <a:r>
              <a:rPr lang="en-US" sz="1800" dirty="0" err="1">
                <a:latin typeface="Courier"/>
              </a:rPr>
              <a:t>dout.close</a:t>
            </a:r>
            <a:r>
              <a:rPr lang="en-US" sz="1800" dirty="0">
                <a:latin typeface="Courier"/>
              </a:rPr>
              <a:t>();  </a:t>
            </a:r>
          </a:p>
          <a:p>
            <a:pPr marL="109728" indent="0">
              <a:buNone/>
            </a:pPr>
            <a:r>
              <a:rPr lang="en-US" sz="1800" dirty="0" err="1">
                <a:latin typeface="Courier"/>
              </a:rPr>
              <a:t>s.close</a:t>
            </a:r>
            <a:r>
              <a:rPr lang="en-US" sz="1800" dirty="0">
                <a:latin typeface="Courier"/>
              </a:rPr>
              <a:t>();  </a:t>
            </a:r>
          </a:p>
          <a:p>
            <a:pPr marL="109728" indent="0">
              <a:buNone/>
            </a:pPr>
            <a:r>
              <a:rPr lang="en-US" sz="1800" dirty="0">
                <a:latin typeface="Courier"/>
              </a:rPr>
              <a:t>}</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a:t>
            </a:r>
          </a:p>
          <a:p>
            <a:pPr marL="109728" indent="0">
              <a:buNone/>
            </a:pPr>
            <a:r>
              <a:rPr lang="en-US" sz="1800" dirty="0">
                <a:latin typeface="Courier"/>
              </a:rPr>
              <a:t>}  </a:t>
            </a:r>
          </a:p>
        </p:txBody>
      </p:sp>
    </p:spTree>
    <p:extLst>
      <p:ext uri="{BB962C8B-B14F-4D97-AF65-F5344CB8AC3E}">
        <p14:creationId xmlns:p14="http://schemas.microsoft.com/office/powerpoint/2010/main" val="424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smtClean="0"/>
              <a:t>Interfaces</a:t>
            </a:r>
            <a:endParaRPr lang="en-US" dirty="0"/>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However, an interface is different from a class in several ways, including −</a:t>
            </a:r>
          </a:p>
          <a:p>
            <a:pPr lvl="1" algn="just"/>
            <a:r>
              <a:rPr lang="en-US" dirty="0"/>
              <a:t>You cannot instantiate an interface.</a:t>
            </a:r>
          </a:p>
          <a:p>
            <a:pPr lvl="1" algn="just"/>
            <a:r>
              <a:rPr lang="en-US" dirty="0"/>
              <a:t>An interface does not contain any constructors.</a:t>
            </a:r>
          </a:p>
          <a:p>
            <a:pPr lvl="1" algn="just"/>
            <a:r>
              <a:rPr lang="en-US" dirty="0"/>
              <a:t>All of the methods in an interface are abstract.</a:t>
            </a:r>
          </a:p>
          <a:p>
            <a:pPr lvl="1" algn="just"/>
            <a:r>
              <a:rPr lang="en-US" dirty="0"/>
              <a:t>An interface cannot contain instance fields. The only fields that can appear in an interface must be declared both static and final.</a:t>
            </a:r>
          </a:p>
          <a:p>
            <a:pPr lvl="1" algn="just"/>
            <a:r>
              <a:rPr lang="en-US" dirty="0"/>
              <a:t>An interface is not extended by a class; it is implemented by a class.</a:t>
            </a:r>
          </a:p>
          <a:p>
            <a:pPr lvl="1" algn="just"/>
            <a:r>
              <a:rPr lang="en-US" dirty="0"/>
              <a:t>An interface can extend multiple interfaces.</a:t>
            </a:r>
          </a:p>
        </p:txBody>
      </p:sp>
    </p:spTree>
    <p:extLst>
      <p:ext uri="{BB962C8B-B14F-4D97-AF65-F5344CB8AC3E}">
        <p14:creationId xmlns:p14="http://schemas.microsoft.com/office/powerpoint/2010/main" val="194756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fontScale="90000"/>
          </a:bodyPr>
          <a:lstStyle/>
          <a:p>
            <a:r>
              <a:rPr lang="en-US" dirty="0"/>
              <a:t>Java Socket Programming (Read-Write both side)</a:t>
            </a:r>
          </a:p>
        </p:txBody>
      </p:sp>
      <p:sp>
        <p:nvSpPr>
          <p:cNvPr id="3" name="Content Placeholder 2"/>
          <p:cNvSpPr>
            <a:spLocks noGrp="1"/>
          </p:cNvSpPr>
          <p:nvPr>
            <p:ph idx="1"/>
          </p:nvPr>
        </p:nvSpPr>
        <p:spPr>
          <a:xfrm>
            <a:off x="609600" y="1679713"/>
            <a:ext cx="10972800" cy="4641573"/>
          </a:xfrm>
        </p:spPr>
        <p:txBody>
          <a:bodyPr>
            <a:noAutofit/>
          </a:bodyPr>
          <a:lstStyle/>
          <a:p>
            <a:pPr marL="109728" indent="0">
              <a:lnSpc>
                <a:spcPct val="150000"/>
              </a:lnSpc>
              <a:buNone/>
            </a:pPr>
            <a:r>
              <a:rPr lang="en-US" sz="3200" dirty="0" smtClean="0"/>
              <a:t>Client </a:t>
            </a:r>
            <a:r>
              <a:rPr lang="en-US" sz="3200" dirty="0"/>
              <a:t>will write first to the server then server will receive and print the text. Then server will write to the client and client will receive and print the text. The step goes on</a:t>
            </a:r>
          </a:p>
        </p:txBody>
      </p:sp>
    </p:spTree>
    <p:extLst>
      <p:ext uri="{BB962C8B-B14F-4D97-AF65-F5344CB8AC3E}">
        <p14:creationId xmlns:p14="http://schemas.microsoft.com/office/powerpoint/2010/main" val="97800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URL</a:t>
            </a:r>
          </a:p>
        </p:txBody>
      </p:sp>
      <p:sp>
        <p:nvSpPr>
          <p:cNvPr id="3" name="Content Placeholder 2"/>
          <p:cNvSpPr>
            <a:spLocks noGrp="1"/>
          </p:cNvSpPr>
          <p:nvPr>
            <p:ph idx="1"/>
          </p:nvPr>
        </p:nvSpPr>
        <p:spPr>
          <a:xfrm>
            <a:off x="609600" y="1679713"/>
            <a:ext cx="10972800" cy="4641573"/>
          </a:xfrm>
        </p:spPr>
        <p:txBody>
          <a:bodyPr>
            <a:normAutofit fontScale="92500" lnSpcReduction="20000"/>
          </a:bodyPr>
          <a:lstStyle/>
          <a:p>
            <a:r>
              <a:rPr lang="en-US" dirty="0"/>
              <a:t>The </a:t>
            </a:r>
            <a:r>
              <a:rPr lang="en-US" b="1" dirty="0"/>
              <a:t>Java URL</a:t>
            </a:r>
            <a:r>
              <a:rPr lang="en-US" dirty="0"/>
              <a:t> class represents an URL. URL is an acronym for Uniform Resource Locator. It points to a resource on the World Wide Web. For example</a:t>
            </a:r>
            <a:r>
              <a:rPr lang="en-US" dirty="0" smtClean="0"/>
              <a:t>:</a:t>
            </a:r>
          </a:p>
          <a:p>
            <a:pPr marL="109728" indent="0">
              <a:buNone/>
            </a:pPr>
            <a:endParaRPr lang="en-US" dirty="0" smtClean="0"/>
          </a:p>
          <a:p>
            <a:pPr marL="109728" indent="0">
              <a:buNone/>
            </a:pPr>
            <a:r>
              <a:rPr lang="en-US" dirty="0" smtClean="0"/>
              <a:t>	</a:t>
            </a:r>
            <a:r>
              <a:rPr lang="en-US" dirty="0" smtClean="0">
                <a:hlinkClick r:id="rId3"/>
              </a:rPr>
              <a:t>http</a:t>
            </a:r>
            <a:r>
              <a:rPr lang="en-US" dirty="0">
                <a:hlinkClick r:id="rId3"/>
              </a:rPr>
              <a:t>://myth.co.id</a:t>
            </a:r>
            <a:r>
              <a:rPr lang="en-US" dirty="0" smtClean="0">
                <a:hlinkClick r:id="rId3"/>
              </a:rPr>
              <a:t>/</a:t>
            </a:r>
            <a:endParaRPr lang="en-US" dirty="0" smtClean="0"/>
          </a:p>
          <a:p>
            <a:pPr marL="109728" indent="0">
              <a:buNone/>
            </a:pPr>
            <a:endParaRPr lang="en-US" dirty="0" smtClean="0"/>
          </a:p>
          <a:p>
            <a:r>
              <a:rPr lang="en-US" dirty="0"/>
              <a:t>A URL contains many information:</a:t>
            </a:r>
          </a:p>
          <a:p>
            <a:r>
              <a:rPr lang="en-US" b="1" dirty="0"/>
              <a:t>Protocol:</a:t>
            </a:r>
            <a:r>
              <a:rPr lang="en-US" dirty="0"/>
              <a:t> In this case, http is the protocol.</a:t>
            </a:r>
          </a:p>
          <a:p>
            <a:r>
              <a:rPr lang="en-US" b="1" dirty="0"/>
              <a:t>Server name or IP Address:</a:t>
            </a:r>
            <a:r>
              <a:rPr lang="en-US" dirty="0"/>
              <a:t> In this case, </a:t>
            </a:r>
            <a:r>
              <a:rPr lang="en-US" dirty="0" smtClean="0"/>
              <a:t>www.myth.co.id </a:t>
            </a:r>
            <a:r>
              <a:rPr lang="en-US" dirty="0"/>
              <a:t>is the server name.</a:t>
            </a:r>
          </a:p>
          <a:p>
            <a:r>
              <a:rPr lang="en-US" b="1" dirty="0"/>
              <a:t>Port Number:</a:t>
            </a:r>
            <a:r>
              <a:rPr lang="en-US" dirty="0"/>
              <a:t> It is an optional attribute. If we write http//</a:t>
            </a:r>
            <a:r>
              <a:rPr lang="en-US" dirty="0" smtClean="0"/>
              <a:t>www.myth.co.id:80, </a:t>
            </a:r>
            <a:r>
              <a:rPr lang="en-US" dirty="0"/>
              <a:t>80 is the port number. If port number is not mentioned in the URL, it returns -1.</a:t>
            </a:r>
          </a:p>
          <a:p>
            <a:r>
              <a:rPr lang="en-US" b="1" dirty="0"/>
              <a:t>File Name or directory name:</a:t>
            </a:r>
            <a:r>
              <a:rPr lang="en-US" dirty="0"/>
              <a:t> In this case, </a:t>
            </a:r>
            <a:r>
              <a:rPr lang="en-US" dirty="0" smtClean="0"/>
              <a:t>index.html </a:t>
            </a:r>
            <a:r>
              <a:rPr lang="en-US" dirty="0"/>
              <a:t>is the file name.</a:t>
            </a:r>
          </a:p>
          <a:p>
            <a:pPr marL="109728" indent="0">
              <a:buNone/>
            </a:pPr>
            <a:endParaRPr lang="en-US" dirty="0"/>
          </a:p>
        </p:txBody>
      </p:sp>
    </p:spTree>
    <p:extLst>
      <p:ext uri="{BB962C8B-B14F-4D97-AF65-F5344CB8AC3E}">
        <p14:creationId xmlns:p14="http://schemas.microsoft.com/office/powerpoint/2010/main" val="4713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a:t>
            </a:r>
            <a:r>
              <a:rPr lang="en-US" dirty="0" smtClean="0"/>
              <a:t>URL methods</a:t>
            </a:r>
            <a:endParaRPr lang="en-US" dirty="0"/>
          </a:p>
        </p:txBody>
      </p:sp>
      <p:pic>
        <p:nvPicPr>
          <p:cNvPr id="4" name="Picture 3"/>
          <p:cNvPicPr>
            <a:picLocks noChangeAspect="1"/>
          </p:cNvPicPr>
          <p:nvPr/>
        </p:nvPicPr>
        <p:blipFill>
          <a:blip r:embed="rId3"/>
          <a:stretch>
            <a:fillRect/>
          </a:stretch>
        </p:blipFill>
        <p:spPr>
          <a:xfrm>
            <a:off x="913619" y="2338745"/>
            <a:ext cx="10364761" cy="3001881"/>
          </a:xfrm>
          <a:prstGeom prst="rect">
            <a:avLst/>
          </a:prstGeom>
        </p:spPr>
      </p:pic>
    </p:spTree>
    <p:extLst>
      <p:ext uri="{BB962C8B-B14F-4D97-AF65-F5344CB8AC3E}">
        <p14:creationId xmlns:p14="http://schemas.microsoft.com/office/powerpoint/2010/main" val="52456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Example of Java URL</a:t>
            </a:r>
          </a:p>
        </p:txBody>
      </p:sp>
      <p:sp>
        <p:nvSpPr>
          <p:cNvPr id="3" name="Content Placeholder 2"/>
          <p:cNvSpPr>
            <a:spLocks noGrp="1"/>
          </p:cNvSpPr>
          <p:nvPr>
            <p:ph idx="1"/>
          </p:nvPr>
        </p:nvSpPr>
        <p:spPr>
          <a:xfrm>
            <a:off x="609600" y="1679713"/>
            <a:ext cx="10972800" cy="4641573"/>
          </a:xfrm>
        </p:spPr>
        <p:txBody>
          <a:bodyPr>
            <a:noAutofit/>
          </a:bodyPr>
          <a:lstStyle/>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import</a:t>
            </a:r>
            <a:r>
              <a:rPr lang="en-US" sz="1800" dirty="0">
                <a:latin typeface="Courier"/>
              </a:rPr>
              <a:t> java.net.*;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URLDemo</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b="1" dirty="0">
                <a:latin typeface="Courier"/>
              </a:rPr>
              <a:t>try</a:t>
            </a:r>
            <a:r>
              <a:rPr lang="en-US" sz="1800" dirty="0">
                <a:latin typeface="Courier"/>
              </a:rPr>
              <a:t>{  </a:t>
            </a:r>
          </a:p>
          <a:p>
            <a:pPr marL="109728" indent="0">
              <a:buNone/>
            </a:pPr>
            <a:r>
              <a:rPr lang="en-US" sz="1800" dirty="0">
                <a:latin typeface="Courier"/>
              </a:rPr>
              <a:t>URL </a:t>
            </a:r>
            <a:r>
              <a:rPr lang="en-US" sz="1800" dirty="0" err="1">
                <a:latin typeface="Courier"/>
              </a:rPr>
              <a:t>url</a:t>
            </a:r>
            <a:r>
              <a:rPr lang="en-US" sz="1800" dirty="0">
                <a:latin typeface="Courier"/>
              </a:rPr>
              <a:t>=</a:t>
            </a:r>
            <a:r>
              <a:rPr lang="en-US" sz="1800" b="1" dirty="0">
                <a:latin typeface="Courier"/>
              </a:rPr>
              <a:t>new</a:t>
            </a:r>
            <a:r>
              <a:rPr lang="en-US" sz="1800" dirty="0">
                <a:latin typeface="Courier"/>
              </a:rPr>
              <a:t> URL("http://myth.co.id/</a:t>
            </a:r>
            <a:r>
              <a:rPr lang="en-US" sz="1800" dirty="0" err="1">
                <a:latin typeface="Courier"/>
              </a:rPr>
              <a:t>portfolio.php</a:t>
            </a:r>
            <a:r>
              <a:rPr lang="en-US" sz="1800" dirty="0">
                <a:latin typeface="Courier"/>
              </a:rPr>
              <a:t>");  </a:t>
            </a:r>
          </a:p>
          <a:p>
            <a:pPr marL="109728" indent="0">
              <a:buNone/>
            </a:pPr>
            <a:r>
              <a:rPr lang="en-US" sz="1800" dirty="0">
                <a:latin typeface="Courier"/>
              </a:rPr>
              <a:t>  </a:t>
            </a:r>
          </a:p>
          <a:p>
            <a:pPr marL="109728" indent="0">
              <a:buNone/>
            </a:pPr>
            <a:r>
              <a:rPr lang="en-US" sz="1800" dirty="0" err="1">
                <a:latin typeface="Courier"/>
              </a:rPr>
              <a:t>System.out.println</a:t>
            </a:r>
            <a:r>
              <a:rPr lang="en-US" sz="1800" dirty="0">
                <a:latin typeface="Courier"/>
              </a:rPr>
              <a:t>("Protocol: "+</a:t>
            </a:r>
            <a:r>
              <a:rPr lang="en-US" sz="1800" dirty="0" err="1">
                <a:latin typeface="Courier"/>
              </a:rPr>
              <a:t>url.getProtocol</a:t>
            </a:r>
            <a:r>
              <a:rPr lang="en-US" sz="1800" dirty="0">
                <a:latin typeface="Courier"/>
              </a:rPr>
              <a:t>());  </a:t>
            </a:r>
          </a:p>
          <a:p>
            <a:pPr marL="109728" indent="0">
              <a:buNone/>
            </a:pPr>
            <a:r>
              <a:rPr lang="en-US" sz="1800" dirty="0" err="1">
                <a:latin typeface="Courier"/>
              </a:rPr>
              <a:t>System.out.println</a:t>
            </a:r>
            <a:r>
              <a:rPr lang="en-US" sz="1800" dirty="0">
                <a:latin typeface="Courier"/>
              </a:rPr>
              <a:t>("Host Name: "+</a:t>
            </a:r>
            <a:r>
              <a:rPr lang="en-US" sz="1800" dirty="0" err="1">
                <a:latin typeface="Courier"/>
              </a:rPr>
              <a:t>url.getHost</a:t>
            </a:r>
            <a:r>
              <a:rPr lang="en-US" sz="1800" dirty="0">
                <a:latin typeface="Courier"/>
              </a:rPr>
              <a:t>());  </a:t>
            </a:r>
          </a:p>
          <a:p>
            <a:pPr marL="109728" indent="0">
              <a:buNone/>
            </a:pPr>
            <a:r>
              <a:rPr lang="en-US" sz="1800" dirty="0" err="1">
                <a:latin typeface="Courier"/>
              </a:rPr>
              <a:t>System.out.println</a:t>
            </a:r>
            <a:r>
              <a:rPr lang="en-US" sz="1800" dirty="0">
                <a:latin typeface="Courier"/>
              </a:rPr>
              <a:t>("Port Number: "+</a:t>
            </a:r>
            <a:r>
              <a:rPr lang="en-US" sz="1800" dirty="0" err="1">
                <a:latin typeface="Courier"/>
              </a:rPr>
              <a:t>url.getPort</a:t>
            </a:r>
            <a:r>
              <a:rPr lang="en-US" sz="1800" dirty="0">
                <a:latin typeface="Courier"/>
              </a:rPr>
              <a:t>());  </a:t>
            </a:r>
          </a:p>
          <a:p>
            <a:pPr marL="109728" indent="0">
              <a:buNone/>
            </a:pPr>
            <a:r>
              <a:rPr lang="en-US" sz="1800" dirty="0" err="1">
                <a:latin typeface="Courier"/>
              </a:rPr>
              <a:t>System.out.println</a:t>
            </a:r>
            <a:r>
              <a:rPr lang="en-US" sz="1800" dirty="0">
                <a:latin typeface="Courier"/>
              </a:rPr>
              <a:t>("File Name: "+</a:t>
            </a:r>
            <a:r>
              <a:rPr lang="en-US" sz="1800" dirty="0" err="1">
                <a:latin typeface="Courier"/>
              </a:rPr>
              <a:t>url.getFile</a:t>
            </a:r>
            <a:r>
              <a:rPr lang="en-US" sz="1800" dirty="0">
                <a:latin typeface="Courier"/>
              </a:rPr>
              <a:t>());  </a:t>
            </a:r>
          </a:p>
          <a:p>
            <a:pPr marL="109728" indent="0">
              <a:buNone/>
            </a:pPr>
            <a:r>
              <a:rPr lang="en-US" sz="1800" dirty="0">
                <a:latin typeface="Courier"/>
              </a:rPr>
              <a:t>  </a:t>
            </a:r>
          </a:p>
          <a:p>
            <a:pPr marL="109728" indent="0">
              <a:buNone/>
            </a:pPr>
            <a:r>
              <a:rPr lang="en-US" sz="1800" dirty="0">
                <a:latin typeface="Courier"/>
              </a:rPr>
              <a:t>}</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a:t>
            </a:r>
          </a:p>
          <a:p>
            <a:pPr marL="109728" indent="0">
              <a:buNone/>
            </a:pPr>
            <a:r>
              <a:rPr lang="en-US" sz="1800" dirty="0">
                <a:latin typeface="Courier"/>
              </a:rPr>
              <a:t>}</a:t>
            </a:r>
          </a:p>
        </p:txBody>
      </p:sp>
    </p:spTree>
    <p:extLst>
      <p:ext uri="{BB962C8B-B14F-4D97-AF65-F5344CB8AC3E}">
        <p14:creationId xmlns:p14="http://schemas.microsoft.com/office/powerpoint/2010/main" val="59807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Example of Java URL</a:t>
            </a:r>
          </a:p>
        </p:txBody>
      </p:sp>
      <p:sp>
        <p:nvSpPr>
          <p:cNvPr id="3" name="Content Placeholder 2"/>
          <p:cNvSpPr>
            <a:spLocks noGrp="1"/>
          </p:cNvSpPr>
          <p:nvPr>
            <p:ph idx="1"/>
          </p:nvPr>
        </p:nvSpPr>
        <p:spPr>
          <a:xfrm>
            <a:off x="609600" y="1679713"/>
            <a:ext cx="10972800" cy="4641573"/>
          </a:xfrm>
        </p:spPr>
        <p:txBody>
          <a:bodyPr>
            <a:noAutofit/>
          </a:bodyPr>
          <a:lstStyle/>
          <a:p>
            <a:pPr marL="109728" indent="0">
              <a:buNone/>
            </a:pPr>
            <a:r>
              <a:rPr lang="en-US" dirty="0"/>
              <a:t>Output</a:t>
            </a:r>
            <a:r>
              <a:rPr lang="en-US" dirty="0" smtClean="0"/>
              <a:t>:</a:t>
            </a:r>
          </a:p>
          <a:p>
            <a:pPr marL="109728" indent="0">
              <a:buNone/>
            </a:pPr>
            <a:endParaRPr lang="en-US" sz="1800" dirty="0">
              <a:latin typeface="Courier"/>
            </a:endParaRPr>
          </a:p>
          <a:p>
            <a:pPr marL="109728" indent="0">
              <a:buNone/>
            </a:pPr>
            <a:r>
              <a:rPr lang="en-US" sz="1800" dirty="0">
                <a:latin typeface="Courier"/>
              </a:rPr>
              <a:t>Protocol: http</a:t>
            </a:r>
          </a:p>
          <a:p>
            <a:pPr marL="109728" indent="0">
              <a:buNone/>
            </a:pPr>
            <a:r>
              <a:rPr lang="en-US" sz="1800" dirty="0" smtClean="0">
                <a:latin typeface="Courier"/>
              </a:rPr>
              <a:t>Host </a:t>
            </a:r>
            <a:r>
              <a:rPr lang="en-US" sz="1800" dirty="0">
                <a:latin typeface="Courier"/>
              </a:rPr>
              <a:t>Name: </a:t>
            </a:r>
            <a:r>
              <a:rPr lang="en-US" sz="1800" dirty="0" smtClean="0">
                <a:latin typeface="Courier"/>
              </a:rPr>
              <a:t>www.myth.co.id</a:t>
            </a:r>
            <a:endParaRPr lang="en-US" sz="1800" dirty="0">
              <a:latin typeface="Courier"/>
            </a:endParaRPr>
          </a:p>
          <a:p>
            <a:pPr marL="109728" indent="0">
              <a:buNone/>
            </a:pPr>
            <a:r>
              <a:rPr lang="en-US" sz="1800" dirty="0" smtClean="0">
                <a:latin typeface="Courier"/>
              </a:rPr>
              <a:t>Port </a:t>
            </a:r>
            <a:r>
              <a:rPr lang="en-US" sz="1800" dirty="0">
                <a:latin typeface="Courier"/>
              </a:rPr>
              <a:t>Number: -1</a:t>
            </a:r>
          </a:p>
          <a:p>
            <a:pPr marL="109728" indent="0">
              <a:buNone/>
            </a:pPr>
            <a:r>
              <a:rPr lang="en-US" sz="1800" dirty="0" smtClean="0">
                <a:latin typeface="Courier"/>
              </a:rPr>
              <a:t>File </a:t>
            </a:r>
            <a:r>
              <a:rPr lang="en-US" sz="1800" dirty="0">
                <a:latin typeface="Courier"/>
              </a:rPr>
              <a:t>Name: /</a:t>
            </a:r>
            <a:r>
              <a:rPr lang="en-US" sz="1800" dirty="0" err="1">
                <a:latin typeface="Courier"/>
              </a:rPr>
              <a:t>portfolio.php</a:t>
            </a:r>
            <a:endParaRPr lang="en-US" sz="1800" dirty="0">
              <a:latin typeface="Courier"/>
            </a:endParaRPr>
          </a:p>
        </p:txBody>
      </p:sp>
    </p:spTree>
    <p:extLst>
      <p:ext uri="{BB962C8B-B14F-4D97-AF65-F5344CB8AC3E}">
        <p14:creationId xmlns:p14="http://schemas.microsoft.com/office/powerpoint/2010/main" val="319421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a:t>
            </a:r>
            <a:r>
              <a:rPr lang="en-US" dirty="0" err="1"/>
              <a:t>URLConnection</a:t>
            </a:r>
            <a:endParaRPr lang="en-US" dirty="0"/>
          </a:p>
        </p:txBody>
      </p:sp>
      <p:sp>
        <p:nvSpPr>
          <p:cNvPr id="3" name="Content Placeholder 2"/>
          <p:cNvSpPr>
            <a:spLocks noGrp="1"/>
          </p:cNvSpPr>
          <p:nvPr>
            <p:ph idx="1"/>
          </p:nvPr>
        </p:nvSpPr>
        <p:spPr>
          <a:xfrm>
            <a:off x="609600" y="1679713"/>
            <a:ext cx="10972800" cy="4641573"/>
          </a:xfrm>
        </p:spPr>
        <p:txBody>
          <a:bodyPr>
            <a:normAutofit fontScale="92500"/>
          </a:bodyPr>
          <a:lstStyle/>
          <a:p>
            <a:pPr>
              <a:lnSpc>
                <a:spcPct val="160000"/>
              </a:lnSpc>
            </a:pPr>
            <a:r>
              <a:rPr lang="en-US" sz="2200" dirty="0"/>
              <a:t>The </a:t>
            </a:r>
            <a:r>
              <a:rPr lang="en-US" sz="2200" b="1" dirty="0"/>
              <a:t>Java </a:t>
            </a:r>
            <a:r>
              <a:rPr lang="en-US" sz="2200" b="1" dirty="0" err="1"/>
              <a:t>URLConnection</a:t>
            </a:r>
            <a:r>
              <a:rPr lang="en-US" sz="2200" dirty="0"/>
              <a:t> class represents a communication link between the URL and the application. This class can be used to read and write data to the specified resource referred by the URL</a:t>
            </a:r>
            <a:r>
              <a:rPr lang="en-US" sz="2200" dirty="0" smtClean="0"/>
              <a:t>.</a:t>
            </a:r>
          </a:p>
          <a:p>
            <a:pPr>
              <a:lnSpc>
                <a:spcPct val="160000"/>
              </a:lnSpc>
            </a:pPr>
            <a:r>
              <a:rPr lang="en-US" sz="2200" dirty="0"/>
              <a:t>The </a:t>
            </a:r>
            <a:r>
              <a:rPr lang="en-US" sz="2200" dirty="0" err="1"/>
              <a:t>openConnection</a:t>
            </a:r>
            <a:r>
              <a:rPr lang="en-US" sz="2200" dirty="0"/>
              <a:t>() method of URL class returns the object of </a:t>
            </a:r>
            <a:r>
              <a:rPr lang="en-US" sz="2200" dirty="0" err="1"/>
              <a:t>URLConnection</a:t>
            </a:r>
            <a:r>
              <a:rPr lang="en-US" sz="2200" dirty="0"/>
              <a:t> class. Syntax</a:t>
            </a:r>
            <a:r>
              <a:rPr lang="en-US" sz="2200" dirty="0" smtClean="0"/>
              <a:t>:</a:t>
            </a:r>
          </a:p>
          <a:p>
            <a:pPr marL="109728" indent="0">
              <a:buNone/>
            </a:pPr>
            <a:r>
              <a:rPr lang="en-US" b="1" dirty="0" smtClean="0"/>
              <a:t>	</a:t>
            </a:r>
          </a:p>
          <a:p>
            <a:pPr marL="109728" indent="0">
              <a:buNone/>
            </a:pPr>
            <a:r>
              <a:rPr lang="en-US" sz="2000" b="1" dirty="0">
                <a:latin typeface="Courier"/>
              </a:rPr>
              <a:t>	</a:t>
            </a:r>
            <a:r>
              <a:rPr lang="en-US" sz="2000" b="1" dirty="0" smtClean="0">
                <a:latin typeface="Courier"/>
              </a:rPr>
              <a:t>public</a:t>
            </a:r>
            <a:r>
              <a:rPr lang="en-US" sz="2000" dirty="0">
                <a:latin typeface="Courier"/>
              </a:rPr>
              <a:t> </a:t>
            </a:r>
            <a:r>
              <a:rPr lang="en-US" sz="2000" dirty="0" err="1">
                <a:latin typeface="Courier"/>
              </a:rPr>
              <a:t>URLConnection</a:t>
            </a:r>
            <a:r>
              <a:rPr lang="en-US" sz="2000" dirty="0">
                <a:latin typeface="Courier"/>
              </a:rPr>
              <a:t> </a:t>
            </a:r>
            <a:r>
              <a:rPr lang="en-US" sz="2000" dirty="0" err="1">
                <a:latin typeface="Courier"/>
              </a:rPr>
              <a:t>openConnection</a:t>
            </a:r>
            <a:r>
              <a:rPr lang="en-US" sz="2000" dirty="0">
                <a:latin typeface="Courier"/>
              </a:rPr>
              <a:t>()</a:t>
            </a:r>
            <a:r>
              <a:rPr lang="en-US" sz="2000" b="1" dirty="0">
                <a:latin typeface="Courier"/>
              </a:rPr>
              <a:t>throws</a:t>
            </a:r>
            <a:r>
              <a:rPr lang="en-US" sz="2000" dirty="0">
                <a:latin typeface="Courier"/>
              </a:rPr>
              <a:t> </a:t>
            </a:r>
            <a:r>
              <a:rPr lang="en-US" sz="2000" dirty="0" err="1">
                <a:latin typeface="Courier"/>
              </a:rPr>
              <a:t>IOException</a:t>
            </a:r>
            <a:r>
              <a:rPr lang="en-US" sz="2000" dirty="0">
                <a:latin typeface="Courier"/>
              </a:rPr>
              <a:t>{}  </a:t>
            </a:r>
            <a:endParaRPr lang="en-US" sz="2000" dirty="0" smtClean="0">
              <a:latin typeface="Courier"/>
            </a:endParaRPr>
          </a:p>
          <a:p>
            <a:pPr marL="109728" indent="0">
              <a:buNone/>
            </a:pPr>
            <a:endParaRPr lang="en-US" sz="2000" dirty="0">
              <a:latin typeface="Courier"/>
            </a:endParaRPr>
          </a:p>
          <a:p>
            <a:pPr>
              <a:lnSpc>
                <a:spcPct val="160000"/>
              </a:lnSpc>
            </a:pPr>
            <a:r>
              <a:rPr lang="en-US" sz="2200" dirty="0"/>
              <a:t>The </a:t>
            </a:r>
            <a:r>
              <a:rPr lang="en-US" sz="2200" dirty="0" err="1"/>
              <a:t>URLConnection</a:t>
            </a:r>
            <a:r>
              <a:rPr lang="en-US" sz="2200" dirty="0"/>
              <a:t> class provides many methods, we can display all the data of a webpage by using the </a:t>
            </a:r>
            <a:r>
              <a:rPr lang="en-US" sz="2200" dirty="0" err="1"/>
              <a:t>getInputStream</a:t>
            </a:r>
            <a:r>
              <a:rPr lang="en-US" sz="2200" dirty="0"/>
              <a:t>() method. The </a:t>
            </a:r>
            <a:r>
              <a:rPr lang="en-US" sz="2200" dirty="0" err="1"/>
              <a:t>getInputStream</a:t>
            </a:r>
            <a:r>
              <a:rPr lang="en-US" sz="2200" dirty="0"/>
              <a:t>() method returns all the data of the specified URL in the stream that can be read and displayed</a:t>
            </a:r>
            <a:r>
              <a:rPr lang="en-US" sz="2200" dirty="0" smtClean="0"/>
              <a:t>.</a:t>
            </a:r>
            <a:endParaRPr lang="en-US" sz="2200" dirty="0">
              <a:latin typeface="Courier"/>
            </a:endParaRPr>
          </a:p>
        </p:txBody>
      </p:sp>
    </p:spTree>
    <p:extLst>
      <p:ext uri="{BB962C8B-B14F-4D97-AF65-F5344CB8AC3E}">
        <p14:creationId xmlns:p14="http://schemas.microsoft.com/office/powerpoint/2010/main" val="259559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Example of Java </a:t>
            </a:r>
            <a:r>
              <a:rPr lang="en-US" dirty="0" err="1" smtClean="0"/>
              <a:t>URLConnection</a:t>
            </a:r>
            <a:endParaRPr lang="en-US" dirty="0"/>
          </a:p>
        </p:txBody>
      </p:sp>
      <p:sp>
        <p:nvSpPr>
          <p:cNvPr id="3" name="Content Placeholder 2"/>
          <p:cNvSpPr>
            <a:spLocks noGrp="1"/>
          </p:cNvSpPr>
          <p:nvPr>
            <p:ph idx="1"/>
          </p:nvPr>
        </p:nvSpPr>
        <p:spPr>
          <a:xfrm>
            <a:off x="609600" y="1679713"/>
            <a:ext cx="10972800" cy="4641573"/>
          </a:xfrm>
        </p:spPr>
        <p:txBody>
          <a:bodyPr>
            <a:noAutofit/>
          </a:bodyPr>
          <a:lstStyle/>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import</a:t>
            </a:r>
            <a:r>
              <a:rPr lang="en-US" sz="1800" dirty="0">
                <a:latin typeface="Courier"/>
              </a:rPr>
              <a:t> java.net.*;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URLConnectionExample</a:t>
            </a:r>
            <a:r>
              <a:rPr lang="en-US" sz="1800" dirty="0">
                <a:latin typeface="Courier"/>
              </a:rPr>
              <a:t> {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b="1" dirty="0">
                <a:latin typeface="Courier"/>
              </a:rPr>
              <a:t>try</a:t>
            </a:r>
            <a:r>
              <a:rPr lang="en-US" sz="1800" dirty="0">
                <a:latin typeface="Courier"/>
              </a:rPr>
              <a:t>{  </a:t>
            </a:r>
          </a:p>
          <a:p>
            <a:pPr marL="109728" indent="0">
              <a:buNone/>
            </a:pPr>
            <a:r>
              <a:rPr lang="en-US" sz="1800" dirty="0">
                <a:latin typeface="Courier"/>
              </a:rPr>
              <a:t>URL </a:t>
            </a:r>
            <a:r>
              <a:rPr lang="en-US" sz="1800" dirty="0" err="1">
                <a:latin typeface="Courier"/>
              </a:rPr>
              <a:t>url</a:t>
            </a:r>
            <a:r>
              <a:rPr lang="en-US" sz="1800" dirty="0">
                <a:latin typeface="Courier"/>
              </a:rPr>
              <a:t>=</a:t>
            </a:r>
            <a:r>
              <a:rPr lang="en-US" sz="1800" b="1" dirty="0">
                <a:latin typeface="Courier"/>
              </a:rPr>
              <a:t>new</a:t>
            </a:r>
            <a:r>
              <a:rPr lang="en-US" sz="1800" dirty="0">
                <a:latin typeface="Courier"/>
              </a:rPr>
              <a:t> URL("http://www.javatpoint.com/java-tutorial");  </a:t>
            </a:r>
          </a:p>
          <a:p>
            <a:pPr marL="109728" indent="0">
              <a:buNone/>
            </a:pPr>
            <a:r>
              <a:rPr lang="en-US" sz="1800" dirty="0" err="1">
                <a:latin typeface="Courier"/>
              </a:rPr>
              <a:t>URLConnection</a:t>
            </a:r>
            <a:r>
              <a:rPr lang="en-US" sz="1800" dirty="0">
                <a:latin typeface="Courier"/>
              </a:rPr>
              <a:t> </a:t>
            </a:r>
            <a:r>
              <a:rPr lang="en-US" sz="1800" dirty="0" err="1">
                <a:latin typeface="Courier"/>
              </a:rPr>
              <a:t>urlcon</a:t>
            </a:r>
            <a:r>
              <a:rPr lang="en-US" sz="1800" dirty="0">
                <a:latin typeface="Courier"/>
              </a:rPr>
              <a:t>=</a:t>
            </a:r>
            <a:r>
              <a:rPr lang="en-US" sz="1800" dirty="0" err="1">
                <a:latin typeface="Courier"/>
              </a:rPr>
              <a:t>url.openConnection</a:t>
            </a:r>
            <a:r>
              <a:rPr lang="en-US" sz="1800" dirty="0">
                <a:latin typeface="Courier"/>
              </a:rPr>
              <a:t>();  </a:t>
            </a:r>
          </a:p>
          <a:p>
            <a:pPr marL="109728" indent="0">
              <a:buNone/>
            </a:pPr>
            <a:r>
              <a:rPr lang="en-US" sz="1800" dirty="0" err="1">
                <a:latin typeface="Courier"/>
              </a:rPr>
              <a:t>InputStream</a:t>
            </a:r>
            <a:r>
              <a:rPr lang="en-US" sz="1800" dirty="0">
                <a:latin typeface="Courier"/>
              </a:rPr>
              <a:t> stream=</a:t>
            </a:r>
            <a:r>
              <a:rPr lang="en-US" sz="1800" dirty="0" err="1">
                <a:latin typeface="Courier"/>
              </a:rPr>
              <a:t>urlcon.getInputStream</a:t>
            </a:r>
            <a:r>
              <a:rPr lang="en-US" sz="1800" dirty="0">
                <a:latin typeface="Courier"/>
              </a:rPr>
              <a:t>();  </a:t>
            </a:r>
          </a:p>
          <a:p>
            <a:pPr marL="109728" indent="0">
              <a:buNone/>
            </a:pP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  </a:t>
            </a:r>
          </a:p>
          <a:p>
            <a:pPr marL="109728" indent="0">
              <a:buNone/>
            </a:pPr>
            <a:r>
              <a:rPr lang="en-US" sz="1800" b="1" dirty="0">
                <a:latin typeface="Courier"/>
              </a:rPr>
              <a:t>while</a:t>
            </a:r>
            <a:r>
              <a:rPr lang="en-US" sz="1800" dirty="0">
                <a:latin typeface="Courier"/>
              </a:rPr>
              <a:t>((</a:t>
            </a:r>
            <a:r>
              <a:rPr lang="en-US" sz="1800" dirty="0" err="1">
                <a:latin typeface="Courier"/>
              </a:rPr>
              <a:t>i</a:t>
            </a:r>
            <a:r>
              <a:rPr lang="en-US" sz="1800" dirty="0">
                <a:latin typeface="Courier"/>
              </a:rPr>
              <a:t>=</a:t>
            </a:r>
            <a:r>
              <a:rPr lang="en-US" sz="1800" dirty="0" err="1">
                <a:latin typeface="Courier"/>
              </a:rPr>
              <a:t>stream.read</a:t>
            </a:r>
            <a:r>
              <a:rPr lang="en-US" sz="1800" dirty="0">
                <a:latin typeface="Courier"/>
              </a:rPr>
              <a:t>())!=-1){  </a:t>
            </a:r>
          </a:p>
          <a:p>
            <a:pPr marL="109728" indent="0">
              <a:buNone/>
            </a:pPr>
            <a:r>
              <a:rPr lang="en-US" sz="1800" dirty="0" err="1">
                <a:latin typeface="Courier"/>
              </a:rPr>
              <a:t>System.out.print</a:t>
            </a:r>
            <a:r>
              <a:rPr lang="en-US" sz="1800" dirty="0">
                <a:latin typeface="Courier"/>
              </a:rPr>
              <a:t>((</a:t>
            </a:r>
            <a:r>
              <a:rPr lang="en-US" sz="1800" b="1" dirty="0">
                <a:latin typeface="Courier"/>
              </a:rPr>
              <a:t>char</a:t>
            </a:r>
            <a:r>
              <a:rPr lang="en-US" sz="1800" dirty="0">
                <a:latin typeface="Courier"/>
              </a:rPr>
              <a:t>)</a:t>
            </a:r>
            <a:r>
              <a:rPr lang="en-US" sz="1800" dirty="0" err="1">
                <a:latin typeface="Courier"/>
              </a:rPr>
              <a:t>i</a:t>
            </a:r>
            <a:r>
              <a:rPr lang="en-US" sz="1800" dirty="0">
                <a:latin typeface="Courier"/>
              </a:rPr>
              <a:t>);  </a:t>
            </a:r>
          </a:p>
          <a:p>
            <a:pPr marL="109728" indent="0">
              <a:buNone/>
            </a:pPr>
            <a:r>
              <a:rPr lang="en-US" sz="1800" dirty="0">
                <a:latin typeface="Courier"/>
              </a:rPr>
              <a:t>}  </a:t>
            </a:r>
          </a:p>
          <a:p>
            <a:pPr marL="109728" indent="0">
              <a:buNone/>
            </a:pPr>
            <a:r>
              <a:rPr lang="en-US" sz="1800" dirty="0">
                <a:latin typeface="Courier"/>
              </a:rPr>
              <a:t>}</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a:t>
            </a:r>
          </a:p>
          <a:p>
            <a:pPr marL="109728" indent="0">
              <a:buNone/>
            </a:pPr>
            <a:r>
              <a:rPr lang="en-US" sz="1800" dirty="0">
                <a:latin typeface="Courier"/>
              </a:rPr>
              <a:t>}  </a:t>
            </a:r>
          </a:p>
        </p:txBody>
      </p:sp>
    </p:spTree>
    <p:extLst>
      <p:ext uri="{BB962C8B-B14F-4D97-AF65-F5344CB8AC3E}">
        <p14:creationId xmlns:p14="http://schemas.microsoft.com/office/powerpoint/2010/main" val="51560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a:t>
            </a:r>
            <a:r>
              <a:rPr lang="en-US" dirty="0" err="1"/>
              <a:t>HttpURLConnection</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r>
              <a:rPr lang="en-US" sz="2400" dirty="0"/>
              <a:t>The </a:t>
            </a:r>
            <a:r>
              <a:rPr lang="en-US" sz="2400" b="1" dirty="0"/>
              <a:t>Java </a:t>
            </a:r>
            <a:r>
              <a:rPr lang="en-US" sz="2400" b="1" dirty="0" err="1"/>
              <a:t>HttpURLConnection</a:t>
            </a:r>
            <a:r>
              <a:rPr lang="en-US" sz="2400" dirty="0"/>
              <a:t> class is http specific </a:t>
            </a:r>
            <a:r>
              <a:rPr lang="en-US" sz="2400" dirty="0" err="1"/>
              <a:t>URLConnection</a:t>
            </a:r>
            <a:r>
              <a:rPr lang="en-US" sz="2400" dirty="0"/>
              <a:t>. It works for HTTP protocol only.</a:t>
            </a:r>
          </a:p>
          <a:p>
            <a:r>
              <a:rPr lang="en-US" sz="2400" dirty="0"/>
              <a:t>By the help of </a:t>
            </a:r>
            <a:r>
              <a:rPr lang="en-US" sz="2400" dirty="0" err="1"/>
              <a:t>HttpURLConnection</a:t>
            </a:r>
            <a:r>
              <a:rPr lang="en-US" sz="2400" dirty="0"/>
              <a:t> class, you can information of any HTTP URL such as header information, status code, response code etc.</a:t>
            </a:r>
          </a:p>
          <a:p>
            <a:r>
              <a:rPr lang="en-US" sz="2400" dirty="0"/>
              <a:t>The </a:t>
            </a:r>
            <a:r>
              <a:rPr lang="en-US" sz="2400" dirty="0" err="1"/>
              <a:t>java.net.HttpURLConnection</a:t>
            </a:r>
            <a:r>
              <a:rPr lang="en-US" sz="2400" dirty="0"/>
              <a:t> is subclass of </a:t>
            </a:r>
            <a:r>
              <a:rPr lang="en-US" sz="2400" dirty="0" err="1"/>
              <a:t>URLConnection</a:t>
            </a:r>
            <a:r>
              <a:rPr lang="en-US" sz="2400" dirty="0"/>
              <a:t> class</a:t>
            </a:r>
            <a:r>
              <a:rPr lang="en-US" sz="2400" dirty="0" smtClean="0"/>
              <a:t>.</a:t>
            </a:r>
          </a:p>
          <a:p>
            <a:r>
              <a:rPr lang="en-US" sz="2400" dirty="0"/>
              <a:t>The </a:t>
            </a:r>
            <a:r>
              <a:rPr lang="en-US" sz="2400" dirty="0" err="1"/>
              <a:t>openConnection</a:t>
            </a:r>
            <a:r>
              <a:rPr lang="en-US" sz="2400" dirty="0"/>
              <a:t>() method of URL class returns the object of </a:t>
            </a:r>
            <a:r>
              <a:rPr lang="en-US" sz="2400" dirty="0" err="1"/>
              <a:t>URLConnection</a:t>
            </a:r>
            <a:r>
              <a:rPr lang="en-US" sz="2400" dirty="0"/>
              <a:t> </a:t>
            </a:r>
            <a:r>
              <a:rPr lang="en-US" sz="2400" dirty="0" smtClean="0"/>
              <a:t>class.</a:t>
            </a:r>
          </a:p>
          <a:p>
            <a:pPr marL="402336" lvl="1" indent="0">
              <a:buNone/>
            </a:pPr>
            <a:r>
              <a:rPr lang="en-US" sz="2000" b="1" dirty="0" smtClean="0">
                <a:latin typeface="Courier"/>
              </a:rPr>
              <a:t>public</a:t>
            </a:r>
            <a:r>
              <a:rPr lang="en-US" sz="2000" dirty="0">
                <a:latin typeface="Courier"/>
              </a:rPr>
              <a:t> </a:t>
            </a:r>
            <a:r>
              <a:rPr lang="en-US" sz="2000" dirty="0" err="1">
                <a:latin typeface="Courier"/>
              </a:rPr>
              <a:t>URLConnection</a:t>
            </a:r>
            <a:r>
              <a:rPr lang="en-US" sz="2000" dirty="0">
                <a:latin typeface="Courier"/>
              </a:rPr>
              <a:t> </a:t>
            </a:r>
            <a:r>
              <a:rPr lang="en-US" sz="2000" dirty="0" err="1">
                <a:latin typeface="Courier"/>
              </a:rPr>
              <a:t>openConnection</a:t>
            </a:r>
            <a:r>
              <a:rPr lang="en-US" sz="2000" dirty="0">
                <a:latin typeface="Courier"/>
              </a:rPr>
              <a:t>()</a:t>
            </a:r>
            <a:r>
              <a:rPr lang="en-US" sz="2000" b="1" dirty="0">
                <a:latin typeface="Courier"/>
              </a:rPr>
              <a:t>throws</a:t>
            </a:r>
            <a:r>
              <a:rPr lang="en-US" sz="2000" dirty="0">
                <a:latin typeface="Courier"/>
              </a:rPr>
              <a:t> </a:t>
            </a:r>
            <a:r>
              <a:rPr lang="en-US" sz="2000" dirty="0" err="1">
                <a:latin typeface="Courier"/>
              </a:rPr>
              <a:t>IOException</a:t>
            </a:r>
            <a:r>
              <a:rPr lang="en-US" sz="2000" dirty="0">
                <a:latin typeface="Courier"/>
              </a:rPr>
              <a:t>{}  </a:t>
            </a:r>
            <a:endParaRPr lang="en-US" sz="2000" dirty="0" smtClean="0">
              <a:latin typeface="Courier"/>
            </a:endParaRPr>
          </a:p>
          <a:p>
            <a:r>
              <a:rPr lang="en-US" sz="2400" dirty="0"/>
              <a:t>You can typecast it to </a:t>
            </a:r>
            <a:r>
              <a:rPr lang="en-US" sz="2400" dirty="0" err="1"/>
              <a:t>HttpURLConnection</a:t>
            </a:r>
            <a:r>
              <a:rPr lang="en-US" sz="2400" dirty="0"/>
              <a:t> type as given below</a:t>
            </a:r>
            <a:r>
              <a:rPr lang="en-US" sz="2400" dirty="0" smtClean="0"/>
              <a:t>.</a:t>
            </a:r>
          </a:p>
          <a:p>
            <a:pPr marL="402336" lvl="1" indent="0">
              <a:buNone/>
            </a:pPr>
            <a:r>
              <a:rPr lang="en-US" sz="2000" dirty="0">
                <a:latin typeface="Courier"/>
              </a:rPr>
              <a:t>URL </a:t>
            </a:r>
            <a:r>
              <a:rPr lang="en-US" sz="2000" dirty="0" err="1">
                <a:latin typeface="Courier"/>
              </a:rPr>
              <a:t>url</a:t>
            </a:r>
            <a:r>
              <a:rPr lang="en-US" sz="2000" dirty="0">
                <a:latin typeface="Courier"/>
              </a:rPr>
              <a:t>=</a:t>
            </a:r>
            <a:r>
              <a:rPr lang="en-US" sz="2000" b="1" dirty="0">
                <a:latin typeface="Courier"/>
              </a:rPr>
              <a:t>new</a:t>
            </a:r>
            <a:r>
              <a:rPr lang="en-US" sz="2000" dirty="0">
                <a:latin typeface="Courier"/>
              </a:rPr>
              <a:t> URL("http://www.javatpoint.com/java-tutorial");    </a:t>
            </a:r>
          </a:p>
          <a:p>
            <a:pPr marL="402336" lvl="1" indent="0">
              <a:buNone/>
            </a:pPr>
            <a:r>
              <a:rPr lang="en-US" sz="2000" dirty="0" err="1">
                <a:latin typeface="Courier"/>
              </a:rPr>
              <a:t>HttpURLConnection</a:t>
            </a:r>
            <a:r>
              <a:rPr lang="en-US" sz="2000" dirty="0">
                <a:latin typeface="Courier"/>
              </a:rPr>
              <a:t> </a:t>
            </a:r>
            <a:r>
              <a:rPr lang="en-US" sz="2000" dirty="0" err="1">
                <a:latin typeface="Courier"/>
              </a:rPr>
              <a:t>huc</a:t>
            </a:r>
            <a:r>
              <a:rPr lang="en-US" sz="2000" dirty="0">
                <a:latin typeface="Courier"/>
              </a:rPr>
              <a:t>=(</a:t>
            </a:r>
            <a:r>
              <a:rPr lang="en-US" sz="2000" dirty="0" err="1">
                <a:latin typeface="Courier"/>
              </a:rPr>
              <a:t>HttpURLConnection</a:t>
            </a:r>
            <a:r>
              <a:rPr lang="en-US" sz="2000" dirty="0">
                <a:latin typeface="Courier"/>
              </a:rPr>
              <a:t>)</a:t>
            </a:r>
            <a:r>
              <a:rPr lang="en-US" sz="2000" dirty="0" err="1">
                <a:latin typeface="Courier"/>
              </a:rPr>
              <a:t>url.openConnection</a:t>
            </a:r>
            <a:r>
              <a:rPr lang="en-US" sz="2000" dirty="0">
                <a:latin typeface="Courier"/>
              </a:rPr>
              <a:t>();  </a:t>
            </a:r>
          </a:p>
          <a:p>
            <a:pPr marL="109728" indent="0">
              <a:buNone/>
            </a:pPr>
            <a:endParaRPr lang="en-US" sz="2400" dirty="0"/>
          </a:p>
        </p:txBody>
      </p:sp>
    </p:spTree>
    <p:extLst>
      <p:ext uri="{BB962C8B-B14F-4D97-AF65-F5344CB8AC3E}">
        <p14:creationId xmlns:p14="http://schemas.microsoft.com/office/powerpoint/2010/main" val="391158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Example of Java </a:t>
            </a:r>
            <a:r>
              <a:rPr lang="en-US" dirty="0" err="1" smtClean="0"/>
              <a:t>HttpURLConnecton</a:t>
            </a:r>
            <a:endParaRPr lang="en-US" dirty="0"/>
          </a:p>
        </p:txBody>
      </p:sp>
      <p:sp>
        <p:nvSpPr>
          <p:cNvPr id="3" name="Content Placeholder 2"/>
          <p:cNvSpPr>
            <a:spLocks noGrp="1"/>
          </p:cNvSpPr>
          <p:nvPr>
            <p:ph idx="1"/>
          </p:nvPr>
        </p:nvSpPr>
        <p:spPr>
          <a:xfrm>
            <a:off x="609600" y="1679713"/>
            <a:ext cx="10972800" cy="4641573"/>
          </a:xfrm>
        </p:spPr>
        <p:txBody>
          <a:bodyPr>
            <a:noAutofit/>
          </a:bodyPr>
          <a:lstStyle/>
          <a:p>
            <a:pPr marL="109728" indent="0">
              <a:buNone/>
            </a:pPr>
            <a:r>
              <a:rPr lang="en-US" sz="1800" b="1" dirty="0">
                <a:latin typeface="Courier"/>
              </a:rPr>
              <a:t>import</a:t>
            </a:r>
            <a:r>
              <a:rPr lang="en-US" sz="1800" dirty="0">
                <a:latin typeface="Courier"/>
              </a:rPr>
              <a:t> java.io.*;    </a:t>
            </a:r>
          </a:p>
          <a:p>
            <a:pPr marL="109728" indent="0">
              <a:buNone/>
            </a:pPr>
            <a:r>
              <a:rPr lang="en-US" sz="1800" b="1" dirty="0">
                <a:latin typeface="Courier"/>
              </a:rPr>
              <a:t>import</a:t>
            </a:r>
            <a:r>
              <a:rPr lang="en-US" sz="1800" dirty="0">
                <a:latin typeface="Courier"/>
              </a:rPr>
              <a:t> java.net.*;    </a:t>
            </a:r>
          </a:p>
          <a:p>
            <a:pPr marL="109728" indent="0">
              <a:buNone/>
            </a:pPr>
            <a:r>
              <a:rPr lang="en-US" sz="1800" b="1" dirty="0">
                <a:latin typeface="Courier"/>
              </a:rPr>
              <a:t>public</a:t>
            </a:r>
            <a:r>
              <a:rPr lang="en-US" sz="1800" dirty="0">
                <a:latin typeface="Courier"/>
              </a:rPr>
              <a:t> </a:t>
            </a:r>
            <a:r>
              <a:rPr lang="en-US" sz="1800" b="1" dirty="0">
                <a:latin typeface="Courier"/>
              </a:rPr>
              <a:t>class</a:t>
            </a:r>
            <a:r>
              <a:rPr lang="en-US" sz="1800" dirty="0">
                <a:latin typeface="Courier"/>
              </a:rPr>
              <a:t> </a:t>
            </a:r>
            <a:r>
              <a:rPr lang="en-US" sz="1800" dirty="0" err="1">
                <a:latin typeface="Courier"/>
              </a:rPr>
              <a:t>HttpURLConnectionDemo</a:t>
            </a:r>
            <a:r>
              <a:rPr lang="en-US" sz="1800" dirty="0">
                <a:latin typeface="Courier"/>
              </a:rPr>
              <a:t>{    </a:t>
            </a:r>
          </a:p>
          <a:p>
            <a:pPr marL="109728" indent="0">
              <a:buNone/>
            </a:pPr>
            <a:r>
              <a:rPr lang="en-US" sz="1800" b="1" dirty="0">
                <a:latin typeface="Courier"/>
              </a:rPr>
              <a:t>public</a:t>
            </a:r>
            <a:r>
              <a:rPr lang="en-US" sz="1800" dirty="0">
                <a:latin typeface="Courier"/>
              </a:rPr>
              <a:t> </a:t>
            </a:r>
            <a:r>
              <a:rPr lang="en-US" sz="1800" b="1" dirty="0">
                <a:latin typeface="Courier"/>
              </a:rPr>
              <a:t>static</a:t>
            </a:r>
            <a:r>
              <a:rPr lang="en-US" sz="1800" dirty="0">
                <a:latin typeface="Courier"/>
              </a:rPr>
              <a:t> </a:t>
            </a:r>
            <a:r>
              <a:rPr lang="en-US" sz="1800" b="1" dirty="0">
                <a:latin typeface="Courier"/>
              </a:rPr>
              <a:t>void</a:t>
            </a:r>
            <a:r>
              <a:rPr lang="en-US" sz="1800" dirty="0">
                <a:latin typeface="Courier"/>
              </a:rPr>
              <a:t> main(String[] </a:t>
            </a:r>
            <a:r>
              <a:rPr lang="en-US" sz="1800" dirty="0" err="1">
                <a:latin typeface="Courier"/>
              </a:rPr>
              <a:t>args</a:t>
            </a:r>
            <a:r>
              <a:rPr lang="en-US" sz="1800" dirty="0">
                <a:latin typeface="Courier"/>
              </a:rPr>
              <a:t>){    </a:t>
            </a:r>
          </a:p>
          <a:p>
            <a:pPr marL="109728" indent="0">
              <a:buNone/>
            </a:pPr>
            <a:r>
              <a:rPr lang="en-US" sz="1800" b="1" dirty="0">
                <a:latin typeface="Courier"/>
              </a:rPr>
              <a:t>try</a:t>
            </a:r>
            <a:r>
              <a:rPr lang="en-US" sz="1800" dirty="0">
                <a:latin typeface="Courier"/>
              </a:rPr>
              <a:t>{    </a:t>
            </a:r>
          </a:p>
          <a:p>
            <a:pPr marL="109728" indent="0">
              <a:buNone/>
            </a:pPr>
            <a:r>
              <a:rPr lang="en-US" sz="1800" dirty="0">
                <a:latin typeface="Courier"/>
              </a:rPr>
              <a:t>URL </a:t>
            </a:r>
            <a:r>
              <a:rPr lang="en-US" sz="1800" dirty="0" err="1">
                <a:latin typeface="Courier"/>
              </a:rPr>
              <a:t>url</a:t>
            </a:r>
            <a:r>
              <a:rPr lang="en-US" sz="1800" dirty="0">
                <a:latin typeface="Courier"/>
              </a:rPr>
              <a:t>=</a:t>
            </a:r>
            <a:r>
              <a:rPr lang="en-US" sz="1800" b="1" dirty="0">
                <a:latin typeface="Courier"/>
              </a:rPr>
              <a:t>new</a:t>
            </a:r>
            <a:r>
              <a:rPr lang="en-US" sz="1800" dirty="0">
                <a:latin typeface="Courier"/>
              </a:rPr>
              <a:t> URL("http://myth.co.id/</a:t>
            </a:r>
            <a:r>
              <a:rPr lang="en-US" sz="1800" dirty="0" err="1">
                <a:latin typeface="Courier"/>
              </a:rPr>
              <a:t>portfolio.php</a:t>
            </a:r>
            <a:r>
              <a:rPr lang="en-US" sz="1800" dirty="0">
                <a:latin typeface="Courier"/>
              </a:rPr>
              <a:t>");    </a:t>
            </a:r>
          </a:p>
          <a:p>
            <a:pPr marL="109728" indent="0">
              <a:buNone/>
            </a:pPr>
            <a:r>
              <a:rPr lang="en-US" sz="1800" dirty="0" err="1">
                <a:latin typeface="Courier"/>
              </a:rPr>
              <a:t>HttpURLConnection</a:t>
            </a:r>
            <a:r>
              <a:rPr lang="en-US" sz="1800" dirty="0">
                <a:latin typeface="Courier"/>
              </a:rPr>
              <a:t> </a:t>
            </a:r>
            <a:r>
              <a:rPr lang="en-US" sz="1800" dirty="0" err="1">
                <a:latin typeface="Courier"/>
              </a:rPr>
              <a:t>huc</a:t>
            </a:r>
            <a:r>
              <a:rPr lang="en-US" sz="1800" dirty="0">
                <a:latin typeface="Courier"/>
              </a:rPr>
              <a:t>=(</a:t>
            </a:r>
            <a:r>
              <a:rPr lang="en-US" sz="1800" dirty="0" err="1">
                <a:latin typeface="Courier"/>
              </a:rPr>
              <a:t>HttpURLConnection</a:t>
            </a:r>
            <a:r>
              <a:rPr lang="en-US" sz="1800" dirty="0">
                <a:latin typeface="Courier"/>
              </a:rPr>
              <a:t>)</a:t>
            </a:r>
            <a:r>
              <a:rPr lang="en-US" sz="1800" dirty="0" err="1">
                <a:latin typeface="Courier"/>
              </a:rPr>
              <a:t>url.openConnection</a:t>
            </a:r>
            <a:r>
              <a:rPr lang="en-US" sz="1800" dirty="0">
                <a:latin typeface="Courier"/>
              </a:rPr>
              <a:t>();  </a:t>
            </a:r>
          </a:p>
          <a:p>
            <a:pPr marL="109728" indent="0">
              <a:buNone/>
            </a:pPr>
            <a:r>
              <a:rPr lang="en-US" sz="1800" b="1" dirty="0">
                <a:latin typeface="Courier"/>
              </a:rPr>
              <a:t>for</a:t>
            </a:r>
            <a:r>
              <a:rPr lang="en-US" sz="1800" dirty="0">
                <a:latin typeface="Courier"/>
              </a:rPr>
              <a:t>(</a:t>
            </a:r>
            <a:r>
              <a:rPr lang="en-US" sz="1800" b="1" dirty="0" err="1">
                <a:latin typeface="Courier"/>
              </a:rPr>
              <a:t>int</a:t>
            </a:r>
            <a:r>
              <a:rPr lang="en-US" sz="1800" dirty="0">
                <a:latin typeface="Courier"/>
              </a:rPr>
              <a:t> </a:t>
            </a:r>
            <a:r>
              <a:rPr lang="en-US" sz="1800" dirty="0" err="1">
                <a:latin typeface="Courier"/>
              </a:rPr>
              <a:t>i</a:t>
            </a:r>
            <a:r>
              <a:rPr lang="en-US" sz="1800" dirty="0">
                <a:latin typeface="Courier"/>
              </a:rPr>
              <a:t>=1;i&lt;=8;i++){  </a:t>
            </a:r>
          </a:p>
          <a:p>
            <a:pPr marL="109728" indent="0">
              <a:buNone/>
            </a:pPr>
            <a:r>
              <a:rPr lang="en-US" sz="1800" dirty="0" err="1">
                <a:latin typeface="Courier"/>
              </a:rPr>
              <a:t>System.out.println</a:t>
            </a:r>
            <a:r>
              <a:rPr lang="en-US" sz="1800" dirty="0">
                <a:latin typeface="Courier"/>
              </a:rPr>
              <a:t>(</a:t>
            </a:r>
            <a:r>
              <a:rPr lang="en-US" sz="1800" dirty="0" err="1">
                <a:latin typeface="Courier"/>
              </a:rPr>
              <a:t>huc.getHeaderFieldKey</a:t>
            </a:r>
            <a:r>
              <a:rPr lang="en-US" sz="1800" dirty="0">
                <a:latin typeface="Courier"/>
              </a:rPr>
              <a:t>(</a:t>
            </a:r>
            <a:r>
              <a:rPr lang="en-US" sz="1800" dirty="0" err="1">
                <a:latin typeface="Courier"/>
              </a:rPr>
              <a:t>i</a:t>
            </a:r>
            <a:r>
              <a:rPr lang="en-US" sz="1800" dirty="0">
                <a:latin typeface="Courier"/>
              </a:rPr>
              <a:t>)+" = "+</a:t>
            </a:r>
            <a:r>
              <a:rPr lang="en-US" sz="1800" dirty="0" err="1">
                <a:latin typeface="Courier"/>
              </a:rPr>
              <a:t>huc.getHeaderField</a:t>
            </a:r>
            <a:r>
              <a:rPr lang="en-US" sz="1800" dirty="0">
                <a:latin typeface="Courier"/>
              </a:rPr>
              <a:t>(</a:t>
            </a:r>
            <a:r>
              <a:rPr lang="en-US" sz="1800" dirty="0" err="1">
                <a:latin typeface="Courier"/>
              </a:rPr>
              <a:t>i</a:t>
            </a:r>
            <a:r>
              <a:rPr lang="en-US" sz="1800" dirty="0">
                <a:latin typeface="Courier"/>
              </a:rPr>
              <a:t>));  </a:t>
            </a:r>
          </a:p>
          <a:p>
            <a:pPr marL="109728" indent="0">
              <a:buNone/>
            </a:pPr>
            <a:r>
              <a:rPr lang="en-US" sz="1800" dirty="0">
                <a:latin typeface="Courier"/>
              </a:rPr>
              <a:t>}  </a:t>
            </a:r>
          </a:p>
          <a:p>
            <a:pPr marL="109728" indent="0">
              <a:buNone/>
            </a:pPr>
            <a:r>
              <a:rPr lang="en-US" sz="1800" dirty="0" err="1">
                <a:latin typeface="Courier"/>
              </a:rPr>
              <a:t>huc.disconnect</a:t>
            </a:r>
            <a:r>
              <a:rPr lang="en-US" sz="1800" dirty="0">
                <a:latin typeface="Courier"/>
              </a:rPr>
              <a:t>();   </a:t>
            </a:r>
          </a:p>
          <a:p>
            <a:pPr marL="109728" indent="0">
              <a:buNone/>
            </a:pPr>
            <a:r>
              <a:rPr lang="en-US" sz="1800" dirty="0">
                <a:latin typeface="Courier"/>
              </a:rPr>
              <a:t>}</a:t>
            </a:r>
            <a:r>
              <a:rPr lang="en-US" sz="1800" b="1" dirty="0">
                <a:latin typeface="Courier"/>
              </a:rPr>
              <a:t>catch</a:t>
            </a:r>
            <a:r>
              <a:rPr lang="en-US" sz="1800" dirty="0">
                <a:latin typeface="Courier"/>
              </a:rPr>
              <a:t>(Exception e){</a:t>
            </a:r>
            <a:r>
              <a:rPr lang="en-US" sz="1800" dirty="0" err="1">
                <a:latin typeface="Courier"/>
              </a:rPr>
              <a:t>System.out.println</a:t>
            </a:r>
            <a:r>
              <a:rPr lang="en-US" sz="1800" dirty="0">
                <a:latin typeface="Courier"/>
              </a:rPr>
              <a:t>(e);}    </a:t>
            </a:r>
          </a:p>
          <a:p>
            <a:pPr marL="109728" indent="0">
              <a:buNone/>
            </a:pPr>
            <a:r>
              <a:rPr lang="en-US" sz="1800" dirty="0">
                <a:latin typeface="Courier"/>
              </a:rPr>
              <a:t>}    </a:t>
            </a:r>
          </a:p>
          <a:p>
            <a:pPr marL="109728" indent="0">
              <a:buNone/>
            </a:pPr>
            <a:r>
              <a:rPr lang="en-US" sz="1800" dirty="0">
                <a:latin typeface="Courier"/>
              </a:rPr>
              <a:t>}    </a:t>
            </a:r>
          </a:p>
        </p:txBody>
      </p:sp>
    </p:spTree>
    <p:extLst>
      <p:ext uri="{BB962C8B-B14F-4D97-AF65-F5344CB8AC3E}">
        <p14:creationId xmlns:p14="http://schemas.microsoft.com/office/powerpoint/2010/main" val="408004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Example of Java </a:t>
            </a:r>
            <a:r>
              <a:rPr lang="en-US" dirty="0" err="1" smtClean="0"/>
              <a:t>HttpURLConnecton</a:t>
            </a:r>
            <a:endParaRPr lang="en-US" dirty="0"/>
          </a:p>
        </p:txBody>
      </p:sp>
      <p:sp>
        <p:nvSpPr>
          <p:cNvPr id="3" name="Content Placeholder 2"/>
          <p:cNvSpPr>
            <a:spLocks noGrp="1"/>
          </p:cNvSpPr>
          <p:nvPr>
            <p:ph idx="1"/>
          </p:nvPr>
        </p:nvSpPr>
        <p:spPr>
          <a:xfrm>
            <a:off x="609600" y="1679713"/>
            <a:ext cx="10972800" cy="4641573"/>
          </a:xfrm>
        </p:spPr>
        <p:txBody>
          <a:bodyPr>
            <a:noAutofit/>
          </a:bodyPr>
          <a:lstStyle/>
          <a:p>
            <a:pPr marL="109728" indent="0">
              <a:buNone/>
            </a:pPr>
            <a:r>
              <a:rPr lang="en-US" sz="2400" dirty="0"/>
              <a:t>Output</a:t>
            </a:r>
            <a:r>
              <a:rPr lang="en-US" sz="2400" dirty="0" smtClean="0"/>
              <a:t>:</a:t>
            </a:r>
          </a:p>
          <a:p>
            <a:pPr marL="109728" indent="0">
              <a:buNone/>
            </a:pPr>
            <a:endParaRPr lang="en-US" sz="1800" dirty="0" smtClean="0"/>
          </a:p>
          <a:p>
            <a:pPr marL="109728" indent="0">
              <a:buNone/>
            </a:pPr>
            <a:r>
              <a:rPr lang="en-US" sz="1800" dirty="0">
                <a:latin typeface="Courier"/>
              </a:rPr>
              <a:t>Date = Wed, </a:t>
            </a:r>
            <a:r>
              <a:rPr lang="en-US" sz="1800" dirty="0" smtClean="0">
                <a:latin typeface="Courier"/>
              </a:rPr>
              <a:t>12 Aug 2017 </a:t>
            </a:r>
            <a:r>
              <a:rPr lang="en-US" sz="1800" dirty="0">
                <a:latin typeface="Courier"/>
              </a:rPr>
              <a:t>19:31:14 GMT</a:t>
            </a:r>
          </a:p>
          <a:p>
            <a:pPr marL="109728" indent="0">
              <a:buNone/>
            </a:pPr>
            <a:r>
              <a:rPr lang="en-US" sz="1800" dirty="0">
                <a:latin typeface="Courier"/>
              </a:rPr>
              <a:t>Set-Cookie = JSESSIONID=D70B87DBB832820CACA5998C90939D48; Path=/</a:t>
            </a:r>
          </a:p>
          <a:p>
            <a:pPr marL="109728" indent="0">
              <a:buNone/>
            </a:pPr>
            <a:r>
              <a:rPr lang="en-US" sz="1800" dirty="0">
                <a:latin typeface="Courier"/>
              </a:rPr>
              <a:t>Content-Type = text/html</a:t>
            </a:r>
          </a:p>
          <a:p>
            <a:pPr marL="109728" indent="0">
              <a:buNone/>
            </a:pPr>
            <a:r>
              <a:rPr lang="en-US" sz="1800" dirty="0">
                <a:latin typeface="Courier"/>
              </a:rPr>
              <a:t>Cache-Control = max-age=2592000</a:t>
            </a:r>
          </a:p>
          <a:p>
            <a:pPr marL="109728" indent="0">
              <a:buNone/>
            </a:pPr>
            <a:r>
              <a:rPr lang="en-US" sz="1800" dirty="0">
                <a:latin typeface="Courier"/>
              </a:rPr>
              <a:t>Expires = Fri, 09 Jan </a:t>
            </a:r>
            <a:r>
              <a:rPr lang="en-US" sz="1800" dirty="0" smtClean="0">
                <a:latin typeface="Courier"/>
              </a:rPr>
              <a:t>2018 </a:t>
            </a:r>
            <a:r>
              <a:rPr lang="en-US" sz="1800" dirty="0">
                <a:latin typeface="Courier"/>
              </a:rPr>
              <a:t>19:31:14 GMT</a:t>
            </a:r>
          </a:p>
          <a:p>
            <a:pPr marL="109728" indent="0">
              <a:buNone/>
            </a:pPr>
            <a:r>
              <a:rPr lang="en-US" sz="1800" dirty="0">
                <a:latin typeface="Courier"/>
              </a:rPr>
              <a:t>Vary = Accept-</a:t>
            </a:r>
            <a:r>
              <a:rPr lang="en-US" sz="1800" dirty="0" err="1">
                <a:latin typeface="Courier"/>
              </a:rPr>
              <a:t>Encoding,User</a:t>
            </a:r>
            <a:r>
              <a:rPr lang="en-US" sz="1800" dirty="0">
                <a:latin typeface="Courier"/>
              </a:rPr>
              <a:t>-Agent</a:t>
            </a:r>
          </a:p>
          <a:p>
            <a:pPr marL="109728" indent="0">
              <a:buNone/>
            </a:pPr>
            <a:r>
              <a:rPr lang="en-US" sz="1800" dirty="0">
                <a:latin typeface="Courier"/>
              </a:rPr>
              <a:t>Connection = close</a:t>
            </a:r>
          </a:p>
          <a:p>
            <a:pPr marL="109728" indent="0">
              <a:buNone/>
            </a:pPr>
            <a:r>
              <a:rPr lang="en-US" sz="1800" dirty="0">
                <a:latin typeface="Courier"/>
              </a:rPr>
              <a:t>Transfer-Encoding = chunked</a:t>
            </a:r>
          </a:p>
        </p:txBody>
      </p:sp>
    </p:spTree>
    <p:extLst>
      <p:ext uri="{BB962C8B-B14F-4D97-AF65-F5344CB8AC3E}">
        <p14:creationId xmlns:p14="http://schemas.microsoft.com/office/powerpoint/2010/main" val="287881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Declaring Interfaces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The interface keyword is used to declare an interface. Here is a simple example to declare an interface −</a:t>
            </a:r>
          </a:p>
          <a:p>
            <a:pPr algn="just"/>
            <a:endParaRPr lang="en-US" dirty="0"/>
          </a:p>
          <a:p>
            <a:pPr marL="402336" lvl="1" indent="0" algn="just">
              <a:buNone/>
            </a:pPr>
            <a:r>
              <a:rPr lang="en-US" sz="2000" dirty="0">
                <a:latin typeface="Courier"/>
              </a:rPr>
              <a:t>import </a:t>
            </a:r>
            <a:r>
              <a:rPr lang="en-US" sz="2000" dirty="0" err="1">
                <a:latin typeface="Courier"/>
              </a:rPr>
              <a:t>java.lang</a:t>
            </a:r>
            <a:r>
              <a:rPr lang="en-US" sz="2000" dirty="0">
                <a:latin typeface="Courier"/>
              </a:rPr>
              <a:t>.*;</a:t>
            </a:r>
          </a:p>
          <a:p>
            <a:pPr marL="402336" lvl="1" indent="0" algn="just">
              <a:buNone/>
            </a:pPr>
            <a:r>
              <a:rPr lang="en-US" sz="2000" dirty="0">
                <a:latin typeface="Courier"/>
              </a:rPr>
              <a:t>// Any number of import statements</a:t>
            </a:r>
          </a:p>
          <a:p>
            <a:pPr marL="402336" lvl="1" indent="0" algn="just">
              <a:buNone/>
            </a:pPr>
            <a:endParaRPr lang="en-US" sz="2000" dirty="0">
              <a:latin typeface="Courier"/>
            </a:endParaRPr>
          </a:p>
          <a:p>
            <a:pPr marL="402336" lvl="1" indent="0" algn="just">
              <a:buNone/>
            </a:pPr>
            <a:r>
              <a:rPr lang="en-US" sz="2000" dirty="0">
                <a:latin typeface="Courier"/>
              </a:rPr>
              <a:t>public interface </a:t>
            </a:r>
            <a:r>
              <a:rPr lang="en-US" sz="2000" dirty="0" err="1">
                <a:latin typeface="Courier"/>
              </a:rPr>
              <a:t>NameOfInterface</a:t>
            </a:r>
            <a:r>
              <a:rPr lang="en-US" sz="2000" dirty="0">
                <a:latin typeface="Courier"/>
              </a:rPr>
              <a:t> {</a:t>
            </a:r>
          </a:p>
          <a:p>
            <a:pPr marL="402336" lvl="1" indent="0" algn="just">
              <a:buNone/>
            </a:pPr>
            <a:r>
              <a:rPr lang="en-US" sz="2000" dirty="0">
                <a:latin typeface="Courier"/>
              </a:rPr>
              <a:t>   // Any number of final, static fields</a:t>
            </a:r>
          </a:p>
          <a:p>
            <a:pPr marL="402336" lvl="1" indent="0" algn="just">
              <a:buNone/>
            </a:pPr>
            <a:r>
              <a:rPr lang="en-US" sz="2000" dirty="0">
                <a:latin typeface="Courier"/>
              </a:rPr>
              <a:t>   // Any number of abstract method declarations\</a:t>
            </a:r>
          </a:p>
          <a:p>
            <a:pPr marL="402336" lvl="1" indent="0" algn="just">
              <a:buNone/>
            </a:pPr>
            <a:r>
              <a:rPr lang="en-US" sz="2000" dirty="0">
                <a:latin typeface="Courier"/>
              </a:rPr>
              <a:t>}</a:t>
            </a:r>
          </a:p>
        </p:txBody>
      </p:sp>
    </p:spTree>
    <p:extLst>
      <p:ext uri="{BB962C8B-B14F-4D97-AF65-F5344CB8AC3E}">
        <p14:creationId xmlns:p14="http://schemas.microsoft.com/office/powerpoint/2010/main" val="225022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a:t>
            </a:r>
            <a:r>
              <a:rPr lang="en-US" dirty="0" err="1"/>
              <a:t>InetAddress</a:t>
            </a:r>
            <a:r>
              <a:rPr lang="en-US" dirty="0"/>
              <a:t> class</a:t>
            </a:r>
          </a:p>
        </p:txBody>
      </p:sp>
      <p:sp>
        <p:nvSpPr>
          <p:cNvPr id="3" name="Content Placeholder 2"/>
          <p:cNvSpPr>
            <a:spLocks noGrp="1"/>
          </p:cNvSpPr>
          <p:nvPr>
            <p:ph idx="1"/>
          </p:nvPr>
        </p:nvSpPr>
        <p:spPr>
          <a:xfrm>
            <a:off x="609600" y="1679713"/>
            <a:ext cx="10972800" cy="4641573"/>
          </a:xfrm>
        </p:spPr>
        <p:txBody>
          <a:bodyPr>
            <a:normAutofit/>
          </a:bodyPr>
          <a:lstStyle/>
          <a:p>
            <a:r>
              <a:rPr lang="en-US" sz="2400" b="1" dirty="0"/>
              <a:t>Java </a:t>
            </a:r>
            <a:r>
              <a:rPr lang="en-US" sz="2400" b="1" dirty="0" err="1"/>
              <a:t>InetAddress</a:t>
            </a:r>
            <a:r>
              <a:rPr lang="en-US" sz="2400" dirty="0"/>
              <a:t> class represents an IP address. The </a:t>
            </a:r>
            <a:r>
              <a:rPr lang="en-US" sz="2400" dirty="0" err="1"/>
              <a:t>java.net.InetAddress</a:t>
            </a:r>
            <a:r>
              <a:rPr lang="en-US" sz="2400" dirty="0"/>
              <a:t> class provides methods to get the IP of any host name </a:t>
            </a:r>
            <a:r>
              <a:rPr lang="en-US" sz="2400" i="1" dirty="0"/>
              <a:t>for example</a:t>
            </a:r>
            <a:r>
              <a:rPr lang="en-US" sz="2400" dirty="0"/>
              <a:t> </a:t>
            </a:r>
            <a:r>
              <a:rPr lang="en-US" sz="2400" dirty="0" smtClean="0"/>
              <a:t>www.google.com</a:t>
            </a:r>
            <a:r>
              <a:rPr lang="en-US" sz="2400" dirty="0"/>
              <a:t>, www.facebook.com etc</a:t>
            </a:r>
            <a:r>
              <a:rPr lang="en-US" sz="2400" dirty="0" smtClean="0"/>
              <a:t>.</a:t>
            </a:r>
          </a:p>
          <a:p>
            <a:endParaRPr lang="en-US" sz="2400" dirty="0"/>
          </a:p>
        </p:txBody>
      </p:sp>
      <p:pic>
        <p:nvPicPr>
          <p:cNvPr id="4" name="Picture 3"/>
          <p:cNvPicPr>
            <a:picLocks noChangeAspect="1"/>
          </p:cNvPicPr>
          <p:nvPr/>
        </p:nvPicPr>
        <p:blipFill>
          <a:blip r:embed="rId3"/>
          <a:stretch>
            <a:fillRect/>
          </a:stretch>
        </p:blipFill>
        <p:spPr>
          <a:xfrm>
            <a:off x="958942" y="3086257"/>
            <a:ext cx="10274116" cy="3089256"/>
          </a:xfrm>
          <a:prstGeom prst="rect">
            <a:avLst/>
          </a:prstGeom>
        </p:spPr>
      </p:pic>
    </p:spTree>
    <p:extLst>
      <p:ext uri="{BB962C8B-B14F-4D97-AF65-F5344CB8AC3E}">
        <p14:creationId xmlns:p14="http://schemas.microsoft.com/office/powerpoint/2010/main" val="49449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smtClean="0"/>
              <a:t>Example of Java </a:t>
            </a:r>
            <a:r>
              <a:rPr lang="en-US" dirty="0" err="1" smtClean="0"/>
              <a:t>InetAddress</a:t>
            </a:r>
            <a:endParaRPr lang="en-US" dirty="0"/>
          </a:p>
        </p:txBody>
      </p:sp>
      <p:sp>
        <p:nvSpPr>
          <p:cNvPr id="3" name="Content Placeholder 2"/>
          <p:cNvSpPr>
            <a:spLocks noGrp="1"/>
          </p:cNvSpPr>
          <p:nvPr>
            <p:ph idx="1"/>
          </p:nvPr>
        </p:nvSpPr>
        <p:spPr>
          <a:xfrm>
            <a:off x="609600" y="1679713"/>
            <a:ext cx="10972800" cy="4641573"/>
          </a:xfrm>
        </p:spPr>
        <p:txBody>
          <a:bodyPr>
            <a:noAutofit/>
          </a:bodyPr>
          <a:lstStyle/>
          <a:p>
            <a:pPr marL="109728" indent="0">
              <a:buNone/>
            </a:pPr>
            <a:r>
              <a:rPr lang="en-US" sz="1400" b="1" dirty="0">
                <a:latin typeface="Courier"/>
              </a:rPr>
              <a:t>import</a:t>
            </a:r>
            <a:r>
              <a:rPr lang="en-US" sz="1400" dirty="0">
                <a:latin typeface="Courier"/>
              </a:rPr>
              <a:t> java.io.*;  </a:t>
            </a:r>
          </a:p>
          <a:p>
            <a:pPr marL="109728" indent="0">
              <a:buNone/>
            </a:pPr>
            <a:r>
              <a:rPr lang="en-US" sz="1400" b="1" dirty="0">
                <a:latin typeface="Courier"/>
              </a:rPr>
              <a:t>import</a:t>
            </a:r>
            <a:r>
              <a:rPr lang="en-US" sz="1400" dirty="0">
                <a:latin typeface="Courier"/>
              </a:rPr>
              <a:t> java.net.*;  </a:t>
            </a:r>
          </a:p>
          <a:p>
            <a:pPr marL="109728" indent="0">
              <a:buNone/>
            </a:pPr>
            <a:r>
              <a:rPr lang="en-US" sz="1400" b="1" dirty="0">
                <a:latin typeface="Courier"/>
              </a:rPr>
              <a:t>public</a:t>
            </a:r>
            <a:r>
              <a:rPr lang="en-US" sz="1400" dirty="0">
                <a:latin typeface="Courier"/>
              </a:rPr>
              <a:t> </a:t>
            </a:r>
            <a:r>
              <a:rPr lang="en-US" sz="1400" b="1" dirty="0">
                <a:latin typeface="Courier"/>
              </a:rPr>
              <a:t>class</a:t>
            </a:r>
            <a:r>
              <a:rPr lang="en-US" sz="1400" dirty="0">
                <a:latin typeface="Courier"/>
              </a:rPr>
              <a:t> </a:t>
            </a:r>
            <a:r>
              <a:rPr lang="en-US" sz="1400" dirty="0" err="1">
                <a:latin typeface="Courier"/>
              </a:rPr>
              <a:t>InetDemo</a:t>
            </a:r>
            <a:r>
              <a:rPr lang="en-US" sz="1400" dirty="0">
                <a:latin typeface="Courier"/>
              </a:rPr>
              <a:t>{  </a:t>
            </a:r>
          </a:p>
          <a:p>
            <a:pPr marL="109728" indent="0">
              <a:buNone/>
            </a:pPr>
            <a:r>
              <a:rPr lang="en-US" sz="1400" b="1" dirty="0">
                <a:latin typeface="Courier"/>
              </a:rPr>
              <a:t>public</a:t>
            </a:r>
            <a:r>
              <a:rPr lang="en-US" sz="1400" dirty="0">
                <a:latin typeface="Courier"/>
              </a:rPr>
              <a:t> </a:t>
            </a:r>
            <a:r>
              <a:rPr lang="en-US" sz="1400" b="1" dirty="0">
                <a:latin typeface="Courier"/>
              </a:rPr>
              <a:t>static</a:t>
            </a:r>
            <a:r>
              <a:rPr lang="en-US" sz="1400" dirty="0">
                <a:latin typeface="Courier"/>
              </a:rPr>
              <a:t> </a:t>
            </a:r>
            <a:r>
              <a:rPr lang="en-US" sz="1400" b="1" dirty="0">
                <a:latin typeface="Courier"/>
              </a:rPr>
              <a:t>void</a:t>
            </a:r>
            <a:r>
              <a:rPr lang="en-US" sz="1400" dirty="0">
                <a:latin typeface="Courier"/>
              </a:rPr>
              <a:t> main(String[] </a:t>
            </a:r>
            <a:r>
              <a:rPr lang="en-US" sz="1400" dirty="0" err="1">
                <a:latin typeface="Courier"/>
              </a:rPr>
              <a:t>args</a:t>
            </a:r>
            <a:r>
              <a:rPr lang="en-US" sz="1400" dirty="0">
                <a:latin typeface="Courier"/>
              </a:rPr>
              <a:t>){  </a:t>
            </a:r>
          </a:p>
          <a:p>
            <a:pPr marL="109728" indent="0">
              <a:buNone/>
            </a:pPr>
            <a:r>
              <a:rPr lang="en-US" sz="1400" b="1" dirty="0">
                <a:latin typeface="Courier"/>
              </a:rPr>
              <a:t>try</a:t>
            </a:r>
            <a:r>
              <a:rPr lang="en-US" sz="1400" dirty="0">
                <a:latin typeface="Courier"/>
              </a:rPr>
              <a:t>{  </a:t>
            </a:r>
          </a:p>
          <a:p>
            <a:pPr marL="109728" indent="0">
              <a:buNone/>
            </a:pPr>
            <a:r>
              <a:rPr lang="en-US" sz="1400" dirty="0" err="1">
                <a:latin typeface="Courier"/>
              </a:rPr>
              <a:t>InetAddress</a:t>
            </a:r>
            <a:r>
              <a:rPr lang="en-US" sz="1400" dirty="0">
                <a:latin typeface="Courier"/>
              </a:rPr>
              <a:t> </a:t>
            </a:r>
            <a:r>
              <a:rPr lang="en-US" sz="1400" dirty="0" err="1">
                <a:latin typeface="Courier"/>
              </a:rPr>
              <a:t>ip</a:t>
            </a:r>
            <a:r>
              <a:rPr lang="en-US" sz="1400" dirty="0">
                <a:latin typeface="Courier"/>
              </a:rPr>
              <a:t>=</a:t>
            </a:r>
            <a:r>
              <a:rPr lang="en-US" sz="1400" dirty="0" err="1">
                <a:latin typeface="Courier"/>
              </a:rPr>
              <a:t>InetAddress.getByName</a:t>
            </a:r>
            <a:r>
              <a:rPr lang="en-US" sz="1400" dirty="0">
                <a:latin typeface="Courier"/>
              </a:rPr>
              <a:t>("www.javatpoint.com");  </a:t>
            </a:r>
          </a:p>
          <a:p>
            <a:pPr marL="109728" indent="0">
              <a:buNone/>
            </a:pPr>
            <a:r>
              <a:rPr lang="en-US" sz="1400" dirty="0">
                <a:latin typeface="Courier"/>
              </a:rPr>
              <a:t>  </a:t>
            </a:r>
          </a:p>
          <a:p>
            <a:pPr marL="109728" indent="0">
              <a:buNone/>
            </a:pPr>
            <a:r>
              <a:rPr lang="en-US" sz="1400" dirty="0" err="1">
                <a:latin typeface="Courier"/>
              </a:rPr>
              <a:t>System.out.println</a:t>
            </a:r>
            <a:r>
              <a:rPr lang="en-US" sz="1400" dirty="0">
                <a:latin typeface="Courier"/>
              </a:rPr>
              <a:t>("Host Name: "+</a:t>
            </a:r>
            <a:r>
              <a:rPr lang="en-US" sz="1400" dirty="0" err="1">
                <a:latin typeface="Courier"/>
              </a:rPr>
              <a:t>ip.getHostName</a:t>
            </a:r>
            <a:r>
              <a:rPr lang="en-US" sz="1400" dirty="0">
                <a:latin typeface="Courier"/>
              </a:rPr>
              <a:t>());  </a:t>
            </a:r>
          </a:p>
          <a:p>
            <a:pPr marL="109728" indent="0">
              <a:buNone/>
            </a:pPr>
            <a:r>
              <a:rPr lang="en-US" sz="1400" dirty="0" err="1">
                <a:latin typeface="Courier"/>
              </a:rPr>
              <a:t>System.out.println</a:t>
            </a:r>
            <a:r>
              <a:rPr lang="en-US" sz="1400" dirty="0">
                <a:latin typeface="Courier"/>
              </a:rPr>
              <a:t>("IP Address: "+</a:t>
            </a:r>
            <a:r>
              <a:rPr lang="en-US" sz="1400" dirty="0" err="1">
                <a:latin typeface="Courier"/>
              </a:rPr>
              <a:t>ip.getHostAddress</a:t>
            </a:r>
            <a:r>
              <a:rPr lang="en-US" sz="1400" dirty="0">
                <a:latin typeface="Courier"/>
              </a:rPr>
              <a:t>());  </a:t>
            </a:r>
          </a:p>
          <a:p>
            <a:pPr marL="109728" indent="0">
              <a:buNone/>
            </a:pPr>
            <a:r>
              <a:rPr lang="en-US" sz="1400" dirty="0">
                <a:latin typeface="Courier"/>
              </a:rPr>
              <a:t>}</a:t>
            </a:r>
            <a:r>
              <a:rPr lang="en-US" sz="1400" b="1" dirty="0">
                <a:latin typeface="Courier"/>
              </a:rPr>
              <a:t>catch</a:t>
            </a:r>
            <a:r>
              <a:rPr lang="en-US" sz="1400" dirty="0">
                <a:latin typeface="Courier"/>
              </a:rPr>
              <a:t>(Exception e){</a:t>
            </a:r>
            <a:r>
              <a:rPr lang="en-US" sz="1400" dirty="0" err="1">
                <a:latin typeface="Courier"/>
              </a:rPr>
              <a:t>System.out.println</a:t>
            </a:r>
            <a:r>
              <a:rPr lang="en-US" sz="1400" dirty="0">
                <a:latin typeface="Courier"/>
              </a:rPr>
              <a:t>(e);}  </a:t>
            </a:r>
          </a:p>
          <a:p>
            <a:pPr marL="109728" indent="0">
              <a:buNone/>
            </a:pPr>
            <a:r>
              <a:rPr lang="en-US" sz="1400" dirty="0">
                <a:latin typeface="Courier"/>
              </a:rPr>
              <a:t>}  </a:t>
            </a:r>
          </a:p>
          <a:p>
            <a:pPr marL="109728" indent="0">
              <a:buNone/>
            </a:pPr>
            <a:r>
              <a:rPr lang="en-US" sz="1400" dirty="0">
                <a:latin typeface="Courier"/>
              </a:rPr>
              <a:t>}  </a:t>
            </a:r>
            <a:endParaRPr lang="en-US" sz="1400" dirty="0" smtClean="0">
              <a:latin typeface="Courier"/>
            </a:endParaRPr>
          </a:p>
          <a:p>
            <a:pPr marL="109728" indent="0">
              <a:buNone/>
            </a:pPr>
            <a:endParaRPr lang="en-US" sz="1800" dirty="0">
              <a:latin typeface="Courier"/>
            </a:endParaRPr>
          </a:p>
          <a:p>
            <a:pPr marL="109728" indent="0">
              <a:buNone/>
            </a:pPr>
            <a:r>
              <a:rPr lang="en-US" sz="2400" dirty="0"/>
              <a:t>Output</a:t>
            </a:r>
            <a:r>
              <a:rPr lang="en-US" sz="2400" dirty="0" smtClean="0"/>
              <a:t>:</a:t>
            </a:r>
          </a:p>
          <a:p>
            <a:pPr marL="109728" indent="0">
              <a:buNone/>
            </a:pPr>
            <a:r>
              <a:rPr lang="en-US" sz="1800" dirty="0">
                <a:latin typeface="Courier"/>
              </a:rPr>
              <a:t>Host Name: www.javatpoint.com</a:t>
            </a:r>
          </a:p>
          <a:p>
            <a:pPr marL="109728" indent="0">
              <a:buNone/>
            </a:pPr>
            <a:r>
              <a:rPr lang="en-US" sz="1800" dirty="0">
                <a:latin typeface="Courier"/>
              </a:rPr>
              <a:t>IP Address: </a:t>
            </a:r>
            <a:r>
              <a:rPr lang="en-US" sz="1800" dirty="0" err="1" smtClean="0">
                <a:latin typeface="Courier"/>
              </a:rPr>
              <a:t>xxx.xxx.xxx.xxx</a:t>
            </a:r>
            <a:endParaRPr lang="en-US" sz="1800" dirty="0">
              <a:latin typeface="Courier"/>
            </a:endParaRPr>
          </a:p>
        </p:txBody>
      </p:sp>
    </p:spTree>
    <p:extLst>
      <p:ext uri="{BB962C8B-B14F-4D97-AF65-F5344CB8AC3E}">
        <p14:creationId xmlns:p14="http://schemas.microsoft.com/office/powerpoint/2010/main" val="274337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FTP </a:t>
            </a:r>
            <a:r>
              <a:rPr lang="en-US" dirty="0" smtClean="0"/>
              <a:t>file upload</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50000"/>
              </a:lnSpc>
              <a:buNone/>
            </a:pPr>
            <a:r>
              <a:rPr lang="en-US" sz="3200" dirty="0"/>
              <a:t>To write Java code that uploads a file from local computer to a remote FTP server, the </a:t>
            </a:r>
            <a:r>
              <a:rPr lang="en-US" sz="3200" b="1" dirty="0">
                <a:hlinkClick r:id="rId3"/>
              </a:rPr>
              <a:t>Apache Commons Net API</a:t>
            </a:r>
            <a:r>
              <a:rPr lang="en-US" sz="3200" dirty="0"/>
              <a:t> is a preferred choice of developers. It has simple and comprehensive API that makes coding with upload files to FTP server with ease.</a:t>
            </a:r>
            <a:endParaRPr lang="en-US" sz="2400" dirty="0"/>
          </a:p>
        </p:txBody>
      </p:sp>
    </p:spTree>
    <p:extLst>
      <p:ext uri="{BB962C8B-B14F-4D97-AF65-F5344CB8AC3E}">
        <p14:creationId xmlns:p14="http://schemas.microsoft.com/office/powerpoint/2010/main" val="128410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b="1" dirty="0"/>
              <a:t>Apache Commons Net API for uploading files by FTP protocol</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buNone/>
            </a:pPr>
            <a:r>
              <a:rPr lang="en-US" dirty="0"/>
              <a:t>The </a:t>
            </a:r>
            <a:r>
              <a:rPr lang="en-US" sz="2400" dirty="0" err="1">
                <a:latin typeface="Courier"/>
              </a:rPr>
              <a:t>FTPClient</a:t>
            </a:r>
            <a:r>
              <a:rPr lang="en-US" sz="1000" dirty="0"/>
              <a:t> </a:t>
            </a:r>
            <a:r>
              <a:rPr lang="en-US" dirty="0"/>
              <a:t>class provides six </a:t>
            </a:r>
            <a:r>
              <a:rPr lang="en-US" sz="2000" dirty="0" err="1">
                <a:latin typeface="Courier"/>
              </a:rPr>
              <a:t>store</a:t>
            </a:r>
            <a:r>
              <a:rPr lang="en-US" sz="2000" i="1" dirty="0" err="1">
                <a:latin typeface="Courier"/>
              </a:rPr>
              <a:t>XXX</a:t>
            </a:r>
            <a:r>
              <a:rPr lang="en-US" sz="2000" dirty="0">
                <a:latin typeface="Courier"/>
              </a:rPr>
              <a:t>()</a:t>
            </a:r>
            <a:r>
              <a:rPr lang="en-US" dirty="0"/>
              <a:t>methods for transferring a local file to a remote server via FTP protocol:</a:t>
            </a:r>
          </a:p>
          <a:p>
            <a:r>
              <a:rPr lang="en-US" sz="3000" dirty="0" err="1"/>
              <a:t>boolean</a:t>
            </a:r>
            <a:r>
              <a:rPr lang="en-US" sz="3000" dirty="0"/>
              <a:t> </a:t>
            </a:r>
            <a:r>
              <a:rPr lang="en-US" sz="3000" b="1" dirty="0" err="1"/>
              <a:t>storeFile</a:t>
            </a:r>
            <a:r>
              <a:rPr lang="en-US" sz="3000" dirty="0"/>
              <a:t>(String remote, </a:t>
            </a:r>
            <a:r>
              <a:rPr lang="en-US" sz="3000" i="1" dirty="0" err="1"/>
              <a:t>InputStream</a:t>
            </a:r>
            <a:r>
              <a:rPr lang="en-US" sz="3000" dirty="0"/>
              <a:t> local)</a:t>
            </a:r>
            <a:endParaRPr lang="en-US" sz="7400" dirty="0"/>
          </a:p>
          <a:p>
            <a:r>
              <a:rPr lang="en-US" sz="3000" i="1" dirty="0" err="1"/>
              <a:t>OutputStream</a:t>
            </a:r>
            <a:r>
              <a:rPr lang="en-US" sz="3000" dirty="0"/>
              <a:t> </a:t>
            </a:r>
            <a:r>
              <a:rPr lang="en-US" sz="3000" b="1" dirty="0" err="1"/>
              <a:t>storeFileStream</a:t>
            </a:r>
            <a:r>
              <a:rPr lang="en-US" sz="3000" dirty="0"/>
              <a:t>(String remote)</a:t>
            </a:r>
            <a:endParaRPr lang="en-US" sz="7400" dirty="0"/>
          </a:p>
          <a:p>
            <a:r>
              <a:rPr lang="en-US" sz="3000" dirty="0" err="1"/>
              <a:t>boolean</a:t>
            </a:r>
            <a:r>
              <a:rPr lang="en-US" sz="3000" dirty="0"/>
              <a:t> </a:t>
            </a:r>
            <a:r>
              <a:rPr lang="en-US" sz="3000" b="1" dirty="0" err="1"/>
              <a:t>storeUniqueFile</a:t>
            </a:r>
            <a:r>
              <a:rPr lang="en-US" sz="3000" dirty="0"/>
              <a:t>(</a:t>
            </a:r>
            <a:r>
              <a:rPr lang="en-US" sz="3000" i="1" dirty="0" err="1"/>
              <a:t>InputStream</a:t>
            </a:r>
            <a:r>
              <a:rPr lang="en-US" sz="3000" dirty="0"/>
              <a:t> local)</a:t>
            </a:r>
            <a:endParaRPr lang="en-US" sz="7400" dirty="0"/>
          </a:p>
          <a:p>
            <a:r>
              <a:rPr lang="en-US" sz="3000" dirty="0" err="1"/>
              <a:t>boolean</a:t>
            </a:r>
            <a:r>
              <a:rPr lang="en-US" sz="3000" dirty="0"/>
              <a:t> </a:t>
            </a:r>
            <a:r>
              <a:rPr lang="en-US" sz="3000" b="1" dirty="0" err="1"/>
              <a:t>storeUniqueFile</a:t>
            </a:r>
            <a:r>
              <a:rPr lang="en-US" sz="3000" dirty="0"/>
              <a:t>(String remote, </a:t>
            </a:r>
            <a:r>
              <a:rPr lang="en-US" sz="3000" i="1" dirty="0" err="1"/>
              <a:t>InputStream</a:t>
            </a:r>
            <a:r>
              <a:rPr lang="en-US" sz="3000" dirty="0"/>
              <a:t> local)</a:t>
            </a:r>
            <a:endParaRPr lang="en-US" sz="7400" dirty="0"/>
          </a:p>
          <a:p>
            <a:r>
              <a:rPr lang="en-US" sz="3000" i="1" dirty="0" err="1"/>
              <a:t>OutputStream</a:t>
            </a:r>
            <a:r>
              <a:rPr lang="en-US" sz="3000" dirty="0"/>
              <a:t> </a:t>
            </a:r>
            <a:r>
              <a:rPr lang="en-US" sz="3000" b="1" dirty="0" err="1"/>
              <a:t>storeUniqueFileStream</a:t>
            </a:r>
            <a:r>
              <a:rPr lang="en-US" sz="3000" dirty="0"/>
              <a:t>()</a:t>
            </a:r>
            <a:endParaRPr lang="en-US" sz="7400" dirty="0"/>
          </a:p>
          <a:p>
            <a:r>
              <a:rPr lang="en-US" sz="3000" i="1" dirty="0" err="1"/>
              <a:t>OutputStream</a:t>
            </a:r>
            <a:r>
              <a:rPr lang="en-US" sz="3000" dirty="0"/>
              <a:t> </a:t>
            </a:r>
            <a:r>
              <a:rPr lang="en-US" sz="3000" b="1" dirty="0" err="1"/>
              <a:t>storeUniqueFileStream</a:t>
            </a:r>
            <a:r>
              <a:rPr lang="en-US" sz="3000" dirty="0"/>
              <a:t>(String remote)</a:t>
            </a:r>
            <a:endParaRPr lang="en-US" sz="7400" dirty="0"/>
          </a:p>
        </p:txBody>
      </p:sp>
    </p:spTree>
    <p:extLst>
      <p:ext uri="{BB962C8B-B14F-4D97-AF65-F5344CB8AC3E}">
        <p14:creationId xmlns:p14="http://schemas.microsoft.com/office/powerpoint/2010/main" val="242276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b="1" dirty="0"/>
              <a:t>Apache Commons Net API for uploading files by FTP protocol</a:t>
            </a:r>
          </a:p>
        </p:txBody>
      </p:sp>
      <p:sp>
        <p:nvSpPr>
          <p:cNvPr id="3" name="Content Placeholder 2"/>
          <p:cNvSpPr>
            <a:spLocks noGrp="1"/>
          </p:cNvSpPr>
          <p:nvPr>
            <p:ph idx="1"/>
          </p:nvPr>
        </p:nvSpPr>
        <p:spPr>
          <a:xfrm>
            <a:off x="609600" y="1679713"/>
            <a:ext cx="10972800" cy="4641573"/>
          </a:xfrm>
        </p:spPr>
        <p:txBody>
          <a:bodyPr>
            <a:normAutofit fontScale="55000" lnSpcReduction="20000"/>
          </a:bodyPr>
          <a:lstStyle/>
          <a:p>
            <a:pPr marL="109728" indent="0">
              <a:lnSpc>
                <a:spcPct val="170000"/>
              </a:lnSpc>
              <a:buNone/>
            </a:pPr>
            <a:r>
              <a:rPr lang="en-US" dirty="0" smtClean="0"/>
              <a:t>Sounds too much? What is the difference among these methods? When to use which one? Well, they can be categorized by the following means:</a:t>
            </a:r>
          </a:p>
          <a:p>
            <a:pPr marL="109728" indent="0">
              <a:lnSpc>
                <a:spcPct val="170000"/>
              </a:lnSpc>
              <a:buNone/>
            </a:pPr>
            <a:endParaRPr lang="en-US" sz="1600" dirty="0"/>
          </a:p>
          <a:p>
            <a:pPr>
              <a:lnSpc>
                <a:spcPct val="170000"/>
              </a:lnSpc>
            </a:pPr>
            <a:r>
              <a:rPr lang="en-US" b="1" dirty="0" smtClean="0"/>
              <a:t>Store </a:t>
            </a:r>
            <a:r>
              <a:rPr lang="en-US" b="1" dirty="0"/>
              <a:t>files by providing an </a:t>
            </a:r>
            <a:r>
              <a:rPr lang="en-US" b="1" dirty="0" err="1"/>
              <a:t>InputStream</a:t>
            </a:r>
            <a:r>
              <a:rPr lang="en-US" b="1" dirty="0"/>
              <a:t> of the local file</a:t>
            </a:r>
            <a:r>
              <a:rPr lang="en-US" dirty="0"/>
              <a:t> (those methods which have an </a:t>
            </a:r>
            <a:r>
              <a:rPr lang="en-US" dirty="0" err="1"/>
              <a:t>InputStream</a:t>
            </a:r>
            <a:r>
              <a:rPr lang="en-US" dirty="0"/>
              <a:t> as a parameter). This type of methods can be used when we don’t care how the bytes are transferred from the local file to the remote one, just let the system done the ins and outs.</a:t>
            </a:r>
          </a:p>
          <a:p>
            <a:pPr>
              <a:lnSpc>
                <a:spcPct val="170000"/>
              </a:lnSpc>
            </a:pPr>
            <a:r>
              <a:rPr lang="en-US" b="1" dirty="0" smtClean="0"/>
              <a:t>Store </a:t>
            </a:r>
            <a:r>
              <a:rPr lang="en-US" b="1" dirty="0"/>
              <a:t>files by writing to an </a:t>
            </a:r>
            <a:r>
              <a:rPr lang="en-US" b="1" dirty="0" err="1"/>
              <a:t>OutputStream</a:t>
            </a:r>
            <a:r>
              <a:rPr lang="en-US" b="1" dirty="0"/>
              <a:t> of the connection</a:t>
            </a:r>
            <a:r>
              <a:rPr lang="en-US" dirty="0"/>
              <a:t> (those methods which return an </a:t>
            </a:r>
            <a:r>
              <a:rPr lang="en-US" dirty="0" err="1"/>
              <a:t>OutputStream</a:t>
            </a:r>
            <a:r>
              <a:rPr lang="en-US" dirty="0"/>
              <a:t>). This type of methods is needed when we want to control how the bytes are transferred, by writing our own code for reading bytes from the local file and write these bytes to the remote file through the </a:t>
            </a:r>
            <a:r>
              <a:rPr lang="en-US" dirty="0" err="1"/>
              <a:t>OutputStream</a:t>
            </a:r>
            <a:r>
              <a:rPr lang="en-US" dirty="0"/>
              <a:t> object. This can be useful if we want to show progress of the upload, by calculating how many bytes are transferred over total bytes needed.</a:t>
            </a:r>
          </a:p>
          <a:p>
            <a:pPr marL="109728" indent="0">
              <a:lnSpc>
                <a:spcPct val="170000"/>
              </a:lnSpc>
              <a:buNone/>
            </a:pPr>
            <a:endParaRPr lang="en-US" dirty="0" smtClean="0"/>
          </a:p>
        </p:txBody>
      </p:sp>
    </p:spTree>
    <p:extLst>
      <p:ext uri="{BB962C8B-B14F-4D97-AF65-F5344CB8AC3E}">
        <p14:creationId xmlns:p14="http://schemas.microsoft.com/office/powerpoint/2010/main" val="15107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b="1" dirty="0"/>
              <a:t>Apache Commons Net API for uploading files by FTP protocol</a:t>
            </a:r>
          </a:p>
        </p:txBody>
      </p:sp>
      <p:sp>
        <p:nvSpPr>
          <p:cNvPr id="3" name="Content Placeholder 2"/>
          <p:cNvSpPr>
            <a:spLocks noGrp="1"/>
          </p:cNvSpPr>
          <p:nvPr>
            <p:ph idx="1"/>
          </p:nvPr>
        </p:nvSpPr>
        <p:spPr>
          <a:xfrm>
            <a:off x="609600" y="1679713"/>
            <a:ext cx="10972800" cy="4641573"/>
          </a:xfrm>
        </p:spPr>
        <p:txBody>
          <a:bodyPr>
            <a:normAutofit/>
          </a:bodyPr>
          <a:lstStyle/>
          <a:p>
            <a:r>
              <a:rPr lang="en-US" dirty="0"/>
              <a:t>By default, the FTP protocol establishes a data connection by opening a port on the client and allows the server connecting to this port. This is called </a:t>
            </a:r>
            <a:r>
              <a:rPr lang="en-US" i="1" dirty="0"/>
              <a:t>local active mode</a:t>
            </a:r>
            <a:r>
              <a:rPr lang="en-US" dirty="0"/>
              <a:t>, but it is usually blocked by firewall so the file transfer may not work. Fortunately, the FTP protocol has another mode, </a:t>
            </a:r>
            <a:r>
              <a:rPr lang="en-US" i="1" dirty="0"/>
              <a:t>local passive mode</a:t>
            </a:r>
            <a:r>
              <a:rPr lang="en-US" dirty="0"/>
              <a:t>, in which a data connection is made by opening a port on the server for the client to connect – and this is not blocked by firewall.</a:t>
            </a:r>
          </a:p>
          <a:p>
            <a:r>
              <a:rPr lang="en-US" dirty="0"/>
              <a:t>So it is recommended to switch to </a:t>
            </a:r>
            <a:r>
              <a:rPr lang="en-US" i="1" dirty="0"/>
              <a:t>local passive mode</a:t>
            </a:r>
            <a:r>
              <a:rPr lang="en-US" dirty="0"/>
              <a:t> before transferring data, by invoking the method </a:t>
            </a:r>
            <a:r>
              <a:rPr lang="en-US" dirty="0" err="1"/>
              <a:t>enterLocalPassiveMode</a:t>
            </a:r>
            <a:r>
              <a:rPr lang="en-US" dirty="0"/>
              <a:t>() of the </a:t>
            </a:r>
            <a:r>
              <a:rPr lang="en-US" dirty="0" err="1"/>
              <a:t>FTPClient</a:t>
            </a:r>
            <a:r>
              <a:rPr lang="en-US" dirty="0"/>
              <a:t> class.</a:t>
            </a:r>
            <a:endParaRPr lang="en-US" dirty="0" smtClean="0"/>
          </a:p>
        </p:txBody>
      </p:sp>
    </p:spTree>
    <p:extLst>
      <p:ext uri="{BB962C8B-B14F-4D97-AF65-F5344CB8AC3E}">
        <p14:creationId xmlns:p14="http://schemas.microsoft.com/office/powerpoint/2010/main" val="494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b="1" dirty="0"/>
              <a:t>The proper steps to upload a file</a:t>
            </a:r>
          </a:p>
        </p:txBody>
      </p:sp>
      <p:sp>
        <p:nvSpPr>
          <p:cNvPr id="3" name="Content Placeholder 2"/>
          <p:cNvSpPr>
            <a:spLocks noGrp="1"/>
          </p:cNvSpPr>
          <p:nvPr>
            <p:ph idx="1"/>
          </p:nvPr>
        </p:nvSpPr>
        <p:spPr>
          <a:xfrm>
            <a:off x="609600" y="1679713"/>
            <a:ext cx="10972800" cy="4641573"/>
          </a:xfrm>
        </p:spPr>
        <p:txBody>
          <a:bodyPr>
            <a:normAutofit/>
          </a:bodyPr>
          <a:lstStyle/>
          <a:p>
            <a:pPr marL="109728" indent="0">
              <a:buNone/>
            </a:pPr>
            <a:r>
              <a:rPr lang="en-US" dirty="0"/>
              <a:t>To properly write code to upload files to a FTP server using Apache Commons Net API, the following steps should be followed:</a:t>
            </a:r>
          </a:p>
          <a:p>
            <a:r>
              <a:rPr lang="en-US" dirty="0" smtClean="0"/>
              <a:t>Connect </a:t>
            </a:r>
            <a:r>
              <a:rPr lang="en-US" dirty="0"/>
              <a:t>and login to the server.</a:t>
            </a:r>
          </a:p>
          <a:p>
            <a:r>
              <a:rPr lang="en-US" dirty="0" smtClean="0"/>
              <a:t>Enter </a:t>
            </a:r>
            <a:r>
              <a:rPr lang="en-US" dirty="0"/>
              <a:t>local passive mode for data connection.</a:t>
            </a:r>
          </a:p>
          <a:p>
            <a:r>
              <a:rPr lang="en-US" dirty="0" smtClean="0"/>
              <a:t>Set </a:t>
            </a:r>
            <a:r>
              <a:rPr lang="en-US" dirty="0"/>
              <a:t>file type to be transferred to binary.</a:t>
            </a:r>
          </a:p>
          <a:p>
            <a:r>
              <a:rPr lang="en-US" dirty="0" smtClean="0"/>
              <a:t>Create </a:t>
            </a:r>
            <a:r>
              <a:rPr lang="en-US" dirty="0"/>
              <a:t>an </a:t>
            </a:r>
            <a:r>
              <a:rPr lang="en-US" dirty="0" err="1"/>
              <a:t>InputStream</a:t>
            </a:r>
            <a:r>
              <a:rPr lang="en-US" dirty="0"/>
              <a:t> for the local file.</a:t>
            </a:r>
          </a:p>
          <a:p>
            <a:r>
              <a:rPr lang="en-US" dirty="0" smtClean="0"/>
              <a:t>Construct </a:t>
            </a:r>
            <a:r>
              <a:rPr lang="en-US" dirty="0"/>
              <a:t>path of the remote file on the server. The path can be absolute or relative to the current working directory</a:t>
            </a:r>
            <a:r>
              <a:rPr lang="en-US" dirty="0" smtClean="0"/>
              <a:t>.</a:t>
            </a:r>
            <a:endParaRPr lang="en-US" dirty="0"/>
          </a:p>
        </p:txBody>
      </p:sp>
    </p:spTree>
    <p:extLst>
      <p:ext uri="{BB962C8B-B14F-4D97-AF65-F5344CB8AC3E}">
        <p14:creationId xmlns:p14="http://schemas.microsoft.com/office/powerpoint/2010/main" val="26819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b="1" dirty="0"/>
              <a:t>The proper steps to upload a file</a:t>
            </a:r>
          </a:p>
        </p:txBody>
      </p:sp>
      <p:sp>
        <p:nvSpPr>
          <p:cNvPr id="3" name="Content Placeholder 2"/>
          <p:cNvSpPr>
            <a:spLocks noGrp="1"/>
          </p:cNvSpPr>
          <p:nvPr>
            <p:ph idx="1"/>
          </p:nvPr>
        </p:nvSpPr>
        <p:spPr>
          <a:xfrm>
            <a:off x="609600" y="1679713"/>
            <a:ext cx="10972800" cy="4641573"/>
          </a:xfrm>
        </p:spPr>
        <p:txBody>
          <a:bodyPr>
            <a:normAutofit fontScale="92500" lnSpcReduction="20000"/>
          </a:bodyPr>
          <a:lstStyle/>
          <a:p>
            <a:r>
              <a:rPr lang="en-US" dirty="0" smtClean="0"/>
              <a:t>Call one of the </a:t>
            </a:r>
            <a:r>
              <a:rPr lang="en-US" dirty="0" err="1" smtClean="0"/>
              <a:t>storeXXX</a:t>
            </a:r>
            <a:r>
              <a:rPr lang="en-US" dirty="0" smtClean="0"/>
              <a:t>()methods to begin file transfer. There are two scenarios:</a:t>
            </a:r>
          </a:p>
          <a:p>
            <a:r>
              <a:rPr lang="en-US" dirty="0" smtClean="0"/>
              <a:t>Using an </a:t>
            </a:r>
            <a:r>
              <a:rPr lang="en-US" dirty="0" err="1" smtClean="0"/>
              <a:t>InputStream</a:t>
            </a:r>
            <a:r>
              <a:rPr lang="en-US" dirty="0" smtClean="0"/>
              <a:t>-based approach: this is the simplest way, since we let the system does the ins and outs. There is no additional code, just passing the </a:t>
            </a:r>
            <a:r>
              <a:rPr lang="en-US" dirty="0" err="1" smtClean="0"/>
              <a:t>InputStream</a:t>
            </a:r>
            <a:r>
              <a:rPr lang="en-US" dirty="0" smtClean="0"/>
              <a:t> object into the appropriate method, such as </a:t>
            </a:r>
            <a:r>
              <a:rPr lang="en-US" dirty="0" err="1" smtClean="0"/>
              <a:t>storeFile</a:t>
            </a:r>
            <a:r>
              <a:rPr lang="en-US" dirty="0" smtClean="0"/>
              <a:t>(String remote, </a:t>
            </a:r>
            <a:r>
              <a:rPr lang="en-US" dirty="0" err="1" smtClean="0"/>
              <a:t>InputStream</a:t>
            </a:r>
            <a:r>
              <a:rPr lang="en-US" dirty="0" smtClean="0"/>
              <a:t> local) method.</a:t>
            </a:r>
          </a:p>
          <a:p>
            <a:r>
              <a:rPr lang="en-US" dirty="0" smtClean="0"/>
              <a:t>Using an </a:t>
            </a:r>
            <a:r>
              <a:rPr lang="en-US" dirty="0" err="1" smtClean="0"/>
              <a:t>OutputStream</a:t>
            </a:r>
            <a:r>
              <a:rPr lang="en-US" dirty="0" smtClean="0"/>
              <a:t>-based approach: this is more complex way, but more control. Typically we have to write some code that reads bytes from the </a:t>
            </a:r>
            <a:r>
              <a:rPr lang="en-US" dirty="0" err="1" smtClean="0"/>
              <a:t>InputStream</a:t>
            </a:r>
            <a:r>
              <a:rPr lang="en-US" dirty="0" smtClean="0"/>
              <a:t> of the local file and writes those bytes into the </a:t>
            </a:r>
            <a:r>
              <a:rPr lang="en-US" dirty="0" err="1" smtClean="0"/>
              <a:t>OutputStream</a:t>
            </a:r>
            <a:r>
              <a:rPr lang="en-US" dirty="0" smtClean="0"/>
              <a:t> which is returned by the </a:t>
            </a:r>
            <a:r>
              <a:rPr lang="en-US" dirty="0" err="1" smtClean="0"/>
              <a:t>storeXXX</a:t>
            </a:r>
            <a:r>
              <a:rPr lang="en-US" dirty="0" smtClean="0"/>
              <a:t>() method, such as </a:t>
            </a:r>
            <a:r>
              <a:rPr lang="en-US" dirty="0" err="1" smtClean="0"/>
              <a:t>storeFileStream</a:t>
            </a:r>
            <a:r>
              <a:rPr lang="en-US" dirty="0" smtClean="0"/>
              <a:t>(String remote) method.</a:t>
            </a:r>
          </a:p>
          <a:p>
            <a:r>
              <a:rPr lang="en-US" dirty="0" smtClean="0"/>
              <a:t>Close the opened </a:t>
            </a:r>
            <a:r>
              <a:rPr lang="en-US" dirty="0" err="1" smtClean="0"/>
              <a:t>InputStream</a:t>
            </a:r>
            <a:r>
              <a:rPr lang="en-US" dirty="0" smtClean="0"/>
              <a:t> and </a:t>
            </a:r>
            <a:r>
              <a:rPr lang="en-US" dirty="0" err="1" smtClean="0"/>
              <a:t>OutputStream</a:t>
            </a:r>
            <a:r>
              <a:rPr lang="en-US" dirty="0" smtClean="0"/>
              <a:t>.</a:t>
            </a:r>
          </a:p>
          <a:p>
            <a:r>
              <a:rPr lang="en-US" dirty="0" smtClean="0"/>
              <a:t>Call </a:t>
            </a:r>
            <a:r>
              <a:rPr lang="en-US" dirty="0" err="1" smtClean="0"/>
              <a:t>completePendingCommand</a:t>
            </a:r>
            <a:r>
              <a:rPr lang="en-US" dirty="0" smtClean="0"/>
              <a:t>() method to complete transaction.</a:t>
            </a:r>
          </a:p>
          <a:p>
            <a:r>
              <a:rPr lang="en-US" dirty="0" smtClean="0"/>
              <a:t>Logout and disconnect from the server.</a:t>
            </a:r>
          </a:p>
        </p:txBody>
      </p:sp>
    </p:spTree>
    <p:extLst>
      <p:ext uri="{BB962C8B-B14F-4D97-AF65-F5344CB8AC3E}">
        <p14:creationId xmlns:p14="http://schemas.microsoft.com/office/powerpoint/2010/main" val="35966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FTP </a:t>
            </a:r>
            <a:r>
              <a:rPr lang="en-US" dirty="0" smtClean="0"/>
              <a:t>file download</a:t>
            </a:r>
            <a:endParaRPr lang="en-US" dirty="0"/>
          </a:p>
        </p:txBody>
      </p:sp>
      <p:sp>
        <p:nvSpPr>
          <p:cNvPr id="3" name="Content Placeholder 2"/>
          <p:cNvSpPr>
            <a:spLocks noGrp="1"/>
          </p:cNvSpPr>
          <p:nvPr>
            <p:ph idx="1"/>
          </p:nvPr>
        </p:nvSpPr>
        <p:spPr>
          <a:xfrm>
            <a:off x="609600" y="1679713"/>
            <a:ext cx="10972800" cy="4641573"/>
          </a:xfrm>
        </p:spPr>
        <p:txBody>
          <a:bodyPr>
            <a:normAutofit/>
          </a:bodyPr>
          <a:lstStyle/>
          <a:p>
            <a:pPr marL="109728" indent="0">
              <a:lnSpc>
                <a:spcPct val="150000"/>
              </a:lnSpc>
              <a:buNone/>
            </a:pPr>
            <a:r>
              <a:rPr lang="en-US" sz="3200" dirty="0"/>
              <a:t>With the help of </a:t>
            </a:r>
            <a:r>
              <a:rPr lang="en-US" sz="3200" b="1" dirty="0">
                <a:hlinkClick r:id="rId3"/>
              </a:rPr>
              <a:t>Apache Commons Net API</a:t>
            </a:r>
            <a:r>
              <a:rPr lang="en-US" sz="3200" dirty="0"/>
              <a:t>, it is easy to write Java code for downloading a file from a remote FTP server to local computer. In this article, you will learn how to properly implement Java code to get files downloaded from a server via FTP protocol.</a:t>
            </a:r>
            <a:endParaRPr lang="en-US" sz="2400" dirty="0"/>
          </a:p>
        </p:txBody>
      </p:sp>
    </p:spTree>
    <p:extLst>
      <p:ext uri="{BB962C8B-B14F-4D97-AF65-F5344CB8AC3E}">
        <p14:creationId xmlns:p14="http://schemas.microsoft.com/office/powerpoint/2010/main" val="294115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b="1" dirty="0"/>
              <a:t>Apache Commons Net API for downloading files by FTP protocol</a:t>
            </a:r>
          </a:p>
        </p:txBody>
      </p:sp>
      <p:sp>
        <p:nvSpPr>
          <p:cNvPr id="3" name="Content Placeholder 2"/>
          <p:cNvSpPr>
            <a:spLocks noGrp="1"/>
          </p:cNvSpPr>
          <p:nvPr>
            <p:ph idx="1"/>
          </p:nvPr>
        </p:nvSpPr>
        <p:spPr>
          <a:xfrm>
            <a:off x="609600" y="1679713"/>
            <a:ext cx="10972800" cy="4641573"/>
          </a:xfrm>
        </p:spPr>
        <p:txBody>
          <a:bodyPr>
            <a:normAutofit fontScale="92500" lnSpcReduction="20000"/>
          </a:bodyPr>
          <a:lstStyle/>
          <a:p>
            <a:r>
              <a:rPr lang="en-US" dirty="0" err="1"/>
              <a:t>boolean</a:t>
            </a:r>
            <a:r>
              <a:rPr lang="en-US" dirty="0"/>
              <a:t> </a:t>
            </a:r>
            <a:r>
              <a:rPr lang="en-US" dirty="0" err="1"/>
              <a:t>retrieveFile</a:t>
            </a:r>
            <a:r>
              <a:rPr lang="en-US" dirty="0"/>
              <a:t>(String remote, </a:t>
            </a:r>
            <a:r>
              <a:rPr lang="en-US" dirty="0" err="1"/>
              <a:t>OutputStream</a:t>
            </a:r>
            <a:r>
              <a:rPr lang="en-US" dirty="0"/>
              <a:t> local): This method retrieves a remote file whose path is specified by the parameter remote, and writes it to the </a:t>
            </a:r>
            <a:r>
              <a:rPr lang="en-US" dirty="0" err="1"/>
              <a:t>OutputStream</a:t>
            </a:r>
            <a:r>
              <a:rPr lang="en-US" dirty="0"/>
              <a:t> specified by the parameter local. The method returns true if operation completed successfully, or false otherwise. This method is suitable in case we don’t care how the file is written to disk, just let the system use the given </a:t>
            </a:r>
            <a:r>
              <a:rPr lang="en-US" dirty="0" err="1"/>
              <a:t>OutputStream</a:t>
            </a:r>
            <a:r>
              <a:rPr lang="en-US" dirty="0"/>
              <a:t> to write the file. We should close </a:t>
            </a:r>
            <a:r>
              <a:rPr lang="en-US" dirty="0" err="1"/>
              <a:t>OutputStream</a:t>
            </a:r>
            <a:r>
              <a:rPr lang="en-US" dirty="0"/>
              <a:t> the after the method returns.</a:t>
            </a:r>
          </a:p>
          <a:p>
            <a:r>
              <a:rPr lang="en-US" dirty="0" err="1"/>
              <a:t>InputStream</a:t>
            </a:r>
            <a:r>
              <a:rPr lang="en-US" dirty="0"/>
              <a:t> </a:t>
            </a:r>
            <a:r>
              <a:rPr lang="en-US" dirty="0" err="1"/>
              <a:t>retrieveFileStream</a:t>
            </a:r>
            <a:r>
              <a:rPr lang="en-US" dirty="0"/>
              <a:t>(String remote): This method does not use an </a:t>
            </a:r>
            <a:r>
              <a:rPr lang="en-US" dirty="0" err="1"/>
              <a:t>OutputStream</a:t>
            </a:r>
            <a:r>
              <a:rPr lang="en-US" dirty="0"/>
              <a:t>, instead it returns an </a:t>
            </a:r>
            <a:r>
              <a:rPr lang="en-US" dirty="0" err="1"/>
              <a:t>InputStreamwhich</a:t>
            </a:r>
            <a:r>
              <a:rPr lang="en-US" dirty="0"/>
              <a:t> we can use to read bytes from the remote file. This method gives us more control on how to read and write the data. But there are two important points when using this method:</a:t>
            </a:r>
          </a:p>
          <a:p>
            <a:pPr marL="1010412" lvl="2" indent="-342900"/>
            <a:r>
              <a:rPr lang="en-US" dirty="0"/>
              <a:t>The method </a:t>
            </a:r>
            <a:r>
              <a:rPr lang="en-US" dirty="0" err="1"/>
              <a:t>completePendingCommand</a:t>
            </a:r>
            <a:r>
              <a:rPr lang="en-US" dirty="0"/>
              <a:t>() must be called afterward to finalize file transfer and check its return value to verify if the download is actually done successfully.</a:t>
            </a:r>
          </a:p>
          <a:p>
            <a:pPr marL="1010412" lvl="2" indent="-342900"/>
            <a:r>
              <a:rPr lang="en-US" dirty="0"/>
              <a:t>We must close the </a:t>
            </a:r>
            <a:r>
              <a:rPr lang="en-US" dirty="0" err="1"/>
              <a:t>InputStream</a:t>
            </a:r>
            <a:r>
              <a:rPr lang="en-US" dirty="0"/>
              <a:t> explicitly.</a:t>
            </a:r>
            <a:endParaRPr lang="en-US" sz="7000" dirty="0"/>
          </a:p>
        </p:txBody>
      </p:sp>
    </p:spTree>
    <p:extLst>
      <p:ext uri="{BB962C8B-B14F-4D97-AF65-F5344CB8AC3E}">
        <p14:creationId xmlns:p14="http://schemas.microsoft.com/office/powerpoint/2010/main" val="128205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Declaring Interfaces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Interfaces have the following properties </a:t>
            </a:r>
            <a:r>
              <a:rPr lang="en-US" dirty="0" smtClean="0"/>
              <a:t>−</a:t>
            </a:r>
            <a:endParaRPr lang="en-US" dirty="0"/>
          </a:p>
          <a:p>
            <a:pPr lvl="1" algn="just"/>
            <a:r>
              <a:rPr lang="en-US" dirty="0"/>
              <a:t>An interface is implicitly abstract. You do not need to use the abstract keyword while declaring an interface</a:t>
            </a:r>
            <a:r>
              <a:rPr lang="en-US" dirty="0" smtClean="0"/>
              <a:t>.</a:t>
            </a:r>
            <a:endParaRPr lang="en-US" dirty="0"/>
          </a:p>
          <a:p>
            <a:pPr lvl="1" algn="just"/>
            <a:r>
              <a:rPr lang="en-US" dirty="0"/>
              <a:t>Each method in an interface is also implicitly abstract, so the abstract keyword is not needed</a:t>
            </a:r>
            <a:r>
              <a:rPr lang="en-US" dirty="0" smtClean="0"/>
              <a:t>.</a:t>
            </a:r>
            <a:endParaRPr lang="en-US" dirty="0"/>
          </a:p>
          <a:p>
            <a:pPr lvl="1" algn="just"/>
            <a:r>
              <a:rPr lang="en-US" dirty="0"/>
              <a:t>Methods in an interface are implicitly public.</a:t>
            </a:r>
          </a:p>
          <a:p>
            <a:pPr algn="just"/>
            <a:endParaRPr lang="en-US" dirty="0"/>
          </a:p>
          <a:p>
            <a:pPr marL="402336" lvl="1" indent="0" algn="just">
              <a:buNone/>
            </a:pPr>
            <a:r>
              <a:rPr lang="en-US" sz="2000" dirty="0">
                <a:latin typeface="Courier"/>
              </a:rPr>
              <a:t>interface Animal {</a:t>
            </a:r>
          </a:p>
          <a:p>
            <a:pPr marL="402336" lvl="1" indent="0" algn="just">
              <a:buNone/>
            </a:pPr>
            <a:r>
              <a:rPr lang="en-US" sz="2000" dirty="0">
                <a:latin typeface="Courier"/>
              </a:rPr>
              <a:t>   public void eat();</a:t>
            </a:r>
          </a:p>
          <a:p>
            <a:pPr marL="402336" lvl="1" indent="0" algn="just">
              <a:buNone/>
            </a:pPr>
            <a:r>
              <a:rPr lang="en-US" sz="2000" dirty="0">
                <a:latin typeface="Courier"/>
              </a:rPr>
              <a:t>   public void travel();</a:t>
            </a:r>
          </a:p>
          <a:p>
            <a:pPr marL="402336" lvl="1" indent="0" algn="just">
              <a:buNone/>
            </a:pPr>
            <a:r>
              <a:rPr lang="en-US" sz="2000" dirty="0">
                <a:latin typeface="Courier"/>
              </a:rPr>
              <a:t>}</a:t>
            </a:r>
            <a:endParaRPr lang="en-US" sz="1400" dirty="0">
              <a:latin typeface="Courier"/>
            </a:endParaRPr>
          </a:p>
        </p:txBody>
      </p:sp>
    </p:spTree>
    <p:extLst>
      <p:ext uri="{BB962C8B-B14F-4D97-AF65-F5344CB8AC3E}">
        <p14:creationId xmlns:p14="http://schemas.microsoft.com/office/powerpoint/2010/main" val="304853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b="1" dirty="0"/>
              <a:t>Apache Commons Net API for downloading files by FTP protocol</a:t>
            </a:r>
          </a:p>
        </p:txBody>
      </p:sp>
      <p:sp>
        <p:nvSpPr>
          <p:cNvPr id="3" name="Content Placeholder 2"/>
          <p:cNvSpPr>
            <a:spLocks noGrp="1"/>
          </p:cNvSpPr>
          <p:nvPr>
            <p:ph idx="1"/>
          </p:nvPr>
        </p:nvSpPr>
        <p:spPr>
          <a:xfrm>
            <a:off x="609600" y="1679713"/>
            <a:ext cx="10972800" cy="4641573"/>
          </a:xfrm>
        </p:spPr>
        <p:txBody>
          <a:bodyPr>
            <a:normAutofit lnSpcReduction="10000"/>
          </a:bodyPr>
          <a:lstStyle/>
          <a:p>
            <a:r>
              <a:rPr lang="en-US" dirty="0"/>
              <a:t>The first method provides the simplest way for downloading a remote file, as just passing an </a:t>
            </a:r>
            <a:r>
              <a:rPr lang="en-US" dirty="0" err="1"/>
              <a:t>OutputStream</a:t>
            </a:r>
            <a:r>
              <a:rPr lang="en-US" dirty="0"/>
              <a:t> of the file will be written on disk.</a:t>
            </a:r>
          </a:p>
          <a:p>
            <a:r>
              <a:rPr lang="en-US" dirty="0"/>
              <a:t>The second method requires more code to be written, as we have to create a new </a:t>
            </a:r>
            <a:r>
              <a:rPr lang="en-US" dirty="0" err="1"/>
              <a:t>OutputStream</a:t>
            </a:r>
            <a:r>
              <a:rPr lang="en-US" dirty="0"/>
              <a:t> for writing file’s content while reading its byte arrays from the returned </a:t>
            </a:r>
            <a:r>
              <a:rPr lang="en-US" dirty="0" err="1"/>
              <a:t>InputStream</a:t>
            </a:r>
            <a:r>
              <a:rPr lang="en-US" dirty="0"/>
              <a:t>. This method is useful when we want to measure progress of the download, i.e. how many percentages of the file have been transferred. In addition, we have to call the </a:t>
            </a:r>
            <a:r>
              <a:rPr lang="en-US" dirty="0" err="1"/>
              <a:t>completePendingCommand</a:t>
            </a:r>
            <a:r>
              <a:rPr lang="en-US" dirty="0"/>
              <a:t>()to finalize the download.</a:t>
            </a:r>
          </a:p>
          <a:p>
            <a:r>
              <a:rPr lang="en-US" dirty="0"/>
              <a:t>Both the methods throw an </a:t>
            </a:r>
            <a:r>
              <a:rPr lang="en-US" dirty="0" err="1"/>
              <a:t>IOException</a:t>
            </a:r>
            <a:r>
              <a:rPr lang="en-US" dirty="0"/>
              <a:t> exception (or one of its descendants, </a:t>
            </a:r>
            <a:r>
              <a:rPr lang="en-US" dirty="0" err="1"/>
              <a:t>FTPConnectionClosedExceptionand</a:t>
            </a:r>
            <a:r>
              <a:rPr lang="en-US" dirty="0"/>
              <a:t> </a:t>
            </a:r>
            <a:r>
              <a:rPr lang="en-US" dirty="0" err="1"/>
              <a:t>CopyStreamException</a:t>
            </a:r>
            <a:r>
              <a:rPr lang="en-US" dirty="0"/>
              <a:t>). Therefore, make sure to handle these exceptions when calling the methods.</a:t>
            </a:r>
          </a:p>
        </p:txBody>
      </p:sp>
    </p:spTree>
    <p:extLst>
      <p:ext uri="{BB962C8B-B14F-4D97-AF65-F5344CB8AC3E}">
        <p14:creationId xmlns:p14="http://schemas.microsoft.com/office/powerpoint/2010/main" val="428779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sz="3200" b="1" dirty="0"/>
              <a:t>The proper steps to download a file</a:t>
            </a:r>
          </a:p>
        </p:txBody>
      </p:sp>
      <p:sp>
        <p:nvSpPr>
          <p:cNvPr id="3" name="Content Placeholder 2"/>
          <p:cNvSpPr>
            <a:spLocks noGrp="1"/>
          </p:cNvSpPr>
          <p:nvPr>
            <p:ph idx="1"/>
          </p:nvPr>
        </p:nvSpPr>
        <p:spPr>
          <a:xfrm>
            <a:off x="609600" y="1679713"/>
            <a:ext cx="10972800" cy="4641573"/>
          </a:xfrm>
        </p:spPr>
        <p:txBody>
          <a:bodyPr>
            <a:normAutofit fontScale="62500" lnSpcReduction="20000"/>
          </a:bodyPr>
          <a:lstStyle/>
          <a:p>
            <a:r>
              <a:rPr lang="en-US" dirty="0"/>
              <a:t>Connect and login to the server.</a:t>
            </a:r>
          </a:p>
          <a:p>
            <a:r>
              <a:rPr lang="en-US" dirty="0" smtClean="0"/>
              <a:t>Enter </a:t>
            </a:r>
            <a:r>
              <a:rPr lang="en-US" dirty="0"/>
              <a:t>local passive mode for data connection.</a:t>
            </a:r>
          </a:p>
          <a:p>
            <a:r>
              <a:rPr lang="en-US" dirty="0" smtClean="0"/>
              <a:t>Set </a:t>
            </a:r>
            <a:r>
              <a:rPr lang="en-US" dirty="0"/>
              <a:t>file type to be transferred to binary.</a:t>
            </a:r>
          </a:p>
          <a:p>
            <a:r>
              <a:rPr lang="en-US" dirty="0" smtClean="0"/>
              <a:t>Construct </a:t>
            </a:r>
            <a:r>
              <a:rPr lang="en-US" dirty="0"/>
              <a:t>path of the remote file to be downloaded.</a:t>
            </a:r>
          </a:p>
          <a:p>
            <a:r>
              <a:rPr lang="en-US" dirty="0" smtClean="0"/>
              <a:t>Create </a:t>
            </a:r>
            <a:r>
              <a:rPr lang="en-US" dirty="0"/>
              <a:t>a new </a:t>
            </a:r>
            <a:r>
              <a:rPr lang="en-US" dirty="0" err="1"/>
              <a:t>OutputStream</a:t>
            </a:r>
            <a:r>
              <a:rPr lang="en-US" dirty="0"/>
              <a:t> for writing the file to disk.</a:t>
            </a:r>
          </a:p>
          <a:p>
            <a:r>
              <a:rPr lang="en-US" dirty="0" smtClean="0"/>
              <a:t>If </a:t>
            </a:r>
            <a:r>
              <a:rPr lang="en-US" dirty="0"/>
              <a:t>using the first method (</a:t>
            </a:r>
            <a:r>
              <a:rPr lang="en-US" dirty="0" err="1"/>
              <a:t>retrieveFile</a:t>
            </a:r>
            <a:r>
              <a:rPr lang="en-US" dirty="0" smtClean="0"/>
              <a:t>):</a:t>
            </a:r>
          </a:p>
          <a:p>
            <a:pPr lvl="1"/>
            <a:r>
              <a:rPr lang="en-US" dirty="0" smtClean="0"/>
              <a:t>Pass </a:t>
            </a:r>
            <a:r>
              <a:rPr lang="en-US" dirty="0"/>
              <a:t>the remote file path and the </a:t>
            </a:r>
            <a:r>
              <a:rPr lang="en-US" dirty="0" err="1"/>
              <a:t>OutputStream</a:t>
            </a:r>
            <a:r>
              <a:rPr lang="en-US" dirty="0"/>
              <a:t> as arguments of the method </a:t>
            </a:r>
            <a:r>
              <a:rPr lang="en-US" dirty="0" err="1"/>
              <a:t>retrieveFile</a:t>
            </a:r>
            <a:r>
              <a:rPr lang="en-US" dirty="0" smtClean="0"/>
              <a:t>().</a:t>
            </a:r>
          </a:p>
          <a:p>
            <a:pPr lvl="1"/>
            <a:r>
              <a:rPr lang="en-US" dirty="0" smtClean="0"/>
              <a:t>Close </a:t>
            </a:r>
            <a:r>
              <a:rPr lang="en-US" dirty="0"/>
              <a:t>the </a:t>
            </a:r>
            <a:r>
              <a:rPr lang="en-US" dirty="0" err="1" smtClean="0"/>
              <a:t>OutputStream</a:t>
            </a:r>
            <a:r>
              <a:rPr lang="en-US" dirty="0" smtClean="0"/>
              <a:t>.</a:t>
            </a:r>
          </a:p>
          <a:p>
            <a:pPr lvl="1"/>
            <a:r>
              <a:rPr lang="en-US" dirty="0" smtClean="0"/>
              <a:t>Check </a:t>
            </a:r>
            <a:r>
              <a:rPr lang="en-US" dirty="0"/>
              <a:t>return value of </a:t>
            </a:r>
            <a:r>
              <a:rPr lang="en-US" dirty="0" err="1"/>
              <a:t>retrieveFile</a:t>
            </a:r>
            <a:r>
              <a:rPr lang="en-US" dirty="0"/>
              <a:t>() to verify success.</a:t>
            </a:r>
          </a:p>
          <a:p>
            <a:r>
              <a:rPr lang="en-US" dirty="0" smtClean="0"/>
              <a:t>If </a:t>
            </a:r>
            <a:r>
              <a:rPr lang="en-US" dirty="0"/>
              <a:t>using the second method (</a:t>
            </a:r>
            <a:r>
              <a:rPr lang="en-US" dirty="0" err="1"/>
              <a:t>retrieveFileStream</a:t>
            </a:r>
            <a:r>
              <a:rPr lang="en-US" dirty="0"/>
              <a:t>):</a:t>
            </a:r>
          </a:p>
          <a:p>
            <a:pPr lvl="1"/>
            <a:r>
              <a:rPr lang="en-US" dirty="0" smtClean="0"/>
              <a:t>Retrieve </a:t>
            </a:r>
            <a:r>
              <a:rPr lang="en-US" dirty="0"/>
              <a:t>an </a:t>
            </a:r>
            <a:r>
              <a:rPr lang="en-US" dirty="0" err="1"/>
              <a:t>InputStream</a:t>
            </a:r>
            <a:r>
              <a:rPr lang="en-US" dirty="0"/>
              <a:t> returned by the method </a:t>
            </a:r>
            <a:r>
              <a:rPr lang="en-US" dirty="0" err="1"/>
              <a:t>retrieveFileStream</a:t>
            </a:r>
            <a:r>
              <a:rPr lang="en-US" dirty="0"/>
              <a:t>().</a:t>
            </a:r>
          </a:p>
          <a:p>
            <a:pPr lvl="1"/>
            <a:r>
              <a:rPr lang="en-US" dirty="0" smtClean="0"/>
              <a:t>Repeatedly </a:t>
            </a:r>
            <a:r>
              <a:rPr lang="en-US" dirty="0"/>
              <a:t>a byte array from the </a:t>
            </a:r>
            <a:r>
              <a:rPr lang="en-US" dirty="0" err="1"/>
              <a:t>InputStream</a:t>
            </a:r>
            <a:r>
              <a:rPr lang="en-US" dirty="0"/>
              <a:t> and write these bytes into the </a:t>
            </a:r>
            <a:r>
              <a:rPr lang="en-US" dirty="0" err="1"/>
              <a:t>OutputStream</a:t>
            </a:r>
            <a:r>
              <a:rPr lang="en-US" dirty="0"/>
              <a:t>, until the </a:t>
            </a:r>
            <a:r>
              <a:rPr lang="en-US" dirty="0" err="1"/>
              <a:t>InputStream</a:t>
            </a:r>
            <a:r>
              <a:rPr lang="en-US" dirty="0"/>
              <a:t> is </a:t>
            </a:r>
            <a:r>
              <a:rPr lang="en-US" dirty="0" smtClean="0"/>
              <a:t>empty.</a:t>
            </a:r>
          </a:p>
          <a:p>
            <a:pPr lvl="1"/>
            <a:r>
              <a:rPr lang="en-US" dirty="0" smtClean="0"/>
              <a:t>Call </a:t>
            </a:r>
            <a:r>
              <a:rPr lang="en-US" dirty="0" err="1"/>
              <a:t>completePendingCommand</a:t>
            </a:r>
            <a:r>
              <a:rPr lang="en-US" dirty="0"/>
              <a:t>() method to complete </a:t>
            </a:r>
            <a:r>
              <a:rPr lang="en-US" dirty="0" smtClean="0"/>
              <a:t>transaction.</a:t>
            </a:r>
          </a:p>
          <a:p>
            <a:pPr lvl="1"/>
            <a:r>
              <a:rPr lang="en-US" dirty="0" smtClean="0"/>
              <a:t>Close </a:t>
            </a:r>
            <a:r>
              <a:rPr lang="en-US" dirty="0"/>
              <a:t>the opened </a:t>
            </a:r>
            <a:r>
              <a:rPr lang="en-US" dirty="0" err="1"/>
              <a:t>OutputStream</a:t>
            </a:r>
            <a:r>
              <a:rPr lang="en-US" dirty="0"/>
              <a:t> the </a:t>
            </a:r>
            <a:r>
              <a:rPr lang="en-US" dirty="0" err="1" smtClean="0"/>
              <a:t>InputStream</a:t>
            </a:r>
            <a:r>
              <a:rPr lang="en-US" dirty="0" smtClean="0"/>
              <a:t>.</a:t>
            </a:r>
          </a:p>
          <a:p>
            <a:pPr lvl="1"/>
            <a:r>
              <a:rPr lang="en-US" dirty="0" smtClean="0"/>
              <a:t>Check </a:t>
            </a:r>
            <a:r>
              <a:rPr lang="en-US" dirty="0"/>
              <a:t>return value of </a:t>
            </a:r>
            <a:r>
              <a:rPr lang="en-US" dirty="0" err="1"/>
              <a:t>completePendingCommand</a:t>
            </a:r>
            <a:r>
              <a:rPr lang="en-US" dirty="0"/>
              <a:t>() to verify success.</a:t>
            </a:r>
          </a:p>
          <a:p>
            <a:r>
              <a:rPr lang="en-US" dirty="0" smtClean="0"/>
              <a:t>Logout </a:t>
            </a:r>
            <a:r>
              <a:rPr lang="en-US" dirty="0"/>
              <a:t>and disconnect from the server.</a:t>
            </a:r>
          </a:p>
        </p:txBody>
      </p:sp>
    </p:spTree>
    <p:extLst>
      <p:ext uri="{BB962C8B-B14F-4D97-AF65-F5344CB8AC3E}">
        <p14:creationId xmlns:p14="http://schemas.microsoft.com/office/powerpoint/2010/main" val="272281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a:t>
            </a:r>
            <a:r>
              <a:rPr lang="en-US" dirty="0" smtClean="0"/>
              <a:t>FTP list directory</a:t>
            </a:r>
            <a:endParaRPr lang="en-US" b="1" dirty="0"/>
          </a:p>
        </p:txBody>
      </p:sp>
      <p:sp>
        <p:nvSpPr>
          <p:cNvPr id="3" name="Content Placeholder 2"/>
          <p:cNvSpPr>
            <a:spLocks noGrp="1"/>
          </p:cNvSpPr>
          <p:nvPr>
            <p:ph idx="1"/>
          </p:nvPr>
        </p:nvSpPr>
        <p:spPr>
          <a:xfrm>
            <a:off x="609600" y="1679713"/>
            <a:ext cx="10972800" cy="4641573"/>
          </a:xfrm>
        </p:spPr>
        <p:txBody>
          <a:bodyPr>
            <a:normAutofit/>
          </a:bodyPr>
          <a:lstStyle/>
          <a:p>
            <a:r>
              <a:rPr lang="en-US" dirty="0"/>
              <a:t>The </a:t>
            </a:r>
            <a:r>
              <a:rPr lang="en-US" sz="2400" dirty="0" err="1">
                <a:latin typeface="Courier"/>
              </a:rPr>
              <a:t>FTPClient</a:t>
            </a:r>
            <a:r>
              <a:rPr lang="en-US" dirty="0"/>
              <a:t> class provides the following methods for listing content of a directory on the FTP server:</a:t>
            </a:r>
          </a:p>
          <a:p>
            <a:pPr lvl="1"/>
            <a:r>
              <a:rPr lang="en-US" sz="2400" dirty="0" err="1">
                <a:latin typeface="Courier"/>
              </a:rPr>
              <a:t>FTPFile</a:t>
            </a:r>
            <a:r>
              <a:rPr lang="en-US" sz="2400" dirty="0">
                <a:latin typeface="Courier"/>
              </a:rPr>
              <a:t>[] </a:t>
            </a:r>
            <a:r>
              <a:rPr lang="en-US" sz="2400" dirty="0" err="1">
                <a:latin typeface="Courier"/>
              </a:rPr>
              <a:t>listDirectories</a:t>
            </a:r>
            <a:r>
              <a:rPr lang="en-US" sz="2400" dirty="0">
                <a:latin typeface="Courier"/>
              </a:rPr>
              <a:t>()</a:t>
            </a:r>
          </a:p>
          <a:p>
            <a:pPr lvl="1"/>
            <a:r>
              <a:rPr lang="en-US" sz="2400" dirty="0" err="1">
                <a:latin typeface="Courier"/>
              </a:rPr>
              <a:t>FTPFile</a:t>
            </a:r>
            <a:r>
              <a:rPr lang="en-US" sz="2400" dirty="0">
                <a:latin typeface="Courier"/>
              </a:rPr>
              <a:t>[] </a:t>
            </a:r>
            <a:r>
              <a:rPr lang="en-US" sz="2400" dirty="0" err="1">
                <a:latin typeface="Courier"/>
              </a:rPr>
              <a:t>listDirectories</a:t>
            </a:r>
            <a:r>
              <a:rPr lang="en-US" sz="2400" dirty="0">
                <a:latin typeface="Courier"/>
              </a:rPr>
              <a:t>(String parent)</a:t>
            </a:r>
          </a:p>
          <a:p>
            <a:pPr lvl="1"/>
            <a:r>
              <a:rPr lang="en-US" sz="2400" dirty="0" err="1">
                <a:latin typeface="Courier"/>
              </a:rPr>
              <a:t>FTPFile</a:t>
            </a:r>
            <a:r>
              <a:rPr lang="en-US" sz="2400" dirty="0">
                <a:latin typeface="Courier"/>
              </a:rPr>
              <a:t>[] </a:t>
            </a:r>
            <a:r>
              <a:rPr lang="en-US" sz="2400" dirty="0" err="1">
                <a:latin typeface="Courier"/>
              </a:rPr>
              <a:t>listFiles</a:t>
            </a:r>
            <a:r>
              <a:rPr lang="en-US" sz="2400" dirty="0">
                <a:latin typeface="Courier"/>
              </a:rPr>
              <a:t>()</a:t>
            </a:r>
          </a:p>
          <a:p>
            <a:pPr lvl="1"/>
            <a:r>
              <a:rPr lang="en-US" sz="2400" dirty="0" err="1">
                <a:latin typeface="Courier"/>
              </a:rPr>
              <a:t>FTPFile</a:t>
            </a:r>
            <a:r>
              <a:rPr lang="en-US" sz="2400" dirty="0">
                <a:latin typeface="Courier"/>
              </a:rPr>
              <a:t>[] </a:t>
            </a:r>
            <a:r>
              <a:rPr lang="en-US" sz="2400" dirty="0" err="1">
                <a:latin typeface="Courier"/>
              </a:rPr>
              <a:t>listFiles</a:t>
            </a:r>
            <a:r>
              <a:rPr lang="en-US" sz="2400" dirty="0">
                <a:latin typeface="Courier"/>
              </a:rPr>
              <a:t>(String pathname)</a:t>
            </a:r>
          </a:p>
        </p:txBody>
      </p:sp>
      <p:pic>
        <p:nvPicPr>
          <p:cNvPr id="4" name="Picture 3"/>
          <p:cNvPicPr>
            <a:picLocks noChangeAspect="1"/>
          </p:cNvPicPr>
          <p:nvPr/>
        </p:nvPicPr>
        <p:blipFill>
          <a:blip r:embed="rId3"/>
          <a:stretch>
            <a:fillRect/>
          </a:stretch>
        </p:blipFill>
        <p:spPr>
          <a:xfrm>
            <a:off x="1113195" y="4360456"/>
            <a:ext cx="10171085" cy="1841561"/>
          </a:xfrm>
          <a:prstGeom prst="rect">
            <a:avLst/>
          </a:prstGeom>
        </p:spPr>
      </p:pic>
    </p:spTree>
    <p:extLst>
      <p:ext uri="{BB962C8B-B14F-4D97-AF65-F5344CB8AC3E}">
        <p14:creationId xmlns:p14="http://schemas.microsoft.com/office/powerpoint/2010/main" val="92937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2913"/>
            <a:ext cx="10972800" cy="1066800"/>
          </a:xfrm>
        </p:spPr>
        <p:txBody>
          <a:bodyPr>
            <a:normAutofit/>
          </a:bodyPr>
          <a:lstStyle/>
          <a:p>
            <a:r>
              <a:rPr lang="en-US" dirty="0"/>
              <a:t>Java </a:t>
            </a:r>
            <a:r>
              <a:rPr lang="en-US" dirty="0" smtClean="0"/>
              <a:t>FTP list directory</a:t>
            </a:r>
            <a:endParaRPr lang="en-US" b="1" dirty="0"/>
          </a:p>
        </p:txBody>
      </p:sp>
      <p:sp>
        <p:nvSpPr>
          <p:cNvPr id="3" name="Content Placeholder 2"/>
          <p:cNvSpPr>
            <a:spLocks noGrp="1"/>
          </p:cNvSpPr>
          <p:nvPr>
            <p:ph idx="1"/>
          </p:nvPr>
        </p:nvSpPr>
        <p:spPr>
          <a:xfrm>
            <a:off x="609600" y="1679713"/>
            <a:ext cx="10972800" cy="4641573"/>
          </a:xfrm>
        </p:spPr>
        <p:txBody>
          <a:bodyPr>
            <a:normAutofit fontScale="85000" lnSpcReduction="10000"/>
          </a:bodyPr>
          <a:lstStyle/>
          <a:p>
            <a:r>
              <a:rPr lang="en-US" dirty="0"/>
              <a:t>All the above methods return an array of </a:t>
            </a:r>
            <a:r>
              <a:rPr lang="en-US" dirty="0" err="1"/>
              <a:t>FTPFile</a:t>
            </a:r>
            <a:r>
              <a:rPr lang="en-US" dirty="0"/>
              <a:t> objects which represent files and directories. The </a:t>
            </a:r>
            <a:r>
              <a:rPr lang="en-US" dirty="0" err="1"/>
              <a:t>FTPFile</a:t>
            </a:r>
            <a:r>
              <a:rPr lang="en-US" dirty="0"/>
              <a:t> class provides various methods for querying detailed information of a file or directory, to name some useful ones:</a:t>
            </a:r>
          </a:p>
          <a:p>
            <a:pPr lvl="1"/>
            <a:r>
              <a:rPr lang="en-US" dirty="0">
                <a:latin typeface="Courier"/>
              </a:rPr>
              <a:t>String </a:t>
            </a:r>
            <a:r>
              <a:rPr lang="en-US" dirty="0" err="1">
                <a:latin typeface="Courier"/>
              </a:rPr>
              <a:t>getName</a:t>
            </a:r>
            <a:r>
              <a:rPr lang="en-US" dirty="0">
                <a:latin typeface="Courier"/>
              </a:rPr>
              <a:t>():</a:t>
            </a:r>
            <a:r>
              <a:rPr lang="en-US" dirty="0"/>
              <a:t>returns name of the file or directory.</a:t>
            </a:r>
          </a:p>
          <a:p>
            <a:pPr lvl="1"/>
            <a:r>
              <a:rPr lang="en-US" dirty="0">
                <a:latin typeface="Courier"/>
              </a:rPr>
              <a:t>long </a:t>
            </a:r>
            <a:r>
              <a:rPr lang="en-US" dirty="0" err="1">
                <a:latin typeface="Courier"/>
              </a:rPr>
              <a:t>getSize</a:t>
            </a:r>
            <a:r>
              <a:rPr lang="en-US" dirty="0">
                <a:latin typeface="Courier"/>
              </a:rPr>
              <a:t>():</a:t>
            </a:r>
            <a:r>
              <a:rPr lang="en-US" dirty="0"/>
              <a:t>return size in bytes.</a:t>
            </a:r>
          </a:p>
          <a:p>
            <a:pPr lvl="1"/>
            <a:r>
              <a:rPr lang="en-US" dirty="0" err="1">
                <a:latin typeface="Courier"/>
              </a:rPr>
              <a:t>boolean</a:t>
            </a:r>
            <a:r>
              <a:rPr lang="en-US" dirty="0">
                <a:latin typeface="Courier"/>
              </a:rPr>
              <a:t> </a:t>
            </a:r>
            <a:r>
              <a:rPr lang="en-US" dirty="0" err="1">
                <a:latin typeface="Courier"/>
              </a:rPr>
              <a:t>isDirectory</a:t>
            </a:r>
            <a:r>
              <a:rPr lang="en-US" dirty="0">
                <a:latin typeface="Courier"/>
              </a:rPr>
              <a:t>():</a:t>
            </a:r>
            <a:r>
              <a:rPr lang="en-US" dirty="0"/>
              <a:t>determines if the entry is a directory.</a:t>
            </a:r>
          </a:p>
          <a:p>
            <a:pPr lvl="1"/>
            <a:r>
              <a:rPr lang="en-US" dirty="0" err="1">
                <a:latin typeface="Courier"/>
              </a:rPr>
              <a:t>boolean</a:t>
            </a:r>
            <a:r>
              <a:rPr lang="en-US" dirty="0">
                <a:latin typeface="Courier"/>
              </a:rPr>
              <a:t> </a:t>
            </a:r>
            <a:r>
              <a:rPr lang="en-US" dirty="0" err="1">
                <a:latin typeface="Courier"/>
              </a:rPr>
              <a:t>isFile</a:t>
            </a:r>
            <a:r>
              <a:rPr lang="en-US" dirty="0">
                <a:latin typeface="Courier"/>
              </a:rPr>
              <a:t>():</a:t>
            </a:r>
            <a:r>
              <a:rPr lang="en-US" dirty="0"/>
              <a:t>determines if the entry is a file.</a:t>
            </a:r>
          </a:p>
          <a:p>
            <a:pPr lvl="1"/>
            <a:r>
              <a:rPr lang="en-US" dirty="0">
                <a:latin typeface="Courier"/>
              </a:rPr>
              <a:t>Calendar </a:t>
            </a:r>
            <a:r>
              <a:rPr lang="en-US" dirty="0" err="1">
                <a:latin typeface="Courier"/>
              </a:rPr>
              <a:t>getTimestamp</a:t>
            </a:r>
            <a:r>
              <a:rPr lang="en-US" dirty="0">
                <a:latin typeface="Courier"/>
              </a:rPr>
              <a:t>():</a:t>
            </a:r>
            <a:r>
              <a:rPr lang="en-US" dirty="0"/>
              <a:t>returns last modified time.</a:t>
            </a:r>
          </a:p>
          <a:p>
            <a:r>
              <a:rPr lang="en-US" dirty="0"/>
              <a:t>The </a:t>
            </a:r>
            <a:r>
              <a:rPr lang="en-US" dirty="0" err="1"/>
              <a:t>FTPClient</a:t>
            </a:r>
            <a:r>
              <a:rPr lang="en-US" dirty="0"/>
              <a:t> class also has two simple methods for listing files and directories:</a:t>
            </a:r>
          </a:p>
          <a:p>
            <a:pPr lvl="1"/>
            <a:r>
              <a:rPr lang="en-US" dirty="0">
                <a:latin typeface="Courier"/>
              </a:rPr>
              <a:t>String[] </a:t>
            </a:r>
            <a:r>
              <a:rPr lang="en-US" dirty="0" err="1">
                <a:latin typeface="Courier"/>
              </a:rPr>
              <a:t>listNames</a:t>
            </a:r>
            <a:r>
              <a:rPr lang="en-US" dirty="0">
                <a:latin typeface="Courier"/>
              </a:rPr>
              <a:t>()</a:t>
            </a:r>
          </a:p>
          <a:p>
            <a:pPr lvl="1"/>
            <a:r>
              <a:rPr lang="en-US" dirty="0">
                <a:latin typeface="Courier"/>
              </a:rPr>
              <a:t>String[] </a:t>
            </a:r>
            <a:r>
              <a:rPr lang="en-US" dirty="0" err="1">
                <a:latin typeface="Courier"/>
              </a:rPr>
              <a:t>listNames</a:t>
            </a:r>
            <a:r>
              <a:rPr lang="en-US" dirty="0">
                <a:latin typeface="Courier"/>
              </a:rPr>
              <a:t>(String pathname)</a:t>
            </a:r>
          </a:p>
          <a:p>
            <a:r>
              <a:rPr lang="en-US" dirty="0"/>
              <a:t>Unlike the </a:t>
            </a:r>
            <a:r>
              <a:rPr lang="en-US" dirty="0" err="1">
                <a:latin typeface="Courier"/>
              </a:rPr>
              <a:t>listFiles</a:t>
            </a:r>
            <a:r>
              <a:rPr lang="en-US" dirty="0">
                <a:latin typeface="Courier"/>
              </a:rPr>
              <a:t>() </a:t>
            </a:r>
            <a:r>
              <a:rPr lang="en-US" dirty="0"/>
              <a:t>and </a:t>
            </a:r>
            <a:r>
              <a:rPr lang="en-US" dirty="0" err="1">
                <a:latin typeface="Courier"/>
              </a:rPr>
              <a:t>listDirectories</a:t>
            </a:r>
            <a:r>
              <a:rPr lang="en-US" dirty="0">
                <a:latin typeface="Courier"/>
              </a:rPr>
              <a:t>() </a:t>
            </a:r>
            <a:r>
              <a:rPr lang="en-US" dirty="0"/>
              <a:t>methods, the </a:t>
            </a:r>
            <a:r>
              <a:rPr lang="en-US" dirty="0" err="1">
                <a:latin typeface="Courier"/>
              </a:rPr>
              <a:t>listNames</a:t>
            </a:r>
            <a:r>
              <a:rPr lang="en-US" dirty="0">
                <a:latin typeface="Courier"/>
              </a:rPr>
              <a:t>()</a:t>
            </a:r>
            <a:r>
              <a:rPr lang="en-US" dirty="0"/>
              <a:t>methods simply return an array of String represents file/directory names; and they list both files and directories.</a:t>
            </a:r>
            <a:endParaRPr lang="en-US" sz="2400" dirty="0">
              <a:latin typeface="Courier"/>
            </a:endParaRPr>
          </a:p>
        </p:txBody>
      </p:sp>
    </p:spTree>
    <p:extLst>
      <p:ext uri="{BB962C8B-B14F-4D97-AF65-F5344CB8AC3E}">
        <p14:creationId xmlns:p14="http://schemas.microsoft.com/office/powerpoint/2010/main" val="388157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58"/>
            <a:ext cx="12192000" cy="6858000"/>
          </a:xfrm>
        </p:spPr>
      </p:pic>
    </p:spTree>
    <p:extLst>
      <p:ext uri="{BB962C8B-B14F-4D97-AF65-F5344CB8AC3E}">
        <p14:creationId xmlns:p14="http://schemas.microsoft.com/office/powerpoint/2010/main" val="201569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Implementing Interfaces</a:t>
            </a:r>
          </a:p>
        </p:txBody>
      </p:sp>
      <p:sp>
        <p:nvSpPr>
          <p:cNvPr id="3" name="Content Placeholder 2"/>
          <p:cNvSpPr>
            <a:spLocks noGrp="1"/>
          </p:cNvSpPr>
          <p:nvPr>
            <p:ph idx="1"/>
          </p:nvPr>
        </p:nvSpPr>
        <p:spPr>
          <a:xfrm>
            <a:off x="609600" y="1868424"/>
            <a:ext cx="10972800" cy="4646676"/>
          </a:xfrm>
        </p:spPr>
        <p:txBody>
          <a:bodyPr>
            <a:noAutofit/>
          </a:bodyPr>
          <a:lstStyle/>
          <a:p>
            <a:pPr algn="just"/>
            <a:r>
              <a:rPr lang="en-US" dirty="0"/>
              <a:t>When a class implements an interface, you can think of the class as signing a contract, agreeing to perform the specific behaviors of the interface. If a class does not perform all the behaviors of the interface, the class must declare itself as abstract.</a:t>
            </a:r>
          </a:p>
          <a:p>
            <a:pPr algn="just"/>
            <a:r>
              <a:rPr lang="en-US" dirty="0"/>
              <a:t>A class uses the </a:t>
            </a:r>
            <a:r>
              <a:rPr lang="en-US" b="1" dirty="0"/>
              <a:t>implements</a:t>
            </a:r>
            <a:r>
              <a:rPr lang="en-US" dirty="0"/>
              <a:t> keyword to implement an interface. The implements keyword appears in the class declaration following the extends portion of the declaration.</a:t>
            </a:r>
          </a:p>
        </p:txBody>
      </p:sp>
    </p:spTree>
    <p:extLst>
      <p:ext uri="{BB962C8B-B14F-4D97-AF65-F5344CB8AC3E}">
        <p14:creationId xmlns:p14="http://schemas.microsoft.com/office/powerpoint/2010/main" val="360047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65200"/>
            <a:ext cx="10972800" cy="660400"/>
          </a:xfrm>
        </p:spPr>
        <p:txBody>
          <a:bodyPr>
            <a:normAutofit fontScale="90000"/>
          </a:bodyPr>
          <a:lstStyle/>
          <a:p>
            <a:r>
              <a:rPr lang="en-US" dirty="0"/>
              <a:t>Implementing Interfaces</a:t>
            </a:r>
          </a:p>
        </p:txBody>
      </p:sp>
      <p:sp>
        <p:nvSpPr>
          <p:cNvPr id="3" name="Content Placeholder 2"/>
          <p:cNvSpPr>
            <a:spLocks noGrp="1"/>
          </p:cNvSpPr>
          <p:nvPr>
            <p:ph idx="1"/>
          </p:nvPr>
        </p:nvSpPr>
        <p:spPr>
          <a:xfrm>
            <a:off x="609600" y="1868424"/>
            <a:ext cx="6248400" cy="4646676"/>
          </a:xfrm>
        </p:spPr>
        <p:txBody>
          <a:bodyPr>
            <a:noAutofit/>
          </a:bodyPr>
          <a:lstStyle/>
          <a:p>
            <a:pPr marL="109728" indent="0" algn="just">
              <a:buNone/>
            </a:pPr>
            <a:r>
              <a:rPr lang="en-US" sz="1400" dirty="0">
                <a:latin typeface="Courier"/>
              </a:rPr>
              <a:t>public class </a:t>
            </a:r>
            <a:r>
              <a:rPr lang="en-US" sz="1400" dirty="0" err="1">
                <a:latin typeface="Courier"/>
              </a:rPr>
              <a:t>MammalInt</a:t>
            </a:r>
            <a:r>
              <a:rPr lang="en-US" sz="1400" dirty="0">
                <a:latin typeface="Courier"/>
              </a:rPr>
              <a:t> implements Animal {</a:t>
            </a:r>
          </a:p>
          <a:p>
            <a:pPr marL="109728" indent="0" algn="just">
              <a:buNone/>
            </a:pPr>
            <a:endParaRPr lang="en-US" sz="1400" dirty="0">
              <a:latin typeface="Courier"/>
            </a:endParaRPr>
          </a:p>
          <a:p>
            <a:pPr marL="109728" indent="0" algn="just">
              <a:buNone/>
            </a:pPr>
            <a:r>
              <a:rPr lang="en-US" sz="1400" dirty="0">
                <a:latin typeface="Courier"/>
              </a:rPr>
              <a:t>   public void eat() {</a:t>
            </a:r>
          </a:p>
          <a:p>
            <a:pPr marL="109728" indent="0" algn="just">
              <a:buNone/>
            </a:pPr>
            <a:r>
              <a:rPr lang="en-US" sz="1400" dirty="0">
                <a:latin typeface="Courier"/>
              </a:rPr>
              <a:t>      </a:t>
            </a:r>
            <a:r>
              <a:rPr lang="en-US" sz="1400" dirty="0" err="1">
                <a:latin typeface="Courier"/>
              </a:rPr>
              <a:t>System.out.println</a:t>
            </a:r>
            <a:r>
              <a:rPr lang="en-US" sz="1400" dirty="0">
                <a:latin typeface="Courier"/>
              </a:rPr>
              <a:t>("Mammal eats");</a:t>
            </a:r>
          </a:p>
          <a:p>
            <a:pPr marL="109728" indent="0" algn="just">
              <a:buNone/>
            </a:pPr>
            <a:r>
              <a:rPr lang="en-US" sz="1400" dirty="0">
                <a:latin typeface="Courier"/>
              </a:rPr>
              <a:t>   }</a:t>
            </a:r>
          </a:p>
          <a:p>
            <a:pPr marL="109728" indent="0" algn="just">
              <a:buNone/>
            </a:pPr>
            <a:r>
              <a:rPr lang="en-US" sz="1400" dirty="0">
                <a:latin typeface="Courier"/>
              </a:rPr>
              <a:t>   public void travel() {</a:t>
            </a:r>
          </a:p>
          <a:p>
            <a:pPr marL="109728" indent="0" algn="just">
              <a:buNone/>
            </a:pPr>
            <a:r>
              <a:rPr lang="en-US" sz="1400" dirty="0">
                <a:latin typeface="Courier"/>
              </a:rPr>
              <a:t>      </a:t>
            </a:r>
            <a:r>
              <a:rPr lang="en-US" sz="1400" dirty="0" err="1">
                <a:latin typeface="Courier"/>
              </a:rPr>
              <a:t>System.out.println</a:t>
            </a:r>
            <a:r>
              <a:rPr lang="en-US" sz="1400" dirty="0">
                <a:latin typeface="Courier"/>
              </a:rPr>
              <a:t>("Mammal travels");</a:t>
            </a:r>
          </a:p>
          <a:p>
            <a:pPr marL="109728" indent="0" algn="just">
              <a:buNone/>
            </a:pPr>
            <a:r>
              <a:rPr lang="en-US" sz="1400" dirty="0">
                <a:latin typeface="Courier"/>
              </a:rPr>
              <a:t>   } </a:t>
            </a:r>
          </a:p>
          <a:p>
            <a:pPr marL="109728" indent="0" algn="just">
              <a:buNone/>
            </a:pPr>
            <a:r>
              <a:rPr lang="en-US" sz="1400" dirty="0">
                <a:latin typeface="Courier"/>
              </a:rPr>
              <a:t>   public </a:t>
            </a:r>
            <a:r>
              <a:rPr lang="en-US" sz="1400" dirty="0" err="1">
                <a:latin typeface="Courier"/>
              </a:rPr>
              <a:t>int</a:t>
            </a:r>
            <a:r>
              <a:rPr lang="en-US" sz="1400" dirty="0">
                <a:latin typeface="Courier"/>
              </a:rPr>
              <a:t> </a:t>
            </a:r>
            <a:r>
              <a:rPr lang="en-US" sz="1400" dirty="0" err="1">
                <a:latin typeface="Courier"/>
              </a:rPr>
              <a:t>noOfLegs</a:t>
            </a:r>
            <a:r>
              <a:rPr lang="en-US" sz="1400" dirty="0">
                <a:latin typeface="Courier"/>
              </a:rPr>
              <a:t>() {</a:t>
            </a:r>
          </a:p>
          <a:p>
            <a:pPr marL="109728" indent="0" algn="just">
              <a:buNone/>
            </a:pPr>
            <a:r>
              <a:rPr lang="en-US" sz="1400" dirty="0">
                <a:latin typeface="Courier"/>
              </a:rPr>
              <a:t>      return 0;</a:t>
            </a:r>
          </a:p>
          <a:p>
            <a:pPr marL="109728" indent="0" algn="just">
              <a:buNone/>
            </a:pPr>
            <a:r>
              <a:rPr lang="en-US" sz="1400" dirty="0">
                <a:latin typeface="Courier"/>
              </a:rPr>
              <a:t>   }</a:t>
            </a:r>
          </a:p>
          <a:p>
            <a:pPr marL="109728" indent="0" algn="just">
              <a:buNone/>
            </a:pPr>
            <a:r>
              <a:rPr lang="en-US" sz="1400" dirty="0">
                <a:latin typeface="Courier"/>
              </a:rPr>
              <a:t>   public static void main(String </a:t>
            </a:r>
            <a:r>
              <a:rPr lang="en-US" sz="1400" dirty="0" err="1">
                <a:latin typeface="Courier"/>
              </a:rPr>
              <a:t>args</a:t>
            </a:r>
            <a:r>
              <a:rPr lang="en-US" sz="1400" dirty="0">
                <a:latin typeface="Courier"/>
              </a:rPr>
              <a:t>[]) {</a:t>
            </a:r>
          </a:p>
          <a:p>
            <a:pPr marL="109728" indent="0" algn="just">
              <a:buNone/>
            </a:pPr>
            <a:r>
              <a:rPr lang="en-US" sz="1400" dirty="0">
                <a:latin typeface="Courier"/>
              </a:rPr>
              <a:t>      </a:t>
            </a:r>
            <a:r>
              <a:rPr lang="en-US" sz="1400" dirty="0" err="1">
                <a:latin typeface="Courier"/>
              </a:rPr>
              <a:t>MammalInt</a:t>
            </a:r>
            <a:r>
              <a:rPr lang="en-US" sz="1400" dirty="0">
                <a:latin typeface="Courier"/>
              </a:rPr>
              <a:t> m = new </a:t>
            </a:r>
            <a:r>
              <a:rPr lang="en-US" sz="1400" dirty="0" err="1">
                <a:latin typeface="Courier"/>
              </a:rPr>
              <a:t>MammalInt</a:t>
            </a:r>
            <a:r>
              <a:rPr lang="en-US" sz="1400" dirty="0">
                <a:latin typeface="Courier"/>
              </a:rPr>
              <a:t>();</a:t>
            </a:r>
          </a:p>
          <a:p>
            <a:pPr marL="109728" indent="0" algn="just">
              <a:buNone/>
            </a:pPr>
            <a:r>
              <a:rPr lang="en-US" sz="1400" dirty="0">
                <a:latin typeface="Courier"/>
              </a:rPr>
              <a:t>      </a:t>
            </a:r>
            <a:r>
              <a:rPr lang="en-US" sz="1400" dirty="0" err="1">
                <a:latin typeface="Courier"/>
              </a:rPr>
              <a:t>m.eat</a:t>
            </a:r>
            <a:r>
              <a:rPr lang="en-US" sz="1400" dirty="0">
                <a:latin typeface="Courier"/>
              </a:rPr>
              <a:t>();</a:t>
            </a:r>
          </a:p>
          <a:p>
            <a:pPr marL="109728" indent="0" algn="just">
              <a:buNone/>
            </a:pPr>
            <a:r>
              <a:rPr lang="en-US" sz="1400" dirty="0">
                <a:latin typeface="Courier"/>
              </a:rPr>
              <a:t>      m.travel();</a:t>
            </a:r>
          </a:p>
          <a:p>
            <a:pPr marL="109728" indent="0" algn="just">
              <a:buNone/>
            </a:pPr>
            <a:r>
              <a:rPr lang="en-US" sz="1400" dirty="0">
                <a:latin typeface="Courier"/>
              </a:rPr>
              <a:t>   }</a:t>
            </a:r>
          </a:p>
          <a:p>
            <a:pPr marL="109728" indent="0" algn="just">
              <a:buNone/>
            </a:pPr>
            <a:r>
              <a:rPr lang="en-US" sz="1400" dirty="0">
                <a:latin typeface="Courier"/>
              </a:rPr>
              <a:t>} </a:t>
            </a:r>
            <a:endParaRPr lang="en-US" sz="2400" dirty="0">
              <a:latin typeface="Courier"/>
            </a:endParaRPr>
          </a:p>
        </p:txBody>
      </p:sp>
      <p:sp>
        <p:nvSpPr>
          <p:cNvPr id="5" name="Content Placeholder 2"/>
          <p:cNvSpPr txBox="1">
            <a:spLocks/>
          </p:cNvSpPr>
          <p:nvPr/>
        </p:nvSpPr>
        <p:spPr>
          <a:xfrm>
            <a:off x="6858000" y="1868424"/>
            <a:ext cx="4724400" cy="4646676"/>
          </a:xfrm>
          <a:prstGeom prst="rect">
            <a:avLst/>
          </a:prstGeom>
        </p:spPr>
        <p:txBody>
          <a:bodyPr vert="horz">
            <a:noAutofit/>
          </a:bodyPr>
          <a:lst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a:lstStyle>
          <a:p>
            <a:pPr algn="just"/>
            <a:r>
              <a:rPr lang="sv-SE" sz="2400" dirty="0" smtClean="0">
                <a:latin typeface="+mj-lt"/>
              </a:rPr>
              <a:t>Output</a:t>
            </a:r>
          </a:p>
          <a:p>
            <a:pPr marL="109728" indent="0" algn="just">
              <a:buNone/>
            </a:pPr>
            <a:endParaRPr lang="sv-SE" sz="2400" dirty="0">
              <a:latin typeface="Courier"/>
            </a:endParaRPr>
          </a:p>
          <a:p>
            <a:pPr marL="402336" lvl="1" indent="0" algn="just">
              <a:buNone/>
            </a:pPr>
            <a:r>
              <a:rPr lang="sv-SE" sz="2200" dirty="0">
                <a:latin typeface="Courier"/>
              </a:rPr>
              <a:t>Mammal eats</a:t>
            </a:r>
          </a:p>
          <a:p>
            <a:pPr marL="402336" lvl="1" indent="0" algn="just">
              <a:buNone/>
            </a:pPr>
            <a:r>
              <a:rPr lang="sv-SE" sz="2200" dirty="0">
                <a:latin typeface="Courier"/>
              </a:rPr>
              <a:t>Mammal travels</a:t>
            </a:r>
            <a:endParaRPr lang="en-US" sz="2200" dirty="0">
              <a:latin typeface="Courier"/>
            </a:endParaRPr>
          </a:p>
        </p:txBody>
      </p:sp>
    </p:spTree>
    <p:extLst>
      <p:ext uri="{BB962C8B-B14F-4D97-AF65-F5344CB8AC3E}">
        <p14:creationId xmlns:p14="http://schemas.microsoft.com/office/powerpoint/2010/main" val="171086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2academy - ppt template - 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2academy - ppt template - v2.pptx" id="{247C483A-014F-4024-97F3-B2DFAA750441}" vid="{E604A4BF-980F-47FC-95AD-87C61B36EB38}"/>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g2academy - ppt template - v2</Template>
  <TotalTime>1350</TotalTime>
  <Words>4348</Words>
  <Application>Microsoft Office PowerPoint</Application>
  <PresentationFormat>Widescreen</PresentationFormat>
  <Paragraphs>762</Paragraphs>
  <Slides>74</Slides>
  <Notes>73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Courier</vt:lpstr>
      <vt:lpstr>Courier New</vt:lpstr>
      <vt:lpstr>Georgia</vt:lpstr>
      <vt:lpstr>g2academy - ppt template - v2</vt:lpstr>
      <vt:lpstr>JAVA BOOTCAMP  DAY 11</vt:lpstr>
      <vt:lpstr>Interfaces</vt:lpstr>
      <vt:lpstr>Interfaces</vt:lpstr>
      <vt:lpstr>Interfaces</vt:lpstr>
      <vt:lpstr>Interfaces</vt:lpstr>
      <vt:lpstr>Declaring Interfaces</vt:lpstr>
      <vt:lpstr>Declaring Interfaces</vt:lpstr>
      <vt:lpstr>Implementing Interfaces</vt:lpstr>
      <vt:lpstr>Implementing Interfaces</vt:lpstr>
      <vt:lpstr>Implementing Interfaces</vt:lpstr>
      <vt:lpstr>Implementing Interfaces</vt:lpstr>
      <vt:lpstr>Extending Interfaces</vt:lpstr>
      <vt:lpstr>Extending Interfaces</vt:lpstr>
      <vt:lpstr>Extending Interfaces</vt:lpstr>
      <vt:lpstr>Extending Multiple Interfaces</vt:lpstr>
      <vt:lpstr>Tagging Interfaces</vt:lpstr>
      <vt:lpstr>Tagging Interfaces</vt:lpstr>
      <vt:lpstr>Packages</vt:lpstr>
      <vt:lpstr>Packages</vt:lpstr>
      <vt:lpstr>Packages</vt:lpstr>
      <vt:lpstr>Creating a Package</vt:lpstr>
      <vt:lpstr>Creating a Package</vt:lpstr>
      <vt:lpstr>Creating a Package</vt:lpstr>
      <vt:lpstr>Creating a Package</vt:lpstr>
      <vt:lpstr>Creating a Package</vt:lpstr>
      <vt:lpstr>Creating a Package</vt:lpstr>
      <vt:lpstr>The import Keyword</vt:lpstr>
      <vt:lpstr>The import Keyword</vt:lpstr>
      <vt:lpstr>The Directory Structure of Packages</vt:lpstr>
      <vt:lpstr>The Directory Structure of Packages</vt:lpstr>
      <vt:lpstr>The Directory Structure of Packages</vt:lpstr>
      <vt:lpstr>The Directory Structure of Packages</vt:lpstr>
      <vt:lpstr>The Directory Structure of Packages</vt:lpstr>
      <vt:lpstr>The Directory Structure of Packages</vt:lpstr>
      <vt:lpstr>Properties File</vt:lpstr>
      <vt:lpstr>Write to properties file</vt:lpstr>
      <vt:lpstr>Write to properties file</vt:lpstr>
      <vt:lpstr>Load a properties file</vt:lpstr>
      <vt:lpstr>Load a properties file</vt:lpstr>
      <vt:lpstr>Networking</vt:lpstr>
      <vt:lpstr>Java Networking</vt:lpstr>
      <vt:lpstr>Java Networking Terminology</vt:lpstr>
      <vt:lpstr>Java Networking Terminology</vt:lpstr>
      <vt:lpstr>Java Networking Terminology</vt:lpstr>
      <vt:lpstr>Java Socket Programming</vt:lpstr>
      <vt:lpstr>Socket</vt:lpstr>
      <vt:lpstr>Socket</vt:lpstr>
      <vt:lpstr>Example of Java Socket Programming</vt:lpstr>
      <vt:lpstr>Example of Java Socket Programming</vt:lpstr>
      <vt:lpstr>Java Socket Programming (Read-Write both side)</vt:lpstr>
      <vt:lpstr>Java URL</vt:lpstr>
      <vt:lpstr>Java URL methods</vt:lpstr>
      <vt:lpstr>Example of Java URL</vt:lpstr>
      <vt:lpstr>Example of Java URL</vt:lpstr>
      <vt:lpstr>Java URLConnection</vt:lpstr>
      <vt:lpstr>Example of Java URLConnection</vt:lpstr>
      <vt:lpstr>Java HttpURLConnection</vt:lpstr>
      <vt:lpstr>Example of Java HttpURLConnecton</vt:lpstr>
      <vt:lpstr>Example of Java HttpURLConnecton</vt:lpstr>
      <vt:lpstr>Java InetAddress class</vt:lpstr>
      <vt:lpstr>Example of Java InetAddress</vt:lpstr>
      <vt:lpstr>Java FTP file upload</vt:lpstr>
      <vt:lpstr>Apache Commons Net API for uploading files by FTP protocol</vt:lpstr>
      <vt:lpstr>Apache Commons Net API for uploading files by FTP protocol</vt:lpstr>
      <vt:lpstr>Apache Commons Net API for uploading files by FTP protocol</vt:lpstr>
      <vt:lpstr>The proper steps to upload a file</vt:lpstr>
      <vt:lpstr>The proper steps to upload a file</vt:lpstr>
      <vt:lpstr>Java FTP file download</vt:lpstr>
      <vt:lpstr>Apache Commons Net API for downloading files by FTP protocol</vt:lpstr>
      <vt:lpstr>Apache Commons Net API for downloading files by FTP protocol</vt:lpstr>
      <vt:lpstr>The proper steps to download a file</vt:lpstr>
      <vt:lpstr>Java FTP list directory</vt:lpstr>
      <vt:lpstr>Java FTP list directory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FUNDAMENTAL DAY 01</dc:title>
  <dc:creator>LDS</dc:creator>
  <cp:lastModifiedBy>Sugeng Hary</cp:lastModifiedBy>
  <cp:revision>84</cp:revision>
  <dcterms:created xsi:type="dcterms:W3CDTF">2017-08-02T08:53:38Z</dcterms:created>
  <dcterms:modified xsi:type="dcterms:W3CDTF">2020-06-29T15:23:46Z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