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5"/>
  </p:notesMasterIdLst>
  <p:handoutMasterIdLst>
    <p:handoutMasterId r:id="rId66"/>
  </p:handoutMasterIdLst>
  <p:sldIdLst>
    <p:sldId id="257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57" r:id="rId33"/>
    <p:sldId id="358" r:id="rId34"/>
    <p:sldId id="359" r:id="rId35"/>
    <p:sldId id="360" r:id="rId36"/>
    <p:sldId id="361" r:id="rId37"/>
    <p:sldId id="362" r:id="rId38"/>
    <p:sldId id="363" r:id="rId39"/>
    <p:sldId id="364" r:id="rId40"/>
    <p:sldId id="365" r:id="rId41"/>
    <p:sldId id="366" r:id="rId42"/>
    <p:sldId id="367" r:id="rId43"/>
    <p:sldId id="368" r:id="rId44"/>
    <p:sldId id="369" r:id="rId45"/>
    <p:sldId id="370" r:id="rId46"/>
    <p:sldId id="371" r:id="rId47"/>
    <p:sldId id="372" r:id="rId48"/>
    <p:sldId id="373" r:id="rId49"/>
    <p:sldId id="374" r:id="rId50"/>
    <p:sldId id="375" r:id="rId51"/>
    <p:sldId id="376" r:id="rId52"/>
    <p:sldId id="377" r:id="rId53"/>
    <p:sldId id="378" r:id="rId54"/>
    <p:sldId id="379" r:id="rId55"/>
    <p:sldId id="383" r:id="rId56"/>
    <p:sldId id="384" r:id="rId57"/>
    <p:sldId id="385" r:id="rId58"/>
    <p:sldId id="386" r:id="rId59"/>
    <p:sldId id="387" r:id="rId60"/>
    <p:sldId id="388" r:id="rId61"/>
    <p:sldId id="389" r:id="rId62"/>
    <p:sldId id="390" r:id="rId63"/>
    <p:sldId id="326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89911" autoAdjust="0"/>
  </p:normalViewPr>
  <p:slideViewPr>
    <p:cSldViewPr snapToGrid="0">
      <p:cViewPr varScale="1">
        <p:scale>
          <a:sx n="89" d="100"/>
          <a:sy n="89" d="100"/>
        </p:scale>
        <p:origin x="326" y="72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679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856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22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212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4025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4100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5775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6562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391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90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5976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9871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9988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8421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490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792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702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6314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0100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0101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340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2063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0048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962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8676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7293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6276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710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2329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65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5079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70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4872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6151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168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40959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04884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5674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935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24449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95866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2161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957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92112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73917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56059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813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7414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86715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98168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92409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01202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36189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569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02752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88649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35300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399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001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86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191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" y="38637"/>
            <a:ext cx="12179121" cy="680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8F12-96AD-4ED4-8132-A78F5E42C1F5}" type="datetime1">
              <a:rPr lang="en-US" smtClean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0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56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19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67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0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85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0CBBB-D1D1-4386-A5E9-07F3477B78F3}" type="datetime1">
              <a:rPr lang="en-US" smtClean="0"/>
              <a:t>7/1/2020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CAD8-0EA7-4615-B69B-B2F199EF3A93}" type="datetime1">
              <a:rPr lang="en-US" smtClean="0"/>
              <a:t>7/1/2020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7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7/1/2020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67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81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2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4" y="12520"/>
            <a:ext cx="12180016" cy="687933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29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json-simple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hyperlink" Target="https://chillyfacts.com/download-java-json-jar/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BOOTCAMP </a:t>
            </a:r>
            <a:br>
              <a:rPr lang="en-US" dirty="0"/>
            </a:br>
            <a:r>
              <a:rPr lang="en-US" smtClean="0"/>
              <a:t>DAY 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</a:t>
            </a:r>
          </a:p>
          <a:p>
            <a:r>
              <a:rPr lang="en-US" smtClean="0"/>
              <a:t>G2Academy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JSON Data - A Name and a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/>
          </a:bodyPr>
          <a:lstStyle/>
          <a:p>
            <a:r>
              <a:rPr lang="en-US" sz="3200" dirty="0"/>
              <a:t>JSON data is written as name/value pairs.</a:t>
            </a:r>
          </a:p>
          <a:p>
            <a:r>
              <a:rPr lang="en-US" sz="3200" dirty="0"/>
              <a:t>A name/value pair consists of a field name (in double quotes), followed by a colon, followed by a value</a:t>
            </a:r>
            <a:r>
              <a:rPr lang="en-US" sz="3200" dirty="0" smtClean="0"/>
              <a:t>:</a:t>
            </a:r>
          </a:p>
          <a:p>
            <a:endParaRPr lang="en-US" sz="3600" dirty="0"/>
          </a:p>
          <a:p>
            <a:pPr marL="402336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name":"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endParaRPr lang="en-US" sz="3600" dirty="0"/>
          </a:p>
          <a:p>
            <a:r>
              <a:rPr lang="en-US" sz="3200" dirty="0"/>
              <a:t>JSON names require double quotes. JavaScript names don't.</a:t>
            </a:r>
          </a:p>
        </p:txBody>
      </p:sp>
    </p:spTree>
    <p:extLst>
      <p:ext uri="{BB962C8B-B14F-4D97-AF65-F5344CB8AC3E}">
        <p14:creationId xmlns:p14="http://schemas.microsoft.com/office/powerpoint/2010/main" val="6061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JSON - Evaluates to JavaScript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/>
          </a:bodyPr>
          <a:lstStyle/>
          <a:p>
            <a:r>
              <a:rPr lang="en-US" sz="3200" dirty="0"/>
              <a:t>The JSON format is almost identical to JavaScript objects.</a:t>
            </a:r>
          </a:p>
          <a:p>
            <a:r>
              <a:rPr lang="en-US" sz="3200" dirty="0"/>
              <a:t>In JSON, </a:t>
            </a:r>
            <a:r>
              <a:rPr lang="en-US" sz="3200" i="1" dirty="0"/>
              <a:t>keys</a:t>
            </a:r>
            <a:r>
              <a:rPr lang="en-US" sz="3200" dirty="0"/>
              <a:t> must be strings, written with double quotes</a:t>
            </a:r>
            <a:r>
              <a:rPr lang="en-US" sz="3200" dirty="0" smtClean="0"/>
              <a:t>:</a:t>
            </a:r>
          </a:p>
          <a:p>
            <a:endParaRPr lang="en-US" sz="3200" dirty="0" smtClean="0"/>
          </a:p>
          <a:p>
            <a:pPr marL="402336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 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name":"John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 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3200" dirty="0" smtClean="0"/>
          </a:p>
          <a:p>
            <a:r>
              <a:rPr lang="en-US" sz="3200" dirty="0" smtClean="0"/>
              <a:t>In </a:t>
            </a:r>
            <a:r>
              <a:rPr lang="en-US" sz="3200" dirty="0"/>
              <a:t>JavaScript, keys can be strings, numbers, or identifier names</a:t>
            </a:r>
            <a:r>
              <a:rPr lang="en-US" sz="3200" dirty="0" smtClean="0"/>
              <a:t>:</a:t>
            </a:r>
          </a:p>
          <a:p>
            <a:endParaRPr lang="en-US" sz="3200" dirty="0" smtClean="0"/>
          </a:p>
          <a:p>
            <a:pPr marL="402336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name:"John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 }</a:t>
            </a:r>
          </a:p>
        </p:txBody>
      </p:sp>
    </p:spTree>
    <p:extLst>
      <p:ext uri="{BB962C8B-B14F-4D97-AF65-F5344CB8AC3E}">
        <p14:creationId xmlns:p14="http://schemas.microsoft.com/office/powerpoint/2010/main" val="33522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JSON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/>
          </a:bodyPr>
          <a:lstStyle/>
          <a:p>
            <a:r>
              <a:rPr lang="en-US" sz="3200" dirty="0"/>
              <a:t>In JSON, </a:t>
            </a:r>
            <a:r>
              <a:rPr lang="en-US" sz="3200" i="1" dirty="0"/>
              <a:t>values</a:t>
            </a:r>
            <a:r>
              <a:rPr lang="en-US" sz="3200" dirty="0"/>
              <a:t> must be one of the following data types:</a:t>
            </a:r>
          </a:p>
          <a:p>
            <a:pPr lvl="1"/>
            <a:r>
              <a:rPr lang="en-US" sz="3000" dirty="0"/>
              <a:t>a string</a:t>
            </a:r>
          </a:p>
          <a:p>
            <a:pPr lvl="1"/>
            <a:r>
              <a:rPr lang="en-US" sz="3000" dirty="0"/>
              <a:t>a number</a:t>
            </a:r>
          </a:p>
          <a:p>
            <a:pPr lvl="1"/>
            <a:r>
              <a:rPr lang="en-US" sz="3000" dirty="0"/>
              <a:t>an object (JSON object)</a:t>
            </a:r>
          </a:p>
          <a:p>
            <a:pPr lvl="1"/>
            <a:r>
              <a:rPr lang="en-US" sz="3000" dirty="0"/>
              <a:t>an array</a:t>
            </a:r>
          </a:p>
          <a:p>
            <a:pPr lvl="1"/>
            <a:r>
              <a:rPr lang="en-US" sz="3000" dirty="0"/>
              <a:t>a </a:t>
            </a:r>
            <a:r>
              <a:rPr lang="en-US" sz="3000" dirty="0" err="1"/>
              <a:t>boolean</a:t>
            </a:r>
            <a:endParaRPr lang="en-US" sz="3000" dirty="0"/>
          </a:p>
          <a:p>
            <a:pPr lvl="1"/>
            <a:r>
              <a:rPr lang="en-US" sz="3000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423247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JSON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/>
              <a:t>In JavaScript values can be all of the above, plus any other valid JavaScript expression, including:</a:t>
            </a:r>
          </a:p>
          <a:p>
            <a:pPr lvl="1"/>
            <a:r>
              <a:rPr lang="en-US" sz="3000" dirty="0"/>
              <a:t>a function</a:t>
            </a:r>
          </a:p>
          <a:p>
            <a:pPr lvl="1"/>
            <a:r>
              <a:rPr lang="en-US" sz="3000" dirty="0"/>
              <a:t>a date</a:t>
            </a:r>
          </a:p>
          <a:p>
            <a:pPr lvl="1"/>
            <a:r>
              <a:rPr lang="en-US" sz="3000" dirty="0"/>
              <a:t>undefined</a:t>
            </a:r>
          </a:p>
          <a:p>
            <a:r>
              <a:rPr lang="en-US" sz="3200" dirty="0"/>
              <a:t>In JSON, </a:t>
            </a:r>
            <a:r>
              <a:rPr lang="en-US" sz="3200" i="1" dirty="0"/>
              <a:t>string values</a:t>
            </a:r>
            <a:r>
              <a:rPr lang="en-US" sz="3200" dirty="0"/>
              <a:t> must be written with double quotes</a:t>
            </a:r>
            <a:r>
              <a:rPr lang="en-US" sz="3200" dirty="0" smtClean="0"/>
              <a:t>:</a:t>
            </a:r>
          </a:p>
          <a:p>
            <a:endParaRPr lang="en-US" sz="3200" dirty="0" smtClean="0"/>
          </a:p>
          <a:p>
            <a:pPr marL="402336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 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name":"John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 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3200" dirty="0" smtClean="0"/>
          </a:p>
          <a:p>
            <a:r>
              <a:rPr lang="en-US" sz="3200" dirty="0" smtClean="0"/>
              <a:t>In </a:t>
            </a:r>
            <a:r>
              <a:rPr lang="en-US" sz="3200" dirty="0"/>
              <a:t>JavaScript, you can write string values with double </a:t>
            </a:r>
            <a:r>
              <a:rPr lang="en-US" sz="3200" i="1" dirty="0"/>
              <a:t>or</a:t>
            </a:r>
            <a:r>
              <a:rPr lang="en-US" sz="3200" dirty="0"/>
              <a:t> single quotes</a:t>
            </a:r>
            <a:r>
              <a:rPr lang="en-US" sz="3200" dirty="0" smtClean="0"/>
              <a:t>:</a:t>
            </a:r>
          </a:p>
          <a:p>
            <a:endParaRPr lang="en-US" sz="3200" dirty="0" smtClean="0"/>
          </a:p>
          <a:p>
            <a:pPr marL="402336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name:'John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 }</a:t>
            </a:r>
          </a:p>
        </p:txBody>
      </p:sp>
    </p:spTree>
    <p:extLst>
      <p:ext uri="{BB962C8B-B14F-4D97-AF65-F5344CB8AC3E}">
        <p14:creationId xmlns:p14="http://schemas.microsoft.com/office/powerpoint/2010/main" val="35249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JSON Uses JavaScript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/>
          </a:bodyPr>
          <a:lstStyle/>
          <a:p>
            <a:r>
              <a:rPr lang="en-US" dirty="0"/>
              <a:t>Because JSON syntax is derived from JavaScript object notation, very little extra software is needed to work with JSON within JavaScript.</a:t>
            </a:r>
          </a:p>
          <a:p>
            <a:r>
              <a:rPr lang="en-US" dirty="0"/>
              <a:t>With JavaScript you can create an object and assign data to it, like this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402336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person = { 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name":"John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 "age":31, 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city":"New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York" 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access a JavaScript object like this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402336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returns John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person.name;</a:t>
            </a:r>
          </a:p>
        </p:txBody>
      </p:sp>
    </p:spTree>
    <p:extLst>
      <p:ext uri="{BB962C8B-B14F-4D97-AF65-F5344CB8AC3E}">
        <p14:creationId xmlns:p14="http://schemas.microsoft.com/office/powerpoint/2010/main" val="90870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JSON Uses JavaScript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It can also be accessed like this</a:t>
            </a:r>
            <a:r>
              <a:rPr lang="en-US" dirty="0" smtClean="0"/>
              <a:t>: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2336" lvl="1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// returns John</a:t>
            </a:r>
            <a:b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person["name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"];</a:t>
            </a:r>
          </a:p>
          <a:p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can be modified like this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402336" lvl="1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person.name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 = "Gilbert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can also be modified like this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402336" lvl="1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["name"] = "Gilbert";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78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/>
          </a:bodyPr>
          <a:lstStyle/>
          <a:p>
            <a:r>
              <a:rPr lang="en-US" sz="3200" dirty="0"/>
              <a:t>The same way JavaScript objects can be used as JSON, JavaScript arrays can also be used as JSON.</a:t>
            </a:r>
          </a:p>
          <a:p>
            <a:r>
              <a:rPr lang="en-US" sz="3200" dirty="0"/>
              <a:t>You will learn more about arrays as JSON later in this tutorial</a:t>
            </a:r>
            <a:r>
              <a:rPr lang="en-US" sz="3200" dirty="0" smtClean="0"/>
              <a:t>.</a:t>
            </a:r>
          </a:p>
          <a:p>
            <a:r>
              <a:rPr lang="en-US" sz="3200" dirty="0"/>
              <a:t>The file type for JSON files is ".</a:t>
            </a:r>
            <a:r>
              <a:rPr lang="en-US" sz="3200" dirty="0" err="1"/>
              <a:t>json</a:t>
            </a:r>
            <a:r>
              <a:rPr lang="en-US" sz="3200" dirty="0"/>
              <a:t>"</a:t>
            </a:r>
          </a:p>
          <a:p>
            <a:r>
              <a:rPr lang="en-US" sz="3200" dirty="0"/>
              <a:t>The MIME type for JSON text is "application/</a:t>
            </a:r>
            <a:r>
              <a:rPr lang="en-US" sz="3200" dirty="0" err="1"/>
              <a:t>json</a:t>
            </a:r>
            <a:r>
              <a:rPr lang="en-US" sz="3200" dirty="0" smtClean="0"/>
              <a:t>"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0725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JSON vs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Both JSON and XML can be used to receive data from a web server</a:t>
            </a:r>
            <a:r>
              <a:rPr lang="en-US" sz="3200" dirty="0" smtClean="0"/>
              <a:t>.</a:t>
            </a:r>
          </a:p>
          <a:p>
            <a:r>
              <a:rPr lang="en-US" sz="3200" dirty="0"/>
              <a:t>The following JSON and XML examples both defines an employees object, with an array of 3 employees</a:t>
            </a:r>
            <a:r>
              <a:rPr lang="en-US" sz="3200" dirty="0" smtClean="0"/>
              <a:t>:</a:t>
            </a:r>
          </a:p>
          <a:p>
            <a:r>
              <a:rPr lang="en-US" sz="3200" dirty="0" smtClean="0"/>
              <a:t>JSON</a:t>
            </a:r>
          </a:p>
          <a:p>
            <a:endParaRPr lang="en-US" sz="3200" dirty="0" smtClean="0"/>
          </a:p>
          <a:p>
            <a:pPr marL="402336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{"employees":[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  { 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":"John", 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":"Doe" },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  { 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":"Anna", 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":"Smith" },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  { 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":"Peter", 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":"Jones" }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]}</a:t>
            </a:r>
          </a:p>
        </p:txBody>
      </p:sp>
    </p:spTree>
    <p:extLst>
      <p:ext uri="{BB962C8B-B14F-4D97-AF65-F5344CB8AC3E}">
        <p14:creationId xmlns:p14="http://schemas.microsoft.com/office/powerpoint/2010/main" val="208964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JSON vs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 fontScale="92500"/>
          </a:bodyPr>
          <a:lstStyle/>
          <a:p>
            <a:r>
              <a:rPr lang="en-US" sz="4000" dirty="0" smtClean="0"/>
              <a:t>XML</a:t>
            </a:r>
          </a:p>
          <a:p>
            <a:endParaRPr lang="en-US" sz="3200" dirty="0" smtClean="0"/>
          </a:p>
          <a:p>
            <a:pPr marL="402336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&lt;employees&gt;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&lt;employee&gt;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   &lt;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&gt;John&lt;/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 &lt;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&gt;Doe&lt;/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&lt;/employee&gt;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&lt;employee&gt;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   &lt;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&gt;Anna&lt;/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 &lt;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&gt;Smith&lt;/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&lt;/employee&gt;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&lt;employee&gt;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   &lt;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&gt;Peter&lt;/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 &lt;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&gt;Jones&lt;/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&lt;/employee&gt;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&lt;/employees&gt;</a:t>
            </a:r>
          </a:p>
        </p:txBody>
      </p:sp>
    </p:spTree>
    <p:extLst>
      <p:ext uri="{BB962C8B-B14F-4D97-AF65-F5344CB8AC3E}">
        <p14:creationId xmlns:p14="http://schemas.microsoft.com/office/powerpoint/2010/main" val="173787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 JSON is Like XML Because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/>
          </a:bodyPr>
          <a:lstStyle/>
          <a:p>
            <a:r>
              <a:rPr lang="en-US" sz="3200" dirty="0"/>
              <a:t>Both JSON and XML are "self describing" (human readable)</a:t>
            </a:r>
          </a:p>
          <a:p>
            <a:r>
              <a:rPr lang="en-US" sz="3200" dirty="0"/>
              <a:t>Both JSON and XML are hierarchical (values within values)</a:t>
            </a:r>
          </a:p>
          <a:p>
            <a:r>
              <a:rPr lang="en-US" sz="3200" dirty="0"/>
              <a:t>Both JSON and XML can be parsed and used by lots of programming languages</a:t>
            </a:r>
          </a:p>
          <a:p>
            <a:r>
              <a:rPr lang="en-US" sz="3200" dirty="0"/>
              <a:t>Both JSON and XML can be fetched with an </a:t>
            </a:r>
            <a:r>
              <a:rPr lang="en-US" sz="3200" dirty="0" err="1" smtClean="0"/>
              <a:t>XMLHttpRequest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3103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0700" y="3009900"/>
            <a:ext cx="10972800" cy="10668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8790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JSON is Unlike XML Because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/>
          </a:bodyPr>
          <a:lstStyle/>
          <a:p>
            <a:r>
              <a:rPr lang="en-US" sz="3200" dirty="0"/>
              <a:t>JSON doesn't use end tag</a:t>
            </a:r>
          </a:p>
          <a:p>
            <a:r>
              <a:rPr lang="en-US" sz="3200" dirty="0"/>
              <a:t>JSON is shorter</a:t>
            </a:r>
          </a:p>
          <a:p>
            <a:r>
              <a:rPr lang="en-US" sz="3200" dirty="0"/>
              <a:t>JSON is quicker to read and write</a:t>
            </a:r>
          </a:p>
          <a:p>
            <a:r>
              <a:rPr lang="en-US" sz="3200" dirty="0"/>
              <a:t>JSON can use </a:t>
            </a:r>
            <a:r>
              <a:rPr lang="en-US" sz="3200" dirty="0" smtClean="0"/>
              <a:t>arrays</a:t>
            </a:r>
          </a:p>
          <a:p>
            <a:r>
              <a:rPr lang="en-US" sz="3200" dirty="0"/>
              <a:t>The biggest difference is</a:t>
            </a:r>
            <a:r>
              <a:rPr lang="en-US" sz="3200" dirty="0" smtClean="0"/>
              <a:t>: </a:t>
            </a:r>
            <a:r>
              <a:rPr lang="en-US" sz="3200" dirty="0"/>
              <a:t> XML has to be parsed with an XML parser. JSON can be parsed by a standard JavaScript function.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9719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Why JSON is Better Than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XML is much more difficult to parse than </a:t>
            </a:r>
            <a:r>
              <a:rPr lang="en-US" sz="3200" dirty="0" smtClean="0"/>
              <a:t>JSON.</a:t>
            </a:r>
          </a:p>
          <a:p>
            <a:r>
              <a:rPr lang="en-US" sz="3200" dirty="0" smtClean="0"/>
              <a:t>JSON </a:t>
            </a:r>
            <a:r>
              <a:rPr lang="en-US" sz="3200" dirty="0"/>
              <a:t>is parsed into a </a:t>
            </a:r>
            <a:r>
              <a:rPr lang="en-US" sz="3200" dirty="0" smtClean="0"/>
              <a:t>ready-to-use </a:t>
            </a:r>
            <a:r>
              <a:rPr lang="en-US" sz="3200" dirty="0"/>
              <a:t>JavaScript object</a:t>
            </a:r>
            <a:r>
              <a:rPr lang="en-US" sz="3200" dirty="0" smtClean="0"/>
              <a:t>.</a:t>
            </a:r>
          </a:p>
          <a:p>
            <a:r>
              <a:rPr lang="en-US" sz="3200" dirty="0"/>
              <a:t>For AJAX applications, JSON is faster and easier than XML</a:t>
            </a:r>
            <a:r>
              <a:rPr lang="en-US" sz="3200" dirty="0" smtClean="0"/>
              <a:t>:</a:t>
            </a:r>
          </a:p>
          <a:p>
            <a:r>
              <a:rPr lang="en-US" sz="3200" dirty="0"/>
              <a:t>Using XML</a:t>
            </a:r>
          </a:p>
          <a:p>
            <a:pPr lvl="1"/>
            <a:r>
              <a:rPr lang="en-US" sz="3000" dirty="0"/>
              <a:t>Fetch an XML document</a:t>
            </a:r>
          </a:p>
          <a:p>
            <a:pPr lvl="1"/>
            <a:r>
              <a:rPr lang="en-US" sz="3000" dirty="0"/>
              <a:t>Use the XML DOM to loop through the document</a:t>
            </a:r>
          </a:p>
          <a:p>
            <a:pPr lvl="1"/>
            <a:r>
              <a:rPr lang="en-US" sz="3000" dirty="0"/>
              <a:t>Extract values and store in variables</a:t>
            </a:r>
          </a:p>
          <a:p>
            <a:r>
              <a:rPr lang="en-US" sz="3200" dirty="0"/>
              <a:t>Using JSON</a:t>
            </a:r>
          </a:p>
          <a:p>
            <a:pPr lvl="1"/>
            <a:r>
              <a:rPr lang="en-US" sz="3000" dirty="0"/>
              <a:t>Fetch a JSON string</a:t>
            </a:r>
          </a:p>
          <a:p>
            <a:pPr lvl="1"/>
            <a:r>
              <a:rPr lang="en-US" sz="3000" dirty="0" err="1"/>
              <a:t>JSON.Parse</a:t>
            </a:r>
            <a:r>
              <a:rPr lang="en-US" sz="3000" dirty="0"/>
              <a:t> the JSON </a:t>
            </a:r>
            <a:r>
              <a:rPr lang="en-US" sz="3000" dirty="0" smtClean="0"/>
              <a:t>string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26094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JSON 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In JSON, values must be one of the following data types:</a:t>
            </a:r>
          </a:p>
          <a:p>
            <a:pPr lvl="1"/>
            <a:r>
              <a:rPr lang="en-US" sz="3000" dirty="0"/>
              <a:t>a string</a:t>
            </a:r>
          </a:p>
          <a:p>
            <a:pPr lvl="1"/>
            <a:r>
              <a:rPr lang="en-US" sz="3000" dirty="0"/>
              <a:t>a number</a:t>
            </a:r>
          </a:p>
          <a:p>
            <a:pPr lvl="1"/>
            <a:r>
              <a:rPr lang="en-US" sz="3000" dirty="0"/>
              <a:t>an object (JSON object)</a:t>
            </a:r>
          </a:p>
          <a:p>
            <a:pPr lvl="1"/>
            <a:r>
              <a:rPr lang="en-US" sz="3000" dirty="0"/>
              <a:t>an array</a:t>
            </a:r>
          </a:p>
          <a:p>
            <a:pPr lvl="1"/>
            <a:r>
              <a:rPr lang="en-US" sz="3000" dirty="0"/>
              <a:t>a </a:t>
            </a:r>
            <a:r>
              <a:rPr lang="en-US" sz="3000" dirty="0" err="1"/>
              <a:t>boolean</a:t>
            </a:r>
            <a:endParaRPr lang="en-US" sz="3000" dirty="0"/>
          </a:p>
          <a:p>
            <a:pPr lvl="1"/>
            <a:r>
              <a:rPr lang="en-US" sz="3000" i="1" dirty="0" smtClean="0"/>
              <a:t>Null</a:t>
            </a:r>
          </a:p>
          <a:p>
            <a:r>
              <a:rPr lang="en-US" sz="3200" dirty="0"/>
              <a:t>JSON values </a:t>
            </a:r>
            <a:r>
              <a:rPr lang="en-US" sz="3200" b="1" dirty="0"/>
              <a:t>cannot </a:t>
            </a:r>
            <a:r>
              <a:rPr lang="en-US" sz="3200" dirty="0"/>
              <a:t>be one of the following data types:</a:t>
            </a:r>
          </a:p>
          <a:p>
            <a:pPr lvl="1"/>
            <a:r>
              <a:rPr lang="en-US" sz="3000" dirty="0"/>
              <a:t>a function</a:t>
            </a:r>
          </a:p>
          <a:p>
            <a:pPr lvl="1"/>
            <a:r>
              <a:rPr lang="en-US" sz="3000" dirty="0"/>
              <a:t>a date</a:t>
            </a:r>
          </a:p>
          <a:p>
            <a:pPr lvl="1"/>
            <a:r>
              <a:rPr lang="en-US" sz="3000" i="1" dirty="0"/>
              <a:t>undefined</a:t>
            </a:r>
            <a:endParaRPr lang="en-US" sz="30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931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JSON </a:t>
            </a:r>
            <a:r>
              <a:rPr lang="en-US" dirty="0" smtClean="0"/>
              <a:t>Strings, Numbers, &amp;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 fontScale="62500" lnSpcReduction="20000"/>
          </a:bodyPr>
          <a:lstStyle/>
          <a:p>
            <a:r>
              <a:rPr lang="en-US" sz="3200" dirty="0"/>
              <a:t>Strings in JSON must be written in double quotes</a:t>
            </a:r>
            <a:r>
              <a:rPr lang="en-US" sz="3200" dirty="0" smtClean="0"/>
              <a:t>.</a:t>
            </a:r>
          </a:p>
          <a:p>
            <a:endParaRPr lang="en-US" sz="3200" dirty="0" smtClean="0"/>
          </a:p>
          <a:p>
            <a:pPr marL="402336" lvl="1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{ "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name":"John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" </a:t>
            </a: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3200" dirty="0" smtClean="0"/>
          </a:p>
          <a:p>
            <a:r>
              <a:rPr lang="en-US" sz="3200" dirty="0" smtClean="0"/>
              <a:t>Numbers </a:t>
            </a:r>
            <a:r>
              <a:rPr lang="en-US" sz="3200" dirty="0"/>
              <a:t>in JSON must be an integer or a floating point</a:t>
            </a:r>
            <a:r>
              <a:rPr lang="en-US" sz="3200" dirty="0" smtClean="0"/>
              <a:t>.</a:t>
            </a:r>
          </a:p>
          <a:p>
            <a:endParaRPr lang="en-US" sz="3200" dirty="0" smtClean="0"/>
          </a:p>
          <a:p>
            <a:pPr marL="402336" lvl="1" indent="0">
              <a:buNone/>
            </a:pP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 "age":30 </a:t>
            </a: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3200" dirty="0" smtClean="0"/>
          </a:p>
          <a:p>
            <a:r>
              <a:rPr lang="en-US" sz="3200" dirty="0" smtClean="0"/>
              <a:t>Values </a:t>
            </a:r>
            <a:r>
              <a:rPr lang="en-US" sz="3200" dirty="0"/>
              <a:t>in JSON can be objects</a:t>
            </a:r>
            <a:r>
              <a:rPr lang="en-US" sz="3200" dirty="0" smtClean="0"/>
              <a:t>.</a:t>
            </a:r>
          </a:p>
          <a:p>
            <a:endParaRPr lang="en-US" sz="3200" dirty="0" smtClean="0"/>
          </a:p>
          <a:p>
            <a:pPr marL="402336" lvl="1" indent="0">
              <a:buNone/>
            </a:pP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"employee":{ "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name":"John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", "age":30, "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city":"New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York" }</a:t>
            </a:r>
            <a:b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3200" dirty="0" smtClean="0"/>
          </a:p>
          <a:p>
            <a:r>
              <a:rPr lang="en-US" sz="3200" dirty="0"/>
              <a:t>Objects as values in JSON must follow the same rules as JSON objects.</a:t>
            </a:r>
          </a:p>
        </p:txBody>
      </p:sp>
    </p:spTree>
    <p:extLst>
      <p:ext uri="{BB962C8B-B14F-4D97-AF65-F5344CB8AC3E}">
        <p14:creationId xmlns:p14="http://schemas.microsoft.com/office/powerpoint/2010/main" val="79300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JSON </a:t>
            </a:r>
            <a:r>
              <a:rPr lang="en-US" dirty="0" smtClean="0"/>
              <a:t>Arrays, Booleans &amp; 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Values in JSON can be arrays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402336" lvl="1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"employees":[ "John", "Anna", "Peter" ]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 smtClean="0"/>
          </a:p>
          <a:p>
            <a:r>
              <a:rPr lang="en-US" dirty="0" smtClean="0"/>
              <a:t>Values </a:t>
            </a:r>
            <a:r>
              <a:rPr lang="en-US" dirty="0"/>
              <a:t>in JSON can be true/false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402336" lvl="1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sale":true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 smtClean="0"/>
          </a:p>
          <a:p>
            <a:r>
              <a:rPr lang="en-US" dirty="0" smtClean="0"/>
              <a:t>Values </a:t>
            </a:r>
            <a:r>
              <a:rPr lang="en-US" dirty="0"/>
              <a:t>in JSON can be null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402336" lvl="1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middlename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":null }</a:t>
            </a:r>
          </a:p>
        </p:txBody>
      </p:sp>
    </p:spTree>
    <p:extLst>
      <p:ext uri="{BB962C8B-B14F-4D97-AF65-F5344CB8AC3E}">
        <p14:creationId xmlns:p14="http://schemas.microsoft.com/office/powerpoint/2010/main" val="195417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JSON 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/>
          </a:bodyPr>
          <a:lstStyle/>
          <a:p>
            <a:pPr marL="41148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 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name":"John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", "age":30, 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car":null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JSON objects are surrounded by curly braces {}.</a:t>
            </a:r>
          </a:p>
          <a:p>
            <a:r>
              <a:rPr lang="en-US" dirty="0"/>
              <a:t>JSON objects are written in key/value pairs.</a:t>
            </a:r>
          </a:p>
          <a:p>
            <a:r>
              <a:rPr lang="en-US" dirty="0"/>
              <a:t>Keys must be strings, and values must be a valid JSON data type (string, number, object, array, </a:t>
            </a:r>
            <a:r>
              <a:rPr lang="en-US" dirty="0" err="1"/>
              <a:t>boolean</a:t>
            </a:r>
            <a:r>
              <a:rPr lang="en-US" dirty="0"/>
              <a:t> or null).</a:t>
            </a:r>
          </a:p>
          <a:p>
            <a:r>
              <a:rPr lang="en-US" dirty="0"/>
              <a:t>Keys and values are separated by a colon.</a:t>
            </a:r>
          </a:p>
          <a:p>
            <a:r>
              <a:rPr lang="en-US" dirty="0"/>
              <a:t>Each key/value pair is separated by a comma.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227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Accessing Object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/>
          </a:bodyPr>
          <a:lstStyle/>
          <a:p>
            <a:r>
              <a:rPr lang="en-US" dirty="0"/>
              <a:t>You can access the object values by using dot (.) notation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402336" lvl="1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myObj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 { 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name":"John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 "age":30, 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car":null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};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myObj.name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also access the object values by using bracket ([]) notation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402336" lvl="1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myObj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 { 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name":"John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 "age":30, 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car":null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};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["name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"];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29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Looping an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can loop through object properties by using the for-in loop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402336" lvl="1" indent="0">
              <a:buNone/>
            </a:pP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myObj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 { "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name":"John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", "age":30, "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car":null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 };</a:t>
            </a:r>
            <a:b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for (x in 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("demo").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 += x;</a:t>
            </a:r>
            <a:b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 for-in loop, use the bracket notation to access the property </a:t>
            </a:r>
            <a:r>
              <a:rPr lang="en-US" i="1" dirty="0"/>
              <a:t>values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402336" lvl="1" indent="0">
              <a:buNone/>
            </a:pP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myObj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 { "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name":"John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", "age":30, "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car":null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 };</a:t>
            </a:r>
            <a:b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for (x in 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("demo").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 +=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[x];</a:t>
            </a:r>
            <a:b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396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Nested JSON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/>
          </a:bodyPr>
          <a:lstStyle/>
          <a:p>
            <a:r>
              <a:rPr lang="en-US" dirty="0"/>
              <a:t>Values in a JSON object can be another JSON object</a:t>
            </a:r>
            <a:r>
              <a:rPr lang="en-US" dirty="0" smtClean="0"/>
              <a:t>.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pPr marL="402336" lvl="1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myObj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 {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name":"John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"age":30,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"cars": {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"car1":"Ford",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"car2":"BMW",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"car3":"Fiat"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022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Nested JSON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/>
          </a:bodyPr>
          <a:lstStyle/>
          <a:p>
            <a:r>
              <a:rPr lang="en-US" sz="3200" dirty="0"/>
              <a:t>You can access nested JSON objects by using the dot notation or bracket notation</a:t>
            </a:r>
            <a:r>
              <a:rPr lang="en-US" sz="3200" dirty="0" smtClean="0"/>
              <a:t>:</a:t>
            </a:r>
          </a:p>
          <a:p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2336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= myObj.cars.car2;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//or: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myObj.cars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["car2"];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8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JSON -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/>
          </a:bodyPr>
          <a:lstStyle/>
          <a:p>
            <a:r>
              <a:rPr lang="en-US" sz="3200" dirty="0"/>
              <a:t>JSON stands for </a:t>
            </a:r>
            <a:r>
              <a:rPr lang="en-US" sz="3200" b="1" dirty="0"/>
              <a:t>J</a:t>
            </a:r>
            <a:r>
              <a:rPr lang="en-US" sz="3200" dirty="0"/>
              <a:t>ava</a:t>
            </a:r>
            <a:r>
              <a:rPr lang="en-US" sz="3200" b="1" dirty="0"/>
              <a:t>S</a:t>
            </a:r>
            <a:r>
              <a:rPr lang="en-US" sz="3200" dirty="0"/>
              <a:t>cript </a:t>
            </a:r>
            <a:r>
              <a:rPr lang="en-US" sz="3200" b="1" dirty="0"/>
              <a:t>O</a:t>
            </a:r>
            <a:r>
              <a:rPr lang="en-US" sz="3200" dirty="0"/>
              <a:t>bject </a:t>
            </a:r>
            <a:r>
              <a:rPr lang="en-US" sz="3200" b="1" dirty="0"/>
              <a:t>N</a:t>
            </a:r>
            <a:r>
              <a:rPr lang="en-US" sz="3200" dirty="0"/>
              <a:t>otation</a:t>
            </a:r>
          </a:p>
          <a:p>
            <a:r>
              <a:rPr lang="en-US" sz="3200" dirty="0"/>
              <a:t>JSON is a lightweight data-interchange format</a:t>
            </a:r>
          </a:p>
          <a:p>
            <a:r>
              <a:rPr lang="en-US" sz="3200" dirty="0"/>
              <a:t>JSON is "self-describing" and easy to understand</a:t>
            </a:r>
          </a:p>
          <a:p>
            <a:r>
              <a:rPr lang="en-US" sz="3200" dirty="0"/>
              <a:t>JSON is language </a:t>
            </a:r>
            <a:r>
              <a:rPr lang="en-US" sz="3200" dirty="0" smtClean="0"/>
              <a:t>independent</a:t>
            </a:r>
            <a:endParaRPr lang="en-US" sz="3200" dirty="0"/>
          </a:p>
          <a:p>
            <a:r>
              <a:rPr lang="en-US" sz="3200" dirty="0"/>
              <a:t>JSON uses JavaScript syntax, but the JSON format is text </a:t>
            </a:r>
            <a:r>
              <a:rPr lang="en-US" sz="3200" dirty="0" smtClean="0"/>
              <a:t>only.</a:t>
            </a:r>
          </a:p>
          <a:p>
            <a:r>
              <a:rPr lang="en-US" sz="3200" dirty="0" smtClean="0"/>
              <a:t>Text </a:t>
            </a:r>
            <a:r>
              <a:rPr lang="en-US" sz="3200" dirty="0"/>
              <a:t>can be read and used as a data format by any programming language.</a:t>
            </a:r>
          </a:p>
        </p:txBody>
      </p:sp>
    </p:spTree>
    <p:extLst>
      <p:ext uri="{BB962C8B-B14F-4D97-AF65-F5344CB8AC3E}">
        <p14:creationId xmlns:p14="http://schemas.microsoft.com/office/powerpoint/2010/main" val="157519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Modify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/>
          </a:bodyPr>
          <a:lstStyle/>
          <a:p>
            <a:r>
              <a:rPr lang="en-US" sz="3200" dirty="0"/>
              <a:t>You can use the dot notation to modify any value in a JSON object</a:t>
            </a:r>
            <a:r>
              <a:rPr lang="en-US" sz="3200" dirty="0" smtClean="0"/>
              <a:t>: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 smtClean="0"/>
          </a:p>
          <a:p>
            <a:pPr marL="402336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myObj.cars.car2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= "Mercedes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endParaRPr lang="en-US" sz="3200" dirty="0" smtClean="0"/>
          </a:p>
          <a:p>
            <a:r>
              <a:rPr lang="en-US" sz="3200" dirty="0" smtClean="0"/>
              <a:t>You </a:t>
            </a:r>
            <a:r>
              <a:rPr lang="en-US" sz="3200" dirty="0"/>
              <a:t>can also use the bracket notation to modify a value in a JSON object</a:t>
            </a:r>
            <a:r>
              <a:rPr lang="en-US" sz="3200" dirty="0" smtClean="0"/>
              <a:t>:</a:t>
            </a:r>
          </a:p>
          <a:p>
            <a:endParaRPr lang="en-US" sz="3200" dirty="0" smtClean="0"/>
          </a:p>
          <a:p>
            <a:pPr marL="402336" lvl="1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myObj.cars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["car2"] = "Mercedes";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70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Modify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/>
          </a:bodyPr>
          <a:lstStyle/>
          <a:p>
            <a:r>
              <a:rPr lang="en-US" sz="3200" dirty="0"/>
              <a:t>You can use the dot notation to modify any value in a JSON object</a:t>
            </a:r>
            <a:r>
              <a:rPr lang="en-US" sz="3200" dirty="0" smtClean="0"/>
              <a:t>: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 smtClean="0"/>
          </a:p>
          <a:p>
            <a:pPr marL="402336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myObj.cars.car2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= "Mercedes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endParaRPr lang="en-US" sz="3200" dirty="0" smtClean="0"/>
          </a:p>
          <a:p>
            <a:r>
              <a:rPr lang="en-US" sz="3200" dirty="0" smtClean="0"/>
              <a:t>You </a:t>
            </a:r>
            <a:r>
              <a:rPr lang="en-US" sz="3200" dirty="0"/>
              <a:t>can also use the bracket notation to modify a value in a JSON object</a:t>
            </a:r>
            <a:r>
              <a:rPr lang="en-US" sz="3200" dirty="0" smtClean="0"/>
              <a:t>:</a:t>
            </a:r>
          </a:p>
          <a:p>
            <a:endParaRPr lang="en-US" sz="3200" dirty="0" smtClean="0"/>
          </a:p>
          <a:p>
            <a:pPr marL="402336" lvl="1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myObj.cars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["car2"] = "Mercedes";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01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Delete Object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/>
          </a:bodyPr>
          <a:lstStyle/>
          <a:p>
            <a:r>
              <a:rPr lang="en-US" sz="3200" dirty="0"/>
              <a:t>Use the delete keyword to delete properties from a JSON object</a:t>
            </a:r>
            <a:r>
              <a:rPr lang="en-US" sz="3200" dirty="0" smtClean="0"/>
              <a:t>: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2336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delete myObj.cars.car2;</a:t>
            </a:r>
            <a:endParaRPr lang="en-US" sz="3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61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JSON 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/>
          </a:bodyPr>
          <a:lstStyle/>
          <a:p>
            <a:pPr marL="402336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 "Ford", "BMW", "Fiat" 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3200" dirty="0" smtClean="0"/>
          </a:p>
          <a:p>
            <a:r>
              <a:rPr lang="en-US" sz="3200" dirty="0"/>
              <a:t>Arrays in JSON are almost the same as arrays in JavaScript.</a:t>
            </a:r>
          </a:p>
          <a:p>
            <a:r>
              <a:rPr lang="en-US" sz="3200" dirty="0"/>
              <a:t>In JSON, array values must be of type string, number, object, array, </a:t>
            </a:r>
            <a:r>
              <a:rPr lang="en-US" sz="3200" dirty="0" err="1"/>
              <a:t>boolean</a:t>
            </a:r>
            <a:r>
              <a:rPr lang="en-US" sz="3200" dirty="0"/>
              <a:t> or </a:t>
            </a:r>
            <a:r>
              <a:rPr lang="en-US" sz="3200" i="1" dirty="0"/>
              <a:t>null</a:t>
            </a:r>
            <a:r>
              <a:rPr lang="en-US" sz="3200" dirty="0"/>
              <a:t>.</a:t>
            </a:r>
          </a:p>
          <a:p>
            <a:r>
              <a:rPr lang="en-US" sz="3200" dirty="0"/>
              <a:t>In JavaScript, array values can be all of the above, plus any other valid JavaScript expression, including functions, dates, and </a:t>
            </a:r>
            <a:r>
              <a:rPr lang="en-US" sz="3200" i="1" dirty="0"/>
              <a:t>undefined</a:t>
            </a:r>
            <a:r>
              <a:rPr lang="en-US" sz="3200" i="1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4049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Arrays in JSON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/>
          </a:bodyPr>
          <a:lstStyle/>
          <a:p>
            <a:r>
              <a:rPr lang="en-US" sz="3200" dirty="0"/>
              <a:t>Arrays can be values of an object property</a:t>
            </a:r>
            <a:r>
              <a:rPr lang="en-US" sz="3200" dirty="0" smtClean="0"/>
              <a:t>:</a:t>
            </a:r>
          </a:p>
          <a:p>
            <a:endParaRPr lang="en-US" sz="3200" dirty="0" smtClean="0"/>
          </a:p>
          <a:p>
            <a:pPr marL="402336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name":"John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"age":30,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"cars":[ "Ford", "BMW", "Fiat" 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02336" lvl="1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You access the array values by using the index number</a:t>
            </a:r>
            <a:r>
              <a:rPr lang="en-US" dirty="0" smtClean="0"/>
              <a:t>:</a:t>
            </a:r>
          </a:p>
          <a:p>
            <a:endParaRPr lang="en-US" sz="3200" dirty="0"/>
          </a:p>
          <a:p>
            <a:pPr marL="402336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myObj.cars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56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Looping Through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You can access array values by using a for-in loop</a:t>
            </a:r>
            <a:r>
              <a:rPr lang="en-US" sz="3200" dirty="0" smtClean="0"/>
              <a:t>: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 smtClean="0"/>
          </a:p>
          <a:p>
            <a:pPr marL="402336" lvl="1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in 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myObj.cars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x +=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myObj.cars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3200" dirty="0" smtClean="0"/>
          </a:p>
          <a:p>
            <a:r>
              <a:rPr lang="en-US" sz="3200" dirty="0" smtClean="0"/>
              <a:t>Or </a:t>
            </a:r>
            <a:r>
              <a:rPr lang="en-US" sz="3200" dirty="0"/>
              <a:t>you can use a for loop</a:t>
            </a:r>
            <a:r>
              <a:rPr lang="en-US" sz="3200" dirty="0" smtClean="0"/>
              <a:t>:</a:t>
            </a:r>
          </a:p>
          <a:p>
            <a:endParaRPr lang="en-US" sz="3200" dirty="0" smtClean="0"/>
          </a:p>
          <a:p>
            <a:pPr marL="402336" lvl="1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= 0;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myObj.cars.length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  x +=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myObj.cars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6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Nested Arrays in JSON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/>
          </a:bodyPr>
          <a:lstStyle/>
          <a:p>
            <a:r>
              <a:rPr lang="en-US" sz="3200" dirty="0"/>
              <a:t>Values in an array can also be another array, or even another JSON object</a:t>
            </a:r>
            <a:r>
              <a:rPr lang="en-US" sz="3200" dirty="0" smtClean="0"/>
              <a:t>:</a:t>
            </a:r>
          </a:p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2336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 {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name":"John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"age":30,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"cars": [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 { 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name":"Ford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 "models":[ "Fiesta", "Focus", "Mustang" ] },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{ 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name":"BMW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 "models":[ "320", "X3", "X5" ] },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{ 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name":"Fiat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 "models":[ "500", "Panda" ] }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  ]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}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5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Nested Arrays in JSON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/>
          </a:bodyPr>
          <a:lstStyle/>
          <a:p>
            <a:r>
              <a:rPr lang="en-US" sz="3200" dirty="0"/>
              <a:t>To access arrays inside arrays, use a for-in loop for each array</a:t>
            </a:r>
            <a:r>
              <a:rPr lang="en-US" sz="3200" dirty="0" smtClean="0"/>
              <a:t>:</a:t>
            </a:r>
          </a:p>
          <a:p>
            <a:endParaRPr lang="en-US" sz="3200" dirty="0" smtClean="0"/>
          </a:p>
          <a:p>
            <a:pPr marL="402336" lvl="1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in 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myObj.cars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  x += "&lt;h1&gt;" 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myObj.cars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].name + "&lt;/h1&gt;";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for (j in 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myObj.cars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].models) {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x +=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myObj.cars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].models[j];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  }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373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Modify </a:t>
            </a:r>
            <a:r>
              <a:rPr lang="en-US" dirty="0" smtClean="0"/>
              <a:t>&amp; Delete Array </a:t>
            </a:r>
            <a:r>
              <a:rPr lang="en-US" dirty="0"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/>
          </a:bodyPr>
          <a:lstStyle/>
          <a:p>
            <a:r>
              <a:rPr lang="en-US" sz="3200" dirty="0"/>
              <a:t>Use the index number to modify an array</a:t>
            </a:r>
            <a:r>
              <a:rPr lang="en-US" sz="3200" dirty="0" smtClean="0"/>
              <a:t>:</a:t>
            </a:r>
          </a:p>
          <a:p>
            <a:endParaRPr lang="en-US" sz="3200" dirty="0" smtClean="0"/>
          </a:p>
          <a:p>
            <a:pPr marL="402336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myObj.cars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= "Mercedes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402336" lvl="1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/>
              <a:t>Use the delete keyword to delete items from an array</a:t>
            </a:r>
            <a:r>
              <a:rPr lang="en-US" sz="3200" dirty="0" smtClean="0"/>
              <a:t>:</a:t>
            </a:r>
          </a:p>
          <a:p>
            <a:endParaRPr lang="en-US" sz="3200" dirty="0"/>
          </a:p>
          <a:p>
            <a:pPr marL="402336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delete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myObj.cars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[1];</a:t>
            </a:r>
          </a:p>
        </p:txBody>
      </p:sp>
    </p:spTree>
    <p:extLst>
      <p:ext uri="{BB962C8B-B14F-4D97-AF65-F5344CB8AC3E}">
        <p14:creationId xmlns:p14="http://schemas.microsoft.com/office/powerpoint/2010/main" val="248618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 err="1"/>
              <a:t>JSON.parse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/>
          </a:bodyPr>
          <a:lstStyle/>
          <a:p>
            <a:r>
              <a:rPr lang="en-US" sz="3200" dirty="0"/>
              <a:t>A common use of JSON is to exchange data to/from a web server.</a:t>
            </a:r>
          </a:p>
          <a:p>
            <a:r>
              <a:rPr lang="en-US" sz="3200" dirty="0"/>
              <a:t>When receiving data from a web server, the data is always a string.</a:t>
            </a:r>
          </a:p>
          <a:p>
            <a:r>
              <a:rPr lang="en-US" sz="3200" dirty="0"/>
              <a:t>Parse the data with </a:t>
            </a:r>
            <a:r>
              <a:rPr lang="en-US" sz="3200" dirty="0" err="1"/>
              <a:t>JSON.parse</a:t>
            </a:r>
            <a:r>
              <a:rPr lang="en-US" sz="3200" dirty="0"/>
              <a:t>(), and the data becomes a JavaScript object.</a:t>
            </a:r>
          </a:p>
        </p:txBody>
      </p:sp>
    </p:spTree>
    <p:extLst>
      <p:ext uri="{BB962C8B-B14F-4D97-AF65-F5344CB8AC3E}">
        <p14:creationId xmlns:p14="http://schemas.microsoft.com/office/powerpoint/2010/main" val="208532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Exchanging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/>
          </a:bodyPr>
          <a:lstStyle/>
          <a:p>
            <a:r>
              <a:rPr lang="en-US" sz="3200" dirty="0"/>
              <a:t>When exchanging data between a browser and a server, the data can only be text.</a:t>
            </a:r>
          </a:p>
          <a:p>
            <a:r>
              <a:rPr lang="en-US" sz="3200" dirty="0"/>
              <a:t>JSON is text, and we can convert any JavaScript object into JSON, and send JSON to the server.</a:t>
            </a:r>
          </a:p>
          <a:p>
            <a:r>
              <a:rPr lang="en-US" sz="3200" dirty="0"/>
              <a:t>We can also convert any JSON received from the server into JavaScript objects.</a:t>
            </a:r>
          </a:p>
          <a:p>
            <a:r>
              <a:rPr lang="en-US" sz="3200" dirty="0"/>
              <a:t>This way we can work with the data as JavaScript objects, with no complicated parsing and translations.</a:t>
            </a:r>
          </a:p>
        </p:txBody>
      </p:sp>
    </p:spTree>
    <p:extLst>
      <p:ext uri="{BB962C8B-B14F-4D97-AF65-F5344CB8AC3E}">
        <p14:creationId xmlns:p14="http://schemas.microsoft.com/office/powerpoint/2010/main" val="141678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Parsing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Imagine we received this text from a web server</a:t>
            </a:r>
            <a:r>
              <a:rPr lang="en-US" sz="3200" dirty="0" smtClean="0"/>
              <a:t>:</a:t>
            </a:r>
          </a:p>
          <a:p>
            <a:endParaRPr lang="en-US" sz="3200" dirty="0" smtClean="0"/>
          </a:p>
          <a:p>
            <a:pPr marL="402336" lvl="1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name":"John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", "age":30, "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city":"New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York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"}‘</a:t>
            </a:r>
          </a:p>
          <a:p>
            <a:endParaRPr lang="en-US" sz="3200" dirty="0" smtClean="0"/>
          </a:p>
          <a:p>
            <a:r>
              <a:rPr lang="en-US" sz="3200" dirty="0" smtClean="0"/>
              <a:t>Use </a:t>
            </a:r>
            <a:r>
              <a:rPr lang="en-US" sz="3200" dirty="0"/>
              <a:t>the JavaScript function </a:t>
            </a:r>
            <a:r>
              <a:rPr lang="en-US" sz="3200" dirty="0" err="1"/>
              <a:t>JSON.parse</a:t>
            </a:r>
            <a:r>
              <a:rPr lang="en-US" sz="3200" dirty="0"/>
              <a:t>() to convert text into a JavaScript object</a:t>
            </a:r>
            <a:r>
              <a:rPr lang="en-US" sz="3200" dirty="0" smtClean="0"/>
              <a:t>:</a:t>
            </a:r>
          </a:p>
          <a:p>
            <a:endParaRPr lang="en-US" sz="3200" dirty="0" smtClean="0"/>
          </a:p>
          <a:p>
            <a:pPr marL="402336" lvl="1" indent="0">
              <a:buNone/>
            </a:pP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JSON.parse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('{ "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name":"John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", "age":30, "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city":"New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York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"}');</a:t>
            </a:r>
          </a:p>
          <a:p>
            <a:endParaRPr lang="en-US" sz="3200" dirty="0" smtClean="0"/>
          </a:p>
          <a:p>
            <a:r>
              <a:rPr lang="en-US" sz="3200" dirty="0" smtClean="0"/>
              <a:t>Make </a:t>
            </a:r>
            <a:r>
              <a:rPr lang="en-US" sz="3200" dirty="0"/>
              <a:t>sure the text is written in JSON format, or else you will get a syntax error.</a:t>
            </a:r>
          </a:p>
        </p:txBody>
      </p:sp>
    </p:spTree>
    <p:extLst>
      <p:ext uri="{BB962C8B-B14F-4D97-AF65-F5344CB8AC3E}">
        <p14:creationId xmlns:p14="http://schemas.microsoft.com/office/powerpoint/2010/main" val="368332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Parsing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/>
          </a:bodyPr>
          <a:lstStyle/>
          <a:p>
            <a:r>
              <a:rPr lang="en-US" sz="3200" dirty="0"/>
              <a:t>Use the JavaScript object in your page</a:t>
            </a:r>
            <a:r>
              <a:rPr lang="en-US" sz="3200" dirty="0" smtClean="0"/>
              <a:t>:</a:t>
            </a:r>
          </a:p>
          <a:p>
            <a:endParaRPr lang="en-US" sz="3200" dirty="0"/>
          </a:p>
          <a:p>
            <a:pPr marL="402336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&lt;p id="demo"&gt;&lt;/p&gt; 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("demo").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= obj.name + ", " 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obj.age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 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00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JSON from the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You can request JSON from the server by using an AJAX request</a:t>
            </a:r>
          </a:p>
          <a:p>
            <a:r>
              <a:rPr lang="en-US" sz="3200" dirty="0"/>
              <a:t>As long as the response from the server is written in JSON format, you can parse the string into a JavaScript object</a:t>
            </a:r>
            <a:r>
              <a:rPr lang="en-US" sz="3200" dirty="0" smtClean="0"/>
              <a:t>.</a:t>
            </a:r>
          </a:p>
          <a:p>
            <a:endParaRPr lang="en-US" sz="3200" dirty="0" smtClean="0"/>
          </a:p>
          <a:p>
            <a:pPr marL="402336" lvl="1" indent="0">
              <a:buNone/>
            </a:pP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 new 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XMLHttpRequest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xmlhttp.onreadystatechange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= function() {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if 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this.readyState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== 4 &amp;&amp; 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this.status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== 200) {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 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JSON.parse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this.responseText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("demo").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= myObj.name;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  }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xmlhttp.open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("GET", "json_demo.txt", true);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xmlhttp.send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22858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Array as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Autofit/>
          </a:bodyPr>
          <a:lstStyle/>
          <a:p>
            <a:r>
              <a:rPr lang="en-US" sz="2400" dirty="0"/>
              <a:t>When using the </a:t>
            </a:r>
            <a:r>
              <a:rPr lang="en-US" sz="2400" dirty="0" err="1"/>
              <a:t>JSON.parse</a:t>
            </a:r>
            <a:r>
              <a:rPr lang="en-US" sz="2400" dirty="0"/>
              <a:t>() on a JSON derived from an array, the method will return a JavaScript array, instead of a JavaScript object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JSON returned from the server is an array</a:t>
            </a:r>
            <a:r>
              <a:rPr lang="en-US" sz="2400" dirty="0" smtClean="0"/>
              <a:t>: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2336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 new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XMLHttpRequest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xmlhttp.onreadystatechange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= function() {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if 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this.readyState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== 4 &amp;&amp;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this.status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== 200) {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JSON.parse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this.responseText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("demo").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 }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xmlhttp.open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("GET", "json_demo_array.txt", true);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xmlhttp.send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88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Parsing 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Autofit/>
          </a:bodyPr>
          <a:lstStyle/>
          <a:p>
            <a:r>
              <a:rPr lang="en-US" dirty="0"/>
              <a:t>Date objects are not allowed in JSON.</a:t>
            </a:r>
          </a:p>
          <a:p>
            <a:r>
              <a:rPr lang="en-US" dirty="0"/>
              <a:t>If you need to include a date, write it as a string.</a:t>
            </a:r>
          </a:p>
          <a:p>
            <a:r>
              <a:rPr lang="en-US" dirty="0"/>
              <a:t>You can convert it back into a date object later</a:t>
            </a:r>
            <a:r>
              <a:rPr lang="en-US" dirty="0" smtClean="0"/>
              <a:t>:</a:t>
            </a:r>
          </a:p>
          <a:p>
            <a:endParaRPr lang="en-US" sz="2400" dirty="0" smtClean="0"/>
          </a:p>
          <a:p>
            <a:pPr marL="402336" lvl="1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text = '{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name":"John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 "birth":"1986-12-14",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city":"New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York"}';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JSON.parse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(text);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obj.birth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= new Date(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obj.birth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("demo").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= obj.name + ", " +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obj.birth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6201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Parsing 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Autofit/>
          </a:bodyPr>
          <a:lstStyle/>
          <a:p>
            <a:r>
              <a:rPr lang="en-US" sz="2400" dirty="0"/>
              <a:t>Or, you can use the second parameter, of the </a:t>
            </a:r>
            <a:r>
              <a:rPr lang="en-US" sz="2400" dirty="0" err="1"/>
              <a:t>JSON.parse</a:t>
            </a:r>
            <a:r>
              <a:rPr lang="en-US" sz="2400" dirty="0"/>
              <a:t>() function, called </a:t>
            </a:r>
            <a:r>
              <a:rPr lang="en-US" sz="2400" i="1" dirty="0"/>
              <a:t>reviver</a:t>
            </a:r>
            <a:r>
              <a:rPr lang="en-US" sz="2400" dirty="0"/>
              <a:t>.</a:t>
            </a:r>
          </a:p>
          <a:p>
            <a:r>
              <a:rPr lang="en-US" sz="2400" dirty="0"/>
              <a:t>The </a:t>
            </a:r>
            <a:r>
              <a:rPr lang="en-US" sz="2400" i="1" dirty="0"/>
              <a:t>reviver</a:t>
            </a:r>
            <a:r>
              <a:rPr lang="en-US" sz="2400" dirty="0"/>
              <a:t> parameter is a function that checks each property, before returning the value</a:t>
            </a:r>
            <a:r>
              <a:rPr lang="en-US" sz="2400" dirty="0" smtClean="0"/>
              <a:t>.</a:t>
            </a:r>
          </a:p>
          <a:p>
            <a:endParaRPr lang="en-US" dirty="0"/>
          </a:p>
          <a:p>
            <a:pPr marL="402336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text = '{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name":"John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"birth":"1986-12-14",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city":"New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York"}';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JSON.parse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(text, function (key, value) 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if (key == "birth") 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return new Date(value);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 } else 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return value;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 }});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("demo").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= obj.name + ", " 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obj.birth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49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Parsing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Autofit/>
          </a:bodyPr>
          <a:lstStyle/>
          <a:p>
            <a:r>
              <a:rPr lang="en-US" sz="2400" dirty="0"/>
              <a:t>Functions are not allowed in JSON.</a:t>
            </a:r>
          </a:p>
          <a:p>
            <a:r>
              <a:rPr lang="en-US" sz="2400" dirty="0"/>
              <a:t>If you need to include a function, write it as a string.</a:t>
            </a:r>
          </a:p>
          <a:p>
            <a:r>
              <a:rPr lang="en-US" sz="2400" dirty="0"/>
              <a:t>You can convert it back into a function later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pPr marL="402336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text = '{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name":"John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age":"function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() {return 30;}",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city":"New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York"}';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JSON.parse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(text);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obj.age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("(" +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obj.age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+ ")");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("demo").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= obj.name + ", " + 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obj.age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2400" dirty="0" smtClean="0"/>
          </a:p>
          <a:p>
            <a:r>
              <a:rPr lang="en-US" sz="2400" dirty="0"/>
              <a:t>You should avoid using functions in JSON, the functions will lose their scope, and you would have to use </a:t>
            </a:r>
            <a:r>
              <a:rPr lang="en-US" sz="2400" dirty="0" err="1"/>
              <a:t>eval</a:t>
            </a:r>
            <a:r>
              <a:rPr lang="en-US" sz="2400" dirty="0"/>
              <a:t>() to convert them back into functions.</a:t>
            </a:r>
          </a:p>
        </p:txBody>
      </p:sp>
    </p:spTree>
    <p:extLst>
      <p:ext uri="{BB962C8B-B14F-4D97-AF65-F5344CB8AC3E}">
        <p14:creationId xmlns:p14="http://schemas.microsoft.com/office/powerpoint/2010/main" val="181070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JSON with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Autofit/>
          </a:bodyPr>
          <a:lstStyle/>
          <a:p>
            <a:r>
              <a:rPr lang="en-US" sz="1800" dirty="0"/>
              <a:t>Before you start with encoding and decoding JSON using Java, you need to install any of the JSON modules available. </a:t>
            </a:r>
            <a:endParaRPr lang="en-US" sz="1800" dirty="0" smtClean="0"/>
          </a:p>
          <a:p>
            <a:r>
              <a:rPr lang="en-US" sz="1800" dirty="0" smtClean="0"/>
              <a:t>For </a:t>
            </a:r>
            <a:r>
              <a:rPr lang="en-US" sz="1800" dirty="0"/>
              <a:t>this tutorial we have downloaded and installed </a:t>
            </a:r>
            <a:r>
              <a:rPr lang="en-US" sz="1800" dirty="0" err="1">
                <a:hlinkClick r:id="rId3"/>
              </a:rPr>
              <a:t>JSON.simple</a:t>
            </a:r>
            <a:r>
              <a:rPr lang="en-US" sz="1800" dirty="0"/>
              <a:t> and have added the location of </a:t>
            </a:r>
            <a:r>
              <a:rPr lang="en-US" sz="1800" b="1" dirty="0" smtClean="0"/>
              <a:t>json-simple-X.X.X.jar</a:t>
            </a:r>
            <a:r>
              <a:rPr lang="en-US" sz="1800" dirty="0"/>
              <a:t> file to the environment variable CLASSPATH</a:t>
            </a:r>
            <a:r>
              <a:rPr lang="en-US" sz="1800" dirty="0" smtClean="0"/>
              <a:t>.</a:t>
            </a:r>
          </a:p>
          <a:p>
            <a:r>
              <a:rPr lang="en-US" sz="1800" dirty="0" err="1"/>
              <a:t>JSON.simple</a:t>
            </a:r>
            <a:r>
              <a:rPr lang="en-US" sz="1800" dirty="0"/>
              <a:t> maps entities from the left side to the right side while decoding or parsing, and maps entities from the right to the left while encoding.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1714" y="3578385"/>
            <a:ext cx="5828571" cy="2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40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Encoding JSON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Autofit/>
          </a:bodyPr>
          <a:lstStyle/>
          <a:p>
            <a:r>
              <a:rPr lang="en-US" sz="1800" dirty="0"/>
              <a:t>Following is a simple example to encode a JSON object using Java </a:t>
            </a:r>
            <a:r>
              <a:rPr lang="en-US" sz="1800" dirty="0" err="1"/>
              <a:t>JSONObject</a:t>
            </a:r>
            <a:r>
              <a:rPr lang="en-US" sz="1800" dirty="0"/>
              <a:t> which is a subclass of </a:t>
            </a:r>
            <a:r>
              <a:rPr lang="en-US" sz="1800" dirty="0" err="1"/>
              <a:t>java.util.HashMap</a:t>
            </a:r>
            <a:r>
              <a:rPr lang="en-US" sz="1800" dirty="0"/>
              <a:t>. </a:t>
            </a:r>
            <a:endParaRPr lang="en-US" sz="1800" dirty="0" smtClean="0"/>
          </a:p>
          <a:p>
            <a:r>
              <a:rPr lang="en-US" sz="1800" dirty="0" smtClean="0"/>
              <a:t>No </a:t>
            </a:r>
            <a:r>
              <a:rPr lang="en-US" sz="1800" dirty="0"/>
              <a:t>ordering is provided. If you need the strict ordering of elements, use </a:t>
            </a:r>
            <a:r>
              <a:rPr lang="en-US" sz="1800" dirty="0" err="1"/>
              <a:t>JSONValue.toJSONString</a:t>
            </a:r>
            <a:r>
              <a:rPr lang="en-US" sz="1800" dirty="0"/>
              <a:t> ( map ) method with ordered map implementation such as </a:t>
            </a:r>
            <a:r>
              <a:rPr lang="en-US" sz="1800" dirty="0" err="1"/>
              <a:t>java.util.LinkedHashMap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pPr marL="402336" lvl="1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org.json.simple.JSONObject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2336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2336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JsonEncodeDemo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2336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402336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JSONObject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JSONObject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2336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("name", "foo");</a:t>
            </a:r>
          </a:p>
          <a:p>
            <a:pPr marL="402336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new Integer(100));</a:t>
            </a:r>
          </a:p>
          <a:p>
            <a:pPr marL="402336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("balance", new Double(1000.21));</a:t>
            </a:r>
          </a:p>
          <a:p>
            <a:pPr marL="402336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is_vip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new Boolean(true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2336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02336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402336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478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Encoding JSON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Autofit/>
          </a:bodyPr>
          <a:lstStyle/>
          <a:p>
            <a:r>
              <a:rPr lang="en-US" sz="1800" dirty="0"/>
              <a:t>Following is another example that shows a JSON object streaming using Java </a:t>
            </a:r>
            <a:r>
              <a:rPr lang="en-US" sz="1800" dirty="0" err="1"/>
              <a:t>JSONObject</a:t>
            </a:r>
            <a:r>
              <a:rPr lang="en-US" sz="1800" dirty="0"/>
              <a:t> </a:t>
            </a:r>
            <a:r>
              <a:rPr lang="en-US" sz="1800" dirty="0" smtClean="0"/>
              <a:t>−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 smtClean="0"/>
          </a:p>
          <a:p>
            <a:pPr marL="402336" lvl="1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org.json.simple.JSONObject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2336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2336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JsonEncodeDemo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2336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2336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JSONObject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JSONObject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2336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name","foo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402336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",new Integer(100));</a:t>
            </a:r>
          </a:p>
          <a:p>
            <a:pPr marL="402336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balance",new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Double(1000.21));</a:t>
            </a:r>
          </a:p>
          <a:p>
            <a:pPr marL="402336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("is_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",new Boolean(true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402336" lvl="1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StringWriter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out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StringWriter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02336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obj.writeJSONString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2336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jsonText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out.toString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02336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jsonText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02336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402336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99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Sending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/>
          </a:bodyPr>
          <a:lstStyle/>
          <a:p>
            <a:r>
              <a:rPr lang="en-US" sz="3200" dirty="0"/>
              <a:t>If you have data stored in a JavaScript object, you can convert the object into JSON, and send it to a server</a:t>
            </a:r>
            <a:r>
              <a:rPr lang="en-US" sz="3200" dirty="0" smtClean="0"/>
              <a:t>:</a:t>
            </a:r>
          </a:p>
          <a:p>
            <a:endParaRPr lang="en-US" sz="3200" dirty="0" smtClean="0"/>
          </a:p>
          <a:p>
            <a:pPr marL="402336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 { 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name":"John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 "age":31, 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city":"New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York" };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myJSON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JSON.stringify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window.location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= 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demo_json.php?x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 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myJSON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6759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Decoding JSON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Autofit/>
          </a:bodyPr>
          <a:lstStyle/>
          <a:p>
            <a:r>
              <a:rPr lang="en-US" sz="1800" dirty="0"/>
              <a:t>The following example makes use of </a:t>
            </a:r>
            <a:r>
              <a:rPr lang="en-US" sz="1800" b="1" dirty="0" err="1"/>
              <a:t>JSONObject</a:t>
            </a:r>
            <a:r>
              <a:rPr lang="en-US" sz="1800" dirty="0"/>
              <a:t> and </a:t>
            </a:r>
            <a:r>
              <a:rPr lang="en-US" sz="1800" b="1" dirty="0" err="1"/>
              <a:t>JSONArray</a:t>
            </a:r>
            <a:r>
              <a:rPr lang="en-US" sz="1800" dirty="0"/>
              <a:t> where </a:t>
            </a:r>
            <a:r>
              <a:rPr lang="en-US" sz="1800" dirty="0" err="1"/>
              <a:t>JSONObject</a:t>
            </a:r>
            <a:r>
              <a:rPr lang="en-US" sz="1800" dirty="0"/>
              <a:t> is a </a:t>
            </a:r>
            <a:r>
              <a:rPr lang="en-US" sz="1800" dirty="0" err="1"/>
              <a:t>java.util.Map</a:t>
            </a:r>
            <a:r>
              <a:rPr lang="en-US" sz="1800" dirty="0"/>
              <a:t> and </a:t>
            </a:r>
            <a:r>
              <a:rPr lang="en-US" sz="1800" dirty="0" err="1"/>
              <a:t>JSONArray</a:t>
            </a:r>
            <a:r>
              <a:rPr lang="en-US" sz="1800" dirty="0"/>
              <a:t> is a </a:t>
            </a:r>
            <a:r>
              <a:rPr lang="en-US" sz="1800" dirty="0" err="1"/>
              <a:t>java.util.List</a:t>
            </a:r>
            <a:r>
              <a:rPr lang="en-US" sz="1800" dirty="0"/>
              <a:t>, so you can access them with standard operations of Map or List</a:t>
            </a:r>
            <a:r>
              <a:rPr lang="en-US" sz="1800" dirty="0" smtClean="0"/>
              <a:t>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 smtClean="0"/>
          </a:p>
          <a:p>
            <a:pPr marL="402336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org.json.simple.JSONObject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2336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org.json.simple.JSONArray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2336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org.json.simple.parser.ParseException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2336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org.json.simple.parser.JSONParser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2336" lvl="1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2336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JsonDecodeDemo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2336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2336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JSONParser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parser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JSONParser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02336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 = "[0,{\"1\":{\"2\":{\"3\":{\"4\":[5,{\"6\":7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}]}}}}]";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402336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try{</a:t>
            </a:r>
          </a:p>
          <a:p>
            <a:pPr marL="402336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Object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parser.parse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(s);</a:t>
            </a:r>
          </a:p>
          <a:p>
            <a:pPr marL="402336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JSONArray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array =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JSONArray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402336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("The 2nd element of array");</a:t>
            </a:r>
          </a:p>
          <a:p>
            <a:pPr marL="402336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(1));</a:t>
            </a:r>
          </a:p>
          <a:p>
            <a:pPr marL="402336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20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Decoding JSON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JSONObject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obj2 =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JSONObject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marL="109728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("Field \"1\"");</a:t>
            </a:r>
          </a:p>
          <a:p>
            <a:pPr marL="109728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(obj2.get("1"));   </a:t>
            </a:r>
          </a:p>
          <a:p>
            <a:pPr marL="109728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 = "{}";</a:t>
            </a:r>
          </a:p>
          <a:p>
            <a:pPr marL="109728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parser.parse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(s);</a:t>
            </a:r>
          </a:p>
          <a:p>
            <a:pPr marL="109728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 = "[5,]";</a:t>
            </a:r>
          </a:p>
          <a:p>
            <a:pPr marL="109728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parser.parse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(s);</a:t>
            </a:r>
          </a:p>
          <a:p>
            <a:pPr marL="109728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09728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 = "[5,,2]";</a:t>
            </a:r>
          </a:p>
          <a:p>
            <a:pPr marL="109728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parser.parse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(s);</a:t>
            </a:r>
          </a:p>
          <a:p>
            <a:pPr marL="109728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09728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}catch(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ParseException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109728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("position: "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pe.getPosition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109728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09728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109728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109728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58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0700" y="3009900"/>
            <a:ext cx="10972800" cy="10668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 JSON as API </a:t>
            </a:r>
            <a:r>
              <a:rPr lang="en-US" b="1" dirty="0" smtClean="0"/>
              <a:t>Request &amp; Response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3874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JAVA- Send HTTP Get/Post Request and Read JSON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Autofit/>
          </a:bodyPr>
          <a:lstStyle/>
          <a:p>
            <a:r>
              <a:rPr lang="en-US" dirty="0"/>
              <a:t>This tutorial shows how to send HTTP Get Request using java and Read JSON </a:t>
            </a:r>
            <a:r>
              <a:rPr lang="en-US" dirty="0" smtClean="0"/>
              <a:t>response.</a:t>
            </a:r>
          </a:p>
          <a:p>
            <a:r>
              <a:rPr lang="en-US" dirty="0" smtClean="0"/>
              <a:t>To </a:t>
            </a:r>
            <a:r>
              <a:rPr lang="en-US" dirty="0"/>
              <a:t>read </a:t>
            </a:r>
            <a:r>
              <a:rPr lang="en-US" dirty="0" err="1"/>
              <a:t>json</a:t>
            </a:r>
            <a:r>
              <a:rPr lang="en-US" dirty="0"/>
              <a:t> Response you will have to add </a:t>
            </a:r>
            <a:r>
              <a:rPr lang="en-US" dirty="0">
                <a:hlinkClick r:id="rId4"/>
              </a:rPr>
              <a:t>java-jason.jar</a:t>
            </a:r>
            <a:r>
              <a:rPr lang="en-US" dirty="0"/>
              <a:t> to class path.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897790"/>
              </p:ext>
            </p:extLst>
          </p:nvPr>
        </p:nvGraphicFramePr>
        <p:xfrm>
          <a:off x="5041181" y="3919970"/>
          <a:ext cx="2103682" cy="1359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Packager Shell Object" showAsIcon="1" r:id="rId5" imgW="543240" imgH="351360" progId="Package">
                  <p:embed/>
                </p:oleObj>
              </mc:Choice>
              <mc:Fallback>
                <p:oleObj name="Packager Shell Object" showAsIcon="1" r:id="rId5" imgW="543240" imgH="35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41181" y="3919970"/>
                        <a:ext cx="2103682" cy="1359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057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Send HTTP Get Request with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Autofit/>
          </a:bodyPr>
          <a:lstStyle/>
          <a:p>
            <a:pPr algn="just"/>
            <a:r>
              <a:rPr lang="en-US" dirty="0" smtClean="0"/>
              <a:t>For </a:t>
            </a:r>
            <a:r>
              <a:rPr lang="en-US" dirty="0"/>
              <a:t>testing I have signed UP with http://ipinfodb.com/ which gives the location of IP address for a get request with the API key.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parameters I am passing here is the API key, IP address and the Output format.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696949"/>
              </p:ext>
            </p:extLst>
          </p:nvPr>
        </p:nvGraphicFramePr>
        <p:xfrm>
          <a:off x="4589094" y="4000499"/>
          <a:ext cx="3013812" cy="997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Packager Shell Object" showAsIcon="1" r:id="rId4" imgW="1060920" imgH="351360" progId="Package">
                  <p:embed/>
                </p:oleObj>
              </mc:Choice>
              <mc:Fallback>
                <p:oleObj name="Packager Shell Object" showAsIcon="1" r:id="rId4" imgW="1060920" imgH="35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89094" y="4000499"/>
                        <a:ext cx="3013812" cy="9970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851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ID" dirty="0"/>
              <a:t>The JSON </a:t>
            </a:r>
            <a:r>
              <a:rPr lang="en-ID" dirty="0" smtClean="0"/>
              <a:t>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Autofit/>
          </a:bodyPr>
          <a:lstStyle/>
          <a:p>
            <a:pPr marL="457200" lvl="1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statusCode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: "OK",</a:t>
            </a:r>
          </a:p>
          <a:p>
            <a:pPr marL="457200" lvl="1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statusMessage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: "",</a:t>
            </a:r>
          </a:p>
          <a:p>
            <a:pPr marL="457200" lvl="1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ipAddress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: "74.125.45.100",</a:t>
            </a:r>
          </a:p>
          <a:p>
            <a:pPr marL="457200" lvl="1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countryCode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: "US",</a:t>
            </a:r>
          </a:p>
          <a:p>
            <a:pPr marL="457200" lvl="1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: "United States",</a:t>
            </a:r>
          </a:p>
          <a:p>
            <a:pPr marL="457200" lvl="1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regionName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: "Oklahoma",</a:t>
            </a:r>
          </a:p>
          <a:p>
            <a:pPr marL="457200" lvl="1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cityName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: "Tulsa",</a:t>
            </a:r>
          </a:p>
          <a:p>
            <a:pPr marL="457200" lvl="1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zipCode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: "74101",</a:t>
            </a:r>
          </a:p>
          <a:p>
            <a:pPr marL="457200" lvl="1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"latitude" : "36.154",</a:t>
            </a:r>
          </a:p>
          <a:p>
            <a:pPr marL="457200" lvl="1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"longitude" : "-95.9928",</a:t>
            </a:r>
          </a:p>
          <a:p>
            <a:pPr marL="457200" lvl="1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timeZone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: "-05:00"</a:t>
            </a:r>
          </a:p>
          <a:p>
            <a:pPr marL="457200" lvl="1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29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ID" dirty="0"/>
              <a:t>The JAVA Console </a:t>
            </a:r>
            <a:r>
              <a:rPr lang="en-ID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Sending 'GET' request to URL : http://api.ipinfodb.com/v3/ip-city/?key=d64fcfdfacc213c7ddf4ef911dfe97b55e4696be3532bf8302876c09ebad0b&amp;ip=74.125.45.100&amp;format=json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 Code : 200</a:t>
            </a:r>
          </a:p>
          <a:p>
            <a:pPr marL="457200" lvl="1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	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statusCode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: "OK",	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statusMessage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: "",	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ipAddress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: "74.125.45.100",	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countryCode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: "US",	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: "United States",	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regionName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: "Oklahoma",	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cityName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: "Tulsa",	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zipCode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: "74101",	"latitude" : "36.154",	"longitude" : "-95.9928",	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timeZone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: "-05:00"}</a:t>
            </a:r>
          </a:p>
          <a:p>
            <a:pPr marL="457200" lvl="1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result after Reading JSON Response</a:t>
            </a:r>
          </a:p>
          <a:p>
            <a:pPr marL="457200" lvl="1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statusCode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 OK</a:t>
            </a:r>
          </a:p>
          <a:p>
            <a:pPr marL="457200" lvl="1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statusMessage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</a:p>
          <a:p>
            <a:pPr marL="457200" lvl="1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ipAddress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- 74.125.45.100</a:t>
            </a:r>
          </a:p>
          <a:p>
            <a:pPr marL="457200" lvl="1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countryCode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 US</a:t>
            </a:r>
          </a:p>
          <a:p>
            <a:pPr marL="457200" lvl="1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 United States</a:t>
            </a:r>
          </a:p>
          <a:p>
            <a:pPr marL="457200" lvl="1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regionName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 Oklahoma</a:t>
            </a:r>
          </a:p>
          <a:p>
            <a:pPr marL="457200" lvl="1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cityName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 Tulsa</a:t>
            </a:r>
          </a:p>
          <a:p>
            <a:pPr marL="457200" lvl="1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zipCode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- 74101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latitude- 36.154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longitude- -95.9928</a:t>
            </a:r>
          </a:p>
          <a:p>
            <a:pPr marL="457200" lvl="1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timeZone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 -05:00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84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Send HTTP Get Request without </a:t>
            </a:r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In the below example I am passing a request to http://httpbin.org/ip. </a:t>
            </a:r>
            <a:endParaRPr lang="en-US" dirty="0" smtClean="0"/>
          </a:p>
          <a:p>
            <a:pPr algn="just"/>
            <a:r>
              <a:rPr lang="en-US" dirty="0" smtClean="0"/>
              <a:t>Which </a:t>
            </a:r>
            <a:r>
              <a:rPr lang="en-US" dirty="0"/>
              <a:t>will give me a JSON response of my IP address.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110609"/>
              </p:ext>
            </p:extLst>
          </p:nvPr>
        </p:nvGraphicFramePr>
        <p:xfrm>
          <a:off x="4377241" y="3634927"/>
          <a:ext cx="3437517" cy="1083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Packager Shell Object" showAsIcon="1" r:id="rId4" imgW="1112760" imgH="351360" progId="Package">
                  <p:embed/>
                </p:oleObj>
              </mc:Choice>
              <mc:Fallback>
                <p:oleObj name="Packager Shell Object" showAsIcon="1" r:id="rId4" imgW="1112760" imgH="35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77241" y="3634927"/>
                        <a:ext cx="3437517" cy="10837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330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ID" dirty="0"/>
              <a:t>The JSON </a:t>
            </a:r>
            <a:r>
              <a:rPr lang="en-ID" dirty="0" smtClean="0"/>
              <a:t>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Autofit/>
          </a:bodyPr>
          <a:lstStyle/>
          <a:p>
            <a:pPr marL="457200" lvl="1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"origin": "78.100.209.0"</a:t>
            </a:r>
          </a:p>
          <a:p>
            <a:pPr marL="457200" lvl="1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82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ID" dirty="0"/>
              <a:t>The JAVA Console </a:t>
            </a:r>
            <a:r>
              <a:rPr lang="en-ID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Sending 'GET' request to URL : http://httpbin.org/ip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 Code : 200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  "origin": "78.100.209.0"}</a:t>
            </a:r>
          </a:p>
          <a:p>
            <a:pPr marL="45720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result after Reading JSON Response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origin- 78.100.209.0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68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Receiving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/>
          </a:bodyPr>
          <a:lstStyle/>
          <a:p>
            <a:r>
              <a:rPr lang="en-US" sz="3200" dirty="0"/>
              <a:t>If you receive data in JSON format, you can convert it into a JavaScript object</a:t>
            </a:r>
            <a:r>
              <a:rPr lang="en-US" sz="3200" dirty="0" smtClean="0"/>
              <a:t>:</a:t>
            </a:r>
          </a:p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2336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myJSON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 '{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name":"John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"age":31,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city":"New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York" }';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JSON.parse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myJSON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("demo").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= myObj.name;</a:t>
            </a:r>
          </a:p>
        </p:txBody>
      </p:sp>
    </p:spTree>
    <p:extLst>
      <p:ext uri="{BB962C8B-B14F-4D97-AF65-F5344CB8AC3E}">
        <p14:creationId xmlns:p14="http://schemas.microsoft.com/office/powerpoint/2010/main" val="355633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Send HTTP </a:t>
            </a:r>
            <a:r>
              <a:rPr lang="en-US" dirty="0" smtClean="0"/>
              <a:t>Post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556051"/>
              </p:ext>
            </p:extLst>
          </p:nvPr>
        </p:nvGraphicFramePr>
        <p:xfrm>
          <a:off x="4207381" y="2530474"/>
          <a:ext cx="3777237" cy="1040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Packager Shell Object" showAsIcon="1" r:id="rId4" imgW="1272960" imgH="351360" progId="Package">
                  <p:embed/>
                </p:oleObj>
              </mc:Choice>
              <mc:Fallback>
                <p:oleObj name="Packager Shell Object" showAsIcon="1" r:id="rId4" imgW="1272960" imgH="35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07381" y="2530474"/>
                        <a:ext cx="3777237" cy="1040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346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ID" dirty="0"/>
              <a:t>The JSON </a:t>
            </a:r>
            <a:r>
              <a:rPr lang="en-ID" dirty="0" smtClean="0"/>
              <a:t>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Autofit/>
          </a:bodyPr>
          <a:lstStyle/>
          <a:p>
            <a:pPr marL="457200" lvl="1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{}, </a:t>
            </a:r>
          </a:p>
          <a:p>
            <a:pPr marL="457200" lvl="1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"data": "", </a:t>
            </a:r>
          </a:p>
          <a:p>
            <a:pPr marL="457200" lvl="1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"files": {}, </a:t>
            </a:r>
          </a:p>
          <a:p>
            <a:pPr marL="457200" lvl="1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"form": {</a:t>
            </a:r>
          </a:p>
          <a:p>
            <a:pPr marL="457200" lvl="1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"CODE": "1111", </a:t>
            </a:r>
          </a:p>
          <a:p>
            <a:pPr marL="457200" lvl="1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"email": "helloworld@gmail.com", </a:t>
            </a:r>
          </a:p>
          <a:p>
            <a:pPr marL="457200" lvl="1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"message": "Hello Post Test success", </a:t>
            </a:r>
          </a:p>
          <a:p>
            <a:pPr marL="457200" lvl="1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"name": "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Jinu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Jawad"</a:t>
            </a:r>
          </a:p>
          <a:p>
            <a:pPr marL="457200" lvl="1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}, </a:t>
            </a:r>
          </a:p>
          <a:p>
            <a:pPr marL="457200" lvl="1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"headers": {</a:t>
            </a:r>
          </a:p>
          <a:p>
            <a:pPr marL="457200" lvl="1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"Accept": "text/html, image/gif, image/jpeg, *; q=.2, */*; q=.2", </a:t>
            </a:r>
          </a:p>
          <a:p>
            <a:pPr marL="457200" lvl="1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"Connection": "close", </a:t>
            </a:r>
          </a:p>
          <a:p>
            <a:pPr marL="457200" lvl="1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"Content-Length": "86", </a:t>
            </a:r>
          </a:p>
          <a:p>
            <a:pPr marL="457200" lvl="1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"Content-Type": "application/x-www-form-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urlencoded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457200" lvl="1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"Host": "httpbin.org", </a:t>
            </a:r>
          </a:p>
          <a:p>
            <a:pPr marL="457200" lvl="1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"User-Agent": "Java/1.8.0_131"</a:t>
            </a:r>
          </a:p>
          <a:p>
            <a:pPr marL="457200" lvl="1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}, </a:t>
            </a:r>
          </a:p>
          <a:p>
            <a:pPr marL="457200" lvl="1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null, </a:t>
            </a:r>
          </a:p>
          <a:p>
            <a:pPr marL="457200" lvl="1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"origin": "78.100.217.219", </a:t>
            </a:r>
          </a:p>
          <a:p>
            <a:pPr marL="457200" lvl="1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"http://httpbin.org/post"</a:t>
            </a:r>
          </a:p>
          <a:p>
            <a:pPr marL="457200" lvl="1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49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ID" dirty="0"/>
              <a:t>The JAVA Console </a:t>
            </a:r>
            <a:r>
              <a:rPr lang="en-ID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result after Reading JSON Response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origin- 78.100.217.219</a:t>
            </a:r>
          </a:p>
          <a:p>
            <a:pPr marL="45720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 http://httpbin.org/post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CODE- 1111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email- helloworld@gmail.com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message- Hello Post Test success</a:t>
            </a:r>
          </a:p>
          <a:p>
            <a:pPr marL="45720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nameJinu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Jawad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52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58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01569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Storing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When storing data, the data has to be a certain format, and regardless of where you choose to store it, </a:t>
            </a:r>
            <a:r>
              <a:rPr lang="en-US" sz="3200" i="1" dirty="0" smtClean="0"/>
              <a:t>text</a:t>
            </a:r>
            <a:r>
              <a:rPr lang="en-US" sz="3200" dirty="0" smtClean="0"/>
              <a:t> is always one of the legal formats.</a:t>
            </a:r>
          </a:p>
          <a:p>
            <a:r>
              <a:rPr lang="en-US" sz="3200" dirty="0" smtClean="0"/>
              <a:t>JSON makes it possible to store JavaScript objects as text.</a:t>
            </a:r>
          </a:p>
          <a:p>
            <a:endParaRPr lang="en-US" sz="3200" dirty="0" smtClean="0"/>
          </a:p>
          <a:p>
            <a:pPr marL="402336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//Storing data: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 { 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name":"John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", "age":31, 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city":"New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York" };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myJSON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 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JSON.stringify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localStorage.setItem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testJSON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myJSON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//Retrieving data: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text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localStorage.getItem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testJSON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 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JSON.parse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(text);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("demo").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= obj.name;</a:t>
            </a:r>
          </a:p>
        </p:txBody>
      </p:sp>
    </p:spTree>
    <p:extLst>
      <p:ext uri="{BB962C8B-B14F-4D97-AF65-F5344CB8AC3E}">
        <p14:creationId xmlns:p14="http://schemas.microsoft.com/office/powerpoint/2010/main" val="421677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Why use JSON?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Since the JSON format is text only, it can easily be sent to and from a server, and used as a data format by any programming language.</a:t>
            </a:r>
          </a:p>
          <a:p>
            <a:r>
              <a:rPr lang="en-US" sz="3200" dirty="0"/>
              <a:t>JavaScript has a built in function to convert a string, written in JSON format, into native JavaScript objects</a:t>
            </a:r>
            <a:r>
              <a:rPr lang="en-US" sz="3200" dirty="0" smtClean="0"/>
              <a:t>:</a:t>
            </a:r>
          </a:p>
          <a:p>
            <a:endParaRPr lang="en-US" sz="3200" dirty="0" smtClean="0"/>
          </a:p>
          <a:p>
            <a:pPr marL="402336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JSON.parse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3200" dirty="0" smtClean="0"/>
          </a:p>
          <a:p>
            <a:r>
              <a:rPr lang="en-US" sz="3200" dirty="0" smtClean="0"/>
              <a:t>So</a:t>
            </a:r>
            <a:r>
              <a:rPr lang="en-US" sz="3200" dirty="0"/>
              <a:t>, if you receive data from a server, in JSON format, you can use it like any other JavaScript object.</a:t>
            </a:r>
          </a:p>
        </p:txBody>
      </p:sp>
    </p:spTree>
    <p:extLst>
      <p:ext uri="{BB962C8B-B14F-4D97-AF65-F5344CB8AC3E}">
        <p14:creationId xmlns:p14="http://schemas.microsoft.com/office/powerpoint/2010/main" val="27260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JSON Syntax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/>
          </a:bodyPr>
          <a:lstStyle/>
          <a:p>
            <a:r>
              <a:rPr lang="en-US" sz="3600" dirty="0"/>
              <a:t>JSON syntax is derived from JavaScript object notation syntax:</a:t>
            </a:r>
          </a:p>
          <a:p>
            <a:pPr lvl="1"/>
            <a:r>
              <a:rPr lang="en-US" sz="3200" dirty="0"/>
              <a:t>Data is in name/value pairs</a:t>
            </a:r>
          </a:p>
          <a:p>
            <a:pPr lvl="1"/>
            <a:r>
              <a:rPr lang="en-US" sz="3200" dirty="0"/>
              <a:t>Data is separated by commas</a:t>
            </a:r>
          </a:p>
          <a:p>
            <a:pPr lvl="1"/>
            <a:r>
              <a:rPr lang="en-US" sz="3200" dirty="0"/>
              <a:t>Curly braces hold objects</a:t>
            </a:r>
          </a:p>
          <a:p>
            <a:pPr lvl="1"/>
            <a:r>
              <a:rPr lang="en-US" sz="3200" dirty="0"/>
              <a:t>Square brackets hold arrays</a:t>
            </a:r>
          </a:p>
        </p:txBody>
      </p:sp>
    </p:spTree>
    <p:extLst>
      <p:ext uri="{BB962C8B-B14F-4D97-AF65-F5344CB8AC3E}">
        <p14:creationId xmlns:p14="http://schemas.microsoft.com/office/powerpoint/2010/main" val="108716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2academy - ppt template - v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2academy - ppt template - v2.pptx" id="{247C483A-014F-4024-97F3-B2DFAA750441}" vid="{E604A4BF-980F-47FC-95AD-87C61B36EB38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g2academy - ppt template - v2</Template>
  <TotalTime>988</TotalTime>
  <Words>2429</Words>
  <Application>Microsoft Office PowerPoint</Application>
  <PresentationFormat>Widescreen</PresentationFormat>
  <Paragraphs>596</Paragraphs>
  <Slides>63</Slides>
  <Notes>62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Calibri</vt:lpstr>
      <vt:lpstr>Calibri Light</vt:lpstr>
      <vt:lpstr>Courier New</vt:lpstr>
      <vt:lpstr>g2academy - ppt template - v2</vt:lpstr>
      <vt:lpstr>Packager Shell Object</vt:lpstr>
      <vt:lpstr>JAVA BOOTCAMP  DAY 12</vt:lpstr>
      <vt:lpstr>JSON</vt:lpstr>
      <vt:lpstr>JSON - Introduction</vt:lpstr>
      <vt:lpstr>Exchanging Data</vt:lpstr>
      <vt:lpstr>Sending Data</vt:lpstr>
      <vt:lpstr>Receiving Data</vt:lpstr>
      <vt:lpstr>Storing Data</vt:lpstr>
      <vt:lpstr>Why use JSON?</vt:lpstr>
      <vt:lpstr>JSON Syntax Rules</vt:lpstr>
      <vt:lpstr>JSON Data - A Name and a Value</vt:lpstr>
      <vt:lpstr>JSON - Evaluates to JavaScript Objects</vt:lpstr>
      <vt:lpstr>JSON Values</vt:lpstr>
      <vt:lpstr>JSON Values</vt:lpstr>
      <vt:lpstr>JSON Uses JavaScript Syntax</vt:lpstr>
      <vt:lpstr>JSON Uses JavaScript Syntax</vt:lpstr>
      <vt:lpstr>JSON</vt:lpstr>
      <vt:lpstr>JSON vs XML</vt:lpstr>
      <vt:lpstr>JSON vs XML</vt:lpstr>
      <vt:lpstr> JSON is Like XML Because</vt:lpstr>
      <vt:lpstr>JSON is Unlike XML Because</vt:lpstr>
      <vt:lpstr>Why JSON is Better Than XML</vt:lpstr>
      <vt:lpstr>JSON Data Types</vt:lpstr>
      <vt:lpstr>JSON Strings, Numbers, &amp; Objects</vt:lpstr>
      <vt:lpstr>JSON Arrays, Booleans &amp; null</vt:lpstr>
      <vt:lpstr>JSON Objects</vt:lpstr>
      <vt:lpstr>Accessing Object Values</vt:lpstr>
      <vt:lpstr>Looping an Object</vt:lpstr>
      <vt:lpstr>Nested JSON Objects</vt:lpstr>
      <vt:lpstr>Nested JSON Objects</vt:lpstr>
      <vt:lpstr>Modify Values</vt:lpstr>
      <vt:lpstr>Modify Values</vt:lpstr>
      <vt:lpstr>Delete Object Properties</vt:lpstr>
      <vt:lpstr>JSON Arrays</vt:lpstr>
      <vt:lpstr>Arrays in JSON Objects</vt:lpstr>
      <vt:lpstr>Looping Through an Array</vt:lpstr>
      <vt:lpstr>Nested Arrays in JSON Objects</vt:lpstr>
      <vt:lpstr>Nested Arrays in JSON Objects</vt:lpstr>
      <vt:lpstr>Modify &amp; Delete Array Values</vt:lpstr>
      <vt:lpstr>JSON.parse()</vt:lpstr>
      <vt:lpstr>Parsing JSON</vt:lpstr>
      <vt:lpstr>Parsing JSON</vt:lpstr>
      <vt:lpstr>JSON from the Server</vt:lpstr>
      <vt:lpstr>Array as JSON</vt:lpstr>
      <vt:lpstr>Parsing Dates</vt:lpstr>
      <vt:lpstr>Parsing Dates</vt:lpstr>
      <vt:lpstr>Parsing Functions</vt:lpstr>
      <vt:lpstr>JSON with JAVA</vt:lpstr>
      <vt:lpstr>Encoding JSON in Java</vt:lpstr>
      <vt:lpstr>Encoding JSON in Java</vt:lpstr>
      <vt:lpstr>Decoding JSON in Java</vt:lpstr>
      <vt:lpstr>Decoding JSON in Java</vt:lpstr>
      <vt:lpstr> JSON as API Request &amp; Response</vt:lpstr>
      <vt:lpstr>JAVA- Send HTTP Get/Post Request and Read JSON response</vt:lpstr>
      <vt:lpstr>Send HTTP Get Request with Parameters</vt:lpstr>
      <vt:lpstr>The JSON Response</vt:lpstr>
      <vt:lpstr>The JAVA Console Output</vt:lpstr>
      <vt:lpstr>Send HTTP Get Request without Parameters</vt:lpstr>
      <vt:lpstr>The JSON Response</vt:lpstr>
      <vt:lpstr>The JAVA Console Output</vt:lpstr>
      <vt:lpstr>Send HTTP Post</vt:lpstr>
      <vt:lpstr>The JSON Response</vt:lpstr>
      <vt:lpstr>The JAVA Console Output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FUNDAMENTAL DAY 01</dc:title>
  <dc:creator>LDS</dc:creator>
  <cp:lastModifiedBy>Sugeng Hary</cp:lastModifiedBy>
  <cp:revision>106</cp:revision>
  <dcterms:created xsi:type="dcterms:W3CDTF">2017-08-02T08:53:38Z</dcterms:created>
  <dcterms:modified xsi:type="dcterms:W3CDTF">2020-07-01T09:56:16Z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