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handoutMasterIdLst>
    <p:handoutMasterId r:id="rId83"/>
  </p:handoutMasterIdLst>
  <p:sldIdLst>
    <p:sldId id="257" r:id="rId2"/>
    <p:sldId id="327" r:id="rId3"/>
    <p:sldId id="328"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393" r:id="rId19"/>
    <p:sldId id="394"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9" r:id="rId80"/>
    <p:sldId id="32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28253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1306661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422774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5436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34278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580265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1773808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106514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156171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27360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684586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547546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2990198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944322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448781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769350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346783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2341878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872677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282830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848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339198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428073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443171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373826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56701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107866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014561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75283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1917927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3297717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684810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40594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4034246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527056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743998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4107436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226820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1977007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522039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2150602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655385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34936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651878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19174774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405070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78335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1916067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40062984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496255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8462727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13724432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315992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52406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710828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105249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613197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1701223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32441685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1565740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12670159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14183310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30509410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36371059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309175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643727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28444303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29315481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8901668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12517196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8139704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41527287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25677894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17648835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4890441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103753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64305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66354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7/2/2020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7/2/2020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7/2/2020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7/2/2020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7/2/2020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7/2/2020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mysql.com/downloads/mysql/5.5.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mysql.com/downloads/connector/j/"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BOOTCAMP</a:t>
            </a:r>
            <a:r>
              <a:rPr lang="en-US"/>
              <a:t/>
            </a:r>
            <a:br>
              <a:rPr lang="en-US"/>
            </a:br>
            <a:r>
              <a:rPr lang="en-US" smtClean="0"/>
              <a:t>DAY 13</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Attribute</a:t>
            </a:r>
          </a:p>
        </p:txBody>
      </p:sp>
      <p:sp>
        <p:nvSpPr>
          <p:cNvPr id="3" name="Content Placeholder 2"/>
          <p:cNvSpPr>
            <a:spLocks noGrp="1"/>
          </p:cNvSpPr>
          <p:nvPr>
            <p:ph idx="1"/>
          </p:nvPr>
        </p:nvSpPr>
        <p:spPr>
          <a:xfrm>
            <a:off x="609600" y="1679713"/>
            <a:ext cx="5532408" cy="4641573"/>
          </a:xfrm>
        </p:spPr>
        <p:txBody>
          <a:bodyPr>
            <a:normAutofit/>
          </a:bodyPr>
          <a:lstStyle/>
          <a:p>
            <a:pPr marL="0" indent="0" algn="just">
              <a:buNone/>
            </a:pPr>
            <a:r>
              <a:rPr lang="en-US" b="1" dirty="0"/>
              <a:t>Composite Attribute</a:t>
            </a:r>
            <a:endParaRPr lang="en-US" dirty="0"/>
          </a:p>
          <a:p>
            <a:pPr algn="just"/>
            <a:r>
              <a:rPr lang="en-US" dirty="0"/>
              <a:t>An attribute that composed of many other attributes is known as a composite attribute. </a:t>
            </a:r>
            <a:endParaRPr lang="en-US" dirty="0" smtClean="0"/>
          </a:p>
          <a:p>
            <a:pPr algn="just"/>
            <a:r>
              <a:rPr lang="en-US" dirty="0" smtClean="0"/>
              <a:t>The </a:t>
            </a:r>
            <a:r>
              <a:rPr lang="en-US" dirty="0"/>
              <a:t>composite attribute is represented by an ellipse, and those ellipses are connected with an ellipse.</a:t>
            </a:r>
          </a:p>
        </p:txBody>
      </p:sp>
      <p:pic>
        <p:nvPicPr>
          <p:cNvPr id="7170"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003" y="2007516"/>
            <a:ext cx="4806857" cy="262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7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Attribute</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b="1" dirty="0"/>
              <a:t>Multivalued Attribute</a:t>
            </a:r>
            <a:endParaRPr lang="en-US" dirty="0"/>
          </a:p>
          <a:p>
            <a:pPr algn="just"/>
            <a:r>
              <a:rPr lang="en-US" dirty="0"/>
              <a:t>An attribute can have more than one value. </a:t>
            </a:r>
            <a:endParaRPr lang="en-US" dirty="0" smtClean="0"/>
          </a:p>
          <a:p>
            <a:pPr algn="just"/>
            <a:r>
              <a:rPr lang="en-US" dirty="0" smtClean="0"/>
              <a:t>These </a:t>
            </a:r>
            <a:r>
              <a:rPr lang="en-US" dirty="0"/>
              <a:t>attributes are known as a multivalued attribute. </a:t>
            </a:r>
            <a:endParaRPr lang="en-US" dirty="0" smtClean="0"/>
          </a:p>
          <a:p>
            <a:pPr algn="just"/>
            <a:r>
              <a:rPr lang="en-US" dirty="0" smtClean="0"/>
              <a:t>The </a:t>
            </a:r>
            <a:r>
              <a:rPr lang="en-US" dirty="0"/>
              <a:t>double oval is used to represent multivalued attribute.</a:t>
            </a:r>
          </a:p>
          <a:p>
            <a:pPr algn="just"/>
            <a:r>
              <a:rPr lang="en-US" b="1" dirty="0"/>
              <a:t>For example,</a:t>
            </a:r>
            <a:r>
              <a:rPr lang="en-US" dirty="0"/>
              <a:t> a student can have more than one phone number.</a:t>
            </a:r>
          </a:p>
        </p:txBody>
      </p:sp>
      <p:pic>
        <p:nvPicPr>
          <p:cNvPr id="8194"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668" y="4573687"/>
            <a:ext cx="2912663" cy="174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5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Attribute</a:t>
            </a:r>
          </a:p>
        </p:txBody>
      </p:sp>
      <p:sp>
        <p:nvSpPr>
          <p:cNvPr id="3" name="Content Placeholder 2"/>
          <p:cNvSpPr>
            <a:spLocks noGrp="1"/>
          </p:cNvSpPr>
          <p:nvPr>
            <p:ph idx="1"/>
          </p:nvPr>
        </p:nvSpPr>
        <p:spPr>
          <a:xfrm>
            <a:off x="609600" y="1679713"/>
            <a:ext cx="5532408" cy="4641573"/>
          </a:xfrm>
        </p:spPr>
        <p:txBody>
          <a:bodyPr>
            <a:normAutofit/>
          </a:bodyPr>
          <a:lstStyle/>
          <a:p>
            <a:pPr marL="0" indent="0" algn="just">
              <a:buNone/>
            </a:pPr>
            <a:r>
              <a:rPr lang="en-US" b="1" dirty="0"/>
              <a:t>Derived Attribute</a:t>
            </a:r>
            <a:endParaRPr lang="en-US" dirty="0"/>
          </a:p>
          <a:p>
            <a:pPr algn="just"/>
            <a:r>
              <a:rPr lang="en-US" dirty="0"/>
              <a:t>An attribute that can be derived from other attribute is known as a derived attribute. </a:t>
            </a:r>
            <a:endParaRPr lang="en-US" dirty="0" smtClean="0"/>
          </a:p>
          <a:p>
            <a:pPr algn="just"/>
            <a:r>
              <a:rPr lang="en-US" dirty="0" smtClean="0"/>
              <a:t>It </a:t>
            </a:r>
            <a:r>
              <a:rPr lang="en-US" dirty="0"/>
              <a:t>can be represented by a dashed ellipse.</a:t>
            </a:r>
          </a:p>
          <a:p>
            <a:pPr algn="just"/>
            <a:r>
              <a:rPr lang="en-US" b="1" dirty="0"/>
              <a:t>For example,</a:t>
            </a:r>
            <a:r>
              <a:rPr lang="en-US" dirty="0"/>
              <a:t> A person's age changes over time and can be derived from another attribute like Date of birth.</a:t>
            </a:r>
          </a:p>
        </p:txBody>
      </p:sp>
      <p:pic>
        <p:nvPicPr>
          <p:cNvPr id="9218"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179" y="2326600"/>
            <a:ext cx="4155482" cy="334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53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Relationship</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A relationship is used to describe the relation between entities. </a:t>
            </a:r>
            <a:endParaRPr lang="en-US" dirty="0" smtClean="0"/>
          </a:p>
          <a:p>
            <a:pPr algn="just"/>
            <a:r>
              <a:rPr lang="en-US" dirty="0" smtClean="0"/>
              <a:t>Diamond </a:t>
            </a:r>
            <a:r>
              <a:rPr lang="en-US" dirty="0"/>
              <a:t>or rhombus is used to represent the relationship.</a:t>
            </a:r>
          </a:p>
        </p:txBody>
      </p:sp>
      <p:pic>
        <p:nvPicPr>
          <p:cNvPr id="10242"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53" y="3043056"/>
            <a:ext cx="7117412" cy="119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79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Relationship</a:t>
            </a:r>
          </a:p>
        </p:txBody>
      </p:sp>
      <p:sp>
        <p:nvSpPr>
          <p:cNvPr id="3" name="Content Placeholder 2"/>
          <p:cNvSpPr>
            <a:spLocks noGrp="1"/>
          </p:cNvSpPr>
          <p:nvPr>
            <p:ph idx="1"/>
          </p:nvPr>
        </p:nvSpPr>
        <p:spPr>
          <a:xfrm>
            <a:off x="609600" y="1679713"/>
            <a:ext cx="10972800" cy="4641573"/>
          </a:xfrm>
        </p:spPr>
        <p:txBody>
          <a:bodyPr>
            <a:normAutofit/>
          </a:bodyPr>
          <a:lstStyle/>
          <a:p>
            <a:pPr marL="0" indent="0">
              <a:buNone/>
            </a:pPr>
            <a:r>
              <a:rPr lang="en-US" b="1" dirty="0"/>
              <a:t>One-to-One Relationship</a:t>
            </a:r>
            <a:endParaRPr lang="en-US" dirty="0"/>
          </a:p>
          <a:p>
            <a:r>
              <a:rPr lang="en-US" dirty="0"/>
              <a:t>When only one instance of an entity is associated with the relationship, then it is known as one to one relationship.</a:t>
            </a:r>
          </a:p>
          <a:p>
            <a:r>
              <a:rPr lang="en-US" b="1" dirty="0"/>
              <a:t>For example,</a:t>
            </a:r>
            <a:r>
              <a:rPr lang="en-US" dirty="0"/>
              <a:t> A female can marry to one male, and a male can marry to one female.</a:t>
            </a:r>
          </a:p>
          <a:p>
            <a:pPr marL="0" indent="0">
              <a:buNone/>
            </a:pPr>
            <a:r>
              <a:rPr lang="en-US" dirty="0"/>
              <a:t/>
            </a:r>
            <a:br>
              <a:rPr lang="en-US" dirty="0"/>
            </a:br>
            <a:endParaRPr lang="en-US" dirty="0"/>
          </a:p>
        </p:txBody>
      </p:sp>
      <p:pic>
        <p:nvPicPr>
          <p:cNvPr id="11266"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07" y="4279288"/>
            <a:ext cx="7834254" cy="131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73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Relationship</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sz="2400" b="1" dirty="0" smtClean="0"/>
              <a:t>One-to-many </a:t>
            </a:r>
            <a:r>
              <a:rPr lang="en-US" sz="2400" b="1" dirty="0"/>
              <a:t>relationship</a:t>
            </a:r>
            <a:endParaRPr lang="en-US" sz="2400" dirty="0"/>
          </a:p>
          <a:p>
            <a:pPr algn="just"/>
            <a:r>
              <a:rPr lang="en-US" sz="2400" dirty="0"/>
              <a:t>When only one instance of the entity on the left, and more than one instance of an entity on the right associates with the relationship then this is known as a one-to-many relationship.</a:t>
            </a:r>
          </a:p>
          <a:p>
            <a:pPr algn="just"/>
            <a:r>
              <a:rPr lang="en-US" sz="2400" b="1" dirty="0"/>
              <a:t>For example,</a:t>
            </a:r>
            <a:r>
              <a:rPr lang="en-US" sz="2400" dirty="0"/>
              <a:t> Scientist can invent many inventions, but the invention is done by the only specific scientist.</a:t>
            </a:r>
          </a:p>
        </p:txBody>
      </p:sp>
      <p:pic>
        <p:nvPicPr>
          <p:cNvPr id="12290"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829" y="4455136"/>
            <a:ext cx="8044157" cy="134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82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Relationship</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sz="2400" b="1" dirty="0"/>
              <a:t>Many-to-one relationship</a:t>
            </a:r>
            <a:endParaRPr lang="en-US" sz="2400" dirty="0"/>
          </a:p>
          <a:p>
            <a:pPr algn="just"/>
            <a:r>
              <a:rPr lang="en-US" sz="2400" dirty="0"/>
              <a:t>When more than one instance of the entity on the left, and only one instance of an entity on the right associates with the relationship then it is known as a many-to-one relationship.</a:t>
            </a:r>
          </a:p>
          <a:p>
            <a:pPr algn="just"/>
            <a:r>
              <a:rPr lang="en-US" sz="2400" b="1" dirty="0"/>
              <a:t>For example,</a:t>
            </a:r>
            <a:r>
              <a:rPr lang="en-US" sz="2400" dirty="0"/>
              <a:t> Student enrolls for only one course, but a course can have many students.</a:t>
            </a:r>
          </a:p>
        </p:txBody>
      </p:sp>
      <p:pic>
        <p:nvPicPr>
          <p:cNvPr id="13314"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176" y="4406029"/>
            <a:ext cx="8095647" cy="135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0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Relationship</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sz="2400" b="1" dirty="0"/>
              <a:t>Many-to-many relationship</a:t>
            </a:r>
            <a:endParaRPr lang="en-US" sz="2400" dirty="0"/>
          </a:p>
          <a:p>
            <a:pPr algn="just"/>
            <a:r>
              <a:rPr lang="en-US" sz="2400" dirty="0"/>
              <a:t>When more than one instance of the entity on the left, and more than one instance of an entity on the right associates with the relationship then it is known as a many-to-many relationship.</a:t>
            </a:r>
          </a:p>
          <a:p>
            <a:pPr algn="just"/>
            <a:r>
              <a:rPr lang="en-US" sz="2400" b="1" dirty="0"/>
              <a:t>For example,</a:t>
            </a:r>
            <a:r>
              <a:rPr lang="en-US" sz="2400" dirty="0"/>
              <a:t> Employee can assign by many projects and project can have many employees.</a:t>
            </a:r>
          </a:p>
        </p:txBody>
      </p:sp>
      <p:pic>
        <p:nvPicPr>
          <p:cNvPr id="14338"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23" y="4500922"/>
            <a:ext cx="7323352" cy="12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9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Manipulating </a:t>
            </a:r>
            <a:r>
              <a:rPr lang="en-US" b="1" dirty="0"/>
              <a:t>Database with </a:t>
            </a:r>
            <a:r>
              <a:rPr lang="en-US" b="1" dirty="0" smtClean="0"/>
              <a:t>JDBC</a:t>
            </a:r>
            <a:endParaRPr lang="en-US" b="1" dirty="0"/>
          </a:p>
        </p:txBody>
      </p:sp>
    </p:spTree>
    <p:extLst>
      <p:ext uri="{BB962C8B-B14F-4D97-AF65-F5344CB8AC3E}">
        <p14:creationId xmlns:p14="http://schemas.microsoft.com/office/powerpoint/2010/main" val="8081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JDBC</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Java JDBC is a java API to connect and execute query with the database. JDBC API uses </a:t>
            </a:r>
            <a:r>
              <a:rPr lang="en-US" dirty="0" err="1"/>
              <a:t>jdbc</a:t>
            </a:r>
            <a:r>
              <a:rPr lang="en-US" dirty="0"/>
              <a:t> drivers to connect with the database.</a:t>
            </a:r>
          </a:p>
        </p:txBody>
      </p:sp>
      <p:pic>
        <p:nvPicPr>
          <p:cNvPr id="2050" name="Picture 2" descr="JDBC (Java Database Connectiv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260" y="3238427"/>
            <a:ext cx="6573479" cy="282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smtClean="0"/>
              <a:t>ERD</a:t>
            </a:r>
            <a:endParaRPr lang="en-US" b="1" dirty="0"/>
          </a:p>
        </p:txBody>
      </p:sp>
    </p:spTree>
    <p:extLst>
      <p:ext uri="{BB962C8B-B14F-4D97-AF65-F5344CB8AC3E}">
        <p14:creationId xmlns:p14="http://schemas.microsoft.com/office/powerpoint/2010/main" val="291129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Why use JDBC</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Before JDBC, ODBC API was the database API to connect and execute query with the database. </a:t>
            </a:r>
            <a:endParaRPr lang="en-US" dirty="0" smtClean="0"/>
          </a:p>
          <a:p>
            <a:pPr>
              <a:lnSpc>
                <a:spcPct val="150000"/>
              </a:lnSpc>
            </a:pPr>
            <a:r>
              <a:rPr lang="en-US" dirty="0" smtClean="0"/>
              <a:t>But</a:t>
            </a:r>
            <a:r>
              <a:rPr lang="en-US" dirty="0"/>
              <a:t>, ODBC API uses ODBC driver which is written in C language (i.e. platform dependent and unsecured). </a:t>
            </a:r>
            <a:endParaRPr lang="en-US" dirty="0" smtClean="0"/>
          </a:p>
          <a:p>
            <a:pPr>
              <a:lnSpc>
                <a:spcPct val="150000"/>
              </a:lnSpc>
            </a:pPr>
            <a:r>
              <a:rPr lang="en-US" dirty="0" smtClean="0"/>
              <a:t>That </a:t>
            </a:r>
            <a:r>
              <a:rPr lang="en-US" dirty="0"/>
              <a:t>is why Java has defined its own API (JDBC API) that uses JDBC drivers (written in Java language).</a:t>
            </a:r>
          </a:p>
        </p:txBody>
      </p:sp>
    </p:spTree>
    <p:extLst>
      <p:ext uri="{BB962C8B-B14F-4D97-AF65-F5344CB8AC3E}">
        <p14:creationId xmlns:p14="http://schemas.microsoft.com/office/powerpoint/2010/main" val="51858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What is API</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API (Application programming interface) is a document that contains description of all the features of a product or software. </a:t>
            </a:r>
            <a:endParaRPr lang="en-US" dirty="0" smtClean="0"/>
          </a:p>
          <a:p>
            <a:pPr>
              <a:lnSpc>
                <a:spcPct val="150000"/>
              </a:lnSpc>
            </a:pPr>
            <a:r>
              <a:rPr lang="en-US" dirty="0" smtClean="0"/>
              <a:t>It </a:t>
            </a:r>
            <a:r>
              <a:rPr lang="en-US" dirty="0"/>
              <a:t>represents classes and interfaces that software programs can follow to communicate with each other. </a:t>
            </a:r>
            <a:endParaRPr lang="en-US" dirty="0" smtClean="0"/>
          </a:p>
          <a:p>
            <a:pPr>
              <a:lnSpc>
                <a:spcPct val="150000"/>
              </a:lnSpc>
            </a:pPr>
            <a:r>
              <a:rPr lang="en-US" dirty="0" smtClean="0"/>
              <a:t>An </a:t>
            </a:r>
            <a:r>
              <a:rPr lang="en-US" dirty="0"/>
              <a:t>API can be created for applications, libraries, operating systems, </a:t>
            </a:r>
            <a:r>
              <a:rPr lang="en-US" dirty="0" err="1"/>
              <a:t>etc</a:t>
            </a:r>
            <a:endParaRPr lang="en-US" dirty="0"/>
          </a:p>
        </p:txBody>
      </p:sp>
    </p:spTree>
    <p:extLst>
      <p:ext uri="{BB962C8B-B14F-4D97-AF65-F5344CB8AC3E}">
        <p14:creationId xmlns:p14="http://schemas.microsoft.com/office/powerpoint/2010/main" val="172135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JDBC Driver</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dirty="0"/>
              <a:t>JDBC Driver is a software component that enables java application to interact with the database</a:t>
            </a:r>
            <a:r>
              <a:rPr lang="en-US" dirty="0" smtClean="0"/>
              <a:t>. There </a:t>
            </a:r>
            <a:r>
              <a:rPr lang="en-US" dirty="0"/>
              <a:t>are 4 types of JDBC drivers:</a:t>
            </a:r>
          </a:p>
          <a:p>
            <a:pPr marL="916686" lvl="1" indent="-514350">
              <a:lnSpc>
                <a:spcPct val="150000"/>
              </a:lnSpc>
              <a:buFont typeface="+mj-lt"/>
              <a:buAutoNum type="arabicPeriod"/>
            </a:pPr>
            <a:r>
              <a:rPr lang="en-US" dirty="0"/>
              <a:t>JDBC-ODBC bridge driver</a:t>
            </a:r>
          </a:p>
          <a:p>
            <a:pPr marL="916686" lvl="1" indent="-514350">
              <a:lnSpc>
                <a:spcPct val="150000"/>
              </a:lnSpc>
              <a:buFont typeface="+mj-lt"/>
              <a:buAutoNum type="arabicPeriod"/>
            </a:pPr>
            <a:r>
              <a:rPr lang="en-US" dirty="0"/>
              <a:t>Native-API driver (partially java driver)</a:t>
            </a:r>
          </a:p>
          <a:p>
            <a:pPr marL="916686" lvl="1" indent="-514350">
              <a:lnSpc>
                <a:spcPct val="150000"/>
              </a:lnSpc>
              <a:buFont typeface="+mj-lt"/>
              <a:buAutoNum type="arabicPeriod"/>
            </a:pPr>
            <a:r>
              <a:rPr lang="en-US" dirty="0"/>
              <a:t>Network Protocol driver (fully java driver)</a:t>
            </a:r>
          </a:p>
          <a:p>
            <a:pPr marL="916686" lvl="1" indent="-514350">
              <a:lnSpc>
                <a:spcPct val="150000"/>
              </a:lnSpc>
              <a:buFont typeface="+mj-lt"/>
              <a:buAutoNum type="arabicPeriod"/>
            </a:pPr>
            <a:r>
              <a:rPr lang="en-US" dirty="0"/>
              <a:t>Thin driver (fully java driver)</a:t>
            </a:r>
          </a:p>
        </p:txBody>
      </p:sp>
    </p:spTree>
    <p:extLst>
      <p:ext uri="{BB962C8B-B14F-4D97-AF65-F5344CB8AC3E}">
        <p14:creationId xmlns:p14="http://schemas.microsoft.com/office/powerpoint/2010/main" val="46595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JDBC-ODBC bridge driver</a:t>
            </a:r>
          </a:p>
        </p:txBody>
      </p:sp>
      <p:sp>
        <p:nvSpPr>
          <p:cNvPr id="3" name="Content Placeholder 2"/>
          <p:cNvSpPr>
            <a:spLocks noGrp="1"/>
          </p:cNvSpPr>
          <p:nvPr>
            <p:ph idx="1"/>
          </p:nvPr>
        </p:nvSpPr>
        <p:spPr>
          <a:xfrm>
            <a:off x="609600" y="1679713"/>
            <a:ext cx="10972800" cy="4641573"/>
          </a:xfrm>
        </p:spPr>
        <p:txBody>
          <a:bodyPr>
            <a:normAutofit/>
          </a:bodyPr>
          <a:lstStyle/>
          <a:p>
            <a:r>
              <a:rPr lang="en-US" sz="2200" dirty="0"/>
              <a:t>The JDBC-ODBC bridge driver uses ODBC driver to connect to the database. </a:t>
            </a:r>
          </a:p>
          <a:p>
            <a:r>
              <a:rPr lang="en-US" sz="2200" dirty="0" smtClean="0"/>
              <a:t>The </a:t>
            </a:r>
            <a:r>
              <a:rPr lang="en-US" sz="2200" dirty="0"/>
              <a:t>JDBC-ODBC bridge driver converts JDBC method calls into the ODBC function calls. </a:t>
            </a:r>
            <a:endParaRPr lang="en-US" sz="2200" dirty="0" smtClean="0"/>
          </a:p>
          <a:p>
            <a:r>
              <a:rPr lang="en-US" sz="2200" dirty="0" smtClean="0"/>
              <a:t>This </a:t>
            </a:r>
            <a:r>
              <a:rPr lang="en-US" sz="2200" dirty="0"/>
              <a:t>is now discouraged because of thin driver.</a:t>
            </a:r>
          </a:p>
        </p:txBody>
      </p:sp>
      <p:pic>
        <p:nvPicPr>
          <p:cNvPr id="6146" name="Picture 2" descr="bridge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029" y="2849217"/>
            <a:ext cx="8415941" cy="400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2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JDBC-ODBC bridge driver</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Advantages:</a:t>
            </a:r>
          </a:p>
          <a:p>
            <a:pPr lvl="1">
              <a:lnSpc>
                <a:spcPct val="150000"/>
              </a:lnSpc>
            </a:pPr>
            <a:r>
              <a:rPr lang="en-US" sz="2200" dirty="0"/>
              <a:t>easy to use.</a:t>
            </a:r>
          </a:p>
          <a:p>
            <a:pPr lvl="1">
              <a:lnSpc>
                <a:spcPct val="150000"/>
              </a:lnSpc>
            </a:pPr>
            <a:r>
              <a:rPr lang="en-US" sz="2200" dirty="0"/>
              <a:t>can be easily connected to any database</a:t>
            </a:r>
            <a:r>
              <a:rPr lang="en-US" sz="2200" dirty="0" smtClean="0"/>
              <a:t>.</a:t>
            </a:r>
          </a:p>
          <a:p>
            <a:pPr marL="109728" indent="0">
              <a:lnSpc>
                <a:spcPct val="150000"/>
              </a:lnSpc>
              <a:buNone/>
            </a:pPr>
            <a:r>
              <a:rPr lang="en-US" sz="3200" dirty="0" smtClean="0"/>
              <a:t>Disadvantages</a:t>
            </a:r>
            <a:r>
              <a:rPr lang="en-US" sz="3200" dirty="0"/>
              <a:t>:</a:t>
            </a:r>
          </a:p>
          <a:p>
            <a:pPr lvl="1">
              <a:lnSpc>
                <a:spcPct val="150000"/>
              </a:lnSpc>
            </a:pPr>
            <a:r>
              <a:rPr lang="en-US" sz="2200" dirty="0"/>
              <a:t>Performance degraded because JDBC method call is converted into the ODBC function calls.</a:t>
            </a:r>
          </a:p>
          <a:p>
            <a:pPr lvl="1">
              <a:lnSpc>
                <a:spcPct val="150000"/>
              </a:lnSpc>
            </a:pPr>
            <a:r>
              <a:rPr lang="en-US" sz="2200" dirty="0"/>
              <a:t>The ODBC driver needs to be installed on the client machine.</a:t>
            </a:r>
          </a:p>
        </p:txBody>
      </p:sp>
    </p:spTree>
    <p:extLst>
      <p:ext uri="{BB962C8B-B14F-4D97-AF65-F5344CB8AC3E}">
        <p14:creationId xmlns:p14="http://schemas.microsoft.com/office/powerpoint/2010/main" val="321649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Native-API driver</a:t>
            </a:r>
          </a:p>
        </p:txBody>
      </p:sp>
      <p:sp>
        <p:nvSpPr>
          <p:cNvPr id="3" name="Content Placeholder 2"/>
          <p:cNvSpPr>
            <a:spLocks noGrp="1"/>
          </p:cNvSpPr>
          <p:nvPr>
            <p:ph idx="1"/>
          </p:nvPr>
        </p:nvSpPr>
        <p:spPr>
          <a:xfrm>
            <a:off x="609600" y="1679713"/>
            <a:ext cx="10972800" cy="4641573"/>
          </a:xfrm>
        </p:spPr>
        <p:txBody>
          <a:bodyPr>
            <a:normAutofit/>
          </a:bodyPr>
          <a:lstStyle/>
          <a:p>
            <a:r>
              <a:rPr lang="en-US" sz="2400" dirty="0"/>
              <a:t>The Native API driver uses the client-side libraries of the database. </a:t>
            </a:r>
            <a:endParaRPr lang="en-US" sz="2400" dirty="0" smtClean="0"/>
          </a:p>
          <a:p>
            <a:r>
              <a:rPr lang="en-US" sz="2400" dirty="0" smtClean="0"/>
              <a:t>The </a:t>
            </a:r>
            <a:r>
              <a:rPr lang="en-US" sz="2400" dirty="0"/>
              <a:t>driver converts JDBC method calls into native calls of the database API. </a:t>
            </a:r>
            <a:endParaRPr lang="en-US" sz="2400" dirty="0" smtClean="0"/>
          </a:p>
          <a:p>
            <a:r>
              <a:rPr lang="en-US" sz="2400" dirty="0" smtClean="0"/>
              <a:t>It </a:t>
            </a:r>
            <a:r>
              <a:rPr lang="en-US" sz="2400" dirty="0"/>
              <a:t>is not written entirely in java.</a:t>
            </a:r>
            <a:endParaRPr lang="en-US" sz="2200" dirty="0"/>
          </a:p>
        </p:txBody>
      </p:sp>
      <p:pic>
        <p:nvPicPr>
          <p:cNvPr id="1026" name="Picture 2" descr="Native-API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09" y="3031433"/>
            <a:ext cx="5759781" cy="382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22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Native-API driver</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Advantages:</a:t>
            </a:r>
          </a:p>
          <a:p>
            <a:pPr lvl="1">
              <a:lnSpc>
                <a:spcPct val="150000"/>
              </a:lnSpc>
            </a:pPr>
            <a:r>
              <a:rPr lang="en-US" sz="2400" dirty="0"/>
              <a:t>P</a:t>
            </a:r>
            <a:r>
              <a:rPr lang="en-US" sz="2400" dirty="0" smtClean="0"/>
              <a:t>erformance </a:t>
            </a:r>
            <a:r>
              <a:rPr lang="en-US" sz="2400" dirty="0"/>
              <a:t>upgraded than JDBC-ODBC bridge driver</a:t>
            </a:r>
            <a:r>
              <a:rPr lang="en-US" sz="2400" dirty="0" smtClean="0"/>
              <a:t>.</a:t>
            </a:r>
            <a:endParaRPr lang="en-US" sz="2400" dirty="0"/>
          </a:p>
          <a:p>
            <a:pPr marL="109728" indent="0">
              <a:lnSpc>
                <a:spcPct val="150000"/>
              </a:lnSpc>
              <a:buNone/>
            </a:pPr>
            <a:r>
              <a:rPr lang="en-US" sz="3200" dirty="0" smtClean="0"/>
              <a:t>Disadvantages</a:t>
            </a:r>
            <a:r>
              <a:rPr lang="en-US" sz="3200" dirty="0"/>
              <a:t>:</a:t>
            </a:r>
          </a:p>
          <a:p>
            <a:pPr lvl="1">
              <a:lnSpc>
                <a:spcPct val="150000"/>
              </a:lnSpc>
            </a:pPr>
            <a:r>
              <a:rPr lang="en-US" sz="2400" dirty="0"/>
              <a:t>The Native driver needs to be installed on the each client machine.</a:t>
            </a:r>
          </a:p>
          <a:p>
            <a:pPr lvl="1">
              <a:lnSpc>
                <a:spcPct val="150000"/>
              </a:lnSpc>
            </a:pPr>
            <a:r>
              <a:rPr lang="en-US" sz="2400" dirty="0"/>
              <a:t>The Vendor client library needs to be installed on client machine</a:t>
            </a:r>
            <a:r>
              <a:rPr lang="en-US" sz="2400" dirty="0" smtClean="0"/>
              <a:t>.</a:t>
            </a:r>
            <a:endParaRPr lang="en-US" sz="2400" dirty="0"/>
          </a:p>
        </p:txBody>
      </p:sp>
    </p:spTree>
    <p:extLst>
      <p:ext uri="{BB962C8B-B14F-4D97-AF65-F5344CB8AC3E}">
        <p14:creationId xmlns:p14="http://schemas.microsoft.com/office/powerpoint/2010/main" val="297748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Network Protocol driver</a:t>
            </a:r>
          </a:p>
        </p:txBody>
      </p:sp>
      <p:sp>
        <p:nvSpPr>
          <p:cNvPr id="3" name="Content Placeholder 2"/>
          <p:cNvSpPr>
            <a:spLocks noGrp="1"/>
          </p:cNvSpPr>
          <p:nvPr>
            <p:ph idx="1"/>
          </p:nvPr>
        </p:nvSpPr>
        <p:spPr>
          <a:xfrm>
            <a:off x="609600" y="1679713"/>
            <a:ext cx="10972800" cy="4641573"/>
          </a:xfrm>
        </p:spPr>
        <p:txBody>
          <a:bodyPr>
            <a:normAutofit/>
          </a:bodyPr>
          <a:lstStyle/>
          <a:p>
            <a:r>
              <a:rPr lang="en-US" sz="2400" dirty="0"/>
              <a:t>The Network Protocol driver uses middleware (application server) that converts JDBC calls directly or indirectly into the vendor-specific database protocol. </a:t>
            </a:r>
            <a:endParaRPr lang="en-US" sz="2400" dirty="0" smtClean="0"/>
          </a:p>
          <a:p>
            <a:r>
              <a:rPr lang="en-US" sz="2400" dirty="0" smtClean="0"/>
              <a:t>It </a:t>
            </a:r>
            <a:r>
              <a:rPr lang="en-US" sz="2400" dirty="0"/>
              <a:t>is fully written in java.</a:t>
            </a:r>
            <a:endParaRPr lang="en-US" sz="2200" dirty="0"/>
          </a:p>
        </p:txBody>
      </p:sp>
      <p:pic>
        <p:nvPicPr>
          <p:cNvPr id="4" name="Picture 2" descr="Network Protocol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913" y="2851215"/>
            <a:ext cx="6605243" cy="400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6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Network Protocol driver</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Advantages:</a:t>
            </a:r>
          </a:p>
          <a:p>
            <a:pPr lvl="1"/>
            <a:r>
              <a:rPr lang="en-US" sz="2400" dirty="0"/>
              <a:t>No client side library is required because of application server that can perform many tasks like auditing, load balancing, logging etc</a:t>
            </a:r>
            <a:r>
              <a:rPr lang="en-US" sz="2400" dirty="0" smtClean="0"/>
              <a:t>.</a:t>
            </a:r>
            <a:endParaRPr lang="en-US" sz="2400" dirty="0"/>
          </a:p>
          <a:p>
            <a:pPr marL="109728" indent="0">
              <a:lnSpc>
                <a:spcPct val="150000"/>
              </a:lnSpc>
              <a:buNone/>
            </a:pPr>
            <a:r>
              <a:rPr lang="en-US" sz="3200" dirty="0" smtClean="0"/>
              <a:t>Disadvantages</a:t>
            </a:r>
            <a:r>
              <a:rPr lang="en-US" sz="3200" dirty="0"/>
              <a:t>:</a:t>
            </a:r>
          </a:p>
          <a:p>
            <a:pPr lvl="1"/>
            <a:r>
              <a:rPr lang="en-US" dirty="0"/>
              <a:t>Network support is required on client machine.</a:t>
            </a:r>
          </a:p>
          <a:p>
            <a:pPr lvl="1"/>
            <a:r>
              <a:rPr lang="en-US" dirty="0"/>
              <a:t>Requires database-specific coding to be done in the middle tier.</a:t>
            </a:r>
          </a:p>
          <a:p>
            <a:pPr lvl="1"/>
            <a:r>
              <a:rPr lang="en-US" dirty="0"/>
              <a:t>Maintenance of Network Protocol driver becomes costly because it requires database-specific coding to be done in the middle tier.</a:t>
            </a:r>
          </a:p>
          <a:p>
            <a:pPr lvl="1">
              <a:lnSpc>
                <a:spcPct val="150000"/>
              </a:lnSpc>
            </a:pPr>
            <a:endParaRPr lang="en-US" sz="2400" dirty="0"/>
          </a:p>
        </p:txBody>
      </p:sp>
    </p:spTree>
    <p:extLst>
      <p:ext uri="{BB962C8B-B14F-4D97-AF65-F5344CB8AC3E}">
        <p14:creationId xmlns:p14="http://schemas.microsoft.com/office/powerpoint/2010/main" val="21024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Thin driver</a:t>
            </a:r>
          </a:p>
        </p:txBody>
      </p:sp>
      <p:sp>
        <p:nvSpPr>
          <p:cNvPr id="3" name="Content Placeholder 2"/>
          <p:cNvSpPr>
            <a:spLocks noGrp="1"/>
          </p:cNvSpPr>
          <p:nvPr>
            <p:ph idx="1"/>
          </p:nvPr>
        </p:nvSpPr>
        <p:spPr>
          <a:xfrm>
            <a:off x="609600" y="1679713"/>
            <a:ext cx="5459896" cy="4641573"/>
          </a:xfrm>
        </p:spPr>
        <p:txBody>
          <a:bodyPr>
            <a:normAutofit/>
          </a:bodyPr>
          <a:lstStyle/>
          <a:p>
            <a:r>
              <a:rPr lang="en-US" sz="2400" dirty="0"/>
              <a:t>The thin driver converts JDBC calls directly into the vendor-specific database protocol. That is why it is known as thin driver. </a:t>
            </a:r>
            <a:endParaRPr lang="en-US" sz="2400" dirty="0" smtClean="0"/>
          </a:p>
          <a:p>
            <a:r>
              <a:rPr lang="en-US" sz="2400" dirty="0" smtClean="0"/>
              <a:t>It </a:t>
            </a:r>
            <a:r>
              <a:rPr lang="en-US" sz="2400" dirty="0"/>
              <a:t>is fully written in Java language.</a:t>
            </a:r>
            <a:endParaRPr lang="en-US" sz="2200" dirty="0"/>
          </a:p>
        </p:txBody>
      </p:sp>
      <p:pic>
        <p:nvPicPr>
          <p:cNvPr id="2050" name="Picture 2" descr="Thin dr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09" y="1321903"/>
            <a:ext cx="5738191" cy="468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9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ER model</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ER model stands for an Entity-Relationship model. It is a high-level data model. This model is used to define the data elements and relationship for a specified system.</a:t>
            </a:r>
          </a:p>
          <a:p>
            <a:r>
              <a:rPr lang="en-US" dirty="0"/>
              <a:t>It develops a conceptual design for the database. It also develops a very simple and easy to design view of data.</a:t>
            </a:r>
          </a:p>
          <a:p>
            <a:r>
              <a:rPr lang="en-US" dirty="0"/>
              <a:t>In ER modeling, the database structure is portrayed as a diagram called an entity-relationship diagram.</a:t>
            </a:r>
          </a:p>
        </p:txBody>
      </p:sp>
    </p:spTree>
    <p:extLst>
      <p:ext uri="{BB962C8B-B14F-4D97-AF65-F5344CB8AC3E}">
        <p14:creationId xmlns:p14="http://schemas.microsoft.com/office/powerpoint/2010/main" val="160259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Network Protocol driver</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Advantages:</a:t>
            </a:r>
          </a:p>
          <a:p>
            <a:pPr lvl="1">
              <a:lnSpc>
                <a:spcPct val="150000"/>
              </a:lnSpc>
            </a:pPr>
            <a:r>
              <a:rPr lang="en-US" dirty="0"/>
              <a:t>Better performance than all other drivers.</a:t>
            </a:r>
          </a:p>
          <a:p>
            <a:pPr lvl="1">
              <a:lnSpc>
                <a:spcPct val="150000"/>
              </a:lnSpc>
            </a:pPr>
            <a:r>
              <a:rPr lang="en-US" dirty="0"/>
              <a:t>No software is required at client side or server side</a:t>
            </a:r>
            <a:r>
              <a:rPr lang="en-US" dirty="0" smtClean="0"/>
              <a:t>.</a:t>
            </a:r>
            <a:endParaRPr lang="en-US" sz="2200" dirty="0"/>
          </a:p>
          <a:p>
            <a:pPr marL="109728" indent="0">
              <a:lnSpc>
                <a:spcPct val="150000"/>
              </a:lnSpc>
              <a:buNone/>
            </a:pPr>
            <a:r>
              <a:rPr lang="en-US" sz="3200" dirty="0" smtClean="0"/>
              <a:t>Disadvantages</a:t>
            </a:r>
            <a:r>
              <a:rPr lang="en-US" sz="3200" dirty="0"/>
              <a:t>:</a:t>
            </a:r>
          </a:p>
          <a:p>
            <a:pPr lvl="1">
              <a:lnSpc>
                <a:spcPct val="150000"/>
              </a:lnSpc>
            </a:pPr>
            <a:r>
              <a:rPr lang="en-US" dirty="0"/>
              <a:t>Drivers depends on the Database</a:t>
            </a:r>
            <a:r>
              <a:rPr lang="en-US" dirty="0" smtClean="0"/>
              <a:t>.</a:t>
            </a:r>
            <a:endParaRPr lang="en-US" dirty="0"/>
          </a:p>
          <a:p>
            <a:pPr lvl="1">
              <a:lnSpc>
                <a:spcPct val="150000"/>
              </a:lnSpc>
            </a:pPr>
            <a:endParaRPr lang="en-US" sz="2400" dirty="0"/>
          </a:p>
        </p:txBody>
      </p:sp>
    </p:spTree>
    <p:extLst>
      <p:ext uri="{BB962C8B-B14F-4D97-AF65-F5344CB8AC3E}">
        <p14:creationId xmlns:p14="http://schemas.microsoft.com/office/powerpoint/2010/main" val="210745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5 Steps to connect to the database in java</a:t>
            </a:r>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pPr marL="109728" indent="0">
              <a:lnSpc>
                <a:spcPct val="150000"/>
              </a:lnSpc>
              <a:buNone/>
            </a:pPr>
            <a:r>
              <a:rPr lang="en-US" dirty="0"/>
              <a:t>There are 5 steps to connect any java application with the database in java using JDBC. They are as follows</a:t>
            </a:r>
            <a:r>
              <a:rPr lang="en-US" dirty="0" smtClean="0"/>
              <a:t>:</a:t>
            </a:r>
          </a:p>
          <a:p>
            <a:pPr>
              <a:lnSpc>
                <a:spcPct val="150000"/>
              </a:lnSpc>
            </a:pPr>
            <a:r>
              <a:rPr lang="en-US" dirty="0" smtClean="0"/>
              <a:t>Register </a:t>
            </a:r>
            <a:r>
              <a:rPr lang="en-US" dirty="0"/>
              <a:t>the driver class</a:t>
            </a:r>
          </a:p>
          <a:p>
            <a:pPr>
              <a:lnSpc>
                <a:spcPct val="150000"/>
              </a:lnSpc>
            </a:pPr>
            <a:r>
              <a:rPr lang="en-US" dirty="0"/>
              <a:t>Creating connection</a:t>
            </a:r>
          </a:p>
          <a:p>
            <a:pPr>
              <a:lnSpc>
                <a:spcPct val="150000"/>
              </a:lnSpc>
            </a:pPr>
            <a:r>
              <a:rPr lang="en-US" dirty="0"/>
              <a:t>Creating statement</a:t>
            </a:r>
          </a:p>
          <a:p>
            <a:pPr>
              <a:lnSpc>
                <a:spcPct val="150000"/>
              </a:lnSpc>
            </a:pPr>
            <a:r>
              <a:rPr lang="en-US" dirty="0"/>
              <a:t>Executing queries</a:t>
            </a:r>
          </a:p>
          <a:p>
            <a:pPr>
              <a:lnSpc>
                <a:spcPct val="150000"/>
              </a:lnSpc>
            </a:pPr>
            <a:r>
              <a:rPr lang="en-US" dirty="0"/>
              <a:t>Closing connection</a:t>
            </a:r>
          </a:p>
        </p:txBody>
      </p:sp>
    </p:spTree>
    <p:extLst>
      <p:ext uri="{BB962C8B-B14F-4D97-AF65-F5344CB8AC3E}">
        <p14:creationId xmlns:p14="http://schemas.microsoft.com/office/powerpoint/2010/main" val="23202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1. Register </a:t>
            </a:r>
            <a:r>
              <a:rPr lang="en-US" dirty="0"/>
              <a:t>the driver class</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The </a:t>
            </a:r>
            <a:r>
              <a:rPr lang="en-US" dirty="0" err="1"/>
              <a:t>forName</a:t>
            </a:r>
            <a:r>
              <a:rPr lang="en-US" dirty="0"/>
              <a:t>() method of Class </a:t>
            </a:r>
            <a:r>
              <a:rPr lang="en-US" dirty="0" err="1"/>
              <a:t>class</a:t>
            </a:r>
            <a:r>
              <a:rPr lang="en-US" dirty="0"/>
              <a:t> is used to register the driver class. This method is used to dynamically load the driver </a:t>
            </a:r>
            <a:r>
              <a:rPr lang="en-US" dirty="0" smtClean="0"/>
              <a:t>class.</a:t>
            </a:r>
          </a:p>
          <a:p>
            <a:pPr>
              <a:lnSpc>
                <a:spcPct val="150000"/>
              </a:lnSpc>
            </a:pPr>
            <a:r>
              <a:rPr lang="en-US" dirty="0" smtClean="0"/>
              <a:t>Syntax </a:t>
            </a:r>
            <a:r>
              <a:rPr lang="en-US" dirty="0"/>
              <a:t>of </a:t>
            </a:r>
            <a:r>
              <a:rPr lang="en-US" dirty="0" err="1"/>
              <a:t>forName</a:t>
            </a:r>
            <a:r>
              <a:rPr lang="en-US" dirty="0" smtClean="0"/>
              <a:t>() method</a:t>
            </a:r>
            <a:endParaRPr lang="en-US" dirty="0"/>
          </a:p>
          <a:p>
            <a:pPr marL="402336" lvl="1" indent="0">
              <a:lnSpc>
                <a:spcPct val="150000"/>
              </a:lnSpc>
              <a:buNone/>
            </a:pPr>
            <a:r>
              <a:rPr lang="en-US" sz="1800" b="1" dirty="0" smtClean="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static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forName</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className</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throws</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ClassNotFoundException</a:t>
            </a:r>
            <a:endParaRPr lang="en-US" sz="1800" dirty="0" smtClean="0">
              <a:latin typeface="Courier New" panose="02070309020205020404" pitchFamily="49" charset="0"/>
              <a:cs typeface="Courier New" panose="02070309020205020404" pitchFamily="49" charset="0"/>
            </a:endParaRPr>
          </a:p>
          <a:p>
            <a:pPr marL="395478" indent="-285750">
              <a:lnSpc>
                <a:spcPct val="150000"/>
              </a:lnSpc>
            </a:pPr>
            <a:r>
              <a:rPr lang="en-US" dirty="0"/>
              <a:t>Example to register the </a:t>
            </a:r>
            <a:r>
              <a:rPr lang="en-US" dirty="0" err="1"/>
              <a:t>OracleDriver</a:t>
            </a:r>
            <a:r>
              <a:rPr lang="en-US" dirty="0"/>
              <a:t> </a:t>
            </a:r>
            <a:r>
              <a:rPr lang="en-US" dirty="0" smtClean="0"/>
              <a:t>class</a:t>
            </a:r>
            <a:endParaRPr lang="en-US" dirty="0" smtClean="0">
              <a:latin typeface="Courier New" panose="02070309020205020404" pitchFamily="49" charset="0"/>
              <a:cs typeface="Courier New" panose="02070309020205020404" pitchFamily="49" charset="0"/>
            </a:endParaRPr>
          </a:p>
          <a:p>
            <a:pPr marL="402336" lvl="1" indent="0">
              <a:lnSpc>
                <a:spcPct val="150000"/>
              </a:lnSpc>
              <a:buNone/>
            </a:pPr>
            <a:r>
              <a:rPr lang="en-US" sz="1800" dirty="0" err="1" smtClean="0">
                <a:latin typeface="Courier New" panose="02070309020205020404" pitchFamily="49" charset="0"/>
                <a:cs typeface="Courier New" panose="02070309020205020404" pitchFamily="49" charset="0"/>
              </a:rPr>
              <a:t>Class.forName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oracle.jdbc.driver.OracleDriver</a:t>
            </a:r>
            <a:r>
              <a:rPr lang="en-US" sz="1800" dirty="0">
                <a:latin typeface="Courier New" panose="02070309020205020404" pitchFamily="49" charset="0"/>
                <a:cs typeface="Courier New" panose="02070309020205020404" pitchFamily="49" charset="0"/>
              </a:rPr>
              <a:t>");  </a:t>
            </a:r>
          </a:p>
          <a:p>
            <a:pPr marL="109728" indent="0">
              <a:lnSpc>
                <a:spcPct val="150000"/>
              </a:lnSpc>
              <a:buNone/>
            </a:pPr>
            <a:endParaRPr lang="en-US" dirty="0"/>
          </a:p>
        </p:txBody>
      </p:sp>
    </p:spTree>
    <p:extLst>
      <p:ext uri="{BB962C8B-B14F-4D97-AF65-F5344CB8AC3E}">
        <p14:creationId xmlns:p14="http://schemas.microsoft.com/office/powerpoint/2010/main" val="4861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2</a:t>
            </a:r>
            <a:r>
              <a:rPr lang="en-US" dirty="0" smtClean="0"/>
              <a:t>. </a:t>
            </a:r>
            <a:r>
              <a:rPr lang="en-US" dirty="0"/>
              <a:t>Create the connection </a:t>
            </a:r>
            <a:r>
              <a:rPr lang="en-US" dirty="0" smtClean="0"/>
              <a:t>object</a:t>
            </a:r>
            <a:endParaRPr lang="en-US" dirty="0"/>
          </a:p>
        </p:txBody>
      </p:sp>
      <p:sp>
        <p:nvSpPr>
          <p:cNvPr id="3" name="Content Placeholder 2"/>
          <p:cNvSpPr>
            <a:spLocks noGrp="1"/>
          </p:cNvSpPr>
          <p:nvPr>
            <p:ph idx="1"/>
          </p:nvPr>
        </p:nvSpPr>
        <p:spPr>
          <a:xfrm>
            <a:off x="609600" y="1679713"/>
            <a:ext cx="10972800" cy="4641573"/>
          </a:xfrm>
        </p:spPr>
        <p:txBody>
          <a:bodyPr>
            <a:normAutofit lnSpcReduction="10000"/>
          </a:bodyPr>
          <a:lstStyle/>
          <a:p>
            <a:pPr>
              <a:lnSpc>
                <a:spcPct val="150000"/>
              </a:lnSpc>
            </a:pPr>
            <a:r>
              <a:rPr lang="en-US" dirty="0"/>
              <a:t>The </a:t>
            </a:r>
            <a:r>
              <a:rPr lang="en-US" dirty="0" err="1"/>
              <a:t>getConnection</a:t>
            </a:r>
            <a:r>
              <a:rPr lang="en-US" dirty="0"/>
              <a:t>() method of </a:t>
            </a:r>
            <a:r>
              <a:rPr lang="en-US" dirty="0" err="1"/>
              <a:t>DriverManager</a:t>
            </a:r>
            <a:r>
              <a:rPr lang="en-US" dirty="0"/>
              <a:t> class is used to establish connection with the </a:t>
            </a:r>
            <a:r>
              <a:rPr lang="en-US" dirty="0" smtClean="0"/>
              <a:t>database.</a:t>
            </a:r>
          </a:p>
          <a:p>
            <a:pPr>
              <a:lnSpc>
                <a:spcPct val="150000"/>
              </a:lnSpc>
            </a:pPr>
            <a:r>
              <a:rPr lang="en-US" dirty="0" smtClean="0"/>
              <a:t>Syntax </a:t>
            </a:r>
            <a:r>
              <a:rPr lang="en-US" dirty="0"/>
              <a:t>of </a:t>
            </a:r>
            <a:r>
              <a:rPr lang="en-US" dirty="0" err="1" smtClean="0"/>
              <a:t>getConnection</a:t>
            </a:r>
            <a:r>
              <a:rPr lang="en-US" dirty="0" smtClean="0"/>
              <a:t>() method</a:t>
            </a:r>
            <a:endParaRPr lang="en-US" dirty="0"/>
          </a:p>
          <a:p>
            <a:pPr marL="402336" lvl="1" indent="0">
              <a:buNone/>
            </a:pPr>
            <a:r>
              <a:rPr lang="en-US" sz="1500" b="1" dirty="0" smtClean="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static</a:t>
            </a:r>
            <a:r>
              <a:rPr lang="en-US" sz="1500" dirty="0">
                <a:latin typeface="Courier New" panose="02070309020205020404" pitchFamily="49" charset="0"/>
                <a:cs typeface="Courier New" panose="02070309020205020404" pitchFamily="49" charset="0"/>
              </a:rPr>
              <a:t> Connection </a:t>
            </a:r>
            <a:r>
              <a:rPr lang="en-US" sz="1500" dirty="0" err="1">
                <a:latin typeface="Courier New" panose="02070309020205020404" pitchFamily="49" charset="0"/>
                <a:cs typeface="Courier New" panose="02070309020205020404" pitchFamily="49" charset="0"/>
              </a:rPr>
              <a:t>getConnection</a:t>
            </a:r>
            <a:r>
              <a:rPr lang="en-US" sz="1500" dirty="0">
                <a:latin typeface="Courier New" panose="02070309020205020404" pitchFamily="49" charset="0"/>
                <a:cs typeface="Courier New" panose="02070309020205020404" pitchFamily="49" charset="0"/>
              </a:rPr>
              <a:t>(String </a:t>
            </a:r>
            <a:r>
              <a:rPr lang="en-US" sz="1500" dirty="0" err="1">
                <a:latin typeface="Courier New" panose="02070309020205020404" pitchFamily="49" charset="0"/>
                <a:cs typeface="Courier New" panose="02070309020205020404" pitchFamily="49" charset="0"/>
              </a:rPr>
              <a:t>url</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throws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SQLException</a:t>
            </a:r>
            <a:r>
              <a:rPr lang="en-US" sz="1500" dirty="0">
                <a:latin typeface="Courier New" panose="02070309020205020404" pitchFamily="49" charset="0"/>
                <a:cs typeface="Courier New" panose="02070309020205020404" pitchFamily="49" charset="0"/>
              </a:rPr>
              <a:t>  </a:t>
            </a:r>
            <a:endParaRPr lang="en-US" sz="1500" dirty="0" smtClean="0">
              <a:latin typeface="Courier New" panose="02070309020205020404" pitchFamily="49" charset="0"/>
              <a:cs typeface="Courier New" panose="02070309020205020404" pitchFamily="49" charset="0"/>
            </a:endParaRPr>
          </a:p>
          <a:p>
            <a:pPr marL="402336" lvl="1" indent="0">
              <a:buNone/>
            </a:pPr>
            <a:r>
              <a:rPr lang="en-US" sz="1500" b="1" dirty="0" smtClean="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static</a:t>
            </a:r>
            <a:r>
              <a:rPr lang="en-US" sz="1500" dirty="0">
                <a:latin typeface="Courier New" panose="02070309020205020404" pitchFamily="49" charset="0"/>
                <a:cs typeface="Courier New" panose="02070309020205020404" pitchFamily="49" charset="0"/>
              </a:rPr>
              <a:t> Connection </a:t>
            </a:r>
            <a:r>
              <a:rPr lang="en-US" sz="1500" dirty="0" err="1">
                <a:latin typeface="Courier New" panose="02070309020205020404" pitchFamily="49" charset="0"/>
                <a:cs typeface="Courier New" panose="02070309020205020404" pitchFamily="49" charset="0"/>
              </a:rPr>
              <a:t>getConnection</a:t>
            </a:r>
            <a:r>
              <a:rPr lang="en-US" sz="1500" dirty="0">
                <a:latin typeface="Courier New" panose="02070309020205020404" pitchFamily="49" charset="0"/>
                <a:cs typeface="Courier New" panose="02070309020205020404" pitchFamily="49" charset="0"/>
              </a:rPr>
              <a:t>(String </a:t>
            </a:r>
            <a:r>
              <a:rPr lang="en-US" sz="1500" dirty="0" err="1">
                <a:latin typeface="Courier New" panose="02070309020205020404" pitchFamily="49" charset="0"/>
                <a:cs typeface="Courier New" panose="02070309020205020404" pitchFamily="49" charset="0"/>
              </a:rPr>
              <a:t>url,String</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name,String</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password)</a:t>
            </a:r>
            <a:r>
              <a:rPr lang="en-US" sz="1500" dirty="0">
                <a:latin typeface="Courier New" panose="02070309020205020404" pitchFamily="49" charset="0"/>
                <a:cs typeface="Courier New" panose="02070309020205020404" pitchFamily="49" charset="0"/>
              </a:rPr>
              <a:t> </a:t>
            </a:r>
            <a:endParaRPr lang="en-US" sz="1500" dirty="0" smtClean="0">
              <a:latin typeface="Courier New" panose="02070309020205020404" pitchFamily="49" charset="0"/>
              <a:cs typeface="Courier New" panose="02070309020205020404" pitchFamily="49" charset="0"/>
            </a:endParaRPr>
          </a:p>
          <a:p>
            <a:pPr marL="402336" lvl="1" indent="0">
              <a:buNone/>
            </a:pPr>
            <a:r>
              <a:rPr lang="en-US"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							throws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SQLException</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395478" indent="-285750">
              <a:lnSpc>
                <a:spcPct val="150000"/>
              </a:lnSpc>
            </a:pPr>
            <a:r>
              <a:rPr lang="en-US" dirty="0"/>
              <a:t>Example to </a:t>
            </a:r>
            <a:r>
              <a:rPr lang="en-US" dirty="0" smtClean="0"/>
              <a:t>establish </a:t>
            </a:r>
            <a:r>
              <a:rPr lang="en-US" dirty="0"/>
              <a:t>connection with the Oracle </a:t>
            </a:r>
            <a:r>
              <a:rPr lang="en-US" dirty="0" smtClean="0"/>
              <a:t>database</a:t>
            </a:r>
            <a:endParaRPr lang="en-US" dirty="0" smtClean="0">
              <a:latin typeface="Courier New" panose="02070309020205020404" pitchFamily="49" charset="0"/>
              <a:cs typeface="Courier New" panose="02070309020205020404" pitchFamily="49" charset="0"/>
            </a:endParaRPr>
          </a:p>
          <a:p>
            <a:pPr marL="402336" lvl="1" indent="0">
              <a:buNone/>
            </a:pPr>
            <a:r>
              <a:rPr lang="en-US" sz="1500" dirty="0" smtClean="0">
                <a:latin typeface="Courier New" panose="02070309020205020404" pitchFamily="49" charset="0"/>
                <a:cs typeface="Courier New" panose="02070309020205020404" pitchFamily="49" charset="0"/>
              </a:rPr>
              <a:t>Connection</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con=</a:t>
            </a:r>
          </a:p>
          <a:p>
            <a:pPr marL="402336" lvl="1" indent="0">
              <a:buNone/>
            </a:pPr>
            <a:r>
              <a:rPr lang="en-US" sz="1500" dirty="0" err="1" smtClean="0">
                <a:latin typeface="Courier New" panose="02070309020205020404" pitchFamily="49" charset="0"/>
                <a:cs typeface="Courier New" panose="02070309020205020404" pitchFamily="49" charset="0"/>
              </a:rPr>
              <a:t>DriverManager.getConnection</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jdbc:oracle:thin</a:t>
            </a:r>
            <a:r>
              <a:rPr lang="en-US" sz="1500" dirty="0">
                <a:latin typeface="Courier New" panose="02070309020205020404" pitchFamily="49" charset="0"/>
                <a:cs typeface="Courier New" panose="02070309020205020404" pitchFamily="49" charset="0"/>
              </a:rPr>
              <a:t>:@localhost:1521:xe","system","password");</a:t>
            </a:r>
          </a:p>
          <a:p>
            <a:pPr marL="402336" lvl="1" indent="0">
              <a:lnSpc>
                <a:spcPct val="150000"/>
              </a:lnSpc>
              <a:buNone/>
            </a:pPr>
            <a:r>
              <a:rPr lang="en-US" sz="1800" dirty="0">
                <a:latin typeface="Courier New" panose="02070309020205020404" pitchFamily="49" charset="0"/>
                <a:cs typeface="Courier New" panose="02070309020205020404" pitchFamily="49" charset="0"/>
              </a:rPr>
              <a:t> </a:t>
            </a:r>
          </a:p>
          <a:p>
            <a:pPr marL="109728" indent="0">
              <a:lnSpc>
                <a:spcPct val="150000"/>
              </a:lnSpc>
              <a:buNone/>
            </a:pPr>
            <a:endParaRPr lang="en-US" dirty="0"/>
          </a:p>
        </p:txBody>
      </p:sp>
    </p:spTree>
    <p:extLst>
      <p:ext uri="{BB962C8B-B14F-4D97-AF65-F5344CB8AC3E}">
        <p14:creationId xmlns:p14="http://schemas.microsoft.com/office/powerpoint/2010/main" val="19757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3. </a:t>
            </a:r>
            <a:r>
              <a:rPr lang="en-US" dirty="0"/>
              <a:t>Create the Statement </a:t>
            </a:r>
            <a:r>
              <a:rPr lang="en-US" dirty="0" smtClean="0"/>
              <a:t>object</a:t>
            </a:r>
            <a:endParaRPr lang="en-US" dirty="0"/>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pPr>
              <a:lnSpc>
                <a:spcPct val="150000"/>
              </a:lnSpc>
            </a:pPr>
            <a:r>
              <a:rPr lang="en-US" dirty="0"/>
              <a:t>The </a:t>
            </a:r>
            <a:r>
              <a:rPr lang="en-US" dirty="0" err="1"/>
              <a:t>createStatement</a:t>
            </a:r>
            <a:r>
              <a:rPr lang="en-US" dirty="0"/>
              <a:t>() method of Connection interface is used to create statement. </a:t>
            </a:r>
            <a:endParaRPr lang="en-US" dirty="0" smtClean="0"/>
          </a:p>
          <a:p>
            <a:pPr>
              <a:lnSpc>
                <a:spcPct val="150000"/>
              </a:lnSpc>
            </a:pPr>
            <a:r>
              <a:rPr lang="en-US" dirty="0" smtClean="0"/>
              <a:t>The </a:t>
            </a:r>
            <a:r>
              <a:rPr lang="en-US" dirty="0"/>
              <a:t>object of statement is responsible to execute queries with the database</a:t>
            </a:r>
            <a:r>
              <a:rPr lang="en-US" dirty="0" smtClean="0"/>
              <a:t>.</a:t>
            </a:r>
          </a:p>
          <a:p>
            <a:pPr>
              <a:lnSpc>
                <a:spcPct val="150000"/>
              </a:lnSpc>
            </a:pPr>
            <a:r>
              <a:rPr lang="en-US" dirty="0" smtClean="0"/>
              <a:t>Syntax </a:t>
            </a:r>
            <a:r>
              <a:rPr lang="en-US" dirty="0"/>
              <a:t>of </a:t>
            </a:r>
            <a:r>
              <a:rPr lang="en-US" dirty="0" err="1" smtClean="0"/>
              <a:t>createStatement</a:t>
            </a:r>
            <a:r>
              <a:rPr lang="en-US" dirty="0" smtClean="0"/>
              <a:t>() method</a:t>
            </a:r>
          </a:p>
          <a:p>
            <a:pPr marL="402336" lvl="1" indent="0">
              <a:lnSpc>
                <a:spcPct val="150000"/>
              </a:lnSpc>
              <a:buNone/>
            </a:pPr>
            <a:r>
              <a:rPr lang="en-US" sz="1800" b="1" dirty="0" smtClean="0">
                <a:latin typeface="Courier New" panose="02070309020205020404" pitchFamily="49" charset="0"/>
                <a:cs typeface="Courier New" panose="02070309020205020404" pitchFamily="49" charset="0"/>
              </a:rPr>
              <a:t>public</a:t>
            </a:r>
            <a:r>
              <a:rPr lang="en-US" sz="1800" dirty="0" smtClean="0">
                <a:latin typeface="Courier New" panose="02070309020205020404" pitchFamily="49" charset="0"/>
                <a:cs typeface="Courier New" panose="02070309020205020404" pitchFamily="49" charset="0"/>
              </a:rPr>
              <a:t> Statement </a:t>
            </a:r>
            <a:r>
              <a:rPr lang="en-US" sz="1800" dirty="0" err="1" smtClean="0">
                <a:latin typeface="Courier New" panose="02070309020205020404" pitchFamily="49" charset="0"/>
                <a:cs typeface="Courier New" panose="02070309020205020404" pitchFamily="49" charset="0"/>
              </a:rPr>
              <a:t>createStatement</a:t>
            </a:r>
            <a:r>
              <a:rPr lang="en-US" sz="1800"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throws</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SQLException</a:t>
            </a:r>
            <a:r>
              <a:rPr lang="en-US" sz="1800" dirty="0" smtClean="0">
                <a:latin typeface="Courier New" panose="02070309020205020404" pitchFamily="49" charset="0"/>
                <a:cs typeface="Courier New" panose="02070309020205020404" pitchFamily="49" charset="0"/>
              </a:rPr>
              <a:t>  </a:t>
            </a:r>
          </a:p>
          <a:p>
            <a:pPr marL="395478" indent="-285750">
              <a:lnSpc>
                <a:spcPct val="150000"/>
              </a:lnSpc>
            </a:pPr>
            <a:r>
              <a:rPr lang="en-US" dirty="0" smtClean="0"/>
              <a:t>Example </a:t>
            </a:r>
            <a:r>
              <a:rPr lang="en-US" dirty="0"/>
              <a:t>to create the statement </a:t>
            </a:r>
            <a:r>
              <a:rPr lang="en-US" dirty="0" smtClean="0"/>
              <a:t>object</a:t>
            </a:r>
            <a:endParaRPr lang="en-US" dirty="0" smtClean="0">
              <a:latin typeface="Courier New" panose="02070309020205020404" pitchFamily="49" charset="0"/>
              <a:cs typeface="Courier New" panose="02070309020205020404" pitchFamily="49" charset="0"/>
            </a:endParaRPr>
          </a:p>
          <a:p>
            <a:pPr marL="402336" lvl="1" indent="0">
              <a:lnSpc>
                <a:spcPct val="150000"/>
              </a:lnSpc>
              <a:buNone/>
            </a:pPr>
            <a:r>
              <a:rPr lang="en-US" sz="1800" dirty="0" smtClean="0">
                <a:latin typeface="Courier New" panose="02070309020205020404" pitchFamily="49" charset="0"/>
                <a:cs typeface="Courier New" panose="02070309020205020404" pitchFamily="49" charset="0"/>
              </a:rPr>
              <a:t>Statement </a:t>
            </a:r>
            <a:r>
              <a:rPr lang="en-US" sz="1800" dirty="0" err="1" smtClean="0">
                <a:latin typeface="Courier New" panose="02070309020205020404" pitchFamily="49" charset="0"/>
                <a:cs typeface="Courier New" panose="02070309020205020404" pitchFamily="49" charset="0"/>
              </a:rPr>
              <a:t>stmt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con.createStatement</a:t>
            </a:r>
            <a:r>
              <a:rPr lang="en-US" sz="1800" dirty="0" smtClean="0">
                <a:latin typeface="Courier New" panose="02070309020205020404" pitchFamily="49" charset="0"/>
                <a:cs typeface="Courier New" panose="02070309020205020404" pitchFamily="49" charset="0"/>
              </a:rPr>
              <a:t>();</a:t>
            </a:r>
          </a:p>
          <a:p>
            <a:pPr marL="402336" lvl="1" indent="0">
              <a:lnSpc>
                <a:spcPct val="110000"/>
              </a:lnSpc>
              <a:buNone/>
            </a:pPr>
            <a:r>
              <a:rPr lang="en-US" sz="1800" dirty="0">
                <a:latin typeface="Courier New" panose="02070309020205020404" pitchFamily="49" charset="0"/>
                <a:cs typeface="Courier New" panose="02070309020205020404" pitchFamily="49" charset="0"/>
              </a:rPr>
              <a:t> </a:t>
            </a:r>
          </a:p>
          <a:p>
            <a:pPr marL="109728" indent="0">
              <a:lnSpc>
                <a:spcPct val="110000"/>
              </a:lnSpc>
              <a:buNone/>
            </a:pPr>
            <a:endParaRPr lang="en-US" dirty="0"/>
          </a:p>
        </p:txBody>
      </p:sp>
    </p:spTree>
    <p:extLst>
      <p:ext uri="{BB962C8B-B14F-4D97-AF65-F5344CB8AC3E}">
        <p14:creationId xmlns:p14="http://schemas.microsoft.com/office/powerpoint/2010/main" val="294557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4</a:t>
            </a:r>
            <a:r>
              <a:rPr lang="en-US" dirty="0" smtClean="0"/>
              <a:t>. </a:t>
            </a:r>
            <a:r>
              <a:rPr lang="en-US" dirty="0"/>
              <a:t>Execute the </a:t>
            </a:r>
            <a:r>
              <a:rPr lang="en-US" dirty="0" smtClean="0"/>
              <a:t>query</a:t>
            </a:r>
            <a:endParaRPr lang="en-US" dirty="0"/>
          </a:p>
        </p:txBody>
      </p:sp>
      <p:sp>
        <p:nvSpPr>
          <p:cNvPr id="3" name="Content Placeholder 2"/>
          <p:cNvSpPr>
            <a:spLocks noGrp="1"/>
          </p:cNvSpPr>
          <p:nvPr>
            <p:ph idx="1"/>
          </p:nvPr>
        </p:nvSpPr>
        <p:spPr>
          <a:xfrm>
            <a:off x="609600" y="1679713"/>
            <a:ext cx="10972800" cy="4641573"/>
          </a:xfrm>
        </p:spPr>
        <p:txBody>
          <a:bodyPr>
            <a:normAutofit fontScale="47500" lnSpcReduction="20000"/>
          </a:bodyPr>
          <a:lstStyle/>
          <a:p>
            <a:pPr>
              <a:lnSpc>
                <a:spcPct val="150000"/>
              </a:lnSpc>
            </a:pPr>
            <a:r>
              <a:rPr lang="en-US" sz="4400" dirty="0"/>
              <a:t>The </a:t>
            </a:r>
            <a:r>
              <a:rPr lang="en-US" sz="4400" dirty="0" err="1"/>
              <a:t>executeQuery</a:t>
            </a:r>
            <a:r>
              <a:rPr lang="en-US" sz="4400" dirty="0"/>
              <a:t>() method of Statement interface is used to execute queries to the database. </a:t>
            </a:r>
            <a:endParaRPr lang="en-US" sz="4400" dirty="0" smtClean="0"/>
          </a:p>
          <a:p>
            <a:pPr>
              <a:lnSpc>
                <a:spcPct val="150000"/>
              </a:lnSpc>
            </a:pPr>
            <a:r>
              <a:rPr lang="en-US" sz="4400" dirty="0" smtClean="0"/>
              <a:t>This </a:t>
            </a:r>
            <a:r>
              <a:rPr lang="en-US" sz="4400" dirty="0"/>
              <a:t>method returns the object of </a:t>
            </a:r>
            <a:r>
              <a:rPr lang="en-US" sz="4400" dirty="0" err="1"/>
              <a:t>ResultSet</a:t>
            </a:r>
            <a:r>
              <a:rPr lang="en-US" sz="4400" dirty="0"/>
              <a:t> that can be used to get all the records of a </a:t>
            </a:r>
            <a:r>
              <a:rPr lang="en-US" sz="4400" dirty="0" smtClean="0"/>
              <a:t>table.</a:t>
            </a:r>
          </a:p>
          <a:p>
            <a:pPr>
              <a:lnSpc>
                <a:spcPct val="150000"/>
              </a:lnSpc>
            </a:pPr>
            <a:r>
              <a:rPr lang="en-US" sz="4400" dirty="0" smtClean="0"/>
              <a:t>Syntax </a:t>
            </a:r>
            <a:r>
              <a:rPr lang="en-US" sz="4400" dirty="0"/>
              <a:t>of </a:t>
            </a:r>
            <a:r>
              <a:rPr lang="en-US" sz="4400" dirty="0" err="1" smtClean="0"/>
              <a:t>executeQuery</a:t>
            </a:r>
            <a:r>
              <a:rPr lang="en-US" sz="4400" dirty="0" smtClean="0"/>
              <a:t>() method</a:t>
            </a:r>
          </a:p>
          <a:p>
            <a:pPr marL="402336" lvl="1" indent="0">
              <a:lnSpc>
                <a:spcPct val="150000"/>
              </a:lnSpc>
              <a:buNone/>
            </a:pPr>
            <a:r>
              <a:rPr lang="en-US" sz="2900" b="1" dirty="0" smtClean="0">
                <a:latin typeface="Courier New" panose="02070309020205020404" pitchFamily="49" charset="0"/>
                <a:cs typeface="Courier New" panose="02070309020205020404" pitchFamily="49" charset="0"/>
              </a:rPr>
              <a:t>public</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ResultSet</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executeQuery</a:t>
            </a:r>
            <a:r>
              <a:rPr lang="en-US" sz="2900" dirty="0">
                <a:latin typeface="Courier New" panose="02070309020205020404" pitchFamily="49" charset="0"/>
                <a:cs typeface="Courier New" panose="02070309020205020404" pitchFamily="49" charset="0"/>
              </a:rPr>
              <a:t>(String </a:t>
            </a:r>
            <a:r>
              <a:rPr lang="en-US" sz="2900" dirty="0" err="1">
                <a:latin typeface="Courier New" panose="02070309020205020404" pitchFamily="49" charset="0"/>
                <a:cs typeface="Courier New" panose="02070309020205020404" pitchFamily="49" charset="0"/>
              </a:rPr>
              <a:t>sql</a:t>
            </a:r>
            <a:r>
              <a:rPr lang="en-US" sz="2900" dirty="0">
                <a:latin typeface="Courier New" panose="02070309020205020404" pitchFamily="49" charset="0"/>
                <a:cs typeface="Courier New" panose="02070309020205020404" pitchFamily="49" charset="0"/>
              </a:rPr>
              <a:t>)</a:t>
            </a:r>
            <a:r>
              <a:rPr lang="en-US" sz="2900" b="1" dirty="0">
                <a:latin typeface="Courier New" panose="02070309020205020404" pitchFamily="49" charset="0"/>
                <a:cs typeface="Courier New" panose="02070309020205020404" pitchFamily="49" charset="0"/>
              </a:rPr>
              <a:t>throws</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SQLException</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p>
          <a:p>
            <a:pPr marL="395478" indent="-285750">
              <a:lnSpc>
                <a:spcPct val="150000"/>
              </a:lnSpc>
            </a:pPr>
            <a:r>
              <a:rPr lang="en-US" sz="4400" dirty="0" smtClean="0"/>
              <a:t>Example </a:t>
            </a:r>
            <a:r>
              <a:rPr lang="en-US" sz="4400" dirty="0"/>
              <a:t>to create the statement </a:t>
            </a:r>
            <a:r>
              <a:rPr lang="en-US" sz="4400" dirty="0" smtClean="0"/>
              <a:t>object</a:t>
            </a:r>
            <a:endParaRPr lang="en-US" sz="4400" dirty="0" smtClean="0">
              <a:latin typeface="Courier New" panose="02070309020205020404" pitchFamily="49" charset="0"/>
              <a:cs typeface="Courier New" panose="02070309020205020404" pitchFamily="49" charset="0"/>
            </a:endParaRPr>
          </a:p>
          <a:p>
            <a:pPr marL="402336" lvl="1" indent="0">
              <a:buNone/>
            </a:pPr>
            <a:r>
              <a:rPr lang="en-US" sz="2900" dirty="0" err="1">
                <a:latin typeface="Courier New" panose="02070309020205020404" pitchFamily="49" charset="0"/>
                <a:cs typeface="Courier New" panose="02070309020205020404" pitchFamily="49" charset="0"/>
              </a:rPr>
              <a:t>ResultSet</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rs</a:t>
            </a: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stmt.executeQuery</a:t>
            </a:r>
            <a:r>
              <a:rPr lang="en-US" sz="2900" dirty="0">
                <a:latin typeface="Courier New" panose="02070309020205020404" pitchFamily="49" charset="0"/>
                <a:cs typeface="Courier New" panose="02070309020205020404" pitchFamily="49" charset="0"/>
              </a:rPr>
              <a:t>("select * from </a:t>
            </a:r>
            <a:r>
              <a:rPr lang="en-US" sz="2900" dirty="0" err="1">
                <a:latin typeface="Courier New" panose="02070309020205020404" pitchFamily="49" charset="0"/>
                <a:cs typeface="Courier New" panose="02070309020205020404" pitchFamily="49" charset="0"/>
              </a:rPr>
              <a:t>emp</a:t>
            </a:r>
            <a:r>
              <a:rPr lang="en-US" sz="2900" dirty="0">
                <a:latin typeface="Courier New" panose="02070309020205020404" pitchFamily="49" charset="0"/>
                <a:cs typeface="Courier New" panose="02070309020205020404" pitchFamily="49" charset="0"/>
              </a:rPr>
              <a:t>");  </a:t>
            </a:r>
          </a:p>
          <a:p>
            <a:pPr marL="402336" lvl="1" indent="0">
              <a:buNone/>
            </a:pPr>
            <a:r>
              <a:rPr lang="en-US" sz="2900" b="1" dirty="0" smtClean="0">
                <a:latin typeface="Courier New" panose="02070309020205020404" pitchFamily="49" charset="0"/>
                <a:cs typeface="Courier New" panose="02070309020205020404" pitchFamily="49" charset="0"/>
              </a:rPr>
              <a:t>while</a:t>
            </a:r>
            <a:r>
              <a:rPr lang="en-US" sz="2900" dirty="0" smtClean="0">
                <a:latin typeface="Courier New" panose="02070309020205020404" pitchFamily="49" charset="0"/>
                <a:cs typeface="Courier New" panose="02070309020205020404" pitchFamily="49" charset="0"/>
              </a:rPr>
              <a:t>(</a:t>
            </a:r>
            <a:r>
              <a:rPr lang="en-US" sz="2900" dirty="0" err="1" smtClean="0">
                <a:latin typeface="Courier New" panose="02070309020205020404" pitchFamily="49" charset="0"/>
                <a:cs typeface="Courier New" panose="02070309020205020404" pitchFamily="49" charset="0"/>
              </a:rPr>
              <a:t>rs.next</a:t>
            </a:r>
            <a:r>
              <a:rPr lang="en-US" sz="2900" dirty="0">
                <a:latin typeface="Courier New" panose="02070309020205020404" pitchFamily="49" charset="0"/>
                <a:cs typeface="Courier New" panose="02070309020205020404" pitchFamily="49" charset="0"/>
              </a:rPr>
              <a:t>()){  </a:t>
            </a:r>
          </a:p>
          <a:p>
            <a:pPr marL="402336" lvl="1" indent="0">
              <a:buNone/>
            </a:pPr>
            <a:r>
              <a:rPr lang="en-US" sz="2900" dirty="0" smtClean="0">
                <a:latin typeface="Courier New" panose="02070309020205020404" pitchFamily="49" charset="0"/>
                <a:cs typeface="Courier New" panose="02070309020205020404" pitchFamily="49" charset="0"/>
              </a:rPr>
              <a:t>	</a:t>
            </a:r>
            <a:r>
              <a:rPr lang="en-US" sz="2900" dirty="0" err="1" smtClean="0">
                <a:latin typeface="Courier New" panose="02070309020205020404" pitchFamily="49" charset="0"/>
                <a:cs typeface="Courier New" panose="02070309020205020404" pitchFamily="49" charset="0"/>
              </a:rPr>
              <a:t>System.out.println</a:t>
            </a:r>
            <a:r>
              <a:rPr lang="en-US" sz="2900" dirty="0" smtClean="0">
                <a:latin typeface="Courier New" panose="02070309020205020404" pitchFamily="49" charset="0"/>
                <a:cs typeface="Courier New" panose="02070309020205020404" pitchFamily="49" charset="0"/>
              </a:rPr>
              <a:t>(</a:t>
            </a:r>
            <a:r>
              <a:rPr lang="en-US" sz="2900" dirty="0" err="1" smtClean="0">
                <a:latin typeface="Courier New" panose="02070309020205020404" pitchFamily="49" charset="0"/>
                <a:cs typeface="Courier New" panose="02070309020205020404" pitchFamily="49" charset="0"/>
              </a:rPr>
              <a:t>rs.getInt</a:t>
            </a:r>
            <a:r>
              <a:rPr lang="en-US" sz="2900" dirty="0" smtClean="0">
                <a:latin typeface="Courier New" panose="02070309020205020404" pitchFamily="49" charset="0"/>
                <a:cs typeface="Courier New" panose="02070309020205020404" pitchFamily="49" charset="0"/>
              </a:rPr>
              <a:t>(1</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rs.getString</a:t>
            </a:r>
            <a:r>
              <a:rPr lang="en-US" sz="2900" dirty="0">
                <a:latin typeface="Courier New" panose="02070309020205020404" pitchFamily="49" charset="0"/>
                <a:cs typeface="Courier New" panose="02070309020205020404" pitchFamily="49" charset="0"/>
              </a:rPr>
              <a:t>(2));  </a:t>
            </a:r>
          </a:p>
          <a:p>
            <a:pPr marL="402336" lvl="1" indent="0">
              <a:buNone/>
            </a:pPr>
            <a:r>
              <a:rPr lang="en-US" sz="2900" dirty="0" smtClean="0">
                <a:latin typeface="Courier New" panose="02070309020205020404" pitchFamily="49" charset="0"/>
                <a:cs typeface="Courier New" panose="02070309020205020404" pitchFamily="49" charset="0"/>
              </a:rPr>
              <a:t>}</a:t>
            </a:r>
          </a:p>
          <a:p>
            <a:pPr marL="402336" lvl="1" indent="0">
              <a:lnSpc>
                <a:spcPct val="110000"/>
              </a:lnSpc>
              <a:buNone/>
            </a:pPr>
            <a:r>
              <a:rPr lang="en-US" sz="1800" dirty="0">
                <a:latin typeface="Courier New" panose="02070309020205020404" pitchFamily="49" charset="0"/>
                <a:cs typeface="Courier New" panose="02070309020205020404" pitchFamily="49" charset="0"/>
              </a:rPr>
              <a:t> </a:t>
            </a:r>
          </a:p>
          <a:p>
            <a:pPr marL="109728" indent="0">
              <a:lnSpc>
                <a:spcPct val="110000"/>
              </a:lnSpc>
              <a:buNone/>
            </a:pPr>
            <a:endParaRPr lang="en-US" dirty="0"/>
          </a:p>
        </p:txBody>
      </p:sp>
    </p:spTree>
    <p:extLst>
      <p:ext uri="{BB962C8B-B14F-4D97-AF65-F5344CB8AC3E}">
        <p14:creationId xmlns:p14="http://schemas.microsoft.com/office/powerpoint/2010/main" val="129943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5. </a:t>
            </a:r>
            <a:r>
              <a:rPr lang="en-US" dirty="0"/>
              <a:t>Close the connection </a:t>
            </a:r>
            <a:r>
              <a:rPr lang="en-US" dirty="0" smtClean="0"/>
              <a:t>object</a:t>
            </a:r>
            <a:endParaRPr lang="en-US" dirty="0"/>
          </a:p>
        </p:txBody>
      </p:sp>
      <p:sp>
        <p:nvSpPr>
          <p:cNvPr id="3" name="Content Placeholder 2"/>
          <p:cNvSpPr>
            <a:spLocks noGrp="1"/>
          </p:cNvSpPr>
          <p:nvPr>
            <p:ph idx="1"/>
          </p:nvPr>
        </p:nvSpPr>
        <p:spPr>
          <a:xfrm>
            <a:off x="609600" y="1679713"/>
            <a:ext cx="10972800" cy="4641573"/>
          </a:xfrm>
        </p:spPr>
        <p:txBody>
          <a:bodyPr>
            <a:normAutofit fontScale="85000" lnSpcReduction="20000"/>
          </a:bodyPr>
          <a:lstStyle/>
          <a:p>
            <a:pPr>
              <a:lnSpc>
                <a:spcPct val="150000"/>
              </a:lnSpc>
            </a:pPr>
            <a:r>
              <a:rPr lang="en-US" sz="3400" dirty="0"/>
              <a:t>By closing connection object statement and </a:t>
            </a:r>
            <a:r>
              <a:rPr lang="en-US" sz="3400" dirty="0" err="1"/>
              <a:t>ResultSet</a:t>
            </a:r>
            <a:r>
              <a:rPr lang="en-US" sz="3400" dirty="0"/>
              <a:t> will be closed automatically. </a:t>
            </a:r>
            <a:endParaRPr lang="en-US" sz="3400" dirty="0" smtClean="0"/>
          </a:p>
          <a:p>
            <a:pPr>
              <a:lnSpc>
                <a:spcPct val="150000"/>
              </a:lnSpc>
            </a:pPr>
            <a:r>
              <a:rPr lang="en-US" sz="3400" dirty="0" smtClean="0"/>
              <a:t>The </a:t>
            </a:r>
            <a:r>
              <a:rPr lang="en-US" sz="3400" dirty="0"/>
              <a:t>close() method of Connection interface is used to close the connection.</a:t>
            </a:r>
            <a:endParaRPr lang="en-US" sz="3400" dirty="0" smtClean="0"/>
          </a:p>
          <a:p>
            <a:pPr>
              <a:lnSpc>
                <a:spcPct val="150000"/>
              </a:lnSpc>
            </a:pPr>
            <a:r>
              <a:rPr lang="en-US" sz="3400" dirty="0" smtClean="0"/>
              <a:t>Syntax of close() method</a:t>
            </a:r>
          </a:p>
          <a:p>
            <a:pPr marL="402336" lvl="1" indent="0">
              <a:lnSpc>
                <a:spcPct val="150000"/>
              </a:lnSpc>
              <a:buNone/>
            </a:pPr>
            <a:r>
              <a:rPr lang="en-US" sz="2100" b="1" dirty="0" smtClean="0">
                <a:latin typeface="Courier New" panose="02070309020205020404" pitchFamily="49" charset="0"/>
                <a:cs typeface="Courier New" panose="02070309020205020404" pitchFamily="49" charset="0"/>
              </a:rPr>
              <a:t>public</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void</a:t>
            </a:r>
            <a:r>
              <a:rPr lang="en-US" sz="2100" dirty="0">
                <a:latin typeface="Courier New" panose="02070309020205020404" pitchFamily="49" charset="0"/>
                <a:cs typeface="Courier New" panose="02070309020205020404" pitchFamily="49" charset="0"/>
              </a:rPr>
              <a:t> close()</a:t>
            </a:r>
            <a:r>
              <a:rPr lang="en-US" sz="2100" b="1" dirty="0">
                <a:latin typeface="Courier New" panose="02070309020205020404" pitchFamily="49" charset="0"/>
                <a:cs typeface="Courier New" panose="02070309020205020404" pitchFamily="49" charset="0"/>
              </a:rPr>
              <a:t>throws</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SQLException</a:t>
            </a:r>
            <a:r>
              <a:rPr lang="en-US" sz="2100" dirty="0">
                <a:latin typeface="Courier New" panose="02070309020205020404" pitchFamily="49" charset="0"/>
                <a:cs typeface="Courier New" panose="02070309020205020404" pitchFamily="49" charset="0"/>
              </a:rPr>
              <a:t>  </a:t>
            </a:r>
            <a:r>
              <a:rPr lang="en-US" sz="2100" dirty="0" smtClean="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p>
          <a:p>
            <a:pPr marL="395478" indent="-285750">
              <a:lnSpc>
                <a:spcPct val="150000"/>
              </a:lnSpc>
            </a:pPr>
            <a:r>
              <a:rPr lang="en-US" sz="3400" dirty="0" smtClean="0"/>
              <a:t>Example </a:t>
            </a:r>
            <a:r>
              <a:rPr lang="en-US" sz="3400" dirty="0"/>
              <a:t>to </a:t>
            </a:r>
            <a:r>
              <a:rPr lang="en-US" sz="3400" dirty="0" smtClean="0"/>
              <a:t>close connection</a:t>
            </a:r>
            <a:endParaRPr lang="en-US" sz="3400" dirty="0" smtClean="0">
              <a:latin typeface="Courier New" panose="02070309020205020404" pitchFamily="49" charset="0"/>
              <a:cs typeface="Courier New" panose="02070309020205020404" pitchFamily="49" charset="0"/>
            </a:endParaRPr>
          </a:p>
          <a:p>
            <a:pPr marL="402336" lvl="1" indent="0">
              <a:buNone/>
            </a:pPr>
            <a:r>
              <a:rPr lang="en-US" sz="2100" dirty="0" err="1">
                <a:latin typeface="Courier New" panose="02070309020205020404" pitchFamily="49" charset="0"/>
                <a:cs typeface="Courier New" panose="02070309020205020404" pitchFamily="49" charset="0"/>
              </a:rPr>
              <a:t>con.close</a:t>
            </a:r>
            <a:r>
              <a:rPr lang="en-US" sz="21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696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Connect </a:t>
            </a:r>
            <a:r>
              <a:rPr lang="en-US" dirty="0"/>
              <a:t>to the </a:t>
            </a:r>
            <a:r>
              <a:rPr lang="en-US" dirty="0" err="1"/>
              <a:t>mysql</a:t>
            </a:r>
            <a:r>
              <a:rPr lang="en-US" dirty="0"/>
              <a:t> database in java</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For connecting java application with the </a:t>
            </a:r>
            <a:r>
              <a:rPr lang="en-US" dirty="0" err="1"/>
              <a:t>mysql</a:t>
            </a:r>
            <a:r>
              <a:rPr lang="en-US" dirty="0"/>
              <a:t> database, you need to follow </a:t>
            </a:r>
            <a:r>
              <a:rPr lang="en-US" dirty="0" smtClean="0"/>
              <a:t>steps </a:t>
            </a:r>
            <a:r>
              <a:rPr lang="en-US" dirty="0"/>
              <a:t>to perform database connectivity.</a:t>
            </a:r>
          </a:p>
          <a:p>
            <a:pPr>
              <a:lnSpc>
                <a:spcPct val="150000"/>
              </a:lnSpc>
            </a:pPr>
            <a:r>
              <a:rPr lang="en-US" dirty="0"/>
              <a:t>In this example we are using </a:t>
            </a:r>
            <a:r>
              <a:rPr lang="en-US" dirty="0" err="1"/>
              <a:t>MySql</a:t>
            </a:r>
            <a:r>
              <a:rPr lang="en-US" dirty="0"/>
              <a:t> as the database. So we need to know following </a:t>
            </a:r>
            <a:r>
              <a:rPr lang="en-US" dirty="0" err="1"/>
              <a:t>informations</a:t>
            </a:r>
            <a:r>
              <a:rPr lang="en-US" dirty="0"/>
              <a:t> for the </a:t>
            </a:r>
            <a:r>
              <a:rPr lang="en-US" dirty="0" err="1"/>
              <a:t>mysql</a:t>
            </a:r>
            <a:r>
              <a:rPr lang="en-US" dirty="0"/>
              <a:t> database:</a:t>
            </a:r>
          </a:p>
          <a:p>
            <a:pPr marL="916686" lvl="1" indent="-514350">
              <a:lnSpc>
                <a:spcPct val="150000"/>
              </a:lnSpc>
              <a:buFont typeface="+mj-lt"/>
              <a:buAutoNum type="arabicPeriod"/>
            </a:pPr>
            <a:r>
              <a:rPr lang="en-US" b="1" dirty="0"/>
              <a:t>Driver class: </a:t>
            </a:r>
            <a:r>
              <a:rPr lang="en-US" dirty="0"/>
              <a:t>The driver class for the </a:t>
            </a:r>
            <a:r>
              <a:rPr lang="en-US" dirty="0" err="1"/>
              <a:t>mysql</a:t>
            </a:r>
            <a:r>
              <a:rPr lang="en-US" dirty="0"/>
              <a:t> database is </a:t>
            </a:r>
            <a:r>
              <a:rPr lang="en-US" b="1" dirty="0" err="1"/>
              <a:t>com.mysql.jdbc.Driver</a:t>
            </a:r>
            <a:r>
              <a:rPr lang="en-US" dirty="0" smtClean="0"/>
              <a:t>.</a:t>
            </a:r>
            <a:endParaRPr lang="en-US" dirty="0"/>
          </a:p>
        </p:txBody>
      </p:sp>
    </p:spTree>
    <p:extLst>
      <p:ext uri="{BB962C8B-B14F-4D97-AF65-F5344CB8AC3E}">
        <p14:creationId xmlns:p14="http://schemas.microsoft.com/office/powerpoint/2010/main" val="18570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Connect </a:t>
            </a:r>
            <a:r>
              <a:rPr lang="en-US" dirty="0"/>
              <a:t>to the </a:t>
            </a:r>
            <a:r>
              <a:rPr lang="en-US" dirty="0" err="1"/>
              <a:t>mysql</a:t>
            </a:r>
            <a:r>
              <a:rPr lang="en-US" dirty="0"/>
              <a:t> database in java</a:t>
            </a:r>
          </a:p>
        </p:txBody>
      </p:sp>
      <p:sp>
        <p:nvSpPr>
          <p:cNvPr id="3" name="Content Placeholder 2"/>
          <p:cNvSpPr>
            <a:spLocks noGrp="1"/>
          </p:cNvSpPr>
          <p:nvPr>
            <p:ph idx="1"/>
          </p:nvPr>
        </p:nvSpPr>
        <p:spPr>
          <a:xfrm>
            <a:off x="609600" y="1679713"/>
            <a:ext cx="10972800" cy="4641573"/>
          </a:xfrm>
        </p:spPr>
        <p:txBody>
          <a:bodyPr>
            <a:normAutofit fontScale="92500"/>
          </a:bodyPr>
          <a:lstStyle/>
          <a:p>
            <a:pPr marL="916686" lvl="1" indent="-514350">
              <a:lnSpc>
                <a:spcPct val="150000"/>
              </a:lnSpc>
              <a:buFont typeface="+mj-lt"/>
              <a:buAutoNum type="arabicPeriod" startAt="2"/>
            </a:pPr>
            <a:r>
              <a:rPr lang="en-US" b="1" dirty="0" smtClean="0"/>
              <a:t>Connection </a:t>
            </a:r>
            <a:r>
              <a:rPr lang="en-US" b="1" dirty="0"/>
              <a:t>URL: </a:t>
            </a:r>
            <a:r>
              <a:rPr lang="en-US" dirty="0"/>
              <a:t>The connection URL for the </a:t>
            </a:r>
            <a:r>
              <a:rPr lang="en-US" dirty="0" err="1"/>
              <a:t>mysql</a:t>
            </a:r>
            <a:r>
              <a:rPr lang="en-US" dirty="0"/>
              <a:t> database is </a:t>
            </a:r>
            <a:r>
              <a:rPr lang="en-US" b="1" dirty="0" err="1"/>
              <a:t>jdbc:mysql</a:t>
            </a:r>
            <a:r>
              <a:rPr lang="en-US" b="1" dirty="0"/>
              <a:t>://localhost:3306/</a:t>
            </a:r>
            <a:r>
              <a:rPr lang="en-US" b="1" dirty="0" err="1"/>
              <a:t>sonoo</a:t>
            </a:r>
            <a:r>
              <a:rPr lang="en-US" dirty="0"/>
              <a:t> where </a:t>
            </a:r>
            <a:r>
              <a:rPr lang="en-US" dirty="0" err="1"/>
              <a:t>jdbc</a:t>
            </a:r>
            <a:r>
              <a:rPr lang="en-US" dirty="0"/>
              <a:t> is the API, </a:t>
            </a:r>
            <a:r>
              <a:rPr lang="en-US" dirty="0" err="1"/>
              <a:t>mysql</a:t>
            </a:r>
            <a:r>
              <a:rPr lang="en-US" dirty="0"/>
              <a:t> is the database, </a:t>
            </a:r>
            <a:r>
              <a:rPr lang="en-US" dirty="0" err="1"/>
              <a:t>localhost</a:t>
            </a:r>
            <a:r>
              <a:rPr lang="en-US" dirty="0"/>
              <a:t> is the server name on which </a:t>
            </a:r>
            <a:r>
              <a:rPr lang="en-US" dirty="0" err="1"/>
              <a:t>mysql</a:t>
            </a:r>
            <a:r>
              <a:rPr lang="en-US" dirty="0"/>
              <a:t> is running, we may also use IP address, 3306 is the port number and </a:t>
            </a:r>
            <a:r>
              <a:rPr lang="en-US" dirty="0" err="1"/>
              <a:t>sonoo</a:t>
            </a:r>
            <a:r>
              <a:rPr lang="en-US" dirty="0"/>
              <a:t> is the database name. We may use any database, in such case, you need to replace the </a:t>
            </a:r>
            <a:r>
              <a:rPr lang="en-US" dirty="0" err="1"/>
              <a:t>sonoo</a:t>
            </a:r>
            <a:r>
              <a:rPr lang="en-US" dirty="0"/>
              <a:t> with your database name.</a:t>
            </a:r>
          </a:p>
          <a:p>
            <a:pPr marL="916686" lvl="1" indent="-514350">
              <a:lnSpc>
                <a:spcPct val="150000"/>
              </a:lnSpc>
              <a:buFont typeface="+mj-lt"/>
              <a:buAutoNum type="arabicPeriod" startAt="2"/>
            </a:pPr>
            <a:r>
              <a:rPr lang="en-US" b="1" dirty="0"/>
              <a:t>Username: </a:t>
            </a:r>
            <a:r>
              <a:rPr lang="en-US" dirty="0"/>
              <a:t>The default username for the </a:t>
            </a:r>
            <a:r>
              <a:rPr lang="en-US" dirty="0" err="1"/>
              <a:t>mysql</a:t>
            </a:r>
            <a:r>
              <a:rPr lang="en-US" dirty="0"/>
              <a:t> database is </a:t>
            </a:r>
            <a:r>
              <a:rPr lang="en-US" b="1" dirty="0"/>
              <a:t>root</a:t>
            </a:r>
            <a:r>
              <a:rPr lang="en-US" dirty="0"/>
              <a:t>.</a:t>
            </a:r>
          </a:p>
          <a:p>
            <a:pPr marL="916686" lvl="1" indent="-514350">
              <a:lnSpc>
                <a:spcPct val="150000"/>
              </a:lnSpc>
              <a:buFont typeface="+mj-lt"/>
              <a:buAutoNum type="arabicPeriod" startAt="2"/>
            </a:pPr>
            <a:r>
              <a:rPr lang="en-US" b="1" dirty="0"/>
              <a:t>Password: </a:t>
            </a:r>
            <a:r>
              <a:rPr lang="en-US" dirty="0"/>
              <a:t>Password is given by the user at the time of installing the </a:t>
            </a:r>
            <a:r>
              <a:rPr lang="en-US" dirty="0" err="1"/>
              <a:t>mysql</a:t>
            </a:r>
            <a:r>
              <a:rPr lang="en-US" dirty="0"/>
              <a:t> database. In this example, we are going to use root as the password.</a:t>
            </a:r>
          </a:p>
        </p:txBody>
      </p:sp>
    </p:spTree>
    <p:extLst>
      <p:ext uri="{BB962C8B-B14F-4D97-AF65-F5344CB8AC3E}">
        <p14:creationId xmlns:p14="http://schemas.microsoft.com/office/powerpoint/2010/main" val="407044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pPr marL="624078" indent="-514350">
              <a:lnSpc>
                <a:spcPct val="150000"/>
              </a:lnSpc>
              <a:buFont typeface="+mj-lt"/>
              <a:buAutoNum type="arabicPeriod"/>
            </a:pPr>
            <a:r>
              <a:rPr lang="en-US" dirty="0" smtClean="0"/>
              <a:t>Get </a:t>
            </a:r>
            <a:r>
              <a:rPr lang="en-US" dirty="0"/>
              <a:t>it from here:</a:t>
            </a:r>
            <a:br>
              <a:rPr lang="en-US" dirty="0"/>
            </a:br>
            <a:r>
              <a:rPr lang="en-US" dirty="0">
                <a:hlinkClick r:id="rId3"/>
              </a:rPr>
              <a:t>http://dev.mysql.com/downloads/mysql/5.5.html</a:t>
            </a:r>
            <a:r>
              <a:rPr lang="en-US" dirty="0"/>
              <a:t/>
            </a:r>
            <a:br>
              <a:rPr lang="en-US" dirty="0"/>
            </a:br>
            <a:r>
              <a:rPr lang="en-US" dirty="0"/>
              <a:t/>
            </a:r>
            <a:br>
              <a:rPr lang="en-US" dirty="0"/>
            </a:br>
            <a:r>
              <a:rPr lang="en-US" dirty="0"/>
              <a:t>(Don't be fooled! You don't need to create an account. Follow the link "No thanks! Just take me to the downloads.")</a:t>
            </a:r>
            <a:br>
              <a:rPr lang="en-US" dirty="0"/>
            </a:br>
            <a:r>
              <a:rPr lang="en-US" dirty="0"/>
              <a:t/>
            </a:r>
            <a:br>
              <a:rPr lang="en-US" dirty="0"/>
            </a:br>
            <a:r>
              <a:rPr lang="en-US" dirty="0"/>
              <a:t>Grab the installer — it's much smaller than the zip archive.</a:t>
            </a:r>
            <a:br>
              <a:rPr lang="en-US" dirty="0"/>
            </a:br>
            <a:r>
              <a:rPr lang="en-US" dirty="0"/>
              <a:t>You can use either the 32 or 64-bit version.</a:t>
            </a:r>
          </a:p>
        </p:txBody>
      </p:sp>
    </p:spTree>
    <p:extLst>
      <p:ext uri="{BB962C8B-B14F-4D97-AF65-F5344CB8AC3E}">
        <p14:creationId xmlns:p14="http://schemas.microsoft.com/office/powerpoint/2010/main" val="38582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ER model</a:t>
            </a:r>
          </a:p>
        </p:txBody>
      </p:sp>
      <p:sp>
        <p:nvSpPr>
          <p:cNvPr id="3" name="Content Placeholder 2"/>
          <p:cNvSpPr>
            <a:spLocks noGrp="1"/>
          </p:cNvSpPr>
          <p:nvPr>
            <p:ph idx="1"/>
          </p:nvPr>
        </p:nvSpPr>
        <p:spPr>
          <a:xfrm>
            <a:off x="609600" y="1679713"/>
            <a:ext cx="5489275" cy="4641573"/>
          </a:xfrm>
        </p:spPr>
        <p:txBody>
          <a:bodyPr>
            <a:normAutofit/>
          </a:bodyPr>
          <a:lstStyle/>
          <a:p>
            <a:pPr algn="just"/>
            <a:r>
              <a:rPr lang="en-US" b="1" dirty="0"/>
              <a:t>For example,</a:t>
            </a:r>
            <a:r>
              <a:rPr lang="en-US" dirty="0"/>
              <a:t> Suppose we design a school database. </a:t>
            </a:r>
            <a:endParaRPr lang="en-US" dirty="0" smtClean="0"/>
          </a:p>
          <a:p>
            <a:pPr algn="just"/>
            <a:r>
              <a:rPr lang="en-US" dirty="0" smtClean="0"/>
              <a:t>In </a:t>
            </a:r>
            <a:r>
              <a:rPr lang="en-US" dirty="0"/>
              <a:t>this database, the student will be an entity with attributes like address, name, id, age, etc. </a:t>
            </a:r>
            <a:endParaRPr lang="en-US" dirty="0" smtClean="0"/>
          </a:p>
          <a:p>
            <a:pPr algn="just"/>
            <a:r>
              <a:rPr lang="en-US" dirty="0" smtClean="0"/>
              <a:t>The </a:t>
            </a:r>
            <a:r>
              <a:rPr lang="en-US" dirty="0"/>
              <a:t>address can be another entity with attributes like city, street name, pin code, </a:t>
            </a:r>
            <a:r>
              <a:rPr lang="en-US" dirty="0" err="1"/>
              <a:t>etc</a:t>
            </a:r>
            <a:r>
              <a:rPr lang="en-US" dirty="0"/>
              <a:t> and there will be a relationship between them.</a:t>
            </a:r>
          </a:p>
        </p:txBody>
      </p:sp>
      <p:pic>
        <p:nvPicPr>
          <p:cNvPr id="1026"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332" y="1826644"/>
            <a:ext cx="4388509" cy="353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3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10972800" cy="4641573"/>
          </a:xfrm>
        </p:spPr>
        <p:txBody>
          <a:bodyPr>
            <a:normAutofit fontScale="85000" lnSpcReduction="20000"/>
          </a:bodyPr>
          <a:lstStyle/>
          <a:p>
            <a:pPr marL="624078" indent="-514350">
              <a:lnSpc>
                <a:spcPct val="150000"/>
              </a:lnSpc>
              <a:buFont typeface="+mj-lt"/>
              <a:buAutoNum type="arabicPeriod" startAt="2"/>
            </a:pPr>
            <a:r>
              <a:rPr lang="en-US" dirty="0"/>
              <a:t>Proceed through the wizard, selecting a 'Typical' installation.</a:t>
            </a:r>
            <a:br>
              <a:rPr lang="en-US" dirty="0"/>
            </a:br>
            <a:r>
              <a:rPr lang="en-US" dirty="0"/>
              <a:t>You will see a 'MySQL Enterprise' popup at some point. Dismiss it</a:t>
            </a:r>
            <a:r>
              <a:rPr lang="en-US" dirty="0" smtClean="0"/>
              <a:t>.</a:t>
            </a:r>
            <a:endParaRPr lang="en-US" dirty="0"/>
          </a:p>
          <a:p>
            <a:pPr marL="624078" indent="-514350">
              <a:lnSpc>
                <a:spcPct val="150000"/>
              </a:lnSpc>
              <a:buFont typeface="+mj-lt"/>
              <a:buAutoNum type="arabicPeriod" startAt="2"/>
            </a:pPr>
            <a:r>
              <a:rPr lang="en-US" dirty="0"/>
              <a:t>Once the wizard has finished, the MySQL Server Instance Configuration Wizard starts</a:t>
            </a:r>
            <a:r>
              <a:rPr lang="en-US" dirty="0" smtClean="0"/>
              <a:t>.</a:t>
            </a:r>
            <a:endParaRPr lang="en-US" dirty="0"/>
          </a:p>
          <a:p>
            <a:pPr marL="624078" indent="-514350">
              <a:lnSpc>
                <a:spcPct val="150000"/>
              </a:lnSpc>
              <a:buFont typeface="+mj-lt"/>
              <a:buAutoNum type="arabicPeriod" startAt="2"/>
            </a:pPr>
            <a:r>
              <a:rPr lang="en-US" dirty="0"/>
              <a:t>Select 'Detailed Configuration</a:t>
            </a:r>
            <a:r>
              <a:rPr lang="en-US" dirty="0" smtClean="0"/>
              <a:t>'.</a:t>
            </a:r>
            <a:endParaRPr lang="en-US" dirty="0"/>
          </a:p>
          <a:p>
            <a:pPr marL="624078" indent="-514350">
              <a:lnSpc>
                <a:spcPct val="150000"/>
              </a:lnSpc>
              <a:buFont typeface="+mj-lt"/>
              <a:buAutoNum type="arabicPeriod" startAt="2"/>
            </a:pPr>
            <a:r>
              <a:rPr lang="en-US" dirty="0"/>
              <a:t>Select 'Developer Machine</a:t>
            </a:r>
            <a:r>
              <a:rPr lang="en-US" dirty="0" smtClean="0"/>
              <a:t>'.</a:t>
            </a:r>
            <a:endParaRPr lang="en-US" dirty="0"/>
          </a:p>
          <a:p>
            <a:pPr marL="624078" indent="-514350">
              <a:lnSpc>
                <a:spcPct val="150000"/>
              </a:lnSpc>
              <a:buFont typeface="+mj-lt"/>
              <a:buAutoNum type="arabicPeriod" startAt="2"/>
            </a:pPr>
            <a:r>
              <a:rPr lang="en-US" dirty="0"/>
              <a:t>Select 'Multifunctional database</a:t>
            </a:r>
            <a:r>
              <a:rPr lang="en-US" dirty="0" smtClean="0"/>
              <a:t>'.</a:t>
            </a:r>
            <a:endParaRPr lang="en-US" dirty="0"/>
          </a:p>
          <a:p>
            <a:pPr marL="624078" indent="-514350">
              <a:lnSpc>
                <a:spcPct val="150000"/>
              </a:lnSpc>
              <a:buFont typeface="+mj-lt"/>
              <a:buAutoNum type="arabicPeriod" startAt="2"/>
            </a:pPr>
            <a:r>
              <a:rPr lang="en-US" dirty="0"/>
              <a:t>Select a drive.</a:t>
            </a:r>
          </a:p>
        </p:txBody>
      </p:sp>
    </p:spTree>
    <p:extLst>
      <p:ext uri="{BB962C8B-B14F-4D97-AF65-F5344CB8AC3E}">
        <p14:creationId xmlns:p14="http://schemas.microsoft.com/office/powerpoint/2010/main" val="406005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4837043" cy="4641573"/>
          </a:xfrm>
        </p:spPr>
        <p:txBody>
          <a:bodyPr>
            <a:normAutofit/>
          </a:bodyPr>
          <a:lstStyle/>
          <a:p>
            <a:pPr marL="624078" indent="-514350">
              <a:lnSpc>
                <a:spcPct val="150000"/>
              </a:lnSpc>
              <a:buFont typeface="+mj-lt"/>
              <a:buAutoNum type="arabicPeriod" startAt="8"/>
            </a:pPr>
            <a:r>
              <a:rPr lang="en-US" sz="2400" dirty="0"/>
              <a:t>Select 'Manual setting', then enter a small number of concurrent connections.</a:t>
            </a:r>
          </a:p>
        </p:txBody>
      </p:sp>
      <p:pic>
        <p:nvPicPr>
          <p:cNvPr id="4" name="Picture 3"/>
          <p:cNvPicPr>
            <a:picLocks noChangeAspect="1"/>
          </p:cNvPicPr>
          <p:nvPr/>
        </p:nvPicPr>
        <p:blipFill>
          <a:blip r:embed="rId3"/>
          <a:stretch>
            <a:fillRect/>
          </a:stretch>
        </p:blipFill>
        <p:spPr>
          <a:xfrm>
            <a:off x="5821739" y="1844253"/>
            <a:ext cx="5654644" cy="4312491"/>
          </a:xfrm>
          <a:prstGeom prst="rect">
            <a:avLst/>
          </a:prstGeom>
        </p:spPr>
      </p:pic>
    </p:spTree>
    <p:extLst>
      <p:ext uri="{BB962C8B-B14F-4D97-AF65-F5344CB8AC3E}">
        <p14:creationId xmlns:p14="http://schemas.microsoft.com/office/powerpoint/2010/main" val="149908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4837043" cy="4641573"/>
          </a:xfrm>
        </p:spPr>
        <p:txBody>
          <a:bodyPr>
            <a:normAutofit/>
          </a:bodyPr>
          <a:lstStyle/>
          <a:p>
            <a:pPr marL="566928" indent="-457200">
              <a:buFont typeface="+mj-lt"/>
              <a:buAutoNum type="arabicPeriod" startAt="9"/>
            </a:pPr>
            <a:r>
              <a:rPr lang="en-US" sz="2400" dirty="0"/>
              <a:t>The default server port is 3306. If you change this, you'll need to specify the port in any applications that connect to the server</a:t>
            </a:r>
            <a:r>
              <a:rPr lang="en-US" sz="2400" dirty="0" smtClean="0"/>
              <a:t>.</a:t>
            </a:r>
            <a:endParaRPr lang="en-US" sz="2400" dirty="0"/>
          </a:p>
          <a:p>
            <a:pPr marL="566928" indent="-457200">
              <a:buFont typeface="+mj-lt"/>
              <a:buAutoNum type="arabicPeriod" startAt="9"/>
            </a:pPr>
            <a:r>
              <a:rPr lang="en-US" sz="2400" dirty="0"/>
              <a:t>Select 'Best Support for Multilingualism'. This will set the default character set to UTF-8</a:t>
            </a:r>
            <a:r>
              <a:rPr lang="en-US" sz="2400" dirty="0" smtClean="0"/>
              <a:t>.</a:t>
            </a:r>
            <a:endParaRPr lang="en-US" sz="2400" dirty="0"/>
          </a:p>
          <a:p>
            <a:pPr marL="566928" indent="-457200">
              <a:buFont typeface="+mj-lt"/>
              <a:buAutoNum type="arabicPeriod" startAt="9"/>
            </a:pPr>
            <a:r>
              <a:rPr lang="en-US" sz="2400" dirty="0"/>
              <a:t>Select "Include Bin Directory in Windows PATH".</a:t>
            </a:r>
          </a:p>
        </p:txBody>
      </p:sp>
      <p:pic>
        <p:nvPicPr>
          <p:cNvPr id="5" name="Picture 4"/>
          <p:cNvPicPr>
            <a:picLocks noChangeAspect="1"/>
          </p:cNvPicPr>
          <p:nvPr/>
        </p:nvPicPr>
        <p:blipFill>
          <a:blip r:embed="rId3"/>
          <a:stretch>
            <a:fillRect/>
          </a:stretch>
        </p:blipFill>
        <p:spPr>
          <a:xfrm>
            <a:off x="5948046" y="1679713"/>
            <a:ext cx="5634354" cy="4297017"/>
          </a:xfrm>
          <a:prstGeom prst="rect">
            <a:avLst/>
          </a:prstGeom>
        </p:spPr>
      </p:pic>
    </p:spTree>
    <p:extLst>
      <p:ext uri="{BB962C8B-B14F-4D97-AF65-F5344CB8AC3E}">
        <p14:creationId xmlns:p14="http://schemas.microsoft.com/office/powerpoint/2010/main" val="175827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624078" indent="-514350">
              <a:lnSpc>
                <a:spcPct val="150000"/>
              </a:lnSpc>
              <a:buFont typeface="+mj-lt"/>
              <a:buAutoNum type="arabicPeriod" startAt="12"/>
            </a:pPr>
            <a:r>
              <a:rPr lang="en-US" dirty="0"/>
              <a:t>Enter a password, then finish the wizard.</a:t>
            </a:r>
          </a:p>
          <a:p>
            <a:pPr lvl="1">
              <a:lnSpc>
                <a:spcPct val="150000"/>
              </a:lnSpc>
            </a:pPr>
            <a:r>
              <a:rPr lang="en-US" dirty="0"/>
              <a:t>The settings will be written to a file (my.ini).</a:t>
            </a:r>
          </a:p>
          <a:p>
            <a:pPr lvl="1">
              <a:lnSpc>
                <a:spcPct val="150000"/>
              </a:lnSpc>
            </a:pPr>
            <a:r>
              <a:rPr lang="en-US" dirty="0" smtClean="0"/>
              <a:t>If </a:t>
            </a:r>
            <a:r>
              <a:rPr lang="en-US" dirty="0"/>
              <a:t>the wizard freezes for more than about 20 seconds at this point, close it and run it again... It's in bin under the directory where you installed MySQL.</a:t>
            </a:r>
          </a:p>
        </p:txBody>
      </p:sp>
    </p:spTree>
    <p:extLst>
      <p:ext uri="{BB962C8B-B14F-4D97-AF65-F5344CB8AC3E}">
        <p14:creationId xmlns:p14="http://schemas.microsoft.com/office/powerpoint/2010/main" val="43946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4837043" cy="4641573"/>
          </a:xfrm>
        </p:spPr>
        <p:txBody>
          <a:bodyPr>
            <a:normAutofit/>
          </a:bodyPr>
          <a:lstStyle/>
          <a:p>
            <a:pPr marL="566928" indent="-457200">
              <a:lnSpc>
                <a:spcPct val="150000"/>
              </a:lnSpc>
              <a:buFont typeface="+mj-lt"/>
              <a:buAutoNum type="arabicPeriod" startAt="13"/>
            </a:pPr>
            <a:r>
              <a:rPr lang="en-US" sz="2400" dirty="0"/>
              <a:t>Test the installation by running the MySQL command-line client.</a:t>
            </a:r>
          </a:p>
        </p:txBody>
      </p:sp>
      <p:pic>
        <p:nvPicPr>
          <p:cNvPr id="4" name="Picture 3"/>
          <p:cNvPicPr>
            <a:picLocks noChangeAspect="1"/>
          </p:cNvPicPr>
          <p:nvPr/>
        </p:nvPicPr>
        <p:blipFill>
          <a:blip r:embed="rId3"/>
          <a:stretch>
            <a:fillRect/>
          </a:stretch>
        </p:blipFill>
        <p:spPr>
          <a:xfrm>
            <a:off x="5639543" y="1825487"/>
            <a:ext cx="5942857" cy="3485714"/>
          </a:xfrm>
          <a:prstGeom prst="rect">
            <a:avLst/>
          </a:prstGeom>
        </p:spPr>
      </p:pic>
    </p:spTree>
    <p:extLst>
      <p:ext uri="{BB962C8B-B14F-4D97-AF65-F5344CB8AC3E}">
        <p14:creationId xmlns:p14="http://schemas.microsoft.com/office/powerpoint/2010/main" val="76387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Installing MySQL</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566928" indent="-457200">
              <a:lnSpc>
                <a:spcPct val="150000"/>
              </a:lnSpc>
              <a:buFont typeface="+mj-lt"/>
              <a:buAutoNum type="arabicPeriod" startAt="13"/>
            </a:pPr>
            <a:r>
              <a:rPr lang="en-US" sz="2400" dirty="0" smtClean="0"/>
              <a:t>Create a database.</a:t>
            </a:r>
            <a:endParaRPr lang="en-US" sz="2400" dirty="0"/>
          </a:p>
        </p:txBody>
      </p:sp>
      <p:pic>
        <p:nvPicPr>
          <p:cNvPr id="5" name="Picture 4"/>
          <p:cNvPicPr>
            <a:picLocks noChangeAspect="1"/>
          </p:cNvPicPr>
          <p:nvPr/>
        </p:nvPicPr>
        <p:blipFill>
          <a:blip r:embed="rId3"/>
          <a:stretch>
            <a:fillRect/>
          </a:stretch>
        </p:blipFill>
        <p:spPr>
          <a:xfrm>
            <a:off x="1556053" y="2717157"/>
            <a:ext cx="8833652" cy="3604129"/>
          </a:xfrm>
          <a:prstGeom prst="rect">
            <a:avLst/>
          </a:prstGeom>
        </p:spPr>
      </p:pic>
    </p:spTree>
    <p:extLst>
      <p:ext uri="{BB962C8B-B14F-4D97-AF65-F5344CB8AC3E}">
        <p14:creationId xmlns:p14="http://schemas.microsoft.com/office/powerpoint/2010/main" val="7571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Create Database</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dirty="0"/>
              <a:t>Let's first create a table in the </a:t>
            </a:r>
            <a:r>
              <a:rPr lang="en-US" dirty="0" err="1"/>
              <a:t>mysql</a:t>
            </a:r>
            <a:r>
              <a:rPr lang="en-US" dirty="0"/>
              <a:t> database, but before creating table, we need to create database </a:t>
            </a:r>
            <a:r>
              <a:rPr lang="en-US" dirty="0" smtClean="0"/>
              <a:t>first.</a:t>
            </a:r>
          </a:p>
          <a:p>
            <a:pPr marL="402336" lvl="1" indent="0">
              <a:lnSpc>
                <a:spcPct val="150000"/>
              </a:lnSpc>
              <a:buNone/>
            </a:pPr>
            <a:r>
              <a:rPr lang="en-US" sz="2000" dirty="0" smtClean="0">
                <a:latin typeface="Courier New" panose="02070309020205020404" pitchFamily="49" charset="0"/>
                <a:cs typeface="Courier New" panose="02070309020205020404" pitchFamily="49" charset="0"/>
              </a:rPr>
              <a:t>create</a:t>
            </a:r>
            <a:r>
              <a:rPr lang="en-US" sz="2000" dirty="0">
                <a:latin typeface="Courier New" panose="02070309020205020404" pitchFamily="49" charset="0"/>
                <a:cs typeface="Courier New" panose="02070309020205020404" pitchFamily="49" charset="0"/>
              </a:rPr>
              <a:t> database </a:t>
            </a:r>
            <a:r>
              <a:rPr lang="en-US" sz="2000" dirty="0" err="1">
                <a:latin typeface="Courier New" panose="02070309020205020404" pitchFamily="49" charset="0"/>
                <a:cs typeface="Courier New" panose="02070309020205020404" pitchFamily="49" charset="0"/>
              </a:rPr>
              <a:t>sonoo</a:t>
            </a:r>
            <a:r>
              <a:rPr lang="en-US" sz="2000" dirty="0">
                <a:latin typeface="Courier New" panose="02070309020205020404" pitchFamily="49" charset="0"/>
                <a:cs typeface="Courier New" panose="02070309020205020404" pitchFamily="49" charset="0"/>
              </a:rPr>
              <a:t>;  </a:t>
            </a:r>
          </a:p>
          <a:p>
            <a:pPr marL="402336" lvl="1" indent="0">
              <a:lnSpc>
                <a:spcPct val="150000"/>
              </a:lnSpc>
              <a:buNone/>
            </a:pPr>
            <a:r>
              <a:rPr lang="en-US" sz="2000" dirty="0">
                <a:latin typeface="Courier New" panose="02070309020205020404" pitchFamily="49" charset="0"/>
                <a:cs typeface="Courier New" panose="02070309020205020404" pitchFamily="49" charset="0"/>
              </a:rPr>
              <a:t>use </a:t>
            </a:r>
            <a:r>
              <a:rPr lang="en-US" sz="2000" dirty="0" err="1">
                <a:latin typeface="Courier New" panose="02070309020205020404" pitchFamily="49" charset="0"/>
                <a:cs typeface="Courier New" panose="02070309020205020404" pitchFamily="49" charset="0"/>
              </a:rPr>
              <a:t>sonoo</a:t>
            </a:r>
            <a:r>
              <a:rPr lang="en-US" sz="2000" dirty="0">
                <a:latin typeface="Courier New" panose="02070309020205020404" pitchFamily="49" charset="0"/>
                <a:cs typeface="Courier New" panose="02070309020205020404" pitchFamily="49" charset="0"/>
              </a:rPr>
              <a:t>;  </a:t>
            </a:r>
          </a:p>
          <a:p>
            <a:pPr marL="402336" lvl="1" indent="0">
              <a:lnSpc>
                <a:spcPct val="150000"/>
              </a:lnSpc>
              <a:buNone/>
            </a:pPr>
            <a:r>
              <a:rPr lang="en-US" sz="2000" dirty="0">
                <a:latin typeface="Courier New" panose="02070309020205020404" pitchFamily="49" charset="0"/>
                <a:cs typeface="Courier New" panose="02070309020205020404" pitchFamily="49" charset="0"/>
              </a:rPr>
              <a:t>create table </a:t>
            </a:r>
            <a:r>
              <a:rPr lang="en-US" sz="2000" dirty="0" err="1">
                <a:latin typeface="Courier New" panose="02070309020205020404" pitchFamily="49" charset="0"/>
                <a:cs typeface="Courier New" panose="02070309020205020404" pitchFamily="49" charset="0"/>
              </a:rPr>
              <a:t>emp</a:t>
            </a:r>
            <a:r>
              <a:rPr lang="en-US" sz="2000" dirty="0">
                <a:latin typeface="Courier New" panose="02070309020205020404" pitchFamily="49" charset="0"/>
                <a:cs typeface="Courier New" panose="02070309020205020404" pitchFamily="49" charset="0"/>
              </a:rPr>
              <a:t>(id </a:t>
            </a:r>
            <a:r>
              <a:rPr lang="en-US" sz="2000" b="1"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(10),name </a:t>
            </a:r>
            <a:r>
              <a:rPr lang="en-US" sz="2000" dirty="0" err="1">
                <a:latin typeface="Courier New" panose="02070309020205020404" pitchFamily="49" charset="0"/>
                <a:cs typeface="Courier New" panose="02070309020205020404" pitchFamily="49" charset="0"/>
              </a:rPr>
              <a:t>varchar</a:t>
            </a:r>
            <a:r>
              <a:rPr lang="en-US" sz="2000" dirty="0">
                <a:latin typeface="Courier New" panose="02070309020205020404" pitchFamily="49" charset="0"/>
                <a:cs typeface="Courier New" panose="02070309020205020404" pitchFamily="49" charset="0"/>
              </a:rPr>
              <a:t>(40),age </a:t>
            </a:r>
            <a:r>
              <a:rPr lang="en-US" sz="2000" b="1"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(3</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27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a:t>Example to Connect Java Application with </a:t>
            </a:r>
            <a:r>
              <a:rPr lang="en-US" dirty="0" err="1"/>
              <a:t>mysql</a:t>
            </a:r>
            <a:r>
              <a:rPr lang="en-US" dirty="0"/>
              <a:t> </a:t>
            </a:r>
            <a:r>
              <a:rPr lang="en-US" dirty="0" smtClean="0"/>
              <a:t>database</a:t>
            </a:r>
            <a:endParaRPr lang="en-US" dirty="0"/>
          </a:p>
        </p:txBody>
      </p:sp>
      <p:sp>
        <p:nvSpPr>
          <p:cNvPr id="3" name="Content Placeholder 2"/>
          <p:cNvSpPr>
            <a:spLocks noGrp="1"/>
          </p:cNvSpPr>
          <p:nvPr>
            <p:ph idx="1"/>
          </p:nvPr>
        </p:nvSpPr>
        <p:spPr>
          <a:xfrm>
            <a:off x="609600" y="1679713"/>
            <a:ext cx="10972800" cy="4641573"/>
          </a:xfrm>
        </p:spPr>
        <p:txBody>
          <a:bodyPr>
            <a:normAutofit fontScale="55000" lnSpcReduction="20000"/>
          </a:bodyPr>
          <a:lstStyle/>
          <a:p>
            <a:pPr marL="109728" indent="0">
              <a:buNone/>
            </a:pPr>
            <a:r>
              <a:rPr lang="en-US" b="1" dirty="0">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java.sql</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MysqlCon</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p>
          <a:p>
            <a:pPr marL="109728" indent="0">
              <a:buNone/>
            </a:pPr>
            <a:r>
              <a:rPr lang="en-US" dirty="0" err="1">
                <a:latin typeface="Courier New" panose="02070309020205020404" pitchFamily="49" charset="0"/>
                <a:cs typeface="Courier New" panose="02070309020205020404" pitchFamily="49" charset="0"/>
              </a:rPr>
              <a:t>Class.forName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com.mysql.jdbc.Driver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Connection con=</a:t>
            </a:r>
            <a:r>
              <a:rPr lang="en-US" dirty="0" err="1">
                <a:latin typeface="Courier New" panose="02070309020205020404" pitchFamily="49" charset="0"/>
                <a:cs typeface="Courier New" panose="02070309020205020404" pitchFamily="49" charset="0"/>
              </a:rPr>
              <a:t>DriverManager.getConnection</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jdbc:mysql</a:t>
            </a:r>
            <a:r>
              <a:rPr lang="en-US" dirty="0">
                <a:latin typeface="Courier New" panose="02070309020205020404" pitchFamily="49" charset="0"/>
                <a:cs typeface="Courier New" panose="02070309020205020404" pitchFamily="49" charset="0"/>
              </a:rPr>
              <a:t>://localhost:3306/</a:t>
            </a:r>
            <a:r>
              <a:rPr lang="en-US" dirty="0" err="1">
                <a:latin typeface="Courier New" panose="02070309020205020404" pitchFamily="49" charset="0"/>
                <a:cs typeface="Courier New" panose="02070309020205020404" pitchFamily="49" charset="0"/>
              </a:rPr>
              <a:t>sonoo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root","root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//here </a:t>
            </a:r>
            <a:r>
              <a:rPr lang="en-US" dirty="0" err="1">
                <a:latin typeface="Courier New" panose="02070309020205020404" pitchFamily="49" charset="0"/>
                <a:cs typeface="Courier New" panose="02070309020205020404" pitchFamily="49" charset="0"/>
              </a:rPr>
              <a:t>sonoo</a:t>
            </a:r>
            <a:r>
              <a:rPr lang="en-US" dirty="0">
                <a:latin typeface="Courier New" panose="02070309020205020404" pitchFamily="49" charset="0"/>
                <a:cs typeface="Courier New" panose="02070309020205020404" pitchFamily="49" charset="0"/>
              </a:rPr>
              <a:t> is database name, root is username and password  </a:t>
            </a:r>
          </a:p>
          <a:p>
            <a:pPr marL="109728" indent="0">
              <a:buNone/>
            </a:pPr>
            <a:r>
              <a:rPr lang="en-US" dirty="0">
                <a:latin typeface="Courier New" panose="02070309020205020404" pitchFamily="49" charset="0"/>
                <a:cs typeface="Courier New" panose="02070309020205020404" pitchFamily="49" charset="0"/>
              </a:rPr>
              <a:t>Statement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con.createStatement</a:t>
            </a:r>
            <a:r>
              <a:rPr lang="en-US" dirty="0">
                <a:latin typeface="Courier New" panose="02070309020205020404" pitchFamily="49" charset="0"/>
                <a:cs typeface="Courier New" panose="02070309020205020404" pitchFamily="49" charset="0"/>
              </a:rPr>
              <a:t>();  </a:t>
            </a:r>
          </a:p>
          <a:p>
            <a:pPr marL="109728" indent="0">
              <a:buNone/>
            </a:pP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stmt.executeQuery</a:t>
            </a:r>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emp</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rs.next</a:t>
            </a:r>
            <a:r>
              <a:rPr lang="en-US" dirty="0">
                <a:latin typeface="Courier New" panose="02070309020205020404" pitchFamily="49" charset="0"/>
                <a:cs typeface="Courier New" panose="02070309020205020404" pitchFamily="49" charset="0"/>
              </a:rPr>
              <a:t>())  </a:t>
            </a:r>
          </a:p>
          <a:p>
            <a:pPr marL="109728"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rs.getInt</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(3));  </a:t>
            </a:r>
          </a:p>
          <a:p>
            <a:pPr marL="109728" indent="0">
              <a:buNone/>
            </a:pPr>
            <a:r>
              <a:rPr lang="en-US" dirty="0" err="1">
                <a:latin typeface="Courier New" panose="02070309020205020404" pitchFamily="49" charset="0"/>
                <a:cs typeface="Courier New" panose="02070309020205020404" pitchFamily="49" charset="0"/>
              </a:rPr>
              <a:t>con.close</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catch</a:t>
            </a:r>
            <a:r>
              <a:rPr lang="en-US" dirty="0">
                <a:latin typeface="Courier New" panose="02070309020205020404" pitchFamily="49" charset="0"/>
                <a:cs typeface="Courier New" panose="02070309020205020404" pitchFamily="49" charset="0"/>
              </a:rPr>
              <a:t>(Exception e){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(e);}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238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MySQL Connector</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250000"/>
              </a:lnSpc>
              <a:buNone/>
            </a:pPr>
            <a:r>
              <a:rPr lang="en-US" dirty="0"/>
              <a:t>To connect java application with the </a:t>
            </a:r>
            <a:r>
              <a:rPr lang="en-US" dirty="0" err="1"/>
              <a:t>mysql</a:t>
            </a:r>
            <a:r>
              <a:rPr lang="en-US" dirty="0"/>
              <a:t> database mysqlconnector.jar file is required to be loaded</a:t>
            </a:r>
            <a:r>
              <a:rPr lang="en-US" dirty="0" smtClean="0"/>
              <a:t>. But, first download it :</a:t>
            </a:r>
          </a:p>
          <a:p>
            <a:pPr marL="109728" indent="0">
              <a:lnSpc>
                <a:spcPct val="250000"/>
              </a:lnSpc>
              <a:buNone/>
            </a:pPr>
            <a:r>
              <a:rPr lang="en-US" dirty="0" smtClean="0">
                <a:hlinkClick r:id="rId3"/>
              </a:rPr>
              <a:t>https</a:t>
            </a:r>
            <a:r>
              <a:rPr lang="en-US" dirty="0">
                <a:hlinkClick r:id="rId3"/>
              </a:rPr>
              <a:t>://dev.mysql.com/downloads/connector/j</a:t>
            </a:r>
            <a:r>
              <a:rPr lang="en-US" dirty="0" smtClean="0">
                <a:hlinkClick r:id="rId3"/>
              </a:rPr>
              <a:t>/</a:t>
            </a:r>
            <a:endParaRPr lang="en-US" dirty="0" smtClean="0"/>
          </a:p>
          <a:p>
            <a:pPr marL="109728" indent="0">
              <a:lnSpc>
                <a:spcPct val="250000"/>
              </a:lnSpc>
              <a:buNone/>
            </a:pPr>
            <a:endParaRPr lang="en-US" dirty="0"/>
          </a:p>
        </p:txBody>
      </p:sp>
    </p:spTree>
    <p:extLst>
      <p:ext uri="{BB962C8B-B14F-4D97-AF65-F5344CB8AC3E}">
        <p14:creationId xmlns:p14="http://schemas.microsoft.com/office/powerpoint/2010/main" val="286000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MySQL Connector</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20000"/>
              </a:lnSpc>
              <a:buNone/>
            </a:pPr>
            <a:r>
              <a:rPr lang="en-US" dirty="0"/>
              <a:t>Two ways to load the jar file:</a:t>
            </a:r>
          </a:p>
          <a:p>
            <a:pPr marL="624078" indent="-514350">
              <a:lnSpc>
                <a:spcPct val="120000"/>
              </a:lnSpc>
              <a:buFont typeface="+mj-lt"/>
              <a:buAutoNum type="arabicPeriod"/>
            </a:pPr>
            <a:r>
              <a:rPr lang="en-US" dirty="0" smtClean="0"/>
              <a:t>paste </a:t>
            </a:r>
            <a:r>
              <a:rPr lang="en-US" dirty="0"/>
              <a:t>the mysqlconnector.jar file in JRE/lib/</a:t>
            </a:r>
            <a:r>
              <a:rPr lang="en-US" dirty="0" err="1"/>
              <a:t>ext</a:t>
            </a:r>
            <a:r>
              <a:rPr lang="en-US" dirty="0"/>
              <a:t> folder:</a:t>
            </a:r>
          </a:p>
          <a:p>
            <a:pPr marL="402336" lvl="1" indent="0">
              <a:lnSpc>
                <a:spcPct val="120000"/>
              </a:lnSpc>
              <a:buNone/>
            </a:pPr>
            <a:r>
              <a:rPr lang="en-US" dirty="0" smtClean="0"/>
              <a:t>Download </a:t>
            </a:r>
            <a:r>
              <a:rPr lang="en-US" dirty="0"/>
              <a:t>the mysqlconnector.jar file. Go to </a:t>
            </a:r>
            <a:r>
              <a:rPr lang="en-US" dirty="0" err="1"/>
              <a:t>jre</a:t>
            </a:r>
            <a:r>
              <a:rPr lang="en-US" dirty="0"/>
              <a:t>/lib/</a:t>
            </a:r>
            <a:r>
              <a:rPr lang="en-US" dirty="0" err="1"/>
              <a:t>ext</a:t>
            </a:r>
            <a:r>
              <a:rPr lang="en-US" dirty="0"/>
              <a:t> folder and paste the jar file here.</a:t>
            </a:r>
          </a:p>
          <a:p>
            <a:pPr marL="624078" indent="-514350">
              <a:lnSpc>
                <a:spcPct val="120000"/>
              </a:lnSpc>
              <a:buFont typeface="+mj-lt"/>
              <a:buAutoNum type="arabicPeriod" startAt="2"/>
            </a:pPr>
            <a:r>
              <a:rPr lang="en-US" dirty="0" smtClean="0"/>
              <a:t>set </a:t>
            </a:r>
            <a:r>
              <a:rPr lang="en-US" dirty="0" err="1"/>
              <a:t>classpath</a:t>
            </a:r>
            <a:r>
              <a:rPr lang="en-US" dirty="0"/>
              <a:t>:</a:t>
            </a:r>
          </a:p>
          <a:p>
            <a:pPr marL="402336" lvl="1" indent="0">
              <a:lnSpc>
                <a:spcPct val="120000"/>
              </a:lnSpc>
              <a:buNone/>
            </a:pPr>
            <a:r>
              <a:rPr lang="en-US" dirty="0" smtClean="0"/>
              <a:t>There </a:t>
            </a:r>
            <a:r>
              <a:rPr lang="en-US" dirty="0"/>
              <a:t>are two ways to set the </a:t>
            </a:r>
            <a:r>
              <a:rPr lang="en-US" dirty="0" err="1"/>
              <a:t>classpath</a:t>
            </a:r>
            <a:r>
              <a:rPr lang="en-US" dirty="0"/>
              <a:t>:</a:t>
            </a:r>
          </a:p>
          <a:p>
            <a:pPr marL="859536" lvl="1" indent="-457200">
              <a:lnSpc>
                <a:spcPct val="120000"/>
              </a:lnSpc>
            </a:pPr>
            <a:r>
              <a:rPr lang="en-US" dirty="0"/>
              <a:t>temporary</a:t>
            </a:r>
          </a:p>
          <a:p>
            <a:pPr marL="859536" lvl="1" indent="-457200">
              <a:lnSpc>
                <a:spcPct val="120000"/>
              </a:lnSpc>
            </a:pPr>
            <a:r>
              <a:rPr lang="en-US" dirty="0"/>
              <a:t>permanent</a:t>
            </a:r>
          </a:p>
        </p:txBody>
      </p:sp>
    </p:spTree>
    <p:extLst>
      <p:ext uri="{BB962C8B-B14F-4D97-AF65-F5344CB8AC3E}">
        <p14:creationId xmlns:p14="http://schemas.microsoft.com/office/powerpoint/2010/main" val="39639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Component of ER Diagram</a:t>
            </a:r>
          </a:p>
        </p:txBody>
      </p:sp>
      <p:pic>
        <p:nvPicPr>
          <p:cNvPr id="2050"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579382"/>
            <a:ext cx="5505450" cy="4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MySQL Connector</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a:lnSpc>
                <a:spcPct val="120000"/>
              </a:lnSpc>
            </a:pPr>
            <a:r>
              <a:rPr lang="en-US" dirty="0"/>
              <a:t>How to set the temporary </a:t>
            </a:r>
            <a:r>
              <a:rPr lang="en-US" dirty="0" err="1"/>
              <a:t>classpath</a:t>
            </a:r>
            <a:endParaRPr lang="en-US" dirty="0"/>
          </a:p>
          <a:p>
            <a:pPr marL="859536" lvl="1" indent="-457200">
              <a:lnSpc>
                <a:spcPct val="120000"/>
              </a:lnSpc>
            </a:pPr>
            <a:r>
              <a:rPr lang="en-US" dirty="0" smtClean="0"/>
              <a:t>open </a:t>
            </a:r>
            <a:r>
              <a:rPr lang="en-US" dirty="0"/>
              <a:t>command prompt and write:</a:t>
            </a:r>
          </a:p>
          <a:p>
            <a:pPr marL="859536" lvl="1" indent="-457200">
              <a:lnSpc>
                <a:spcPct val="120000"/>
              </a:lnSpc>
            </a:pPr>
            <a:r>
              <a:rPr lang="en-US" dirty="0"/>
              <a:t>C:&gt;set </a:t>
            </a:r>
            <a:r>
              <a:rPr lang="en-US" dirty="0" err="1"/>
              <a:t>classpath</a:t>
            </a:r>
            <a:r>
              <a:rPr lang="en-US" dirty="0"/>
              <a:t>=c:\folder\mysql-connector-java-5.0.8-bin.jar;.;  </a:t>
            </a:r>
          </a:p>
          <a:p>
            <a:pPr marL="109728" indent="0">
              <a:lnSpc>
                <a:spcPct val="120000"/>
              </a:lnSpc>
              <a:buNone/>
            </a:pPr>
            <a:endParaRPr lang="en-US" dirty="0" smtClean="0"/>
          </a:p>
          <a:p>
            <a:pPr>
              <a:lnSpc>
                <a:spcPct val="120000"/>
              </a:lnSpc>
            </a:pPr>
            <a:r>
              <a:rPr lang="en-US" dirty="0" smtClean="0"/>
              <a:t>How </a:t>
            </a:r>
            <a:r>
              <a:rPr lang="en-US" dirty="0"/>
              <a:t>to set the permanent </a:t>
            </a:r>
            <a:r>
              <a:rPr lang="en-US" dirty="0" err="1"/>
              <a:t>classpath</a:t>
            </a:r>
            <a:endParaRPr lang="en-US" dirty="0"/>
          </a:p>
          <a:p>
            <a:pPr lvl="1">
              <a:lnSpc>
                <a:spcPct val="120000"/>
              </a:lnSpc>
            </a:pPr>
            <a:r>
              <a:rPr lang="en-US" dirty="0" smtClean="0"/>
              <a:t>Go </a:t>
            </a:r>
            <a:r>
              <a:rPr lang="en-US" dirty="0"/>
              <a:t>to environment variable then click on new tab. In variable name write </a:t>
            </a:r>
            <a:r>
              <a:rPr lang="en-US" dirty="0" err="1"/>
              <a:t>classpath</a:t>
            </a:r>
            <a:r>
              <a:rPr lang="en-US" dirty="0"/>
              <a:t> and in variable value paste the path to the mysqlconnector.jar file by appending mysqlconnector.jar;.; as C:\folder\mysql-connector-java-5.0.8-bin.jar;.;</a:t>
            </a:r>
          </a:p>
        </p:txBody>
      </p:sp>
    </p:spTree>
    <p:extLst>
      <p:ext uri="{BB962C8B-B14F-4D97-AF65-F5344CB8AC3E}">
        <p14:creationId xmlns:p14="http://schemas.microsoft.com/office/powerpoint/2010/main" val="270417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Connect </a:t>
            </a:r>
            <a:r>
              <a:rPr lang="en-US" dirty="0"/>
              <a:t>to the </a:t>
            </a:r>
            <a:r>
              <a:rPr lang="en-US" dirty="0" smtClean="0"/>
              <a:t>oracle database </a:t>
            </a:r>
            <a:r>
              <a:rPr lang="en-US" dirty="0"/>
              <a:t>in java</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For connecting java application with the </a:t>
            </a:r>
            <a:r>
              <a:rPr lang="en-US" dirty="0" smtClean="0"/>
              <a:t>oracle database</a:t>
            </a:r>
            <a:r>
              <a:rPr lang="en-US" dirty="0"/>
              <a:t>, you need to follow </a:t>
            </a:r>
            <a:r>
              <a:rPr lang="en-US" dirty="0" smtClean="0"/>
              <a:t>steps </a:t>
            </a:r>
            <a:r>
              <a:rPr lang="en-US" dirty="0"/>
              <a:t>to perform database connectivity.</a:t>
            </a:r>
          </a:p>
          <a:p>
            <a:pPr>
              <a:lnSpc>
                <a:spcPct val="150000"/>
              </a:lnSpc>
            </a:pPr>
            <a:r>
              <a:rPr lang="en-US" dirty="0"/>
              <a:t>In this example we are using  </a:t>
            </a:r>
            <a:r>
              <a:rPr lang="en-US" dirty="0" smtClean="0"/>
              <a:t>Oracle10g as </a:t>
            </a:r>
            <a:r>
              <a:rPr lang="en-US" dirty="0"/>
              <a:t>the database. So we need to know following </a:t>
            </a:r>
            <a:r>
              <a:rPr lang="en-US" dirty="0" err="1"/>
              <a:t>informations</a:t>
            </a:r>
            <a:r>
              <a:rPr lang="en-US" dirty="0"/>
              <a:t> for the </a:t>
            </a:r>
            <a:r>
              <a:rPr lang="en-US" dirty="0" smtClean="0"/>
              <a:t>oracle database</a:t>
            </a:r>
            <a:r>
              <a:rPr lang="en-US" dirty="0"/>
              <a:t>:</a:t>
            </a:r>
          </a:p>
          <a:p>
            <a:pPr marL="916686" lvl="1" indent="-514350">
              <a:lnSpc>
                <a:spcPct val="150000"/>
              </a:lnSpc>
              <a:buFont typeface="+mj-lt"/>
              <a:buAutoNum type="arabicPeriod"/>
            </a:pPr>
            <a:r>
              <a:rPr lang="en-US" b="1" dirty="0"/>
              <a:t>Driver class: </a:t>
            </a:r>
            <a:r>
              <a:rPr lang="en-US" dirty="0"/>
              <a:t>The driver class for the </a:t>
            </a:r>
            <a:r>
              <a:rPr lang="en-US" dirty="0" smtClean="0"/>
              <a:t>oracle database </a:t>
            </a:r>
            <a:r>
              <a:rPr lang="en-US" dirty="0"/>
              <a:t>is </a:t>
            </a:r>
            <a:r>
              <a:rPr lang="en-US" b="1" dirty="0" err="1"/>
              <a:t>oracle.jdbc.driver.OracleDriver</a:t>
            </a:r>
            <a:r>
              <a:rPr lang="en-US" dirty="0" smtClean="0"/>
              <a:t>.</a:t>
            </a:r>
            <a:endParaRPr lang="en-US" dirty="0"/>
          </a:p>
        </p:txBody>
      </p:sp>
    </p:spTree>
    <p:extLst>
      <p:ext uri="{BB962C8B-B14F-4D97-AF65-F5344CB8AC3E}">
        <p14:creationId xmlns:p14="http://schemas.microsoft.com/office/powerpoint/2010/main" val="164604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Connect </a:t>
            </a:r>
            <a:r>
              <a:rPr lang="en-US" dirty="0"/>
              <a:t>to the </a:t>
            </a:r>
            <a:r>
              <a:rPr lang="en-US" dirty="0" smtClean="0"/>
              <a:t>oracle database </a:t>
            </a:r>
            <a:r>
              <a:rPr lang="en-US" dirty="0"/>
              <a:t>in java</a:t>
            </a:r>
          </a:p>
        </p:txBody>
      </p:sp>
      <p:sp>
        <p:nvSpPr>
          <p:cNvPr id="3" name="Content Placeholder 2"/>
          <p:cNvSpPr>
            <a:spLocks noGrp="1"/>
          </p:cNvSpPr>
          <p:nvPr>
            <p:ph idx="1"/>
          </p:nvPr>
        </p:nvSpPr>
        <p:spPr>
          <a:xfrm>
            <a:off x="609600" y="1679713"/>
            <a:ext cx="10972800" cy="4641573"/>
          </a:xfrm>
        </p:spPr>
        <p:txBody>
          <a:bodyPr>
            <a:normAutofit fontScale="92500"/>
          </a:bodyPr>
          <a:lstStyle/>
          <a:p>
            <a:pPr marL="916686" lvl="1" indent="-514350">
              <a:lnSpc>
                <a:spcPct val="150000"/>
              </a:lnSpc>
              <a:buFont typeface="+mj-lt"/>
              <a:buAutoNum type="arabicPeriod" startAt="2"/>
            </a:pPr>
            <a:r>
              <a:rPr lang="en-US" b="1" dirty="0" smtClean="0"/>
              <a:t>Connection </a:t>
            </a:r>
            <a:r>
              <a:rPr lang="en-US" b="1" dirty="0"/>
              <a:t>URL: </a:t>
            </a:r>
            <a:r>
              <a:rPr lang="en-US" dirty="0"/>
              <a:t>The connection URL for the </a:t>
            </a:r>
            <a:r>
              <a:rPr lang="en-US" dirty="0" smtClean="0"/>
              <a:t>oracle10G database </a:t>
            </a:r>
            <a:r>
              <a:rPr lang="en-US" dirty="0"/>
              <a:t>is </a:t>
            </a:r>
            <a:r>
              <a:rPr lang="en-US" b="1" dirty="0" err="1"/>
              <a:t>jdbc:oracle:thin</a:t>
            </a:r>
            <a:r>
              <a:rPr lang="en-US" b="1" dirty="0"/>
              <a:t>:@localhost:1521:xe</a:t>
            </a:r>
            <a:r>
              <a:rPr lang="en-US" dirty="0"/>
              <a:t> where </a:t>
            </a:r>
            <a:r>
              <a:rPr lang="en-US" dirty="0" err="1"/>
              <a:t>jdbc</a:t>
            </a:r>
            <a:r>
              <a:rPr lang="en-US" dirty="0"/>
              <a:t> is the API, oracle is the database, thin is the driver, </a:t>
            </a:r>
            <a:r>
              <a:rPr lang="en-US" dirty="0" err="1"/>
              <a:t>localhost</a:t>
            </a:r>
            <a:r>
              <a:rPr lang="en-US" dirty="0"/>
              <a:t> is the server name on which oracle is running, we may also use IP address, 1521 is the port number and XE is the Oracle service name. You may get all these information from the </a:t>
            </a:r>
            <a:r>
              <a:rPr lang="en-US" dirty="0" err="1"/>
              <a:t>tnsnames.ora</a:t>
            </a:r>
            <a:r>
              <a:rPr lang="en-US" dirty="0"/>
              <a:t> file</a:t>
            </a:r>
            <a:r>
              <a:rPr lang="en-US" dirty="0" smtClean="0"/>
              <a:t>.</a:t>
            </a:r>
            <a:endParaRPr lang="en-US" dirty="0"/>
          </a:p>
          <a:p>
            <a:pPr marL="916686" lvl="1" indent="-514350">
              <a:lnSpc>
                <a:spcPct val="150000"/>
              </a:lnSpc>
              <a:buFont typeface="+mj-lt"/>
              <a:buAutoNum type="arabicPeriod" startAt="2"/>
            </a:pPr>
            <a:r>
              <a:rPr lang="en-US" b="1" dirty="0"/>
              <a:t>Username: </a:t>
            </a:r>
            <a:r>
              <a:rPr lang="en-US" dirty="0"/>
              <a:t>The default username for the </a:t>
            </a:r>
            <a:r>
              <a:rPr lang="en-US" dirty="0" smtClean="0"/>
              <a:t>oracle database </a:t>
            </a:r>
            <a:r>
              <a:rPr lang="en-US" dirty="0"/>
              <a:t>is </a:t>
            </a:r>
            <a:r>
              <a:rPr lang="en-US" b="1" dirty="0" smtClean="0"/>
              <a:t>system</a:t>
            </a:r>
            <a:r>
              <a:rPr lang="en-US" dirty="0" smtClean="0"/>
              <a:t>.</a:t>
            </a:r>
            <a:endParaRPr lang="en-US" dirty="0"/>
          </a:p>
          <a:p>
            <a:pPr marL="916686" lvl="1" indent="-514350">
              <a:lnSpc>
                <a:spcPct val="150000"/>
              </a:lnSpc>
              <a:buFont typeface="+mj-lt"/>
              <a:buAutoNum type="arabicPeriod" startAt="2"/>
            </a:pPr>
            <a:r>
              <a:rPr lang="en-US" b="1" dirty="0"/>
              <a:t>Password: </a:t>
            </a:r>
            <a:r>
              <a:rPr lang="en-US" dirty="0"/>
              <a:t>Password is given by the user at the time of installing the oracle database</a:t>
            </a:r>
            <a:r>
              <a:rPr lang="en-US" dirty="0" smtClean="0"/>
              <a:t>.</a:t>
            </a:r>
            <a:endParaRPr lang="en-US" dirty="0"/>
          </a:p>
        </p:txBody>
      </p:sp>
    </p:spTree>
    <p:extLst>
      <p:ext uri="{BB962C8B-B14F-4D97-AF65-F5344CB8AC3E}">
        <p14:creationId xmlns:p14="http://schemas.microsoft.com/office/powerpoint/2010/main" val="20334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Create Database</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200000"/>
              </a:lnSpc>
              <a:buNone/>
            </a:pPr>
            <a:r>
              <a:rPr lang="en-US" sz="3200" dirty="0"/>
              <a:t>Let's first create a table in oracle </a:t>
            </a:r>
            <a:r>
              <a:rPr lang="en-US" sz="3200" dirty="0" smtClean="0"/>
              <a:t>database.</a:t>
            </a:r>
          </a:p>
          <a:p>
            <a:pPr marL="109728" indent="0">
              <a:lnSpc>
                <a:spcPct val="200000"/>
              </a:lnSpc>
              <a:buNone/>
            </a:pPr>
            <a:endParaRPr lang="en-US" dirty="0" smtClean="0"/>
          </a:p>
          <a:p>
            <a:pPr marL="109728" indent="0">
              <a:lnSpc>
                <a:spcPct val="200000"/>
              </a:lnSpc>
              <a:buNone/>
            </a:pPr>
            <a:r>
              <a:rPr lang="en-US" sz="2000" dirty="0" smtClean="0">
                <a:latin typeface="Courier New" panose="02070309020205020404" pitchFamily="49" charset="0"/>
                <a:cs typeface="Courier New" panose="02070309020205020404" pitchFamily="49" charset="0"/>
              </a:rPr>
              <a:t>create</a:t>
            </a:r>
            <a:r>
              <a:rPr lang="en-US" sz="2000" dirty="0">
                <a:latin typeface="Courier New" panose="02070309020205020404" pitchFamily="49" charset="0"/>
                <a:cs typeface="Courier New" panose="02070309020205020404" pitchFamily="49" charset="0"/>
              </a:rPr>
              <a:t> table </a:t>
            </a:r>
            <a:r>
              <a:rPr lang="en-US" sz="2000" dirty="0" err="1">
                <a:latin typeface="Courier New" panose="02070309020205020404" pitchFamily="49" charset="0"/>
                <a:cs typeface="Courier New" panose="02070309020205020404" pitchFamily="49" charset="0"/>
              </a:rPr>
              <a:t>emp</a:t>
            </a:r>
            <a:r>
              <a:rPr lang="en-US" sz="2000" dirty="0">
                <a:latin typeface="Courier New" panose="02070309020205020404" pitchFamily="49" charset="0"/>
                <a:cs typeface="Courier New" panose="02070309020205020404" pitchFamily="49" charset="0"/>
              </a:rPr>
              <a:t>(id number(10),name varchar2(40),age number(3)); </a:t>
            </a:r>
            <a:r>
              <a:rPr lang="en-US" dirty="0"/>
              <a:t> </a:t>
            </a:r>
          </a:p>
        </p:txBody>
      </p:sp>
    </p:spTree>
    <p:extLst>
      <p:ext uri="{BB962C8B-B14F-4D97-AF65-F5344CB8AC3E}">
        <p14:creationId xmlns:p14="http://schemas.microsoft.com/office/powerpoint/2010/main" val="58004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400" dirty="0"/>
              <a:t>Example to Connect Java Application with </a:t>
            </a:r>
            <a:r>
              <a:rPr lang="en-US" sz="3400" dirty="0" smtClean="0"/>
              <a:t>Oracle database</a:t>
            </a:r>
            <a:endParaRPr lang="en-US" sz="3400" dirty="0"/>
          </a:p>
        </p:txBody>
      </p:sp>
      <p:sp>
        <p:nvSpPr>
          <p:cNvPr id="3" name="Content Placeholder 2"/>
          <p:cNvSpPr>
            <a:spLocks noGrp="1"/>
          </p:cNvSpPr>
          <p:nvPr>
            <p:ph idx="1"/>
          </p:nvPr>
        </p:nvSpPr>
        <p:spPr>
          <a:xfrm>
            <a:off x="609600" y="1679713"/>
            <a:ext cx="10972800" cy="4641573"/>
          </a:xfrm>
        </p:spPr>
        <p:txBody>
          <a:bodyPr>
            <a:normAutofit fontScale="25000" lnSpcReduction="20000"/>
          </a:bodyPr>
          <a:lstStyle/>
          <a:p>
            <a:pPr marL="109728" indent="0">
              <a:buNone/>
            </a:pPr>
            <a:r>
              <a:rPr lang="en-US" b="1" dirty="0">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java.sql</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OracleCon</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//step1 load the driver class  </a:t>
            </a:r>
          </a:p>
          <a:p>
            <a:pPr marL="109728" indent="0">
              <a:buNone/>
            </a:pPr>
            <a:r>
              <a:rPr lang="en-US" dirty="0" err="1">
                <a:latin typeface="Courier New" panose="02070309020205020404" pitchFamily="49" charset="0"/>
                <a:cs typeface="Courier New" panose="02070309020205020404" pitchFamily="49" charset="0"/>
              </a:rPr>
              <a:t>Class.forName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oracle.jdbc.driver.OracleDriver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//step2 create  the connection object  </a:t>
            </a:r>
          </a:p>
          <a:p>
            <a:pPr marL="109728" indent="0">
              <a:buNone/>
            </a:pPr>
            <a:r>
              <a:rPr lang="en-US" dirty="0">
                <a:latin typeface="Courier New" panose="02070309020205020404" pitchFamily="49" charset="0"/>
                <a:cs typeface="Courier New" panose="02070309020205020404" pitchFamily="49" charset="0"/>
              </a:rPr>
              <a:t>Connection con=</a:t>
            </a:r>
            <a:r>
              <a:rPr lang="en-US" dirty="0" err="1">
                <a:latin typeface="Courier New" panose="02070309020205020404" pitchFamily="49" charset="0"/>
                <a:cs typeface="Courier New" panose="02070309020205020404" pitchFamily="49" charset="0"/>
              </a:rPr>
              <a:t>DriverManager.getConnection</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jdbc:oracle:thin</a:t>
            </a:r>
            <a:r>
              <a:rPr lang="en-US" dirty="0">
                <a:latin typeface="Courier New" panose="02070309020205020404" pitchFamily="49" charset="0"/>
                <a:cs typeface="Courier New" panose="02070309020205020404" pitchFamily="49" charset="0"/>
              </a:rPr>
              <a:t>:@localhost:1521:xe","system","oracle");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//step3 create the statement object  </a:t>
            </a:r>
          </a:p>
          <a:p>
            <a:pPr marL="109728" indent="0">
              <a:buNone/>
            </a:pPr>
            <a:r>
              <a:rPr lang="en-US" dirty="0">
                <a:latin typeface="Courier New" panose="02070309020205020404" pitchFamily="49" charset="0"/>
                <a:cs typeface="Courier New" panose="02070309020205020404" pitchFamily="49" charset="0"/>
              </a:rPr>
              <a:t>Statement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con.createStatement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//step4 execute query  </a:t>
            </a:r>
          </a:p>
          <a:p>
            <a:pPr marL="109728" indent="0">
              <a:buNone/>
            </a:pP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stmt.executeQuery</a:t>
            </a:r>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emp</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rs.next</a:t>
            </a:r>
            <a:r>
              <a:rPr lang="en-US" dirty="0">
                <a:latin typeface="Courier New" panose="02070309020205020404" pitchFamily="49" charset="0"/>
                <a:cs typeface="Courier New" panose="02070309020205020404" pitchFamily="49" charset="0"/>
              </a:rPr>
              <a:t>())  </a:t>
            </a:r>
          </a:p>
          <a:p>
            <a:pPr marL="109728"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rs.getInt</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(3));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//step5 close the connection object  </a:t>
            </a:r>
          </a:p>
          <a:p>
            <a:pPr marL="109728" indent="0">
              <a:buNone/>
            </a:pPr>
            <a:r>
              <a:rPr lang="en-US" dirty="0" err="1">
                <a:latin typeface="Courier New" panose="02070309020205020404" pitchFamily="49" charset="0"/>
                <a:cs typeface="Courier New" panose="02070309020205020404" pitchFamily="49" charset="0"/>
              </a:rPr>
              <a:t>con.close</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catch</a:t>
            </a:r>
            <a:r>
              <a:rPr lang="en-US" dirty="0">
                <a:latin typeface="Courier New" panose="02070309020205020404" pitchFamily="49" charset="0"/>
                <a:cs typeface="Courier New" panose="02070309020205020404" pitchFamily="49" charset="0"/>
              </a:rPr>
              <a:t>(Exception e){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(e);}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030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Oracle Connector</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250000"/>
              </a:lnSpc>
              <a:buNone/>
            </a:pPr>
            <a:r>
              <a:rPr lang="en-US" dirty="0"/>
              <a:t>To connect java application with the </a:t>
            </a:r>
            <a:r>
              <a:rPr lang="en-US" dirty="0" smtClean="0"/>
              <a:t>oracle database </a:t>
            </a:r>
            <a:r>
              <a:rPr lang="en-US" dirty="0"/>
              <a:t>ojdbc14.jar</a:t>
            </a:r>
            <a:r>
              <a:rPr lang="en-US" dirty="0" smtClean="0"/>
              <a:t> </a:t>
            </a:r>
            <a:r>
              <a:rPr lang="en-US" dirty="0"/>
              <a:t>file is required to be loaded</a:t>
            </a:r>
            <a:r>
              <a:rPr lang="en-US" dirty="0" smtClean="0"/>
              <a:t>. But, first download it :</a:t>
            </a:r>
          </a:p>
          <a:p>
            <a:pPr marL="109728" indent="0">
              <a:lnSpc>
                <a:spcPct val="250000"/>
              </a:lnSpc>
              <a:buNone/>
            </a:pPr>
            <a:r>
              <a:rPr lang="en-US" dirty="0">
                <a:hlinkClick r:id="rId3"/>
              </a:rPr>
              <a:t>https://dev.mysql.com/downloads/connector/odbc</a:t>
            </a:r>
            <a:r>
              <a:rPr lang="en-US" dirty="0" smtClean="0">
                <a:hlinkClick r:id="rId3"/>
              </a:rPr>
              <a:t>/</a:t>
            </a:r>
            <a:endParaRPr lang="en-US" dirty="0" smtClean="0"/>
          </a:p>
          <a:p>
            <a:pPr marL="109728" indent="0">
              <a:lnSpc>
                <a:spcPct val="250000"/>
              </a:lnSpc>
              <a:buNone/>
            </a:pPr>
            <a:endParaRPr lang="en-US" dirty="0" smtClean="0"/>
          </a:p>
        </p:txBody>
      </p:sp>
    </p:spTree>
    <p:extLst>
      <p:ext uri="{BB962C8B-B14F-4D97-AF65-F5344CB8AC3E}">
        <p14:creationId xmlns:p14="http://schemas.microsoft.com/office/powerpoint/2010/main" val="179861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Oracle Connector</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20000"/>
              </a:lnSpc>
              <a:buNone/>
            </a:pPr>
            <a:r>
              <a:rPr lang="en-US" dirty="0"/>
              <a:t>Two ways to load the jar file:</a:t>
            </a:r>
          </a:p>
          <a:p>
            <a:pPr marL="624078" indent="-514350">
              <a:lnSpc>
                <a:spcPct val="120000"/>
              </a:lnSpc>
              <a:buFont typeface="+mj-lt"/>
              <a:buAutoNum type="arabicPeriod"/>
            </a:pPr>
            <a:r>
              <a:rPr lang="en-US" dirty="0" smtClean="0"/>
              <a:t>paste </a:t>
            </a:r>
            <a:r>
              <a:rPr lang="en-US" dirty="0"/>
              <a:t>the ojdbc14.jar </a:t>
            </a:r>
            <a:r>
              <a:rPr lang="en-US" dirty="0" smtClean="0"/>
              <a:t>file </a:t>
            </a:r>
            <a:r>
              <a:rPr lang="en-US" dirty="0"/>
              <a:t>in JRE/lib/</a:t>
            </a:r>
            <a:r>
              <a:rPr lang="en-US" dirty="0" err="1"/>
              <a:t>ext</a:t>
            </a:r>
            <a:r>
              <a:rPr lang="en-US" dirty="0"/>
              <a:t> folder:</a:t>
            </a:r>
          </a:p>
          <a:p>
            <a:pPr marL="402336" lvl="1" indent="0">
              <a:lnSpc>
                <a:spcPct val="120000"/>
              </a:lnSpc>
              <a:buNone/>
            </a:pPr>
            <a:r>
              <a:rPr lang="en-US" dirty="0" smtClean="0"/>
              <a:t>Download </a:t>
            </a:r>
            <a:r>
              <a:rPr lang="en-US" dirty="0"/>
              <a:t>the ojdbc14.jar </a:t>
            </a:r>
            <a:r>
              <a:rPr lang="en-US" dirty="0" smtClean="0"/>
              <a:t>file</a:t>
            </a:r>
            <a:r>
              <a:rPr lang="en-US" dirty="0"/>
              <a:t>. Go to </a:t>
            </a:r>
            <a:r>
              <a:rPr lang="en-US" dirty="0" err="1"/>
              <a:t>jre</a:t>
            </a:r>
            <a:r>
              <a:rPr lang="en-US" dirty="0"/>
              <a:t>/lib/</a:t>
            </a:r>
            <a:r>
              <a:rPr lang="en-US" dirty="0" err="1"/>
              <a:t>ext</a:t>
            </a:r>
            <a:r>
              <a:rPr lang="en-US" dirty="0"/>
              <a:t> folder and paste the jar file here.</a:t>
            </a:r>
          </a:p>
          <a:p>
            <a:pPr marL="624078" indent="-514350">
              <a:lnSpc>
                <a:spcPct val="120000"/>
              </a:lnSpc>
              <a:buFont typeface="+mj-lt"/>
              <a:buAutoNum type="arabicPeriod" startAt="2"/>
            </a:pPr>
            <a:r>
              <a:rPr lang="en-US" dirty="0" smtClean="0"/>
              <a:t>set </a:t>
            </a:r>
            <a:r>
              <a:rPr lang="en-US" dirty="0" err="1"/>
              <a:t>classpath</a:t>
            </a:r>
            <a:r>
              <a:rPr lang="en-US" dirty="0"/>
              <a:t>:</a:t>
            </a:r>
          </a:p>
          <a:p>
            <a:pPr marL="402336" lvl="1" indent="0">
              <a:lnSpc>
                <a:spcPct val="120000"/>
              </a:lnSpc>
              <a:buNone/>
            </a:pPr>
            <a:r>
              <a:rPr lang="en-US" dirty="0" smtClean="0"/>
              <a:t>There </a:t>
            </a:r>
            <a:r>
              <a:rPr lang="en-US" dirty="0"/>
              <a:t>are two ways to set the </a:t>
            </a:r>
            <a:r>
              <a:rPr lang="en-US" dirty="0" err="1"/>
              <a:t>classpath</a:t>
            </a:r>
            <a:r>
              <a:rPr lang="en-US" dirty="0"/>
              <a:t>:</a:t>
            </a:r>
          </a:p>
          <a:p>
            <a:pPr marL="859536" lvl="1" indent="-457200">
              <a:lnSpc>
                <a:spcPct val="120000"/>
              </a:lnSpc>
            </a:pPr>
            <a:r>
              <a:rPr lang="en-US" dirty="0"/>
              <a:t>temporary</a:t>
            </a:r>
          </a:p>
          <a:p>
            <a:pPr marL="859536" lvl="1" indent="-457200">
              <a:lnSpc>
                <a:spcPct val="120000"/>
              </a:lnSpc>
            </a:pPr>
            <a:r>
              <a:rPr lang="en-US" dirty="0"/>
              <a:t>permanent</a:t>
            </a:r>
          </a:p>
        </p:txBody>
      </p:sp>
    </p:spTree>
    <p:extLst>
      <p:ext uri="{BB962C8B-B14F-4D97-AF65-F5344CB8AC3E}">
        <p14:creationId xmlns:p14="http://schemas.microsoft.com/office/powerpoint/2010/main" val="8984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Oracle Connector</a:t>
            </a:r>
            <a:endParaRPr lang="en-US" dirty="0"/>
          </a:p>
        </p:txBody>
      </p:sp>
      <p:sp>
        <p:nvSpPr>
          <p:cNvPr id="3" name="Content Placeholder 2"/>
          <p:cNvSpPr>
            <a:spLocks noGrp="1"/>
          </p:cNvSpPr>
          <p:nvPr>
            <p:ph idx="1"/>
          </p:nvPr>
        </p:nvSpPr>
        <p:spPr>
          <a:xfrm>
            <a:off x="609600" y="1679713"/>
            <a:ext cx="10972800" cy="4641573"/>
          </a:xfrm>
        </p:spPr>
        <p:txBody>
          <a:bodyPr>
            <a:normAutofit lnSpcReduction="10000"/>
          </a:bodyPr>
          <a:lstStyle/>
          <a:p>
            <a:pPr>
              <a:lnSpc>
                <a:spcPct val="120000"/>
              </a:lnSpc>
            </a:pPr>
            <a:r>
              <a:rPr lang="en-US" dirty="0"/>
              <a:t>How to set the temporary </a:t>
            </a:r>
            <a:r>
              <a:rPr lang="en-US" dirty="0" err="1"/>
              <a:t>classpath</a:t>
            </a:r>
            <a:endParaRPr lang="en-US" dirty="0"/>
          </a:p>
          <a:p>
            <a:pPr marL="859536" lvl="1" indent="-457200">
              <a:lnSpc>
                <a:spcPct val="120000"/>
              </a:lnSpc>
            </a:pPr>
            <a:r>
              <a:rPr lang="en-US" dirty="0" smtClean="0"/>
              <a:t>open </a:t>
            </a:r>
            <a:r>
              <a:rPr lang="en-US" dirty="0"/>
              <a:t>command prompt and write:</a:t>
            </a:r>
          </a:p>
          <a:p>
            <a:pPr marL="859536" lvl="1" indent="-457200">
              <a:lnSpc>
                <a:spcPct val="120000"/>
              </a:lnSpc>
            </a:pPr>
            <a:r>
              <a:rPr lang="en-US" dirty="0"/>
              <a:t>C</a:t>
            </a:r>
            <a:r>
              <a:rPr lang="en-US" dirty="0" smtClean="0"/>
              <a:t>:&gt;</a:t>
            </a:r>
            <a:r>
              <a:rPr lang="en-US" dirty="0"/>
              <a:t> set </a:t>
            </a:r>
            <a:r>
              <a:rPr lang="en-US" dirty="0" err="1"/>
              <a:t>classpath</a:t>
            </a:r>
            <a:r>
              <a:rPr lang="en-US" dirty="0"/>
              <a:t>=c:\folder\ojdbc14.jar</a:t>
            </a:r>
            <a:r>
              <a:rPr lang="en-US" dirty="0" smtClean="0"/>
              <a:t>;.;  </a:t>
            </a:r>
            <a:endParaRPr lang="en-US" dirty="0"/>
          </a:p>
          <a:p>
            <a:pPr marL="109728" indent="0">
              <a:lnSpc>
                <a:spcPct val="120000"/>
              </a:lnSpc>
              <a:buNone/>
            </a:pPr>
            <a:endParaRPr lang="en-US" dirty="0" smtClean="0"/>
          </a:p>
          <a:p>
            <a:pPr>
              <a:lnSpc>
                <a:spcPct val="120000"/>
              </a:lnSpc>
            </a:pPr>
            <a:r>
              <a:rPr lang="en-US" dirty="0" smtClean="0"/>
              <a:t>How </a:t>
            </a:r>
            <a:r>
              <a:rPr lang="en-US" dirty="0"/>
              <a:t>to set the permanent </a:t>
            </a:r>
            <a:r>
              <a:rPr lang="en-US" dirty="0" err="1"/>
              <a:t>classpath</a:t>
            </a:r>
            <a:endParaRPr lang="en-US" dirty="0"/>
          </a:p>
          <a:p>
            <a:pPr lvl="1">
              <a:lnSpc>
                <a:spcPct val="120000"/>
              </a:lnSpc>
            </a:pPr>
            <a:r>
              <a:rPr lang="en-US" dirty="0" smtClean="0"/>
              <a:t>Go </a:t>
            </a:r>
            <a:r>
              <a:rPr lang="en-US" dirty="0"/>
              <a:t>to environment variable then click on new tab. In variable name write </a:t>
            </a:r>
            <a:r>
              <a:rPr lang="en-US" dirty="0" err="1"/>
              <a:t>classpath</a:t>
            </a:r>
            <a:r>
              <a:rPr lang="en-US" dirty="0"/>
              <a:t> and in variable value paste the path to the </a:t>
            </a:r>
            <a:r>
              <a:rPr lang="en-US" dirty="0" smtClean="0"/>
              <a:t>ojdbc14.jar file </a:t>
            </a:r>
            <a:r>
              <a:rPr lang="en-US" dirty="0"/>
              <a:t>by appending ojdbc14.jar</a:t>
            </a:r>
            <a:r>
              <a:rPr lang="en-US" dirty="0" smtClean="0"/>
              <a:t>;.; </a:t>
            </a:r>
            <a:r>
              <a:rPr lang="en-US" dirty="0"/>
              <a:t>as C:\oraclexe\app\oracle\product\10.2.0\server\jdbc\lib\ojdbc14.jar</a:t>
            </a:r>
            <a:r>
              <a:rPr lang="en-US" dirty="0" smtClean="0"/>
              <a:t>;.;</a:t>
            </a:r>
            <a:endParaRPr lang="en-US" dirty="0"/>
          </a:p>
        </p:txBody>
      </p:sp>
    </p:spTree>
    <p:extLst>
      <p:ext uri="{BB962C8B-B14F-4D97-AF65-F5344CB8AC3E}">
        <p14:creationId xmlns:p14="http://schemas.microsoft.com/office/powerpoint/2010/main" val="85349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Connectivity with Access without DSN</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There are two ways to connect java application with the access database.</a:t>
            </a:r>
          </a:p>
          <a:p>
            <a:pPr marL="916686" lvl="1" indent="-514350">
              <a:lnSpc>
                <a:spcPct val="150000"/>
              </a:lnSpc>
              <a:buFont typeface="+mj-lt"/>
              <a:buAutoNum type="arabicPeriod"/>
            </a:pPr>
            <a:r>
              <a:rPr lang="en-US" dirty="0"/>
              <a:t>Without DSN (Data Source Name)</a:t>
            </a:r>
          </a:p>
          <a:p>
            <a:pPr marL="916686" lvl="1" indent="-514350">
              <a:lnSpc>
                <a:spcPct val="150000"/>
              </a:lnSpc>
              <a:buFont typeface="+mj-lt"/>
              <a:buAutoNum type="arabicPeriod"/>
            </a:pPr>
            <a:r>
              <a:rPr lang="en-US" dirty="0"/>
              <a:t>With DSN</a:t>
            </a:r>
          </a:p>
          <a:p>
            <a:pPr>
              <a:lnSpc>
                <a:spcPct val="150000"/>
              </a:lnSpc>
            </a:pPr>
            <a:r>
              <a:rPr lang="en-US" dirty="0"/>
              <a:t>Java is mostly used with Oracle, </a:t>
            </a:r>
            <a:r>
              <a:rPr lang="en-US" dirty="0" err="1"/>
              <a:t>mysql</a:t>
            </a:r>
            <a:r>
              <a:rPr lang="en-US" dirty="0"/>
              <a:t>, or DB2 database. So you can learn this topic only for knowledge.</a:t>
            </a:r>
          </a:p>
        </p:txBody>
      </p:sp>
    </p:spTree>
    <p:extLst>
      <p:ext uri="{BB962C8B-B14F-4D97-AF65-F5344CB8AC3E}">
        <p14:creationId xmlns:p14="http://schemas.microsoft.com/office/powerpoint/2010/main" val="294430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sz="3600" dirty="0"/>
              <a:t>Example to Connect Java Application with access without DSN</a:t>
            </a:r>
          </a:p>
        </p:txBody>
      </p:sp>
      <p:sp>
        <p:nvSpPr>
          <p:cNvPr id="3" name="Content Placeholder 2"/>
          <p:cNvSpPr>
            <a:spLocks noGrp="1"/>
          </p:cNvSpPr>
          <p:nvPr>
            <p:ph idx="1"/>
          </p:nvPr>
        </p:nvSpPr>
        <p:spPr>
          <a:xfrm>
            <a:off x="609600" y="1679713"/>
            <a:ext cx="10972800" cy="4641573"/>
          </a:xfrm>
        </p:spPr>
        <p:txBody>
          <a:bodyPr>
            <a:normAutofit fontScale="25000" lnSpcReduction="20000"/>
          </a:bodyPr>
          <a:lstStyle/>
          <a:p>
            <a:pPr marL="109728" indent="0">
              <a:buNone/>
            </a:pPr>
            <a:r>
              <a:rPr lang="en-US" b="1" dirty="0">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java.sql</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Test{  </a:t>
            </a:r>
          </a:p>
          <a:p>
            <a:pPr marL="109728" indent="0">
              <a:buNone/>
            </a:pP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main(String </a:t>
            </a:r>
            <a:r>
              <a:rPr lang="en-US" dirty="0" err="1">
                <a:latin typeface="Courier New" panose="02070309020205020404" pitchFamily="49" charset="0"/>
                <a:cs typeface="Courier New" panose="02070309020205020404" pitchFamily="49" charset="0"/>
              </a:rPr>
              <a:t>ar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String database="student.mdb";//Here database exists in the current directory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jdbc:odbc:Driver</a:t>
            </a:r>
            <a:r>
              <a:rPr lang="en-US" dirty="0">
                <a:latin typeface="Courier New" panose="02070309020205020404" pitchFamily="49" charset="0"/>
                <a:cs typeface="Courier New" panose="02070309020205020404" pitchFamily="49" charset="0"/>
              </a:rPr>
              <a:t>={Microsoft Access Driver (*.</a:t>
            </a:r>
            <a:r>
              <a:rPr lang="en-US" dirty="0" err="1">
                <a:latin typeface="Courier New" panose="02070309020205020404" pitchFamily="49" charset="0"/>
                <a:cs typeface="Courier New" panose="02070309020205020404" pitchFamily="49" charset="0"/>
              </a:rPr>
              <a:t>mdb</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DBQ=" + database + ";</a:t>
            </a:r>
            <a:r>
              <a:rPr lang="en-US" dirty="0" err="1">
                <a:latin typeface="Courier New" panose="02070309020205020404" pitchFamily="49" charset="0"/>
                <a:cs typeface="Courier New" panose="02070309020205020404" pitchFamily="49" charset="0"/>
              </a:rPr>
              <a:t>DriverID</a:t>
            </a:r>
            <a:r>
              <a:rPr lang="en-US" dirty="0">
                <a:latin typeface="Courier New" panose="02070309020205020404" pitchFamily="49" charset="0"/>
                <a:cs typeface="Courier New" panose="02070309020205020404" pitchFamily="49" charset="0"/>
              </a:rPr>
              <a:t>=22;READONLY=</a:t>
            </a:r>
            <a:r>
              <a:rPr lang="en-US" b="1" dirty="0">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Class.forName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sun.jdbc.odbc.JdbcOdbcDriver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Connection c=</a:t>
            </a:r>
            <a:r>
              <a:rPr lang="en-US" dirty="0" err="1">
                <a:latin typeface="Courier New" panose="02070309020205020404" pitchFamily="49" charset="0"/>
                <a:cs typeface="Courier New" panose="02070309020205020404" pitchFamily="49" charset="0"/>
              </a:rPr>
              <a:t>DriverManager.getConnection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Statement </a:t>
            </a:r>
            <a:r>
              <a:rPr lang="en-US" dirty="0" err="1">
                <a:latin typeface="Courier New" panose="02070309020205020404" pitchFamily="49" charset="0"/>
                <a:cs typeface="Courier New" panose="02070309020205020404" pitchFamily="49" charset="0"/>
              </a:rPr>
              <a:t>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c.createStatement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st.executeQuery</a:t>
            </a:r>
            <a:r>
              <a:rPr lang="en-US" dirty="0">
                <a:latin typeface="Courier New" panose="02070309020205020404" pitchFamily="49" charset="0"/>
                <a:cs typeface="Courier New" panose="02070309020205020404" pitchFamily="49" charset="0"/>
              </a:rPr>
              <a:t>("select * from login");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rs.next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(1));  </a:t>
            </a:r>
          </a:p>
          <a:p>
            <a:pPr marL="109728" indent="0">
              <a:buNone/>
            </a:pPr>
            <a:r>
              <a:rPr lang="en-US" dirty="0">
                <a:latin typeface="Courier New" panose="02070309020205020404" pitchFamily="49" charset="0"/>
                <a:cs typeface="Courier New" panose="02070309020205020404" pitchFamily="49" charset="0"/>
              </a:rPr>
              <a:t>   }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catch</a:t>
            </a:r>
            <a:r>
              <a:rPr lang="en-US" dirty="0">
                <a:latin typeface="Courier New" panose="02070309020205020404" pitchFamily="49" charset="0"/>
                <a:cs typeface="Courier New" panose="02070309020205020404" pitchFamily="49" charset="0"/>
              </a:rPr>
              <a:t>(Exception </a:t>
            </a:r>
            <a:r>
              <a:rPr lang="en-US" dirty="0" err="1">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793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Entity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An entity may be any object, class, person or place. In the ER diagram, an entity can be represented as rectangles.</a:t>
            </a:r>
          </a:p>
          <a:p>
            <a:pPr algn="just"/>
            <a:r>
              <a:rPr lang="en-US" dirty="0"/>
              <a:t>Consider an organization as an example- manager, product, employee, department etc. can be taken as an entity.</a:t>
            </a:r>
          </a:p>
        </p:txBody>
      </p:sp>
      <p:pic>
        <p:nvPicPr>
          <p:cNvPr id="3074"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254" y="4062292"/>
            <a:ext cx="8161710" cy="12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9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to Connect Java Application with access with DSN</a:t>
            </a:r>
          </a:p>
        </p:txBody>
      </p:sp>
      <p:sp>
        <p:nvSpPr>
          <p:cNvPr id="3" name="Content Placeholder 2"/>
          <p:cNvSpPr>
            <a:spLocks noGrp="1"/>
          </p:cNvSpPr>
          <p:nvPr>
            <p:ph idx="1"/>
          </p:nvPr>
        </p:nvSpPr>
        <p:spPr>
          <a:xfrm>
            <a:off x="609600" y="1679713"/>
            <a:ext cx="10972800" cy="4641573"/>
          </a:xfrm>
        </p:spPr>
        <p:txBody>
          <a:bodyPr>
            <a:normAutofit fontScale="47500" lnSpcReduction="20000"/>
          </a:bodyPr>
          <a:lstStyle/>
          <a:p>
            <a:pPr marL="109728" indent="0">
              <a:buNone/>
            </a:pPr>
            <a:r>
              <a:rPr lang="en-US" b="1" dirty="0">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java.sql</a:t>
            </a:r>
            <a:r>
              <a:rPr lang="en-US" dirty="0">
                <a:latin typeface="Courier New" panose="02070309020205020404" pitchFamily="49" charset="0"/>
                <a:cs typeface="Courier New" panose="02070309020205020404" pitchFamily="49" charset="0"/>
              </a:rPr>
              <a:t>.*;  </a:t>
            </a:r>
          </a:p>
          <a:p>
            <a:pPr marL="109728" indent="0">
              <a:buNone/>
            </a:pP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Test{  </a:t>
            </a:r>
          </a:p>
          <a:p>
            <a:pPr marL="109728" indent="0">
              <a:buNone/>
            </a:pP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static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main(String </a:t>
            </a:r>
            <a:r>
              <a:rPr lang="en-US" dirty="0" err="1">
                <a:latin typeface="Courier New" panose="02070309020205020404" pitchFamily="49" charset="0"/>
                <a:cs typeface="Courier New" panose="02070309020205020404" pitchFamily="49" charset="0"/>
              </a:rPr>
              <a:t>ar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jdbc:odbc:mydsn</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Class.forName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sun.jdbc.odbc.JdbcOdbcDriver</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Connection c=</a:t>
            </a:r>
            <a:r>
              <a:rPr lang="en-US" dirty="0" err="1">
                <a:latin typeface="Courier New" panose="02070309020205020404" pitchFamily="49" charset="0"/>
                <a:cs typeface="Courier New" panose="02070309020205020404" pitchFamily="49" charset="0"/>
              </a:rPr>
              <a:t>DriverManager.getConnection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Statement </a:t>
            </a:r>
            <a:r>
              <a:rPr lang="en-US" dirty="0" err="1">
                <a:latin typeface="Courier New" panose="02070309020205020404" pitchFamily="49" charset="0"/>
                <a:cs typeface="Courier New" panose="02070309020205020404" pitchFamily="49" charset="0"/>
              </a:rPr>
              <a:t>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c.createStatement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st.executeQuery</a:t>
            </a:r>
            <a:r>
              <a:rPr lang="en-US" dirty="0">
                <a:latin typeface="Courier New" panose="02070309020205020404" pitchFamily="49" charset="0"/>
                <a:cs typeface="Courier New" panose="02070309020205020404" pitchFamily="49" charset="0"/>
              </a:rPr>
              <a:t>("select * from login");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rs.next</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rs.getString</a:t>
            </a:r>
            <a:r>
              <a:rPr lang="en-US" dirty="0">
                <a:latin typeface="Courier New" panose="02070309020205020404" pitchFamily="49" charset="0"/>
                <a:cs typeface="Courier New" panose="02070309020205020404" pitchFamily="49" charset="0"/>
              </a:rPr>
              <a:t>(1));  </a:t>
            </a:r>
          </a:p>
          <a:p>
            <a:pPr marL="109728" indent="0">
              <a:buNone/>
            </a:pPr>
            <a:r>
              <a:rPr lang="en-US" dirty="0">
                <a:latin typeface="Courier New" panose="02070309020205020404" pitchFamily="49" charset="0"/>
                <a:cs typeface="Courier New" panose="02070309020205020404" pitchFamily="49" charset="0"/>
              </a:rPr>
              <a:t>   }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catch</a:t>
            </a:r>
            <a:r>
              <a:rPr lang="en-US" dirty="0">
                <a:latin typeface="Courier New" panose="02070309020205020404" pitchFamily="49" charset="0"/>
                <a:cs typeface="Courier New" panose="02070309020205020404" pitchFamily="49" charset="0"/>
              </a:rPr>
              <a:t>(Exception </a:t>
            </a:r>
            <a:r>
              <a:rPr lang="en-US" dirty="0" err="1">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  </a:t>
            </a:r>
          </a:p>
          <a:p>
            <a:pPr marL="109728"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562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DriverManager</a:t>
            </a:r>
            <a:r>
              <a:rPr lang="en-US" dirty="0"/>
              <a:t> class</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dirty="0"/>
              <a:t>The </a:t>
            </a:r>
            <a:r>
              <a:rPr lang="en-US" dirty="0" err="1"/>
              <a:t>DriverManager</a:t>
            </a:r>
            <a:r>
              <a:rPr lang="en-US" dirty="0"/>
              <a:t> class acts as an interface between user and drivers. It keeps track of the drivers that are available and handles establishing a connection between a database and the appropriate driver. </a:t>
            </a:r>
            <a:endParaRPr lang="en-US" dirty="0" smtClean="0"/>
          </a:p>
          <a:p>
            <a:pPr>
              <a:lnSpc>
                <a:spcPct val="150000"/>
              </a:lnSpc>
            </a:pPr>
            <a:r>
              <a:rPr lang="en-US" dirty="0" smtClean="0"/>
              <a:t>The </a:t>
            </a:r>
            <a:r>
              <a:rPr lang="en-US" dirty="0" err="1"/>
              <a:t>DriverManager</a:t>
            </a:r>
            <a:r>
              <a:rPr lang="en-US" dirty="0"/>
              <a:t> class maintains a list of Driver classes that have registered themselves by calling the method </a:t>
            </a:r>
            <a:r>
              <a:rPr lang="en-US" sz="2400" dirty="0" err="1">
                <a:latin typeface="Courier New" panose="02070309020205020404" pitchFamily="49" charset="0"/>
                <a:cs typeface="Courier New" panose="02070309020205020404" pitchFamily="49" charset="0"/>
              </a:rPr>
              <a:t>DriverManager.registerDriver</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05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a:t>Commonly used methods of </a:t>
            </a:r>
            <a:r>
              <a:rPr lang="en-US" dirty="0" err="1"/>
              <a:t>DriverManager</a:t>
            </a:r>
            <a:r>
              <a:rPr lang="en-US" dirty="0"/>
              <a:t> </a:t>
            </a:r>
            <a:r>
              <a:rPr lang="en-US" dirty="0" smtClean="0"/>
              <a:t>class</a:t>
            </a:r>
            <a:endParaRPr lang="en-US" dirty="0"/>
          </a:p>
        </p:txBody>
      </p:sp>
      <p:sp>
        <p:nvSpPr>
          <p:cNvPr id="3" name="Content Placeholder 2"/>
          <p:cNvSpPr>
            <a:spLocks noGrp="1"/>
          </p:cNvSpPr>
          <p:nvPr>
            <p:ph idx="1"/>
          </p:nvPr>
        </p:nvSpPr>
        <p:spPr>
          <a:xfrm>
            <a:off x="609600" y="1679713"/>
            <a:ext cx="10972800" cy="4641573"/>
          </a:xfrm>
        </p:spPr>
        <p:txBody>
          <a:bodyPr>
            <a:normAutofit fontScale="70000" lnSpcReduction="20000"/>
          </a:bodyPr>
          <a:lstStyle/>
          <a:p>
            <a:pPr>
              <a:lnSpc>
                <a:spcPct val="150000"/>
              </a:lnSpc>
            </a:pPr>
            <a:r>
              <a:rPr lang="en-US" sz="2300" dirty="0" smtClean="0">
                <a:latin typeface="Courier New" panose="02070309020205020404" pitchFamily="49" charset="0"/>
                <a:cs typeface="Courier New" panose="02070309020205020404" pitchFamily="49" charset="0"/>
              </a:rPr>
              <a:t>public </a:t>
            </a:r>
            <a:r>
              <a:rPr lang="en-US" sz="2300" dirty="0">
                <a:latin typeface="Courier New" panose="02070309020205020404" pitchFamily="49" charset="0"/>
                <a:cs typeface="Courier New" panose="02070309020205020404" pitchFamily="49" charset="0"/>
              </a:rPr>
              <a:t>static void </a:t>
            </a:r>
            <a:r>
              <a:rPr lang="en-US" sz="2300" dirty="0" err="1">
                <a:latin typeface="Courier New" panose="02070309020205020404" pitchFamily="49" charset="0"/>
                <a:cs typeface="Courier New" panose="02070309020205020404" pitchFamily="49" charset="0"/>
              </a:rPr>
              <a:t>registerDriver</a:t>
            </a:r>
            <a:r>
              <a:rPr lang="en-US" sz="2300" dirty="0">
                <a:latin typeface="Courier New" panose="02070309020205020404" pitchFamily="49" charset="0"/>
                <a:cs typeface="Courier New" panose="02070309020205020404" pitchFamily="49" charset="0"/>
              </a:rPr>
              <a:t>(Driver driver)</a:t>
            </a:r>
            <a:r>
              <a:rPr lang="en-US" sz="2300" dirty="0"/>
              <a:t>:	</a:t>
            </a:r>
          </a:p>
          <a:p>
            <a:pPr marL="109728" indent="0">
              <a:lnSpc>
                <a:spcPct val="150000"/>
              </a:lnSpc>
              <a:buNone/>
            </a:pPr>
            <a:r>
              <a:rPr lang="en-US" dirty="0" smtClean="0"/>
              <a:t>	</a:t>
            </a:r>
            <a:r>
              <a:rPr lang="en-US" sz="2600" dirty="0" smtClean="0"/>
              <a:t>is </a:t>
            </a:r>
            <a:r>
              <a:rPr lang="en-US" sz="2600" dirty="0"/>
              <a:t>used to register the given driver with </a:t>
            </a:r>
            <a:r>
              <a:rPr lang="en-US" sz="2600" dirty="0" err="1"/>
              <a:t>DriverManager</a:t>
            </a:r>
            <a:r>
              <a:rPr lang="en-US" sz="2600" dirty="0"/>
              <a:t>.</a:t>
            </a:r>
          </a:p>
          <a:p>
            <a:pPr>
              <a:lnSpc>
                <a:spcPct val="150000"/>
              </a:lnSpc>
            </a:pPr>
            <a:r>
              <a:rPr lang="en-US" sz="2300" dirty="0" smtClean="0">
                <a:latin typeface="Courier New" panose="02070309020205020404" pitchFamily="49" charset="0"/>
                <a:cs typeface="Courier New" panose="02070309020205020404" pitchFamily="49" charset="0"/>
              </a:rPr>
              <a:t>public </a:t>
            </a:r>
            <a:r>
              <a:rPr lang="en-US" sz="2300" dirty="0">
                <a:latin typeface="Courier New" panose="02070309020205020404" pitchFamily="49" charset="0"/>
                <a:cs typeface="Courier New" panose="02070309020205020404" pitchFamily="49" charset="0"/>
              </a:rPr>
              <a:t>static void </a:t>
            </a:r>
            <a:r>
              <a:rPr lang="en-US" sz="2300" dirty="0" err="1">
                <a:latin typeface="Courier New" panose="02070309020205020404" pitchFamily="49" charset="0"/>
                <a:cs typeface="Courier New" panose="02070309020205020404" pitchFamily="49" charset="0"/>
              </a:rPr>
              <a:t>deregisterDriver</a:t>
            </a:r>
            <a:r>
              <a:rPr lang="en-US" sz="2300" dirty="0">
                <a:latin typeface="Courier New" panose="02070309020205020404" pitchFamily="49" charset="0"/>
                <a:cs typeface="Courier New" panose="02070309020205020404" pitchFamily="49" charset="0"/>
              </a:rPr>
              <a:t>(Driver driver)</a:t>
            </a:r>
            <a:r>
              <a:rPr lang="en-US" sz="2300" dirty="0"/>
              <a:t>:</a:t>
            </a:r>
            <a:r>
              <a:rPr lang="en-US" dirty="0"/>
              <a:t>	</a:t>
            </a:r>
          </a:p>
          <a:p>
            <a:pPr marL="109728" indent="0">
              <a:lnSpc>
                <a:spcPct val="150000"/>
              </a:lnSpc>
              <a:buNone/>
            </a:pPr>
            <a:r>
              <a:rPr lang="en-US" dirty="0" smtClean="0"/>
              <a:t>	</a:t>
            </a:r>
            <a:r>
              <a:rPr lang="en-US" sz="2600" dirty="0" smtClean="0"/>
              <a:t>is </a:t>
            </a:r>
            <a:r>
              <a:rPr lang="en-US" sz="2600" dirty="0"/>
              <a:t>used to deregister the given driver (drop the driver from the list) with </a:t>
            </a:r>
            <a:r>
              <a:rPr lang="en-US" sz="2600" dirty="0" err="1"/>
              <a:t>DriverManager</a:t>
            </a:r>
            <a:r>
              <a:rPr lang="en-US" sz="2600" dirty="0"/>
              <a:t>.</a:t>
            </a:r>
          </a:p>
          <a:p>
            <a:pPr>
              <a:lnSpc>
                <a:spcPct val="150000"/>
              </a:lnSpc>
            </a:pPr>
            <a:r>
              <a:rPr lang="en-US" sz="2300" dirty="0" smtClean="0">
                <a:latin typeface="Courier New" panose="02070309020205020404" pitchFamily="49" charset="0"/>
                <a:cs typeface="Courier New" panose="02070309020205020404" pitchFamily="49" charset="0"/>
              </a:rPr>
              <a:t>public </a:t>
            </a:r>
            <a:r>
              <a:rPr lang="en-US" sz="2300" dirty="0">
                <a:latin typeface="Courier New" panose="02070309020205020404" pitchFamily="49" charset="0"/>
                <a:cs typeface="Courier New" panose="02070309020205020404" pitchFamily="49" charset="0"/>
              </a:rPr>
              <a:t>static Connection </a:t>
            </a:r>
            <a:r>
              <a:rPr lang="en-US" sz="2300" dirty="0" err="1">
                <a:latin typeface="Courier New" panose="02070309020205020404" pitchFamily="49" charset="0"/>
                <a:cs typeface="Courier New" panose="02070309020205020404" pitchFamily="49" charset="0"/>
              </a:rPr>
              <a:t>getConnection</a:t>
            </a:r>
            <a:r>
              <a:rPr lang="en-US" sz="2300" dirty="0">
                <a:latin typeface="Courier New" panose="02070309020205020404" pitchFamily="49" charset="0"/>
                <a:cs typeface="Courier New" panose="02070309020205020404" pitchFamily="49" charset="0"/>
              </a:rPr>
              <a:t>(String </a:t>
            </a:r>
            <a:r>
              <a:rPr lang="en-US" sz="2300" dirty="0" err="1">
                <a:latin typeface="Courier New" panose="02070309020205020404" pitchFamily="49" charset="0"/>
                <a:cs typeface="Courier New" panose="02070309020205020404" pitchFamily="49" charset="0"/>
              </a:rPr>
              <a:t>url</a:t>
            </a:r>
            <a:r>
              <a:rPr lang="en-US" sz="2300" dirty="0">
                <a:latin typeface="Courier New" panose="02070309020205020404" pitchFamily="49" charset="0"/>
                <a:cs typeface="Courier New" panose="02070309020205020404" pitchFamily="49" charset="0"/>
              </a:rPr>
              <a:t>)</a:t>
            </a:r>
            <a:r>
              <a:rPr lang="en-US" sz="2300" dirty="0"/>
              <a:t>:	</a:t>
            </a:r>
          </a:p>
          <a:p>
            <a:pPr marL="109728" indent="0">
              <a:lnSpc>
                <a:spcPct val="150000"/>
              </a:lnSpc>
              <a:buNone/>
            </a:pPr>
            <a:r>
              <a:rPr lang="en-US" dirty="0" smtClean="0"/>
              <a:t>	</a:t>
            </a:r>
            <a:r>
              <a:rPr lang="en-US" sz="2600" dirty="0" smtClean="0"/>
              <a:t>is </a:t>
            </a:r>
            <a:r>
              <a:rPr lang="en-US" sz="2600" dirty="0"/>
              <a:t>used to establish the connection with the specified </a:t>
            </a:r>
            <a:r>
              <a:rPr lang="en-US" sz="2600" dirty="0" err="1"/>
              <a:t>url</a:t>
            </a:r>
            <a:r>
              <a:rPr lang="en-US" sz="2600" dirty="0"/>
              <a:t>.</a:t>
            </a:r>
          </a:p>
          <a:p>
            <a:pPr>
              <a:lnSpc>
                <a:spcPct val="150000"/>
              </a:lnSpc>
            </a:pPr>
            <a:r>
              <a:rPr lang="en-US" sz="2300" dirty="0" smtClean="0">
                <a:latin typeface="Courier New" panose="02070309020205020404" pitchFamily="49" charset="0"/>
                <a:cs typeface="Courier New" panose="02070309020205020404" pitchFamily="49" charset="0"/>
              </a:rPr>
              <a:t>public </a:t>
            </a:r>
            <a:r>
              <a:rPr lang="en-US" sz="2300" dirty="0">
                <a:latin typeface="Courier New" panose="02070309020205020404" pitchFamily="49" charset="0"/>
                <a:cs typeface="Courier New" panose="02070309020205020404" pitchFamily="49" charset="0"/>
              </a:rPr>
              <a:t>static Connection </a:t>
            </a:r>
            <a:endParaRPr lang="en-US" sz="2300" dirty="0" smtClean="0">
              <a:latin typeface="Courier New" panose="02070309020205020404" pitchFamily="49" charset="0"/>
              <a:cs typeface="Courier New" panose="02070309020205020404" pitchFamily="49" charset="0"/>
            </a:endParaRPr>
          </a:p>
          <a:p>
            <a:pPr marL="109728" indent="0">
              <a:lnSpc>
                <a:spcPct val="150000"/>
              </a:lnSpc>
              <a:buNone/>
            </a:pPr>
            <a:r>
              <a:rPr lang="en-US" sz="2300" dirty="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getConnection</a:t>
            </a:r>
            <a:r>
              <a:rPr lang="en-US" sz="2300" dirty="0" smtClean="0">
                <a:latin typeface="Courier New" panose="02070309020205020404" pitchFamily="49" charset="0"/>
                <a:cs typeface="Courier New" panose="02070309020205020404" pitchFamily="49" charset="0"/>
              </a:rPr>
              <a:t>(String </a:t>
            </a:r>
            <a:r>
              <a:rPr lang="en-US" sz="2300" dirty="0" err="1">
                <a:latin typeface="Courier New" panose="02070309020205020404" pitchFamily="49" charset="0"/>
                <a:cs typeface="Courier New" panose="02070309020205020404" pitchFamily="49" charset="0"/>
              </a:rPr>
              <a:t>url,String</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userName,String</a:t>
            </a:r>
            <a:r>
              <a:rPr lang="en-US" sz="2300" dirty="0">
                <a:latin typeface="Courier New" panose="02070309020205020404" pitchFamily="49" charset="0"/>
                <a:cs typeface="Courier New" panose="02070309020205020404" pitchFamily="49" charset="0"/>
              </a:rPr>
              <a:t> password)</a:t>
            </a:r>
            <a:r>
              <a:rPr lang="en-US" sz="2300" dirty="0"/>
              <a:t>:</a:t>
            </a:r>
            <a:r>
              <a:rPr lang="en-US" dirty="0"/>
              <a:t>	</a:t>
            </a:r>
          </a:p>
          <a:p>
            <a:pPr marL="109728" indent="0">
              <a:lnSpc>
                <a:spcPct val="150000"/>
              </a:lnSpc>
              <a:buNone/>
            </a:pPr>
            <a:r>
              <a:rPr lang="en-US" dirty="0" smtClean="0"/>
              <a:t>	</a:t>
            </a:r>
            <a:r>
              <a:rPr lang="en-US" sz="2600" dirty="0" smtClean="0"/>
              <a:t>is </a:t>
            </a:r>
            <a:r>
              <a:rPr lang="en-US" sz="2600" dirty="0"/>
              <a:t>used to establish the connection with the specified </a:t>
            </a:r>
            <a:r>
              <a:rPr lang="en-US" sz="2600" dirty="0" err="1"/>
              <a:t>url</a:t>
            </a:r>
            <a:r>
              <a:rPr lang="en-US" sz="2600" dirty="0"/>
              <a:t>, username and password.</a:t>
            </a:r>
            <a:endParaRPr lang="en-U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568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Connection interface</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400" dirty="0"/>
              <a:t>A Connection is the session between java application and database. </a:t>
            </a:r>
            <a:endParaRPr lang="en-US" sz="2400" dirty="0" smtClean="0"/>
          </a:p>
          <a:p>
            <a:pPr>
              <a:lnSpc>
                <a:spcPct val="150000"/>
              </a:lnSpc>
            </a:pPr>
            <a:r>
              <a:rPr lang="en-US" sz="2400" dirty="0" smtClean="0"/>
              <a:t>The </a:t>
            </a:r>
            <a:r>
              <a:rPr lang="en-US" sz="2400" dirty="0"/>
              <a:t>Connection interface is a factory of Statement, </a:t>
            </a:r>
            <a:r>
              <a:rPr lang="en-US" sz="2400" dirty="0" err="1"/>
              <a:t>PreparedStatement</a:t>
            </a:r>
            <a:r>
              <a:rPr lang="en-US" sz="2400" dirty="0"/>
              <a:t>, and </a:t>
            </a:r>
            <a:r>
              <a:rPr lang="en-US" sz="2400" dirty="0" err="1"/>
              <a:t>DatabaseMetaData</a:t>
            </a:r>
            <a:r>
              <a:rPr lang="en-US" sz="2400" dirty="0"/>
              <a:t> i.e. object of Connection can be used to get the object of Statement and </a:t>
            </a:r>
            <a:r>
              <a:rPr lang="en-US" sz="2400" dirty="0" err="1"/>
              <a:t>DatabaseMetaData</a:t>
            </a:r>
            <a:r>
              <a:rPr lang="en-US" sz="2400" dirty="0"/>
              <a:t>. </a:t>
            </a:r>
            <a:endParaRPr lang="en-US" sz="2400" dirty="0" smtClean="0"/>
          </a:p>
          <a:p>
            <a:pPr>
              <a:lnSpc>
                <a:spcPct val="150000"/>
              </a:lnSpc>
            </a:pPr>
            <a:r>
              <a:rPr lang="en-US" sz="2400" dirty="0" smtClean="0"/>
              <a:t>The </a:t>
            </a:r>
            <a:r>
              <a:rPr lang="en-US" sz="2400" dirty="0"/>
              <a:t>Connection interface provide many methods for transaction management like commit(), rollback() etc</a:t>
            </a:r>
            <a:r>
              <a:rPr lang="en-US" sz="2400" dirty="0" smtClean="0"/>
              <a:t>.</a:t>
            </a:r>
          </a:p>
          <a:p>
            <a:pPr>
              <a:lnSpc>
                <a:spcPct val="150000"/>
              </a:lnSpc>
            </a:pPr>
            <a:r>
              <a:rPr lang="en-US" sz="2400" dirty="0"/>
              <a:t>By default, connection commits the changes after executing queries</a:t>
            </a:r>
            <a:r>
              <a:rPr lang="en-US" sz="2400" dirty="0" smtClean="0"/>
              <a:t>.</a:t>
            </a:r>
            <a:endParaRPr lang="en-US" sz="2400" dirty="0"/>
          </a:p>
        </p:txBody>
      </p:sp>
    </p:spTree>
    <p:extLst>
      <p:ext uri="{BB962C8B-B14F-4D97-AF65-F5344CB8AC3E}">
        <p14:creationId xmlns:p14="http://schemas.microsoft.com/office/powerpoint/2010/main" val="106710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a:t>Commonly used methods of Connection interface</a:t>
            </a:r>
          </a:p>
        </p:txBody>
      </p:sp>
      <p:sp>
        <p:nvSpPr>
          <p:cNvPr id="3" name="Content Placeholder 2"/>
          <p:cNvSpPr>
            <a:spLocks noGrp="1"/>
          </p:cNvSpPr>
          <p:nvPr>
            <p:ph idx="1"/>
          </p:nvPr>
        </p:nvSpPr>
        <p:spPr>
          <a:xfrm>
            <a:off x="609600" y="1679713"/>
            <a:ext cx="10972800" cy="4641573"/>
          </a:xfrm>
        </p:spPr>
        <p:txBody>
          <a:bodyPr>
            <a:normAutofit fontScale="55000" lnSpcReduction="20000"/>
          </a:bodyPr>
          <a:lstStyle/>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Statement </a:t>
            </a:r>
            <a:r>
              <a:rPr lang="en-US" sz="2400" dirty="0" err="1">
                <a:latin typeface="Courier New" panose="02070309020205020404" pitchFamily="49" charset="0"/>
                <a:cs typeface="Courier New" panose="02070309020205020404" pitchFamily="49" charset="0"/>
              </a:rPr>
              <a:t>createStatement</a:t>
            </a:r>
            <a:r>
              <a:rPr lang="en-US" sz="2400" dirty="0">
                <a:latin typeface="Courier New" panose="02070309020205020404" pitchFamily="49" charset="0"/>
                <a:cs typeface="Courier New" panose="02070309020205020404" pitchFamily="49" charset="0"/>
              </a:rPr>
              <a:t>()</a:t>
            </a:r>
            <a:r>
              <a:rPr lang="en-US" sz="2400" dirty="0"/>
              <a:t>: </a:t>
            </a:r>
            <a:endParaRPr lang="en-US" sz="2400" dirty="0" smtClean="0"/>
          </a:p>
          <a:p>
            <a:pPr marL="109728" indent="0">
              <a:lnSpc>
                <a:spcPct val="150000"/>
              </a:lnSpc>
              <a:buNone/>
            </a:pPr>
            <a:r>
              <a:rPr lang="en-US" sz="2400" dirty="0"/>
              <a:t>	</a:t>
            </a:r>
            <a:r>
              <a:rPr lang="en-US" sz="2400" dirty="0" smtClean="0"/>
              <a:t>creates </a:t>
            </a:r>
            <a:r>
              <a:rPr lang="en-US" sz="2400" dirty="0"/>
              <a:t>a statement object that can be used to execute SQL queries.</a:t>
            </a:r>
          </a:p>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Statement </a:t>
            </a:r>
            <a:r>
              <a:rPr lang="en-US" sz="2400" dirty="0" err="1">
                <a:latin typeface="Courier New" panose="02070309020205020404" pitchFamily="49" charset="0"/>
                <a:cs typeface="Courier New" panose="02070309020205020404" pitchFamily="49" charset="0"/>
              </a:rPr>
              <a:t>createStatement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resultSetType,int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resultSetConcurrency</a:t>
            </a:r>
            <a:r>
              <a:rPr lang="en-US" sz="2400" dirty="0">
                <a:latin typeface="Courier New" panose="02070309020205020404" pitchFamily="49" charset="0"/>
                <a:cs typeface="Courier New" panose="02070309020205020404" pitchFamily="49" charset="0"/>
              </a:rPr>
              <a:t>)</a:t>
            </a:r>
            <a:r>
              <a:rPr lang="en-US" sz="2400" dirty="0"/>
              <a:t>: </a:t>
            </a:r>
          </a:p>
          <a:p>
            <a:pPr marL="109728" indent="0">
              <a:lnSpc>
                <a:spcPct val="150000"/>
              </a:lnSpc>
              <a:buNone/>
            </a:pPr>
            <a:r>
              <a:rPr lang="en-US" sz="2400" dirty="0" smtClean="0"/>
              <a:t>	</a:t>
            </a:r>
            <a:r>
              <a:rPr lang="en-US" sz="2200" dirty="0" smtClean="0"/>
              <a:t>Creates </a:t>
            </a:r>
            <a:r>
              <a:rPr lang="en-US" sz="2200" dirty="0"/>
              <a:t>a Statement object that will generate </a:t>
            </a:r>
            <a:r>
              <a:rPr lang="en-US" sz="2200" dirty="0" err="1"/>
              <a:t>ResultSet</a:t>
            </a:r>
            <a:r>
              <a:rPr lang="en-US" sz="2200" dirty="0"/>
              <a:t> objects with the given type and concurrency.</a:t>
            </a:r>
          </a:p>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setAutoCommit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status)</a:t>
            </a:r>
            <a:r>
              <a:rPr lang="en-US" sz="2400" dirty="0"/>
              <a:t>: </a:t>
            </a:r>
            <a:endParaRPr lang="en-US" sz="2400" dirty="0" smtClean="0"/>
          </a:p>
          <a:p>
            <a:pPr marL="109728" indent="0">
              <a:lnSpc>
                <a:spcPct val="150000"/>
              </a:lnSpc>
              <a:buNone/>
            </a:pPr>
            <a:r>
              <a:rPr lang="en-US" sz="2400" dirty="0"/>
              <a:t>	</a:t>
            </a:r>
            <a:r>
              <a:rPr lang="en-US" sz="2400" dirty="0" smtClean="0"/>
              <a:t>is </a:t>
            </a:r>
            <a:r>
              <a:rPr lang="en-US" sz="2400" dirty="0"/>
              <a:t>used to set the commit </a:t>
            </a:r>
            <a:r>
              <a:rPr lang="en-US" sz="2400" dirty="0" err="1"/>
              <a:t>status.By</a:t>
            </a:r>
            <a:r>
              <a:rPr lang="en-US" sz="2400" dirty="0"/>
              <a:t> default it is true.</a:t>
            </a:r>
          </a:p>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commit()</a:t>
            </a:r>
            <a:r>
              <a:rPr lang="en-US" sz="2400" dirty="0"/>
              <a:t>: </a:t>
            </a:r>
            <a:endParaRPr lang="en-US" sz="2400" dirty="0" smtClean="0"/>
          </a:p>
          <a:p>
            <a:pPr marL="109728" indent="0">
              <a:lnSpc>
                <a:spcPct val="150000"/>
              </a:lnSpc>
              <a:buNone/>
            </a:pPr>
            <a:r>
              <a:rPr lang="en-US" sz="2400" dirty="0" smtClean="0"/>
              <a:t>	saves </a:t>
            </a:r>
            <a:r>
              <a:rPr lang="en-US" sz="2400" dirty="0"/>
              <a:t>the changes made since the previous commit/rollback permanent.</a:t>
            </a:r>
          </a:p>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rollback()</a:t>
            </a:r>
            <a:r>
              <a:rPr lang="en-US" sz="2400" dirty="0"/>
              <a:t>: </a:t>
            </a:r>
            <a:endParaRPr lang="en-US" sz="2400" dirty="0" smtClean="0"/>
          </a:p>
          <a:p>
            <a:pPr marL="109728" indent="0">
              <a:lnSpc>
                <a:spcPct val="150000"/>
              </a:lnSpc>
              <a:buNone/>
            </a:pPr>
            <a:r>
              <a:rPr lang="en-US" sz="2400" dirty="0"/>
              <a:t>	</a:t>
            </a:r>
            <a:r>
              <a:rPr lang="en-US" sz="2400" dirty="0" smtClean="0"/>
              <a:t>Drops </a:t>
            </a:r>
            <a:r>
              <a:rPr lang="en-US" sz="2400" dirty="0"/>
              <a:t>all changes made since the previous commit/rollback.</a:t>
            </a:r>
          </a:p>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close()</a:t>
            </a:r>
            <a:r>
              <a:rPr lang="en-US" sz="2400" dirty="0"/>
              <a:t>: </a:t>
            </a:r>
            <a:endParaRPr lang="en-US" sz="2400" dirty="0" smtClean="0"/>
          </a:p>
          <a:p>
            <a:pPr marL="109728" indent="0">
              <a:lnSpc>
                <a:spcPct val="150000"/>
              </a:lnSpc>
              <a:buNone/>
            </a:pPr>
            <a:r>
              <a:rPr lang="en-US" sz="2400" dirty="0"/>
              <a:t>	</a:t>
            </a:r>
            <a:r>
              <a:rPr lang="en-US" sz="2400" dirty="0" smtClean="0"/>
              <a:t>closes </a:t>
            </a:r>
            <a:r>
              <a:rPr lang="en-US" sz="2400" dirty="0"/>
              <a:t>the connection and Releases a JDBC resources immediately.</a:t>
            </a:r>
          </a:p>
        </p:txBody>
      </p:sp>
    </p:spTree>
    <p:extLst>
      <p:ext uri="{BB962C8B-B14F-4D97-AF65-F5344CB8AC3E}">
        <p14:creationId xmlns:p14="http://schemas.microsoft.com/office/powerpoint/2010/main" val="284380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Statement interface</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400" dirty="0"/>
              <a:t>The </a:t>
            </a:r>
            <a:r>
              <a:rPr lang="en-US" sz="2400" b="1" dirty="0"/>
              <a:t>Statement interface</a:t>
            </a:r>
            <a:r>
              <a:rPr lang="en-US" sz="2400" dirty="0"/>
              <a:t> provides methods to execute queries with the database. </a:t>
            </a:r>
            <a:endParaRPr lang="en-US" sz="2400" dirty="0" smtClean="0"/>
          </a:p>
          <a:p>
            <a:pPr>
              <a:lnSpc>
                <a:spcPct val="150000"/>
              </a:lnSpc>
            </a:pPr>
            <a:r>
              <a:rPr lang="en-US" sz="2400" dirty="0" smtClean="0"/>
              <a:t>The </a:t>
            </a:r>
            <a:r>
              <a:rPr lang="en-US" sz="2400" dirty="0"/>
              <a:t>statement interface is a factory of </a:t>
            </a:r>
            <a:r>
              <a:rPr lang="en-US" sz="2400" dirty="0" err="1"/>
              <a:t>ResultSet</a:t>
            </a:r>
            <a:r>
              <a:rPr lang="en-US" sz="2400" dirty="0"/>
              <a:t> i.e. it provides factory method to get the object of </a:t>
            </a:r>
            <a:r>
              <a:rPr lang="en-US" sz="2400" dirty="0" err="1"/>
              <a:t>ResultSet</a:t>
            </a:r>
            <a:r>
              <a:rPr lang="en-US" sz="2400" dirty="0"/>
              <a:t>.</a:t>
            </a:r>
          </a:p>
        </p:txBody>
      </p:sp>
    </p:spTree>
    <p:extLst>
      <p:ext uri="{BB962C8B-B14F-4D97-AF65-F5344CB8AC3E}">
        <p14:creationId xmlns:p14="http://schemas.microsoft.com/office/powerpoint/2010/main" val="26238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a:t>Commonly used methods of Statement interface</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ResultSet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executeQuery</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sql</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execute SELECT query. It returns the object of </a:t>
            </a:r>
            <a:r>
              <a:rPr lang="en-US" sz="2400" dirty="0" err="1">
                <a:latin typeface="+mj-lt"/>
                <a:cs typeface="Courier New" panose="02070309020205020404" pitchFamily="49" charset="0"/>
              </a:rPr>
              <a:t>ResultSet</a:t>
            </a:r>
            <a:r>
              <a:rPr lang="en-US" sz="2400" dirty="0">
                <a:latin typeface="+mj-lt"/>
                <a:cs typeface="Courier New" panose="02070309020205020404" pitchFamily="49" charset="0"/>
              </a:rPr>
              <a:t>.</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executeUpdate</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sql</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109728" indent="0">
              <a:lnSpc>
                <a:spcPct val="150000"/>
              </a:lnSpc>
              <a:buNone/>
            </a:pPr>
            <a:r>
              <a:rPr lang="en-US" sz="2400" dirty="0" smtClean="0">
                <a:latin typeface="+mj-lt"/>
                <a:cs typeface="Courier New" panose="02070309020205020404" pitchFamily="49" charset="0"/>
              </a:rPr>
              <a:t>	is </a:t>
            </a:r>
            <a:r>
              <a:rPr lang="en-US" sz="2400" dirty="0">
                <a:latin typeface="+mj-lt"/>
                <a:cs typeface="Courier New" panose="02070309020205020404" pitchFamily="49" charset="0"/>
              </a:rPr>
              <a:t>used to execute specified query, it may be create, drop, insert, update, delete etc.</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execute(String </a:t>
            </a:r>
            <a:r>
              <a:rPr lang="en-US" sz="2400" dirty="0" err="1">
                <a:latin typeface="Courier New" panose="02070309020205020404" pitchFamily="49" charset="0"/>
                <a:cs typeface="Courier New" panose="02070309020205020404" pitchFamily="49" charset="0"/>
              </a:rPr>
              <a:t>sql</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execute queries that may return multiple results.</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executeBatch</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execute batch of commands.</a:t>
            </a:r>
            <a:endParaRPr lang="en-US" sz="2400" dirty="0">
              <a:latin typeface="+mj-lt"/>
            </a:endParaRPr>
          </a:p>
        </p:txBody>
      </p:sp>
    </p:spTree>
    <p:extLst>
      <p:ext uri="{BB962C8B-B14F-4D97-AF65-F5344CB8AC3E}">
        <p14:creationId xmlns:p14="http://schemas.microsoft.com/office/powerpoint/2010/main" val="14568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Statement interface</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pPr marL="109728" indent="0">
              <a:buNone/>
            </a:pPr>
            <a:r>
              <a:rPr lang="en-US" sz="1500" b="1" dirty="0">
                <a:latin typeface="Courier New" panose="02070309020205020404" pitchFamily="49" charset="0"/>
                <a:cs typeface="Courier New" panose="02070309020205020404" pitchFamily="49" charset="0"/>
              </a:rPr>
              <a:t>import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java.sql</a:t>
            </a:r>
            <a:r>
              <a:rPr lang="en-US" sz="1500" dirty="0">
                <a:latin typeface="Courier New" panose="02070309020205020404" pitchFamily="49" charset="0"/>
                <a:cs typeface="Courier New" panose="02070309020205020404" pitchFamily="49" charset="0"/>
              </a:rPr>
              <a:t>.*;  </a:t>
            </a:r>
          </a:p>
          <a:p>
            <a:pPr marL="109728" indent="0">
              <a:buNone/>
            </a:pPr>
            <a:r>
              <a:rPr lang="en-US" sz="1500" b="1" dirty="0">
                <a:latin typeface="Courier New" panose="02070309020205020404" pitchFamily="49" charset="0"/>
                <a:cs typeface="Courier New" panose="02070309020205020404" pitchFamily="49" charset="0"/>
              </a:rPr>
              <a:t>class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FetchRecord</a:t>
            </a:r>
            <a:r>
              <a:rPr lang="en-US" sz="1500" dirty="0">
                <a:latin typeface="Courier New" panose="02070309020205020404" pitchFamily="49" charset="0"/>
                <a:cs typeface="Courier New" panose="02070309020205020404" pitchFamily="49" charset="0"/>
              </a:rPr>
              <a:t>{  </a:t>
            </a:r>
          </a:p>
          <a:p>
            <a:pPr marL="109728" indent="0">
              <a:buNone/>
            </a:pPr>
            <a:r>
              <a:rPr lang="en-US" sz="1500" b="1" dirty="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static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void</a:t>
            </a:r>
            <a:r>
              <a:rPr lang="en-US" sz="1500" dirty="0">
                <a:latin typeface="Courier New" panose="02070309020205020404" pitchFamily="49" charset="0"/>
                <a:cs typeface="Courier New" panose="02070309020205020404" pitchFamily="49" charset="0"/>
              </a:rPr>
              <a:t> main(String </a:t>
            </a:r>
            <a:r>
              <a:rPr lang="en-US" sz="1500" dirty="0" err="1">
                <a:latin typeface="Courier New" panose="02070309020205020404" pitchFamily="49" charset="0"/>
                <a:cs typeface="Courier New" panose="02070309020205020404" pitchFamily="49" charset="0"/>
              </a:rPr>
              <a:t>args</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throws</a:t>
            </a:r>
            <a:r>
              <a:rPr lang="en-US" sz="1500" dirty="0">
                <a:latin typeface="Courier New" panose="02070309020205020404" pitchFamily="49" charset="0"/>
                <a:cs typeface="Courier New" panose="02070309020205020404" pitchFamily="49" charset="0"/>
              </a:rPr>
              <a:t> Exception{  </a:t>
            </a:r>
          </a:p>
          <a:p>
            <a:pPr marL="109728" indent="0">
              <a:buNone/>
            </a:pPr>
            <a:r>
              <a:rPr lang="en-US" sz="1500" dirty="0" err="1">
                <a:latin typeface="Courier New" panose="02070309020205020404" pitchFamily="49" charset="0"/>
                <a:cs typeface="Courier New" panose="02070309020205020404" pitchFamily="49" charset="0"/>
              </a:rPr>
              <a:t>Class.forName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oracle.jdbc.driver.OracleDriver</a:t>
            </a: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Connection con</a:t>
            </a:r>
            <a:r>
              <a:rPr lang="en-US" sz="1500" dirty="0" smtClean="0">
                <a:latin typeface="Courier New" panose="02070309020205020404" pitchFamily="49" charset="0"/>
                <a:cs typeface="Courier New" panose="02070309020205020404" pitchFamily="49" charset="0"/>
              </a:rPr>
              <a:t>=</a:t>
            </a:r>
          </a:p>
          <a:p>
            <a:pPr marL="109728" indent="0">
              <a:buNone/>
            </a:pPr>
            <a:r>
              <a:rPr lang="en-US" sz="1500" dirty="0">
                <a:latin typeface="Courier New" panose="02070309020205020404" pitchFamily="49" charset="0"/>
                <a:cs typeface="Courier New" panose="02070309020205020404" pitchFamily="49" charset="0"/>
              </a:rPr>
              <a:t>	</a:t>
            </a:r>
            <a:r>
              <a:rPr lang="en-US" sz="1500" dirty="0" err="1" smtClean="0">
                <a:latin typeface="Courier New" panose="02070309020205020404" pitchFamily="49" charset="0"/>
                <a:cs typeface="Courier New" panose="02070309020205020404" pitchFamily="49" charset="0"/>
              </a:rPr>
              <a:t>DriverManager.getConnection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jdbc:oracle:thin</a:t>
            </a:r>
            <a:r>
              <a:rPr lang="en-US" sz="1500" dirty="0">
                <a:latin typeface="Courier New" panose="02070309020205020404" pitchFamily="49" charset="0"/>
                <a:cs typeface="Courier New" panose="02070309020205020404" pitchFamily="49" charset="0"/>
              </a:rPr>
              <a:t>:@localhost:1521:xe","system","oracle");  </a:t>
            </a:r>
          </a:p>
          <a:p>
            <a:pPr marL="109728" indent="0">
              <a:buNone/>
            </a:pPr>
            <a:r>
              <a:rPr lang="en-US" sz="1500" dirty="0">
                <a:latin typeface="Courier New" panose="02070309020205020404" pitchFamily="49" charset="0"/>
                <a:cs typeface="Courier New" panose="02070309020205020404" pitchFamily="49" charset="0"/>
              </a:rPr>
              <a:t>Statement </a:t>
            </a:r>
            <a:r>
              <a:rPr lang="en-US" sz="1500" dirty="0" err="1">
                <a:latin typeface="Courier New" panose="02070309020205020404" pitchFamily="49" charset="0"/>
                <a:cs typeface="Courier New" panose="02070309020205020404" pitchFamily="49" charset="0"/>
              </a:rPr>
              <a:t>stmt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con.createStatement</a:t>
            </a: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("insert into emp765 values(33,'Irfan',50000)");  </a:t>
            </a:r>
          </a:p>
          <a:p>
            <a:pPr marL="109728" indent="0">
              <a:buNone/>
            </a:pP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result=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("update emp765 set name='</a:t>
            </a:r>
            <a:r>
              <a:rPr lang="en-US" sz="1500" dirty="0" err="1">
                <a:latin typeface="Courier New" panose="02070309020205020404" pitchFamily="49" charset="0"/>
                <a:cs typeface="Courier New" panose="02070309020205020404" pitchFamily="49" charset="0"/>
              </a:rPr>
              <a:t>Vimal</a:t>
            </a:r>
            <a:r>
              <a:rPr lang="en-US" sz="1500" dirty="0">
                <a:latin typeface="Courier New" panose="02070309020205020404" pitchFamily="49" charset="0"/>
                <a:cs typeface="Courier New" panose="02070309020205020404" pitchFamily="49" charset="0"/>
              </a:rPr>
              <a:t>',salary=10000 where id=33");  </a:t>
            </a:r>
          </a:p>
          <a:p>
            <a:pPr marL="109728" indent="0">
              <a:buNone/>
            </a:pPr>
            <a:endParaRPr lang="en-US" sz="1500" b="1" dirty="0" smtClean="0">
              <a:latin typeface="Courier New" panose="02070309020205020404" pitchFamily="49" charset="0"/>
              <a:cs typeface="Courier New" panose="02070309020205020404" pitchFamily="49" charset="0"/>
            </a:endParaRPr>
          </a:p>
          <a:p>
            <a:pPr marL="109728" indent="0">
              <a:buNone/>
            </a:pPr>
            <a:r>
              <a:rPr lang="en-US" sz="1500" b="1" dirty="0" err="1" smtClean="0">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result=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("delete from emp765 where id=33");  </a:t>
            </a:r>
          </a:p>
          <a:p>
            <a:pPr marL="109728" indent="0">
              <a:buNone/>
            </a:pPr>
            <a:r>
              <a:rPr lang="en-US" sz="1500" dirty="0" err="1">
                <a:latin typeface="Courier New" panose="02070309020205020404" pitchFamily="49" charset="0"/>
                <a:cs typeface="Courier New" panose="02070309020205020404" pitchFamily="49" charset="0"/>
              </a:rPr>
              <a:t>System.out.println</a:t>
            </a:r>
            <a:r>
              <a:rPr lang="en-US" sz="1500" dirty="0">
                <a:latin typeface="Courier New" panose="02070309020205020404" pitchFamily="49" charset="0"/>
                <a:cs typeface="Courier New" panose="02070309020205020404" pitchFamily="49" charset="0"/>
              </a:rPr>
              <a:t>(result+" records affected");  </a:t>
            </a:r>
          </a:p>
          <a:p>
            <a:pPr marL="109728" indent="0">
              <a:buNone/>
            </a:pPr>
            <a:r>
              <a:rPr lang="en-US" sz="1500" dirty="0" err="1">
                <a:latin typeface="Courier New" panose="02070309020205020404" pitchFamily="49" charset="0"/>
                <a:cs typeface="Courier New" panose="02070309020205020404" pitchFamily="49" charset="0"/>
              </a:rPr>
              <a:t>con.close</a:t>
            </a:r>
            <a:r>
              <a:rPr lang="en-US" sz="1500" dirty="0">
                <a:latin typeface="Courier New" panose="02070309020205020404" pitchFamily="49" charset="0"/>
                <a:cs typeface="Courier New" panose="02070309020205020404" pitchFamily="49" charset="0"/>
              </a:rPr>
              <a:t>();  </a:t>
            </a:r>
          </a:p>
          <a:p>
            <a:pPr marL="109728" indent="0">
              <a:buNone/>
            </a:pPr>
            <a:r>
              <a:rPr lang="en-US" sz="1500" dirty="0" smtClean="0">
                <a:latin typeface="Courier New" panose="02070309020205020404" pitchFamily="49" charset="0"/>
                <a:cs typeface="Courier New" panose="02070309020205020404" pitchFamily="49" charset="0"/>
              </a:rPr>
              <a:t>}</a:t>
            </a:r>
          </a:p>
          <a:p>
            <a:pPr marL="109728" indent="0">
              <a:buNone/>
            </a:pP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344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err="1"/>
              <a:t>ResultSet</a:t>
            </a:r>
            <a:r>
              <a:rPr lang="en-US" dirty="0"/>
              <a:t> interface</a:t>
            </a:r>
          </a:p>
        </p:txBody>
      </p:sp>
      <p:sp>
        <p:nvSpPr>
          <p:cNvPr id="3" name="Content Placeholder 2"/>
          <p:cNvSpPr>
            <a:spLocks noGrp="1"/>
          </p:cNvSpPr>
          <p:nvPr>
            <p:ph idx="1"/>
          </p:nvPr>
        </p:nvSpPr>
        <p:spPr>
          <a:xfrm>
            <a:off x="609600" y="1679713"/>
            <a:ext cx="10972800" cy="4641573"/>
          </a:xfrm>
        </p:spPr>
        <p:txBody>
          <a:bodyPr>
            <a:normAutofit/>
          </a:bodyPr>
          <a:lstStyle/>
          <a:p>
            <a:pPr>
              <a:lnSpc>
                <a:spcPct val="150000"/>
              </a:lnSpc>
            </a:pPr>
            <a:r>
              <a:rPr lang="en-US" sz="2000" dirty="0"/>
              <a:t>The object of </a:t>
            </a:r>
            <a:r>
              <a:rPr lang="en-US" sz="2000" dirty="0" err="1"/>
              <a:t>ResultSet</a:t>
            </a:r>
            <a:r>
              <a:rPr lang="en-US" sz="2000" dirty="0"/>
              <a:t> maintains a cursor pointing to a row of a table. Initially, cursor points to before the first row</a:t>
            </a:r>
            <a:r>
              <a:rPr lang="en-US" sz="2000" dirty="0" smtClean="0"/>
              <a:t>.</a:t>
            </a:r>
          </a:p>
          <a:p>
            <a:pPr>
              <a:lnSpc>
                <a:spcPct val="150000"/>
              </a:lnSpc>
            </a:pPr>
            <a:r>
              <a:rPr lang="en-US" sz="2000" dirty="0"/>
              <a:t>By default, </a:t>
            </a:r>
            <a:r>
              <a:rPr lang="en-US" sz="2000" dirty="0" err="1"/>
              <a:t>ResultSet</a:t>
            </a:r>
            <a:r>
              <a:rPr lang="en-US" sz="2000" dirty="0"/>
              <a:t> object can be moved forward only and it is not </a:t>
            </a:r>
            <a:r>
              <a:rPr lang="en-US" sz="2000" dirty="0" smtClean="0"/>
              <a:t>updatable.</a:t>
            </a:r>
          </a:p>
          <a:p>
            <a:pPr>
              <a:lnSpc>
                <a:spcPct val="150000"/>
              </a:lnSpc>
            </a:pPr>
            <a:r>
              <a:rPr lang="en-US" sz="2000" dirty="0"/>
              <a:t>But we can make this object to move forward and backward direction by passing either TYPE_SCROLL_INSENSITIVE or TYPE_SCROLL_SENSITIVE in </a:t>
            </a:r>
            <a:r>
              <a:rPr lang="en-US" sz="2000" dirty="0" err="1"/>
              <a:t>createStatement</a:t>
            </a:r>
            <a:r>
              <a:rPr lang="en-US" sz="2000" dirty="0"/>
              <a:t>(</a:t>
            </a:r>
            <a:r>
              <a:rPr lang="en-US" sz="2000" dirty="0" err="1"/>
              <a:t>int,int</a:t>
            </a:r>
            <a:r>
              <a:rPr lang="en-US" sz="2000" dirty="0"/>
              <a:t>) method as well as we can make this object as updatable by</a:t>
            </a:r>
            <a:r>
              <a:rPr lang="en-US" sz="2000" dirty="0" smtClean="0"/>
              <a:t>:</a:t>
            </a:r>
          </a:p>
          <a:p>
            <a:pPr marL="109728" indent="0">
              <a:lnSpc>
                <a:spcPct val="150000"/>
              </a:lnSpc>
              <a:buNone/>
            </a:pPr>
            <a:endParaRPr lang="en-US" sz="2000" dirty="0" smtClean="0"/>
          </a:p>
          <a:p>
            <a:pPr marL="402336" lvl="1" indent="0">
              <a:buNone/>
            </a:pPr>
            <a:r>
              <a:rPr lang="en-US" sz="1800" dirty="0">
                <a:latin typeface="Courier New" panose="02070309020205020404" pitchFamily="49" charset="0"/>
                <a:cs typeface="Courier New" panose="02070309020205020404" pitchFamily="49" charset="0"/>
              </a:rPr>
              <a:t>Statement </a:t>
            </a:r>
            <a:r>
              <a:rPr lang="en-US" sz="1800" dirty="0" err="1">
                <a:latin typeface="Courier New" panose="02070309020205020404" pitchFamily="49" charset="0"/>
                <a:cs typeface="Courier New" panose="02070309020205020404" pitchFamily="49" charset="0"/>
              </a:rPr>
              <a:t>stmt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con.createStatement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ResultSet.TYPE_SCROLL_INSENSITIVE</a:t>
            </a:r>
            <a:r>
              <a:rPr lang="en-US" sz="1800" dirty="0">
                <a:latin typeface="Courier New" panose="02070309020205020404" pitchFamily="49" charset="0"/>
                <a:cs typeface="Courier New" panose="02070309020205020404" pitchFamily="49" charset="0"/>
              </a:rPr>
              <a:t>,  </a:t>
            </a:r>
          </a:p>
          <a:p>
            <a:pPr marL="402336"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ResultSet.CONCUR_UPDATABLE</a:t>
            </a:r>
            <a:r>
              <a:rPr lang="en-US" sz="1800" dirty="0">
                <a:latin typeface="Courier New" panose="02070309020205020404" pitchFamily="49" charset="0"/>
                <a:cs typeface="Courier New" panose="02070309020205020404" pitchFamily="49" charset="0"/>
              </a:rPr>
              <a:t>);</a:t>
            </a:r>
          </a:p>
          <a:p>
            <a:pPr marL="109728" indent="0">
              <a:lnSpc>
                <a:spcPct val="150000"/>
              </a:lnSpc>
              <a:buNone/>
            </a:pPr>
            <a:endParaRPr lang="en-US" sz="2000" dirty="0"/>
          </a:p>
        </p:txBody>
      </p:sp>
    </p:spTree>
    <p:extLst>
      <p:ext uri="{BB962C8B-B14F-4D97-AF65-F5344CB8AC3E}">
        <p14:creationId xmlns:p14="http://schemas.microsoft.com/office/powerpoint/2010/main" val="119950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Commonly used methods of </a:t>
            </a:r>
            <a:r>
              <a:rPr lang="en-US" dirty="0" err="1"/>
              <a:t>ResultSet</a:t>
            </a:r>
            <a:r>
              <a:rPr lang="en-US" dirty="0"/>
              <a:t> interface</a:t>
            </a:r>
          </a:p>
        </p:txBody>
      </p:sp>
      <p:sp>
        <p:nvSpPr>
          <p:cNvPr id="3" name="Content Placeholder 2"/>
          <p:cNvSpPr>
            <a:spLocks noGrp="1"/>
          </p:cNvSpPr>
          <p:nvPr>
            <p:ph idx="1"/>
          </p:nvPr>
        </p:nvSpPr>
        <p:spPr>
          <a:xfrm>
            <a:off x="609600" y="1679713"/>
            <a:ext cx="10972800" cy="4641573"/>
          </a:xfrm>
        </p:spPr>
        <p:txBody>
          <a:bodyPr>
            <a:normAutofit fontScale="70000" lnSpcReduction="20000"/>
          </a:bodyPr>
          <a:lstStyle/>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next():	</a:t>
            </a:r>
            <a:endParaRPr lang="en-US" sz="2400" dirty="0" smtClean="0">
              <a:latin typeface="Courier New" panose="02070309020205020404" pitchFamily="49" charset="0"/>
              <a:cs typeface="Courier New" panose="02070309020205020404" pitchFamily="49" charset="0"/>
            </a:endParaRPr>
          </a:p>
          <a:p>
            <a:pPr marL="109728" indent="0">
              <a:lnSpc>
                <a:spcPct val="150000"/>
              </a:lnSpc>
              <a:buNone/>
            </a:pPr>
            <a:r>
              <a:rPr lang="en-US" sz="2400" dirty="0" smtClean="0">
                <a:latin typeface="+mj-lt"/>
                <a:cs typeface="Courier New" panose="02070309020205020404" pitchFamily="49" charset="0"/>
              </a:rPr>
              <a:t>	is </a:t>
            </a:r>
            <a:r>
              <a:rPr lang="en-US" sz="2400" dirty="0">
                <a:latin typeface="+mj-lt"/>
                <a:cs typeface="Courier New" panose="02070309020205020404" pitchFamily="49" charset="0"/>
              </a:rPr>
              <a:t>used to move the cursor to the one row next from the current position.</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previous():</a:t>
            </a:r>
            <a:r>
              <a:rPr lang="en-US" sz="2400" dirty="0">
                <a:latin typeface="+mj-lt"/>
                <a:cs typeface="Courier New" panose="02070309020205020404" pitchFamily="49" charset="0"/>
              </a:rPr>
              <a:t>	</a:t>
            </a:r>
          </a:p>
          <a:p>
            <a:pPr marL="109728" indent="0">
              <a:lnSpc>
                <a:spcPct val="150000"/>
              </a:lnSpc>
              <a:buNone/>
            </a:pPr>
            <a:r>
              <a:rPr lang="en-US" sz="2400" dirty="0" smtClean="0">
                <a:latin typeface="+mj-lt"/>
                <a:cs typeface="Courier New" panose="02070309020205020404" pitchFamily="49" charset="0"/>
              </a:rPr>
              <a:t>	</a:t>
            </a:r>
            <a:r>
              <a:rPr lang="en-US" sz="2200" dirty="0" smtClean="0">
                <a:latin typeface="+mj-lt"/>
                <a:cs typeface="Courier New" panose="02070309020205020404" pitchFamily="49" charset="0"/>
              </a:rPr>
              <a:t>is </a:t>
            </a:r>
            <a:r>
              <a:rPr lang="en-US" sz="2200" dirty="0">
                <a:latin typeface="+mj-lt"/>
                <a:cs typeface="Courier New" panose="02070309020205020404" pitchFamily="49" charset="0"/>
              </a:rPr>
              <a:t>used to move the cursor to the one row previous from the current position.</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first():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move the cursor to the first row in result set object.</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last():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move the cursor to the last row in result set object.</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absolute(</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row):</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move the cursor to the specified row number in the </a:t>
            </a:r>
            <a:r>
              <a:rPr lang="en-US" sz="2400" dirty="0" err="1">
                <a:latin typeface="+mj-lt"/>
                <a:cs typeface="Courier New" panose="02070309020205020404" pitchFamily="49" charset="0"/>
              </a:rPr>
              <a:t>ResultSet</a:t>
            </a:r>
            <a:r>
              <a:rPr lang="en-US" sz="2400" dirty="0">
                <a:latin typeface="+mj-lt"/>
                <a:cs typeface="Courier New" panose="02070309020205020404" pitchFamily="49" charset="0"/>
              </a:rPr>
              <a:t> object</a:t>
            </a:r>
            <a:r>
              <a:rPr lang="en-US" sz="2400" dirty="0" smtClean="0">
                <a:latin typeface="+mj-lt"/>
                <a:cs typeface="Courier New" panose="02070309020205020404" pitchFamily="49" charset="0"/>
              </a:rPr>
              <a:t>.</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160834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Entity</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b="1" dirty="0"/>
              <a:t>Weak Entity</a:t>
            </a:r>
            <a:endParaRPr lang="en-US" dirty="0"/>
          </a:p>
          <a:p>
            <a:pPr algn="just"/>
            <a:r>
              <a:rPr lang="en-US" dirty="0"/>
              <a:t>An entity that depends on another entity called a weak entity. </a:t>
            </a:r>
            <a:endParaRPr lang="en-US" dirty="0" smtClean="0"/>
          </a:p>
          <a:p>
            <a:pPr algn="just"/>
            <a:r>
              <a:rPr lang="en-US" dirty="0" smtClean="0"/>
              <a:t>The </a:t>
            </a:r>
            <a:r>
              <a:rPr lang="en-US" dirty="0"/>
              <a:t>weak entity doesn't contain any key attribute of its own. The weak entity is represented by a double rectangle.</a:t>
            </a:r>
          </a:p>
        </p:txBody>
      </p:sp>
      <p:pic>
        <p:nvPicPr>
          <p:cNvPr id="4098"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314" y="4294784"/>
            <a:ext cx="5812195" cy="93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70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Commonly used methods of </a:t>
            </a:r>
            <a:r>
              <a:rPr lang="en-US" dirty="0" err="1"/>
              <a:t>ResultSet</a:t>
            </a:r>
            <a:r>
              <a:rPr lang="en-US" dirty="0"/>
              <a:t> interface</a:t>
            </a:r>
          </a:p>
        </p:txBody>
      </p:sp>
      <p:sp>
        <p:nvSpPr>
          <p:cNvPr id="3" name="Content Placeholder 2"/>
          <p:cNvSpPr>
            <a:spLocks noGrp="1"/>
          </p:cNvSpPr>
          <p:nvPr>
            <p:ph idx="1"/>
          </p:nvPr>
        </p:nvSpPr>
        <p:spPr>
          <a:xfrm>
            <a:off x="609600" y="1679713"/>
            <a:ext cx="10972800" cy="4641573"/>
          </a:xfrm>
        </p:spPr>
        <p:txBody>
          <a:bodyPr>
            <a:normAutofit fontScale="70000" lnSpcReduction="20000"/>
          </a:bodyPr>
          <a:lstStyle/>
          <a:p>
            <a:pPr>
              <a:lnSpc>
                <a:spcPct val="150000"/>
              </a:lnSpc>
            </a:pPr>
            <a:r>
              <a:rPr lang="en-US" sz="2400" dirty="0" smtClean="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boolean</a:t>
            </a:r>
            <a:r>
              <a:rPr lang="en-US" sz="2400" dirty="0">
                <a:latin typeface="Courier New" panose="02070309020205020404" pitchFamily="49" charset="0"/>
                <a:cs typeface="Courier New" panose="02070309020205020404" pitchFamily="49" charset="0"/>
              </a:rPr>
              <a:t> relative(</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row):	</a:t>
            </a:r>
            <a:endParaRPr lang="en-US" sz="2400" dirty="0" smtClean="0">
              <a:latin typeface="Courier New" panose="02070309020205020404" pitchFamily="49" charset="0"/>
              <a:cs typeface="Courier New" panose="02070309020205020404" pitchFamily="49" charset="0"/>
            </a:endParaRPr>
          </a:p>
          <a:p>
            <a:pPr marL="923544" lvl="3" indent="0">
              <a:lnSpc>
                <a:spcPct val="150000"/>
              </a:lnSpc>
              <a:buNone/>
            </a:pP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move the cursor to the relative row number in the </a:t>
            </a:r>
            <a:r>
              <a:rPr lang="en-US" sz="2400" dirty="0" err="1">
                <a:latin typeface="+mj-lt"/>
                <a:cs typeface="Courier New" panose="02070309020205020404" pitchFamily="49" charset="0"/>
              </a:rPr>
              <a:t>ResultSet</a:t>
            </a:r>
            <a:r>
              <a:rPr lang="en-US" sz="2400" dirty="0">
                <a:latin typeface="+mj-lt"/>
                <a:cs typeface="Courier New" panose="02070309020205020404" pitchFamily="49" charset="0"/>
              </a:rPr>
              <a:t> object, it may be positive or negative.</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columnIndex</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return the data of specified column index of the current row as int.</a:t>
            </a:r>
          </a:p>
          <a:p>
            <a:pPr>
              <a:lnSpc>
                <a:spcPct val="150000"/>
              </a:lnSpc>
            </a:pPr>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getInt</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columnName</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smtClean="0">
                <a:latin typeface="+mj-lt"/>
                <a:cs typeface="Courier New" panose="02070309020205020404" pitchFamily="49" charset="0"/>
              </a:rPr>
              <a:t>	is </a:t>
            </a:r>
            <a:r>
              <a:rPr lang="en-US" sz="2400" dirty="0">
                <a:latin typeface="+mj-lt"/>
                <a:cs typeface="Courier New" panose="02070309020205020404" pitchFamily="49" charset="0"/>
              </a:rPr>
              <a:t>used to return the data of specified column name of the current row as int.</a:t>
            </a:r>
          </a:p>
          <a:p>
            <a:pPr>
              <a:lnSpc>
                <a:spcPct val="150000"/>
              </a:lnSpc>
            </a:pPr>
            <a:r>
              <a:rPr lang="en-US" sz="2400" dirty="0">
                <a:latin typeface="Courier New" panose="02070309020205020404" pitchFamily="49" charset="0"/>
                <a:cs typeface="Courier New" panose="02070309020205020404" pitchFamily="49" charset="0"/>
              </a:rPr>
              <a:t>public String </a:t>
            </a:r>
            <a:r>
              <a:rPr lang="en-US" sz="2400" dirty="0" err="1">
                <a:latin typeface="Courier New" panose="02070309020205020404" pitchFamily="49" charset="0"/>
                <a:cs typeface="Courier New" panose="02070309020205020404" pitchFamily="49" charset="0"/>
              </a:rPr>
              <a:t>getString</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columnIndex</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return the data of specified column index of the current row as String.</a:t>
            </a:r>
          </a:p>
          <a:p>
            <a:pPr>
              <a:lnSpc>
                <a:spcPct val="150000"/>
              </a:lnSpc>
            </a:pPr>
            <a:r>
              <a:rPr lang="en-US" sz="2400" dirty="0">
                <a:latin typeface="Courier New" panose="02070309020205020404" pitchFamily="49" charset="0"/>
                <a:cs typeface="Courier New" panose="02070309020205020404" pitchFamily="49" charset="0"/>
              </a:rPr>
              <a:t>public String </a:t>
            </a:r>
            <a:r>
              <a:rPr lang="en-US" sz="2400" dirty="0" err="1">
                <a:latin typeface="Courier New" panose="02070309020205020404" pitchFamily="49" charset="0"/>
                <a:cs typeface="Courier New" panose="02070309020205020404" pitchFamily="49" charset="0"/>
              </a:rPr>
              <a:t>getString</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columnName</a:t>
            </a:r>
            <a:r>
              <a:rPr lang="en-US" sz="2400" dirty="0">
                <a:latin typeface="Courier New" panose="02070309020205020404" pitchFamily="49" charset="0"/>
                <a:cs typeface="Courier New" panose="02070309020205020404" pitchFamily="49" charset="0"/>
              </a:rPr>
              <a:t>):</a:t>
            </a:r>
            <a:r>
              <a:rPr lang="en-US" sz="2400" dirty="0">
                <a:latin typeface="+mj-lt"/>
                <a:cs typeface="Courier New" panose="02070309020205020404" pitchFamily="49" charset="0"/>
              </a:rPr>
              <a:t>	</a:t>
            </a:r>
            <a:endParaRPr lang="en-US" sz="2400" dirty="0" smtClean="0">
              <a:latin typeface="+mj-lt"/>
              <a:cs typeface="Courier New" panose="02070309020205020404" pitchFamily="49" charset="0"/>
            </a:endParaRPr>
          </a:p>
          <a:p>
            <a:pPr marL="109728" indent="0">
              <a:lnSpc>
                <a:spcPct val="150000"/>
              </a:lnSpc>
              <a:buNone/>
            </a:pPr>
            <a:r>
              <a:rPr lang="en-US" sz="2400" dirty="0">
                <a:latin typeface="+mj-lt"/>
                <a:cs typeface="Courier New" panose="02070309020205020404" pitchFamily="49" charset="0"/>
              </a:rPr>
              <a:t>	</a:t>
            </a:r>
            <a:r>
              <a:rPr lang="en-US" sz="2400" dirty="0" smtClean="0">
                <a:latin typeface="+mj-lt"/>
                <a:cs typeface="Courier New" panose="02070309020205020404" pitchFamily="49" charset="0"/>
              </a:rPr>
              <a:t>is </a:t>
            </a:r>
            <a:r>
              <a:rPr lang="en-US" sz="2400" dirty="0">
                <a:latin typeface="+mj-lt"/>
                <a:cs typeface="Courier New" panose="02070309020205020404" pitchFamily="49" charset="0"/>
              </a:rPr>
              <a:t>used to return the data of specified column name of the current row as String.</a:t>
            </a:r>
          </a:p>
        </p:txBody>
      </p:sp>
    </p:spTree>
    <p:extLst>
      <p:ext uri="{BB962C8B-B14F-4D97-AF65-F5344CB8AC3E}">
        <p14:creationId xmlns:p14="http://schemas.microsoft.com/office/powerpoint/2010/main" val="231804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Statement interface</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pPr marL="109728" indent="0">
              <a:buNone/>
            </a:pPr>
            <a:r>
              <a:rPr lang="en-US" sz="1500" b="1" dirty="0">
                <a:latin typeface="Courier New" panose="02070309020205020404" pitchFamily="49" charset="0"/>
                <a:cs typeface="Courier New" panose="02070309020205020404" pitchFamily="49" charset="0"/>
              </a:rPr>
              <a:t>import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java.sql</a:t>
            </a:r>
            <a:r>
              <a:rPr lang="en-US" sz="1500" dirty="0">
                <a:latin typeface="Courier New" panose="02070309020205020404" pitchFamily="49" charset="0"/>
                <a:cs typeface="Courier New" panose="02070309020205020404" pitchFamily="49" charset="0"/>
              </a:rPr>
              <a:t>.*;  </a:t>
            </a:r>
          </a:p>
          <a:p>
            <a:pPr marL="109728" indent="0">
              <a:buNone/>
            </a:pPr>
            <a:r>
              <a:rPr lang="en-US" sz="1500" b="1" dirty="0">
                <a:latin typeface="Courier New" panose="02070309020205020404" pitchFamily="49" charset="0"/>
                <a:cs typeface="Courier New" panose="02070309020205020404" pitchFamily="49" charset="0"/>
              </a:rPr>
              <a:t>class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FetchRecord</a:t>
            </a:r>
            <a:r>
              <a:rPr lang="en-US" sz="1500" dirty="0">
                <a:latin typeface="Courier New" panose="02070309020205020404" pitchFamily="49" charset="0"/>
                <a:cs typeface="Courier New" panose="02070309020205020404" pitchFamily="49" charset="0"/>
              </a:rPr>
              <a:t>{  </a:t>
            </a:r>
          </a:p>
          <a:p>
            <a:pPr marL="109728" indent="0">
              <a:buNone/>
            </a:pPr>
            <a:r>
              <a:rPr lang="en-US" sz="1500" b="1" dirty="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static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void</a:t>
            </a:r>
            <a:r>
              <a:rPr lang="en-US" sz="1500" dirty="0">
                <a:latin typeface="Courier New" panose="02070309020205020404" pitchFamily="49" charset="0"/>
                <a:cs typeface="Courier New" panose="02070309020205020404" pitchFamily="49" charset="0"/>
              </a:rPr>
              <a:t> main(String </a:t>
            </a:r>
            <a:r>
              <a:rPr lang="en-US" sz="1500" dirty="0" err="1">
                <a:latin typeface="Courier New" panose="02070309020205020404" pitchFamily="49" charset="0"/>
                <a:cs typeface="Courier New" panose="02070309020205020404" pitchFamily="49" charset="0"/>
              </a:rPr>
              <a:t>args</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throws</a:t>
            </a:r>
            <a:r>
              <a:rPr lang="en-US" sz="1500" dirty="0">
                <a:latin typeface="Courier New" panose="02070309020205020404" pitchFamily="49" charset="0"/>
                <a:cs typeface="Courier New" panose="02070309020205020404" pitchFamily="49" charset="0"/>
              </a:rPr>
              <a:t> Exception{  </a:t>
            </a:r>
          </a:p>
          <a:p>
            <a:pPr marL="109728" indent="0">
              <a:buNone/>
            </a:pPr>
            <a:r>
              <a:rPr lang="en-US" sz="1500" dirty="0" err="1">
                <a:latin typeface="Courier New" panose="02070309020205020404" pitchFamily="49" charset="0"/>
                <a:cs typeface="Courier New" panose="02070309020205020404" pitchFamily="49" charset="0"/>
              </a:rPr>
              <a:t>Class.forName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oracle.jdbc.driver.OracleDriver</a:t>
            </a: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Connection con</a:t>
            </a:r>
            <a:r>
              <a:rPr lang="en-US" sz="1500" dirty="0" smtClean="0">
                <a:latin typeface="Courier New" panose="02070309020205020404" pitchFamily="49" charset="0"/>
                <a:cs typeface="Courier New" panose="02070309020205020404" pitchFamily="49" charset="0"/>
              </a:rPr>
              <a:t>=</a:t>
            </a:r>
          </a:p>
          <a:p>
            <a:pPr marL="109728" indent="0">
              <a:buNone/>
            </a:pPr>
            <a:r>
              <a:rPr lang="en-US" sz="1500" dirty="0">
                <a:latin typeface="Courier New" panose="02070309020205020404" pitchFamily="49" charset="0"/>
                <a:cs typeface="Courier New" panose="02070309020205020404" pitchFamily="49" charset="0"/>
              </a:rPr>
              <a:t>	</a:t>
            </a:r>
            <a:r>
              <a:rPr lang="en-US" sz="1500" dirty="0" err="1" smtClean="0">
                <a:latin typeface="Courier New" panose="02070309020205020404" pitchFamily="49" charset="0"/>
                <a:cs typeface="Courier New" panose="02070309020205020404" pitchFamily="49" charset="0"/>
              </a:rPr>
              <a:t>DriverManager.getConnection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jdbc:oracle:thin</a:t>
            </a:r>
            <a:r>
              <a:rPr lang="en-US" sz="1500" dirty="0">
                <a:latin typeface="Courier New" panose="02070309020205020404" pitchFamily="49" charset="0"/>
                <a:cs typeface="Courier New" panose="02070309020205020404" pitchFamily="49" charset="0"/>
              </a:rPr>
              <a:t>:@localhost:1521:xe","system","oracle");  </a:t>
            </a:r>
          </a:p>
          <a:p>
            <a:pPr marL="109728" indent="0">
              <a:buNone/>
            </a:pPr>
            <a:r>
              <a:rPr lang="en-US" sz="1500" dirty="0">
                <a:latin typeface="Courier New" panose="02070309020205020404" pitchFamily="49" charset="0"/>
                <a:cs typeface="Courier New" panose="02070309020205020404" pitchFamily="49" charset="0"/>
              </a:rPr>
              <a:t>Statement </a:t>
            </a:r>
            <a:r>
              <a:rPr lang="en-US" sz="1500" dirty="0" err="1">
                <a:latin typeface="Courier New" panose="02070309020205020404" pitchFamily="49" charset="0"/>
                <a:cs typeface="Courier New" panose="02070309020205020404" pitchFamily="49" charset="0"/>
              </a:rPr>
              <a:t>stmt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con.createStatement</a:t>
            </a: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  </a:t>
            </a:r>
          </a:p>
          <a:p>
            <a:pPr marL="109728" indent="0">
              <a:buNone/>
            </a:pP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("insert into emp765 values(33,'Irfan',50000)");  </a:t>
            </a:r>
          </a:p>
          <a:p>
            <a:pPr marL="109728" indent="0">
              <a:buNone/>
            </a:pP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result=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("update emp765 set name='</a:t>
            </a:r>
            <a:r>
              <a:rPr lang="en-US" sz="1500" dirty="0" err="1">
                <a:latin typeface="Courier New" panose="02070309020205020404" pitchFamily="49" charset="0"/>
                <a:cs typeface="Courier New" panose="02070309020205020404" pitchFamily="49" charset="0"/>
              </a:rPr>
              <a:t>Vimal</a:t>
            </a:r>
            <a:r>
              <a:rPr lang="en-US" sz="1500" dirty="0">
                <a:latin typeface="Courier New" panose="02070309020205020404" pitchFamily="49" charset="0"/>
                <a:cs typeface="Courier New" panose="02070309020205020404" pitchFamily="49" charset="0"/>
              </a:rPr>
              <a:t>',salary=10000 where id=33");  </a:t>
            </a:r>
          </a:p>
          <a:p>
            <a:pPr marL="109728" indent="0">
              <a:buNone/>
            </a:pPr>
            <a:endParaRPr lang="en-US" sz="1500" b="1" dirty="0" smtClean="0">
              <a:latin typeface="Courier New" panose="02070309020205020404" pitchFamily="49" charset="0"/>
              <a:cs typeface="Courier New" panose="02070309020205020404" pitchFamily="49" charset="0"/>
            </a:endParaRPr>
          </a:p>
          <a:p>
            <a:pPr marL="109728" indent="0">
              <a:buNone/>
            </a:pPr>
            <a:r>
              <a:rPr lang="en-US" sz="1500" b="1" dirty="0" err="1" smtClean="0">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result=</a:t>
            </a:r>
            <a:r>
              <a:rPr lang="en-US" sz="1500" dirty="0" err="1">
                <a:latin typeface="Courier New" panose="02070309020205020404" pitchFamily="49" charset="0"/>
                <a:cs typeface="Courier New" panose="02070309020205020404" pitchFamily="49" charset="0"/>
              </a:rPr>
              <a:t>stmt.executeUpdate</a:t>
            </a:r>
            <a:r>
              <a:rPr lang="en-US" sz="1500" dirty="0">
                <a:latin typeface="Courier New" panose="02070309020205020404" pitchFamily="49" charset="0"/>
                <a:cs typeface="Courier New" panose="02070309020205020404" pitchFamily="49" charset="0"/>
              </a:rPr>
              <a:t>("delete from emp765 where id=33");  </a:t>
            </a:r>
          </a:p>
          <a:p>
            <a:pPr marL="109728" indent="0">
              <a:buNone/>
            </a:pPr>
            <a:r>
              <a:rPr lang="en-US" sz="1500" dirty="0" err="1">
                <a:latin typeface="Courier New" panose="02070309020205020404" pitchFamily="49" charset="0"/>
                <a:cs typeface="Courier New" panose="02070309020205020404" pitchFamily="49" charset="0"/>
              </a:rPr>
              <a:t>System.out.println</a:t>
            </a:r>
            <a:r>
              <a:rPr lang="en-US" sz="1500" dirty="0">
                <a:latin typeface="Courier New" panose="02070309020205020404" pitchFamily="49" charset="0"/>
                <a:cs typeface="Courier New" panose="02070309020205020404" pitchFamily="49" charset="0"/>
              </a:rPr>
              <a:t>(result+" records affected");  </a:t>
            </a:r>
          </a:p>
          <a:p>
            <a:pPr marL="109728" indent="0">
              <a:buNone/>
            </a:pPr>
            <a:r>
              <a:rPr lang="en-US" sz="1500" dirty="0" err="1">
                <a:latin typeface="Courier New" panose="02070309020205020404" pitchFamily="49" charset="0"/>
                <a:cs typeface="Courier New" panose="02070309020205020404" pitchFamily="49" charset="0"/>
              </a:rPr>
              <a:t>con.close</a:t>
            </a:r>
            <a:r>
              <a:rPr lang="en-US" sz="1500" dirty="0">
                <a:latin typeface="Courier New" panose="02070309020205020404" pitchFamily="49" charset="0"/>
                <a:cs typeface="Courier New" panose="02070309020205020404" pitchFamily="49" charset="0"/>
              </a:rPr>
              <a:t>();  </a:t>
            </a:r>
          </a:p>
          <a:p>
            <a:pPr marL="109728" indent="0">
              <a:buNone/>
            </a:pPr>
            <a:r>
              <a:rPr lang="en-US" sz="1500" dirty="0" smtClean="0">
                <a:latin typeface="Courier New" panose="02070309020205020404" pitchFamily="49" charset="0"/>
                <a:cs typeface="Courier New" panose="02070309020205020404" pitchFamily="49" charset="0"/>
              </a:rPr>
              <a:t>}</a:t>
            </a:r>
          </a:p>
          <a:p>
            <a:pPr marL="109728" indent="0">
              <a:buNone/>
            </a:pP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4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Scrollable </a:t>
            </a:r>
            <a:r>
              <a:rPr lang="en-US" sz="3200" dirty="0" err="1"/>
              <a:t>ResultSet</a:t>
            </a:r>
            <a:endParaRPr lang="en-US" sz="3200" dirty="0"/>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pPr marL="109728" indent="0">
              <a:buNone/>
            </a:pP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java.sql</a:t>
            </a:r>
            <a:r>
              <a:rPr lang="en-US" sz="1600" dirty="0">
                <a:latin typeface="Courier New" panose="02070309020205020404" pitchFamily="49" charset="0"/>
                <a:cs typeface="Courier New" panose="02070309020205020404" pitchFamily="49" charset="0"/>
              </a:rPr>
              <a:t>.*;  </a:t>
            </a:r>
          </a:p>
          <a:p>
            <a:pPr marL="109728" indent="0">
              <a:buNone/>
            </a:pP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FetchRecord</a:t>
            </a:r>
            <a:r>
              <a:rPr lang="en-US" sz="1600" dirty="0">
                <a:latin typeface="Courier New" panose="02070309020205020404" pitchFamily="49" charset="0"/>
                <a:cs typeface="Courier New" panose="02070309020205020404" pitchFamily="49" charset="0"/>
              </a:rPr>
              <a:t>{  </a:t>
            </a:r>
          </a:p>
          <a:p>
            <a:pPr marL="109728" indent="0">
              <a:buNone/>
            </a:pPr>
            <a:r>
              <a:rPr lang="en-US" sz="1600" b="1" dirty="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throws</a:t>
            </a:r>
            <a:r>
              <a:rPr lang="en-US" sz="1600" dirty="0">
                <a:latin typeface="Courier New" panose="02070309020205020404" pitchFamily="49" charset="0"/>
                <a:cs typeface="Courier New" panose="02070309020205020404" pitchFamily="49" charset="0"/>
              </a:rPr>
              <a:t> Exception{  </a:t>
            </a:r>
          </a:p>
          <a:p>
            <a:pPr marL="109728" indent="0">
              <a:buNone/>
            </a:pPr>
            <a:r>
              <a:rPr lang="en-US" sz="1600" dirty="0">
                <a:latin typeface="Courier New" panose="02070309020205020404" pitchFamily="49" charset="0"/>
                <a:cs typeface="Courier New" panose="02070309020205020404" pitchFamily="49" charset="0"/>
              </a:rPr>
              <a:t>  </a:t>
            </a:r>
          </a:p>
          <a:p>
            <a:pPr marL="109728" indent="0">
              <a:buNone/>
            </a:pPr>
            <a:r>
              <a:rPr lang="en-US" sz="1600" dirty="0" err="1">
                <a:latin typeface="Courier New" panose="02070309020205020404" pitchFamily="49" charset="0"/>
                <a:cs typeface="Courier New" panose="02070309020205020404" pitchFamily="49" charset="0"/>
              </a:rPr>
              <a:t>Class.forName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oracle.jdbc.driver.OracleDriver</a:t>
            </a: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Connection con=</a:t>
            </a:r>
            <a:r>
              <a:rPr lang="en-US" sz="1600" dirty="0" err="1">
                <a:latin typeface="Courier New" panose="02070309020205020404" pitchFamily="49" charset="0"/>
                <a:cs typeface="Courier New" panose="02070309020205020404" pitchFamily="49" charset="0"/>
              </a:rPr>
              <a:t>DriverManager.getConnection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jdbc:oracle:thin</a:t>
            </a:r>
            <a:r>
              <a:rPr lang="en-US" sz="1600" dirty="0">
                <a:latin typeface="Courier New" panose="02070309020205020404" pitchFamily="49" charset="0"/>
                <a:cs typeface="Courier New" panose="02070309020205020404" pitchFamily="49" charset="0"/>
              </a:rPr>
              <a:t>:@localhost:1521:xe","system","oracle");  </a:t>
            </a:r>
          </a:p>
          <a:p>
            <a:pPr marL="109728" indent="0">
              <a:buNone/>
            </a:pPr>
            <a:r>
              <a:rPr lang="en-US" sz="1600" dirty="0">
                <a:latin typeface="Courier New" panose="02070309020205020404" pitchFamily="49" charset="0"/>
                <a:cs typeface="Courier New" panose="02070309020205020404" pitchFamily="49" charset="0"/>
              </a:rPr>
              <a:t>Statement </a:t>
            </a:r>
            <a:r>
              <a:rPr lang="en-US" sz="1600" dirty="0" err="1">
                <a:latin typeface="Courier New" panose="02070309020205020404" pitchFamily="49" charset="0"/>
                <a:cs typeface="Courier New" panose="02070309020205020404" pitchFamily="49" charset="0"/>
              </a:rPr>
              <a:t>stmt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con.createStatement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ResultSet.TYPE_SCROLL_SENSITIVE,ResultSet.CONCUR_UPDATABLE</a:t>
            </a:r>
            <a:r>
              <a:rPr lang="en-US" sz="1600" dirty="0">
                <a:latin typeface="Courier New" panose="02070309020205020404" pitchFamily="49" charset="0"/>
                <a:cs typeface="Courier New" panose="02070309020205020404" pitchFamily="49" charset="0"/>
              </a:rPr>
              <a:t>);  </a:t>
            </a:r>
          </a:p>
          <a:p>
            <a:pPr marL="109728" indent="0">
              <a:buNone/>
            </a:pPr>
            <a:r>
              <a:rPr lang="en-US" sz="1600" dirty="0" err="1">
                <a:latin typeface="Courier New" panose="02070309020205020404" pitchFamily="49" charset="0"/>
                <a:cs typeface="Courier New" panose="02070309020205020404" pitchFamily="49" charset="0"/>
              </a:rPr>
              <a:t>ResultSet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stmt.executeQuery</a:t>
            </a:r>
            <a:r>
              <a:rPr lang="en-US" sz="1600" dirty="0">
                <a:latin typeface="Courier New" panose="02070309020205020404" pitchFamily="49" charset="0"/>
                <a:cs typeface="Courier New" panose="02070309020205020404" pitchFamily="49" charset="0"/>
              </a:rPr>
              <a:t>("select * from emp765");  </a:t>
            </a:r>
          </a:p>
          <a:p>
            <a:pPr marL="109728" indent="0">
              <a:buNone/>
            </a:pP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//getting the record of 3rd row  </a:t>
            </a:r>
          </a:p>
          <a:p>
            <a:pPr marL="109728" indent="0">
              <a:buNone/>
            </a:pPr>
            <a:r>
              <a:rPr lang="en-US" sz="1600" dirty="0" err="1">
                <a:latin typeface="Courier New" panose="02070309020205020404" pitchFamily="49" charset="0"/>
                <a:cs typeface="Courier New" panose="02070309020205020404" pitchFamily="49" charset="0"/>
              </a:rPr>
              <a:t>rs.absolute</a:t>
            </a:r>
            <a:r>
              <a:rPr lang="en-US" sz="1600" dirty="0">
                <a:latin typeface="Courier New" panose="02070309020205020404" pitchFamily="49" charset="0"/>
                <a:cs typeface="Courier New" panose="02070309020205020404" pitchFamily="49" charset="0"/>
              </a:rPr>
              <a:t>(3);  </a:t>
            </a:r>
          </a:p>
          <a:p>
            <a:pPr marL="109728" indent="0">
              <a:buNone/>
            </a:pP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rs.getString</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rs.getString</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rs.getString</a:t>
            </a:r>
            <a:r>
              <a:rPr lang="en-US" sz="1600" dirty="0">
                <a:latin typeface="Courier New" panose="02070309020205020404" pitchFamily="49" charset="0"/>
                <a:cs typeface="Courier New" panose="02070309020205020404" pitchFamily="49" charset="0"/>
              </a:rPr>
              <a:t>(3));  </a:t>
            </a:r>
          </a:p>
          <a:p>
            <a:pPr marL="109728" indent="0">
              <a:buNone/>
            </a:pPr>
            <a:r>
              <a:rPr lang="en-US" sz="1600" dirty="0">
                <a:latin typeface="Courier New" panose="02070309020205020404" pitchFamily="49" charset="0"/>
                <a:cs typeface="Courier New" panose="02070309020205020404" pitchFamily="49" charset="0"/>
              </a:rPr>
              <a:t>  </a:t>
            </a:r>
          </a:p>
          <a:p>
            <a:pPr marL="109728" indent="0">
              <a:buNone/>
            </a:pPr>
            <a:r>
              <a:rPr lang="en-US" sz="1600" dirty="0" err="1">
                <a:latin typeface="Courier New" panose="02070309020205020404" pitchFamily="49" charset="0"/>
                <a:cs typeface="Courier New" panose="02070309020205020404" pitchFamily="49" charset="0"/>
              </a:rPr>
              <a:t>con.close</a:t>
            </a:r>
            <a:r>
              <a:rPr lang="en-US" sz="1600" dirty="0">
                <a:latin typeface="Courier New" panose="02070309020205020404" pitchFamily="49" charset="0"/>
                <a:cs typeface="Courier New" panose="02070309020205020404" pitchFamily="49" charset="0"/>
              </a:rPr>
              <a:t>();  </a:t>
            </a:r>
          </a:p>
          <a:p>
            <a:pPr marL="109728"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50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ID" b="1" dirty="0"/>
              <a:t>Transaction Management in JDBC</a:t>
            </a:r>
          </a:p>
        </p:txBody>
      </p:sp>
    </p:spTree>
    <p:extLst>
      <p:ext uri="{BB962C8B-B14F-4D97-AF65-F5344CB8AC3E}">
        <p14:creationId xmlns:p14="http://schemas.microsoft.com/office/powerpoint/2010/main" val="298117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sz="3200" dirty="0"/>
              <a:t>Transaction Management in JDBC</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600" dirty="0"/>
              <a:t>Transaction represents </a:t>
            </a:r>
            <a:r>
              <a:rPr lang="en-US" sz="2600" b="1" dirty="0"/>
              <a:t>a single unit of work</a:t>
            </a:r>
            <a:r>
              <a:rPr lang="en-US" sz="2600" dirty="0"/>
              <a:t>.</a:t>
            </a:r>
          </a:p>
          <a:p>
            <a:pPr algn="just"/>
            <a:r>
              <a:rPr lang="en-US" sz="2600" dirty="0"/>
              <a:t>The ACID properties describes the transaction management well. ACID stands for Atomicity, Consistency, isolation and durability.</a:t>
            </a:r>
          </a:p>
          <a:p>
            <a:pPr lvl="1" algn="just">
              <a:buFont typeface="Wingdings" panose="05000000000000000000" pitchFamily="2" charset="2"/>
              <a:buChar char="§"/>
            </a:pPr>
            <a:r>
              <a:rPr lang="en-US" b="1" dirty="0"/>
              <a:t>Atomicity</a:t>
            </a:r>
            <a:r>
              <a:rPr lang="en-US" dirty="0"/>
              <a:t> means either all successful or none</a:t>
            </a:r>
            <a:r>
              <a:rPr lang="en-US" dirty="0" smtClean="0"/>
              <a:t>.</a:t>
            </a:r>
          </a:p>
          <a:p>
            <a:pPr lvl="1" algn="just">
              <a:buFont typeface="Wingdings" panose="05000000000000000000" pitchFamily="2" charset="2"/>
              <a:buChar char="§"/>
            </a:pPr>
            <a:r>
              <a:rPr lang="en-US" b="1" dirty="0"/>
              <a:t>Consistency</a:t>
            </a:r>
            <a:r>
              <a:rPr lang="en-US" dirty="0"/>
              <a:t> ensures bringing the database from one consistent state to another consistent state.</a:t>
            </a:r>
          </a:p>
          <a:p>
            <a:pPr lvl="1" algn="just">
              <a:buFont typeface="Wingdings" panose="05000000000000000000" pitchFamily="2" charset="2"/>
              <a:buChar char="§"/>
            </a:pPr>
            <a:r>
              <a:rPr lang="en-US" b="1" dirty="0"/>
              <a:t>Isolation</a:t>
            </a:r>
            <a:r>
              <a:rPr lang="en-US" dirty="0"/>
              <a:t> ensures that transaction is isolated from other transaction.</a:t>
            </a:r>
          </a:p>
          <a:p>
            <a:pPr lvl="1" algn="just">
              <a:buFont typeface="Wingdings" panose="05000000000000000000" pitchFamily="2" charset="2"/>
              <a:buChar char="§"/>
            </a:pPr>
            <a:r>
              <a:rPr lang="en-US" b="1" dirty="0"/>
              <a:t>Durability</a:t>
            </a:r>
            <a:r>
              <a:rPr lang="en-US" dirty="0"/>
              <a:t> means once a transaction has been committed, it will remain so, even in the event of errors, power loss etc.</a:t>
            </a:r>
          </a:p>
          <a:p>
            <a:pPr algn="just"/>
            <a:endParaRPr lang="en-US" sz="2400" dirty="0"/>
          </a:p>
        </p:txBody>
      </p:sp>
    </p:spTree>
    <p:extLst>
      <p:ext uri="{BB962C8B-B14F-4D97-AF65-F5344CB8AC3E}">
        <p14:creationId xmlns:p14="http://schemas.microsoft.com/office/powerpoint/2010/main" val="375858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sz="3200" dirty="0"/>
              <a:t>Advantage of Transaction </a:t>
            </a:r>
            <a:r>
              <a:rPr lang="en-ID" sz="3200" dirty="0" smtClean="0"/>
              <a:t>Management</a:t>
            </a:r>
            <a:endParaRPr lang="en-ID" sz="3200" dirty="0"/>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1800" b="1" dirty="0"/>
              <a:t>fast performance</a:t>
            </a:r>
            <a:r>
              <a:rPr lang="en-US" sz="1800" dirty="0"/>
              <a:t> It makes the performance fast because database is hit at the time of commit</a:t>
            </a:r>
            <a:r>
              <a:rPr lang="en-US" sz="1800" dirty="0" smtClean="0"/>
              <a:t>.</a:t>
            </a:r>
          </a:p>
          <a:p>
            <a:pPr algn="just"/>
            <a:endParaRPr lang="en-US" sz="1800" dirty="0" smtClean="0"/>
          </a:p>
          <a:p>
            <a:pPr algn="just"/>
            <a:endParaRPr lang="en-US" sz="1800" dirty="0"/>
          </a:p>
          <a:p>
            <a:pPr algn="just"/>
            <a:endParaRPr lang="en-US" sz="1800" dirty="0" smtClean="0"/>
          </a:p>
          <a:p>
            <a:pPr algn="just"/>
            <a:endParaRPr lang="en-US" sz="1800" dirty="0" smtClean="0"/>
          </a:p>
          <a:p>
            <a:pPr algn="just"/>
            <a:endParaRPr lang="en-US" sz="1800" dirty="0"/>
          </a:p>
          <a:p>
            <a:pPr algn="just"/>
            <a:endParaRPr lang="en-US" sz="1800" dirty="0"/>
          </a:p>
          <a:p>
            <a:pPr algn="just"/>
            <a:r>
              <a:rPr lang="en-US" sz="1800" dirty="0"/>
              <a:t>In JDBC, </a:t>
            </a:r>
            <a:r>
              <a:rPr lang="en-US" sz="1800" b="1" dirty="0"/>
              <a:t>Connection interface</a:t>
            </a:r>
            <a:r>
              <a:rPr lang="en-US" sz="1800" dirty="0"/>
              <a:t> provides methods to manage transaction.</a:t>
            </a:r>
          </a:p>
        </p:txBody>
      </p:sp>
      <p:pic>
        <p:nvPicPr>
          <p:cNvPr id="1026" name="Picture 2" descr="transaction management in jd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15" y="1933337"/>
            <a:ext cx="4802519" cy="23886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90915" y="4667603"/>
            <a:ext cx="9426757" cy="1653683"/>
          </a:xfrm>
          <a:prstGeom prst="rect">
            <a:avLst/>
          </a:prstGeom>
        </p:spPr>
      </p:pic>
    </p:spTree>
    <p:extLst>
      <p:ext uri="{BB962C8B-B14F-4D97-AF65-F5344CB8AC3E}">
        <p14:creationId xmlns:p14="http://schemas.microsoft.com/office/powerpoint/2010/main" val="183110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Simple example of transaction management in </a:t>
            </a:r>
            <a:r>
              <a:rPr lang="en-US" sz="3200" dirty="0" err="1"/>
              <a:t>jdbc</a:t>
            </a:r>
            <a:r>
              <a:rPr lang="en-US" sz="3200" dirty="0"/>
              <a:t> using Statement</a:t>
            </a:r>
          </a:p>
        </p:txBody>
      </p:sp>
      <p:sp>
        <p:nvSpPr>
          <p:cNvPr id="3" name="Content Placeholder 2"/>
          <p:cNvSpPr>
            <a:spLocks noGrp="1"/>
          </p:cNvSpPr>
          <p:nvPr>
            <p:ph idx="1"/>
          </p:nvPr>
        </p:nvSpPr>
        <p:spPr>
          <a:xfrm>
            <a:off x="609600" y="1679713"/>
            <a:ext cx="10972800" cy="4641573"/>
          </a:xfrm>
        </p:spPr>
        <p:txBody>
          <a:bodyPr>
            <a:normAutofit/>
          </a:bodyPr>
          <a:lstStyle/>
          <a:p>
            <a:pPr marL="0" indent="0">
              <a:buNone/>
            </a:pPr>
            <a:r>
              <a:rPr lang="en-ID" sz="1200" b="1" dirty="0">
                <a:latin typeface="Courier New" panose="02070309020205020404" pitchFamily="49" charset="0"/>
                <a:cs typeface="Courier New" panose="02070309020205020404" pitchFamily="49" charset="0"/>
              </a:rPr>
              <a:t>import</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java.sql</a:t>
            </a:r>
            <a:r>
              <a:rPr lang="en-ID" sz="1200" dirty="0">
                <a:latin typeface="Courier New" panose="02070309020205020404" pitchFamily="49" charset="0"/>
                <a:cs typeface="Courier New" panose="02070309020205020404" pitchFamily="49" charset="0"/>
              </a:rPr>
              <a:t>.*;  </a:t>
            </a:r>
          </a:p>
          <a:p>
            <a:pPr marL="0" indent="0">
              <a:buNone/>
            </a:pPr>
            <a:r>
              <a:rPr lang="en-ID" sz="1200" b="1" dirty="0">
                <a:latin typeface="Courier New" panose="02070309020205020404" pitchFamily="49" charset="0"/>
                <a:cs typeface="Courier New" panose="02070309020205020404" pitchFamily="49" charset="0"/>
              </a:rPr>
              <a:t>class</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FetchRecords</a:t>
            </a:r>
            <a:r>
              <a:rPr lang="en-ID" sz="1200" dirty="0">
                <a:latin typeface="Courier New" panose="02070309020205020404" pitchFamily="49" charset="0"/>
                <a:cs typeface="Courier New" panose="02070309020205020404" pitchFamily="49" charset="0"/>
              </a:rPr>
              <a:t>{  </a:t>
            </a:r>
          </a:p>
          <a:p>
            <a:pPr marL="0" indent="0">
              <a:buNone/>
            </a:pPr>
            <a:r>
              <a:rPr lang="en-ID" sz="1200" b="1" dirty="0">
                <a:latin typeface="Courier New" panose="02070309020205020404" pitchFamily="49" charset="0"/>
                <a:cs typeface="Courier New" panose="02070309020205020404" pitchFamily="49" charset="0"/>
              </a:rPr>
              <a:t>public</a:t>
            </a:r>
            <a:r>
              <a:rPr lang="en-ID" sz="1200" dirty="0">
                <a:latin typeface="Courier New" panose="02070309020205020404" pitchFamily="49" charset="0"/>
                <a:cs typeface="Courier New" panose="02070309020205020404" pitchFamily="49" charset="0"/>
              </a:rPr>
              <a:t> </a:t>
            </a:r>
            <a:r>
              <a:rPr lang="en-ID" sz="1200" b="1" dirty="0">
                <a:latin typeface="Courier New" panose="02070309020205020404" pitchFamily="49" charset="0"/>
                <a:cs typeface="Courier New" panose="02070309020205020404" pitchFamily="49" charset="0"/>
              </a:rPr>
              <a:t>static</a:t>
            </a:r>
            <a:r>
              <a:rPr lang="en-ID" sz="1200" dirty="0">
                <a:latin typeface="Courier New" panose="02070309020205020404" pitchFamily="49" charset="0"/>
                <a:cs typeface="Courier New" panose="02070309020205020404" pitchFamily="49" charset="0"/>
              </a:rPr>
              <a:t> </a:t>
            </a:r>
            <a:r>
              <a:rPr lang="en-ID" sz="1200" b="1" dirty="0">
                <a:latin typeface="Courier New" panose="02070309020205020404" pitchFamily="49" charset="0"/>
                <a:cs typeface="Courier New" panose="02070309020205020404" pitchFamily="49" charset="0"/>
              </a:rPr>
              <a:t>void</a:t>
            </a:r>
            <a:r>
              <a:rPr lang="en-ID" sz="1200" dirty="0">
                <a:latin typeface="Courier New" panose="02070309020205020404" pitchFamily="49" charset="0"/>
                <a:cs typeface="Courier New" panose="02070309020205020404" pitchFamily="49" charset="0"/>
              </a:rPr>
              <a:t> main(String </a:t>
            </a:r>
            <a:r>
              <a:rPr lang="en-ID" sz="1200" dirty="0" err="1">
                <a:latin typeface="Courier New" panose="02070309020205020404" pitchFamily="49" charset="0"/>
                <a:cs typeface="Courier New" panose="02070309020205020404" pitchFamily="49" charset="0"/>
              </a:rPr>
              <a:t>args</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throws</a:t>
            </a:r>
            <a:r>
              <a:rPr lang="en-ID" sz="1200" dirty="0">
                <a:latin typeface="Courier New" panose="02070309020205020404" pitchFamily="49" charset="0"/>
                <a:cs typeface="Courier New" panose="02070309020205020404" pitchFamily="49" charset="0"/>
              </a:rPr>
              <a:t> Exception{  </a:t>
            </a:r>
          </a:p>
          <a:p>
            <a:pPr marL="0" indent="0">
              <a:buNone/>
            </a:pPr>
            <a:r>
              <a:rPr lang="en-ID" sz="1200" dirty="0" err="1">
                <a:latin typeface="Courier New" panose="02070309020205020404" pitchFamily="49" charset="0"/>
                <a:cs typeface="Courier New" panose="02070309020205020404" pitchFamily="49" charset="0"/>
              </a:rPr>
              <a:t>Class.forName</a:t>
            </a:r>
            <a:r>
              <a:rPr lang="en-ID" sz="1200" dirty="0" smtClean="0">
                <a:latin typeface="Courier New" panose="02070309020205020404" pitchFamily="49" charset="0"/>
                <a:cs typeface="Courier New" panose="02070309020205020404" pitchFamily="49" charset="0"/>
              </a:rPr>
              <a:t>(“</a:t>
            </a:r>
            <a:r>
              <a:rPr lang="en-ID" sz="1200" dirty="0" err="1" smtClean="0">
                <a:latin typeface="Courier New" panose="02070309020205020404" pitchFamily="49" charset="0"/>
                <a:cs typeface="Courier New" panose="02070309020205020404" pitchFamily="49" charset="0"/>
              </a:rPr>
              <a:t>mysql.jdbc.driver.OracleDriver</a:t>
            </a:r>
            <a:r>
              <a:rPr lang="en-ID" sz="1200" dirty="0">
                <a:latin typeface="Courier New" panose="02070309020205020404" pitchFamily="49" charset="0"/>
                <a:cs typeface="Courier New" panose="02070309020205020404" pitchFamily="49" charset="0"/>
              </a:rPr>
              <a:t>");  </a:t>
            </a:r>
          </a:p>
          <a:p>
            <a:pPr marL="0" indent="0">
              <a:buNone/>
            </a:pPr>
            <a:r>
              <a:rPr lang="en-ID" sz="1200" dirty="0">
                <a:latin typeface="Courier New" panose="02070309020205020404" pitchFamily="49" charset="0"/>
                <a:cs typeface="Courier New" panose="02070309020205020404" pitchFamily="49" charset="0"/>
              </a:rPr>
              <a:t>Connection con=</a:t>
            </a:r>
            <a:r>
              <a:rPr lang="en-ID" sz="1200" dirty="0" err="1">
                <a:latin typeface="Courier New" panose="02070309020205020404" pitchFamily="49" charset="0"/>
                <a:cs typeface="Courier New" panose="02070309020205020404" pitchFamily="49" charset="0"/>
              </a:rPr>
              <a:t>DriverManager.getConnection</a:t>
            </a:r>
            <a:r>
              <a:rPr lang="en-ID" sz="1200" dirty="0">
                <a:latin typeface="Courier New" panose="02070309020205020404" pitchFamily="49" charset="0"/>
                <a:cs typeface="Courier New" panose="02070309020205020404" pitchFamily="49" charset="0"/>
              </a:rPr>
              <a:t>("</a:t>
            </a:r>
            <a:r>
              <a:rPr lang="en-ID" sz="1200" dirty="0" err="1" smtClean="0">
                <a:latin typeface="Courier New" panose="02070309020205020404" pitchFamily="49" charset="0"/>
                <a:cs typeface="Courier New" panose="02070309020205020404" pitchFamily="49" charset="0"/>
              </a:rPr>
              <a:t>jdbc:mysql:thin</a:t>
            </a:r>
            <a:r>
              <a:rPr lang="en-ID" sz="1200" dirty="0">
                <a:latin typeface="Courier New" panose="02070309020205020404" pitchFamily="49" charset="0"/>
                <a:cs typeface="Courier New" panose="02070309020205020404" pitchFamily="49" charset="0"/>
              </a:rPr>
              <a:t>:@localhost:1521:xe","system","oracle");  </a:t>
            </a:r>
          </a:p>
          <a:p>
            <a:pPr marL="0" indent="0">
              <a:buNone/>
            </a:pPr>
            <a:r>
              <a:rPr lang="en-ID" sz="1200" dirty="0" err="1">
                <a:latin typeface="Courier New" panose="02070309020205020404" pitchFamily="49" charset="0"/>
                <a:cs typeface="Courier New" panose="02070309020205020404" pitchFamily="49" charset="0"/>
              </a:rPr>
              <a:t>con.setAutoCommit</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false</a:t>
            </a:r>
            <a:r>
              <a:rPr lang="en-ID" sz="1200" dirty="0">
                <a:latin typeface="Courier New" panose="02070309020205020404" pitchFamily="49" charset="0"/>
                <a:cs typeface="Courier New" panose="02070309020205020404" pitchFamily="49" charset="0"/>
              </a:rPr>
              <a:t>);  </a:t>
            </a:r>
          </a:p>
          <a:p>
            <a:pPr marL="0" indent="0">
              <a:buNone/>
            </a:pPr>
            <a:r>
              <a:rPr lang="en-ID" sz="1200" dirty="0">
                <a:latin typeface="Courier New" panose="02070309020205020404" pitchFamily="49" charset="0"/>
                <a:cs typeface="Courier New" panose="02070309020205020404" pitchFamily="49" charset="0"/>
              </a:rPr>
              <a:t>  </a:t>
            </a:r>
          </a:p>
          <a:p>
            <a:pPr marL="0" indent="0">
              <a:buNone/>
            </a:pPr>
            <a:r>
              <a:rPr lang="en-ID" sz="1200" dirty="0">
                <a:latin typeface="Courier New" panose="02070309020205020404" pitchFamily="49" charset="0"/>
                <a:cs typeface="Courier New" panose="02070309020205020404" pitchFamily="49" charset="0"/>
              </a:rPr>
              <a:t>Statement </a:t>
            </a:r>
            <a:r>
              <a:rPr lang="en-ID" sz="1200" dirty="0" err="1">
                <a:latin typeface="Courier New" panose="02070309020205020404" pitchFamily="49" charset="0"/>
                <a:cs typeface="Courier New" panose="02070309020205020404" pitchFamily="49" charset="0"/>
              </a:rPr>
              <a:t>stmt</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con.createStatement</a:t>
            </a:r>
            <a:r>
              <a:rPr lang="en-ID" sz="1200" dirty="0">
                <a:latin typeface="Courier New" panose="02070309020205020404" pitchFamily="49" charset="0"/>
                <a:cs typeface="Courier New" panose="02070309020205020404" pitchFamily="49" charset="0"/>
              </a:rPr>
              <a:t>();  </a:t>
            </a:r>
          </a:p>
          <a:p>
            <a:pPr marL="0" indent="0">
              <a:buNone/>
            </a:pPr>
            <a:r>
              <a:rPr lang="en-ID" sz="1200" dirty="0" err="1">
                <a:latin typeface="Courier New" panose="02070309020205020404" pitchFamily="49" charset="0"/>
                <a:cs typeface="Courier New" panose="02070309020205020404" pitchFamily="49" charset="0"/>
              </a:rPr>
              <a:t>stmt.executeUpdate</a:t>
            </a:r>
            <a:r>
              <a:rPr lang="en-ID" sz="1200" dirty="0">
                <a:latin typeface="Courier New" panose="02070309020205020404" pitchFamily="49" charset="0"/>
                <a:cs typeface="Courier New" panose="02070309020205020404" pitchFamily="49" charset="0"/>
              </a:rPr>
              <a:t>("insert into user420 values(190,'abhi',40000)");  </a:t>
            </a:r>
          </a:p>
          <a:p>
            <a:pPr marL="0" indent="0">
              <a:buNone/>
            </a:pPr>
            <a:r>
              <a:rPr lang="en-ID" sz="1200" dirty="0" err="1">
                <a:latin typeface="Courier New" panose="02070309020205020404" pitchFamily="49" charset="0"/>
                <a:cs typeface="Courier New" panose="02070309020205020404" pitchFamily="49" charset="0"/>
              </a:rPr>
              <a:t>stmt.executeUpdate</a:t>
            </a:r>
            <a:r>
              <a:rPr lang="en-ID" sz="1200" dirty="0">
                <a:latin typeface="Courier New" panose="02070309020205020404" pitchFamily="49" charset="0"/>
                <a:cs typeface="Courier New" panose="02070309020205020404" pitchFamily="49" charset="0"/>
              </a:rPr>
              <a:t>("insert into user420 values(191,'umesh',50000)");  </a:t>
            </a:r>
          </a:p>
          <a:p>
            <a:pPr marL="0" indent="0">
              <a:buNone/>
            </a:pPr>
            <a:r>
              <a:rPr lang="en-ID" sz="1200" dirty="0">
                <a:latin typeface="Courier New" panose="02070309020205020404" pitchFamily="49" charset="0"/>
                <a:cs typeface="Courier New" panose="02070309020205020404" pitchFamily="49" charset="0"/>
              </a:rPr>
              <a:t>  </a:t>
            </a:r>
          </a:p>
          <a:p>
            <a:pPr marL="0" indent="0">
              <a:buNone/>
            </a:pPr>
            <a:r>
              <a:rPr lang="en-ID" sz="1200" dirty="0" err="1">
                <a:latin typeface="Courier New" panose="02070309020205020404" pitchFamily="49" charset="0"/>
                <a:cs typeface="Courier New" panose="02070309020205020404" pitchFamily="49" charset="0"/>
              </a:rPr>
              <a:t>con.commit</a:t>
            </a:r>
            <a:r>
              <a:rPr lang="en-ID" sz="1200" dirty="0">
                <a:latin typeface="Courier New" panose="02070309020205020404" pitchFamily="49" charset="0"/>
                <a:cs typeface="Courier New" panose="02070309020205020404" pitchFamily="49" charset="0"/>
              </a:rPr>
              <a:t>();  </a:t>
            </a:r>
          </a:p>
          <a:p>
            <a:pPr marL="0" indent="0">
              <a:buNone/>
            </a:pPr>
            <a:r>
              <a:rPr lang="en-ID" sz="1200" dirty="0" err="1">
                <a:latin typeface="Courier New" panose="02070309020205020404" pitchFamily="49" charset="0"/>
                <a:cs typeface="Courier New" panose="02070309020205020404" pitchFamily="49" charset="0"/>
              </a:rPr>
              <a:t>con.close</a:t>
            </a:r>
            <a:r>
              <a:rPr lang="en-ID" sz="1200" dirty="0">
                <a:latin typeface="Courier New" panose="02070309020205020404" pitchFamily="49" charset="0"/>
                <a:cs typeface="Courier New" panose="02070309020205020404" pitchFamily="49" charset="0"/>
              </a:rPr>
              <a:t>();  </a:t>
            </a:r>
          </a:p>
          <a:p>
            <a:pPr marL="0" indent="0">
              <a:buNone/>
            </a:pPr>
            <a:r>
              <a:rPr lang="en-ID" sz="1200" dirty="0">
                <a:latin typeface="Courier New" panose="02070309020205020404" pitchFamily="49" charset="0"/>
                <a:cs typeface="Courier New" panose="02070309020205020404" pitchFamily="49" charset="0"/>
              </a:rPr>
              <a:t>}}  </a:t>
            </a:r>
            <a:endParaRPr lang="en-ID"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285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transaction management in </a:t>
            </a:r>
            <a:r>
              <a:rPr lang="en-US" sz="3200" dirty="0" err="1"/>
              <a:t>jdbc</a:t>
            </a:r>
            <a:r>
              <a:rPr lang="en-US" sz="3200" dirty="0"/>
              <a:t> using </a:t>
            </a:r>
            <a:r>
              <a:rPr lang="en-US" sz="3200" dirty="0" err="1"/>
              <a:t>PreparedStatement</a:t>
            </a:r>
            <a:endParaRPr lang="en-US" sz="3200" dirty="0"/>
          </a:p>
        </p:txBody>
      </p:sp>
      <p:sp>
        <p:nvSpPr>
          <p:cNvPr id="3" name="Content Placeholder 2"/>
          <p:cNvSpPr>
            <a:spLocks noGrp="1"/>
          </p:cNvSpPr>
          <p:nvPr>
            <p:ph idx="1"/>
          </p:nvPr>
        </p:nvSpPr>
        <p:spPr>
          <a:xfrm>
            <a:off x="609600" y="1679713"/>
            <a:ext cx="10972800" cy="4641573"/>
          </a:xfrm>
        </p:spPr>
        <p:txBody>
          <a:bodyPr>
            <a:normAutofit/>
          </a:bodyPr>
          <a:lstStyle/>
          <a:p>
            <a:pPr marL="0" indent="0">
              <a:buNone/>
            </a:pPr>
            <a:r>
              <a:rPr lang="en-ID" sz="1200" b="1" dirty="0">
                <a:latin typeface="Courier New" panose="02070309020205020404" pitchFamily="49" charset="0"/>
                <a:cs typeface="Courier New" panose="02070309020205020404" pitchFamily="49" charset="0"/>
              </a:rPr>
              <a:t>import</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java.sql</a:t>
            </a:r>
            <a:r>
              <a:rPr lang="en-ID" sz="1200" dirty="0">
                <a:latin typeface="Courier New" panose="02070309020205020404" pitchFamily="49" charset="0"/>
                <a:cs typeface="Courier New" panose="02070309020205020404" pitchFamily="49" charset="0"/>
              </a:rPr>
              <a:t>.*;  </a:t>
            </a:r>
          </a:p>
          <a:p>
            <a:pPr marL="0" indent="0">
              <a:buNone/>
            </a:pPr>
            <a:r>
              <a:rPr lang="en-ID" sz="1200" b="1" dirty="0">
                <a:latin typeface="Courier New" panose="02070309020205020404" pitchFamily="49" charset="0"/>
                <a:cs typeface="Courier New" panose="02070309020205020404" pitchFamily="49" charset="0"/>
              </a:rPr>
              <a:t>import</a:t>
            </a:r>
            <a:r>
              <a:rPr lang="en-ID" sz="1200" dirty="0">
                <a:latin typeface="Courier New" panose="02070309020205020404" pitchFamily="49" charset="0"/>
                <a:cs typeface="Courier New" panose="02070309020205020404" pitchFamily="49" charset="0"/>
              </a:rPr>
              <a:t> java.io.*;  </a:t>
            </a:r>
          </a:p>
          <a:p>
            <a:pPr marL="0" indent="0">
              <a:buNone/>
            </a:pPr>
            <a:r>
              <a:rPr lang="en-ID" sz="1200" b="1" dirty="0">
                <a:latin typeface="Courier New" panose="02070309020205020404" pitchFamily="49" charset="0"/>
                <a:cs typeface="Courier New" panose="02070309020205020404" pitchFamily="49" charset="0"/>
              </a:rPr>
              <a:t>class</a:t>
            </a:r>
            <a:r>
              <a:rPr lang="en-ID" sz="1200" dirty="0">
                <a:latin typeface="Courier New" panose="02070309020205020404" pitchFamily="49" charset="0"/>
                <a:cs typeface="Courier New" panose="02070309020205020404" pitchFamily="49" charset="0"/>
              </a:rPr>
              <a:t> TM{  </a:t>
            </a:r>
          </a:p>
          <a:p>
            <a:pPr marL="0" indent="0">
              <a:buNone/>
            </a:pPr>
            <a:r>
              <a:rPr lang="en-ID" sz="1200" b="1" dirty="0">
                <a:latin typeface="Courier New" panose="02070309020205020404" pitchFamily="49" charset="0"/>
                <a:cs typeface="Courier New" panose="02070309020205020404" pitchFamily="49" charset="0"/>
              </a:rPr>
              <a:t>public</a:t>
            </a:r>
            <a:r>
              <a:rPr lang="en-ID" sz="1200" dirty="0">
                <a:latin typeface="Courier New" panose="02070309020205020404" pitchFamily="49" charset="0"/>
                <a:cs typeface="Courier New" panose="02070309020205020404" pitchFamily="49" charset="0"/>
              </a:rPr>
              <a:t> </a:t>
            </a:r>
            <a:r>
              <a:rPr lang="en-ID" sz="1200" b="1" dirty="0">
                <a:latin typeface="Courier New" panose="02070309020205020404" pitchFamily="49" charset="0"/>
                <a:cs typeface="Courier New" panose="02070309020205020404" pitchFamily="49" charset="0"/>
              </a:rPr>
              <a:t>static</a:t>
            </a:r>
            <a:r>
              <a:rPr lang="en-ID" sz="1200" dirty="0">
                <a:latin typeface="Courier New" panose="02070309020205020404" pitchFamily="49" charset="0"/>
                <a:cs typeface="Courier New" panose="02070309020205020404" pitchFamily="49" charset="0"/>
              </a:rPr>
              <a:t> </a:t>
            </a:r>
            <a:r>
              <a:rPr lang="en-ID" sz="1200" b="1" dirty="0">
                <a:latin typeface="Courier New" panose="02070309020205020404" pitchFamily="49" charset="0"/>
                <a:cs typeface="Courier New" panose="02070309020205020404" pitchFamily="49" charset="0"/>
              </a:rPr>
              <a:t>void</a:t>
            </a:r>
            <a:r>
              <a:rPr lang="en-ID" sz="1200" dirty="0">
                <a:latin typeface="Courier New" panose="02070309020205020404" pitchFamily="49" charset="0"/>
                <a:cs typeface="Courier New" panose="02070309020205020404" pitchFamily="49" charset="0"/>
              </a:rPr>
              <a:t> main(String </a:t>
            </a:r>
            <a:r>
              <a:rPr lang="en-ID" sz="1200" dirty="0" err="1">
                <a:latin typeface="Courier New" panose="02070309020205020404" pitchFamily="49" charset="0"/>
                <a:cs typeface="Courier New" panose="02070309020205020404" pitchFamily="49" charset="0"/>
              </a:rPr>
              <a:t>args</a:t>
            </a:r>
            <a:r>
              <a:rPr lang="en-ID" sz="1200" dirty="0">
                <a:latin typeface="Courier New" panose="02070309020205020404" pitchFamily="49" charset="0"/>
                <a:cs typeface="Courier New" panose="02070309020205020404" pitchFamily="49" charset="0"/>
              </a:rPr>
              <a:t>[]){  </a:t>
            </a:r>
          </a:p>
          <a:p>
            <a:pPr marL="457200" lvl="1" indent="0">
              <a:buNone/>
            </a:pPr>
            <a:r>
              <a:rPr lang="en-ID" sz="1200" b="1" dirty="0">
                <a:latin typeface="Courier New" panose="02070309020205020404" pitchFamily="49" charset="0"/>
                <a:cs typeface="Courier New" panose="02070309020205020404" pitchFamily="49" charset="0"/>
              </a:rPr>
              <a:t>try</a:t>
            </a:r>
            <a:r>
              <a:rPr lang="en-ID" sz="1200" dirty="0">
                <a:latin typeface="Courier New" panose="02070309020205020404" pitchFamily="49" charset="0"/>
                <a:cs typeface="Courier New" panose="02070309020205020404" pitchFamily="49" charset="0"/>
              </a:rPr>
              <a:t>{ </a:t>
            </a:r>
          </a:p>
          <a:p>
            <a:pPr marL="914400" lvl="2" indent="0">
              <a:buNone/>
            </a:pPr>
            <a:r>
              <a:rPr lang="en-ID" sz="1200" dirty="0" err="1">
                <a:latin typeface="Courier New" panose="02070309020205020404" pitchFamily="49" charset="0"/>
                <a:cs typeface="Courier New" panose="02070309020205020404" pitchFamily="49" charset="0"/>
              </a:rPr>
              <a:t>Class.forName</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oracle.jdbc.driver.OracleDriver</a:t>
            </a:r>
            <a:r>
              <a:rPr lang="en-ID" sz="1200" dirty="0">
                <a:latin typeface="Courier New" panose="02070309020205020404" pitchFamily="49" charset="0"/>
                <a:cs typeface="Courier New" panose="02070309020205020404" pitchFamily="49" charset="0"/>
              </a:rPr>
              <a:t>");  </a:t>
            </a:r>
          </a:p>
          <a:p>
            <a:pPr marL="914400" lvl="2" indent="0">
              <a:buNone/>
            </a:pPr>
            <a:r>
              <a:rPr lang="en-ID" sz="1200" dirty="0">
                <a:latin typeface="Courier New" panose="02070309020205020404" pitchFamily="49" charset="0"/>
                <a:cs typeface="Courier New" panose="02070309020205020404" pitchFamily="49" charset="0"/>
              </a:rPr>
              <a:t>Connection con=</a:t>
            </a:r>
            <a:r>
              <a:rPr lang="en-ID" sz="1200" dirty="0" err="1">
                <a:latin typeface="Courier New" panose="02070309020205020404" pitchFamily="49" charset="0"/>
                <a:cs typeface="Courier New" panose="02070309020205020404" pitchFamily="49" charset="0"/>
              </a:rPr>
              <a:t>DriverManager.getConnection</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jdbc:oracle:thin</a:t>
            </a:r>
            <a:r>
              <a:rPr lang="en-ID" sz="1200" dirty="0">
                <a:latin typeface="Courier New" panose="02070309020205020404" pitchFamily="49" charset="0"/>
                <a:cs typeface="Courier New" panose="02070309020205020404" pitchFamily="49" charset="0"/>
              </a:rPr>
              <a:t>:@localhost:1521:xe","system","oracle");  </a:t>
            </a:r>
          </a:p>
          <a:p>
            <a:pPr marL="914400" lvl="2" indent="0">
              <a:buNone/>
            </a:pPr>
            <a:r>
              <a:rPr lang="en-ID" sz="1200" dirty="0" err="1">
                <a:latin typeface="Courier New" panose="02070309020205020404" pitchFamily="49" charset="0"/>
                <a:cs typeface="Courier New" panose="02070309020205020404" pitchFamily="49" charset="0"/>
              </a:rPr>
              <a:t>con.setAutoCommit</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false</a:t>
            </a:r>
            <a:r>
              <a:rPr lang="en-ID" sz="1200" dirty="0">
                <a:latin typeface="Courier New" panose="02070309020205020404" pitchFamily="49" charset="0"/>
                <a:cs typeface="Courier New" panose="02070309020205020404" pitchFamily="49" charset="0"/>
              </a:rPr>
              <a:t>);  </a:t>
            </a:r>
          </a:p>
          <a:p>
            <a:pPr marL="914400" lvl="2" indent="0">
              <a:buNone/>
            </a:pPr>
            <a:r>
              <a:rPr lang="en-ID" sz="1200" dirty="0">
                <a:latin typeface="Courier New" panose="02070309020205020404" pitchFamily="49" charset="0"/>
                <a:cs typeface="Courier New" panose="02070309020205020404" pitchFamily="49" charset="0"/>
              </a:rPr>
              <a:t>  </a:t>
            </a:r>
          </a:p>
          <a:p>
            <a:pPr marL="914400" lvl="2" indent="0">
              <a:buNone/>
            </a:pPr>
            <a:r>
              <a:rPr lang="en-ID" sz="1200" dirty="0" err="1">
                <a:latin typeface="Courier New" panose="02070309020205020404" pitchFamily="49" charset="0"/>
                <a:cs typeface="Courier New" panose="02070309020205020404" pitchFamily="49" charset="0"/>
              </a:rPr>
              <a:t>PreparedStatement</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ps</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con.prepareStatement</a:t>
            </a:r>
            <a:r>
              <a:rPr lang="en-ID" sz="1200" dirty="0">
                <a:latin typeface="Courier New" panose="02070309020205020404" pitchFamily="49" charset="0"/>
                <a:cs typeface="Courier New" panose="02070309020205020404" pitchFamily="49" charset="0"/>
              </a:rPr>
              <a:t>("insert into user420 values(?,?,?)");  </a:t>
            </a:r>
          </a:p>
          <a:p>
            <a:pPr marL="914400" lvl="2" indent="0">
              <a:buNone/>
            </a:pPr>
            <a:r>
              <a:rPr lang="en-ID" sz="1200" dirty="0">
                <a:latin typeface="Courier New" panose="02070309020205020404" pitchFamily="49" charset="0"/>
                <a:cs typeface="Courier New" panose="02070309020205020404" pitchFamily="49" charset="0"/>
              </a:rPr>
              <a:t>  </a:t>
            </a:r>
          </a:p>
          <a:p>
            <a:pPr marL="914400" lvl="2" indent="0">
              <a:buNone/>
            </a:pPr>
            <a:r>
              <a:rPr lang="en-ID" sz="1200" dirty="0" err="1">
                <a:latin typeface="Courier New" panose="02070309020205020404" pitchFamily="49" charset="0"/>
                <a:cs typeface="Courier New" panose="02070309020205020404" pitchFamily="49" charset="0"/>
              </a:rPr>
              <a:t>BufferedReader</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br</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new</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BufferedReader</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new</a:t>
            </a:r>
            <a:r>
              <a:rPr lang="en-ID" sz="1200" dirty="0">
                <a:latin typeface="Courier New" panose="02070309020205020404" pitchFamily="49" charset="0"/>
                <a:cs typeface="Courier New" panose="02070309020205020404" pitchFamily="49" charset="0"/>
              </a:rPr>
              <a:t> </a:t>
            </a:r>
            <a:r>
              <a:rPr lang="en-ID" sz="1200" dirty="0" err="1">
                <a:latin typeface="Courier New" panose="02070309020205020404" pitchFamily="49" charset="0"/>
                <a:cs typeface="Courier New" panose="02070309020205020404" pitchFamily="49" charset="0"/>
              </a:rPr>
              <a:t>InputStreamReader</a:t>
            </a:r>
            <a:r>
              <a:rPr lang="en-ID" sz="1200" dirty="0">
                <a:latin typeface="Courier New" panose="02070309020205020404" pitchFamily="49" charset="0"/>
                <a:cs typeface="Courier New" panose="02070309020205020404" pitchFamily="49" charset="0"/>
              </a:rPr>
              <a:t>(System.in));  </a:t>
            </a:r>
          </a:p>
          <a:p>
            <a:pPr marL="914400" lvl="2" indent="0">
              <a:buNone/>
            </a:pPr>
            <a:r>
              <a:rPr lang="en-ID" sz="1200" b="1" dirty="0">
                <a:latin typeface="Courier New" panose="02070309020205020404" pitchFamily="49" charset="0"/>
                <a:cs typeface="Courier New" panose="02070309020205020404" pitchFamily="49" charset="0"/>
              </a:rPr>
              <a:t>while</a:t>
            </a: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true</a:t>
            </a:r>
            <a:r>
              <a:rPr lang="en-ID" sz="1200" dirty="0">
                <a:latin typeface="Courier New" panose="02070309020205020404" pitchFamily="49" charset="0"/>
                <a:cs typeface="Courier New" panose="02070309020205020404" pitchFamily="49" charset="0"/>
              </a:rPr>
              <a:t>){  </a:t>
            </a:r>
          </a:p>
          <a:p>
            <a:pPr marL="914400" lvl="2" indent="0">
              <a:buNone/>
            </a:pPr>
            <a:r>
              <a:rPr lang="en-ID" sz="1200" dirty="0">
                <a:latin typeface="Courier New" panose="02070309020205020404" pitchFamily="49" charset="0"/>
                <a:cs typeface="Courier New" panose="02070309020205020404" pitchFamily="49" charset="0"/>
              </a:rPr>
              <a:t>  </a:t>
            </a:r>
          </a:p>
          <a:p>
            <a:pPr marL="1371600" lvl="3"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("enter id");  </a:t>
            </a:r>
          </a:p>
          <a:p>
            <a:pPr marL="1371600" lvl="3" indent="0">
              <a:buNone/>
            </a:pPr>
            <a:r>
              <a:rPr lang="en-ID" sz="1200" dirty="0">
                <a:latin typeface="Courier New" panose="02070309020205020404" pitchFamily="49" charset="0"/>
                <a:cs typeface="Courier New" panose="02070309020205020404" pitchFamily="49" charset="0"/>
              </a:rPr>
              <a:t>String s1=</a:t>
            </a:r>
            <a:r>
              <a:rPr lang="en-ID" sz="1200" dirty="0" err="1">
                <a:latin typeface="Courier New" panose="02070309020205020404" pitchFamily="49" charset="0"/>
                <a:cs typeface="Courier New" panose="02070309020205020404" pitchFamily="49" charset="0"/>
              </a:rPr>
              <a:t>br.readLine</a:t>
            </a:r>
            <a:r>
              <a:rPr lang="en-ID" sz="1200" dirty="0">
                <a:latin typeface="Courier New" panose="02070309020205020404" pitchFamily="49" charset="0"/>
                <a:cs typeface="Courier New" panose="02070309020205020404" pitchFamily="49" charset="0"/>
              </a:rPr>
              <a:t>();  </a:t>
            </a:r>
          </a:p>
          <a:p>
            <a:pPr marL="1371600" lvl="3" indent="0">
              <a:buNone/>
            </a:pPr>
            <a:r>
              <a:rPr lang="en-ID" sz="1200" b="1" dirty="0" err="1">
                <a:latin typeface="Courier New" panose="02070309020205020404" pitchFamily="49" charset="0"/>
                <a:cs typeface="Courier New" panose="02070309020205020404" pitchFamily="49" charset="0"/>
              </a:rPr>
              <a:t>int</a:t>
            </a:r>
            <a:r>
              <a:rPr lang="en-ID" sz="1200" dirty="0">
                <a:latin typeface="Courier New" panose="02070309020205020404" pitchFamily="49" charset="0"/>
                <a:cs typeface="Courier New" panose="02070309020205020404" pitchFamily="49" charset="0"/>
              </a:rPr>
              <a:t> id=</a:t>
            </a:r>
            <a:r>
              <a:rPr lang="en-ID" sz="1200" dirty="0" err="1">
                <a:latin typeface="Courier New" panose="02070309020205020404" pitchFamily="49" charset="0"/>
                <a:cs typeface="Courier New" panose="02070309020205020404" pitchFamily="49" charset="0"/>
              </a:rPr>
              <a:t>Integer.parseInt</a:t>
            </a:r>
            <a:r>
              <a:rPr lang="en-ID" sz="1200" dirty="0">
                <a:latin typeface="Courier New" panose="02070309020205020404" pitchFamily="49" charset="0"/>
                <a:cs typeface="Courier New" panose="02070309020205020404" pitchFamily="49" charset="0"/>
              </a:rPr>
              <a:t>(s1);  </a:t>
            </a:r>
          </a:p>
        </p:txBody>
      </p:sp>
    </p:spTree>
    <p:extLst>
      <p:ext uri="{BB962C8B-B14F-4D97-AF65-F5344CB8AC3E}">
        <p14:creationId xmlns:p14="http://schemas.microsoft.com/office/powerpoint/2010/main" val="86365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transaction management in </a:t>
            </a:r>
            <a:r>
              <a:rPr lang="en-US" sz="3200" dirty="0" err="1"/>
              <a:t>jdbc</a:t>
            </a:r>
            <a:r>
              <a:rPr lang="en-US" sz="3200" dirty="0"/>
              <a:t> using </a:t>
            </a:r>
            <a:r>
              <a:rPr lang="en-US" sz="3200" dirty="0" err="1"/>
              <a:t>PreparedStatement</a:t>
            </a:r>
            <a:endParaRPr lang="en-US" sz="3200" dirty="0"/>
          </a:p>
        </p:txBody>
      </p:sp>
      <p:sp>
        <p:nvSpPr>
          <p:cNvPr id="3" name="Content Placeholder 2"/>
          <p:cNvSpPr>
            <a:spLocks noGrp="1"/>
          </p:cNvSpPr>
          <p:nvPr>
            <p:ph idx="1"/>
          </p:nvPr>
        </p:nvSpPr>
        <p:spPr>
          <a:xfrm>
            <a:off x="609600" y="1679713"/>
            <a:ext cx="10972800" cy="4641573"/>
          </a:xfrm>
        </p:spPr>
        <p:txBody>
          <a:bodyPr>
            <a:noAutofit/>
          </a:bodyPr>
          <a:lstStyle/>
          <a:p>
            <a:pPr marL="1371600" lvl="3"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("enter name");  </a:t>
            </a:r>
          </a:p>
          <a:p>
            <a:pPr marL="1371600" lvl="3" indent="0">
              <a:buNone/>
            </a:pPr>
            <a:r>
              <a:rPr lang="en-ID" sz="1200" dirty="0">
                <a:latin typeface="Courier New" panose="02070309020205020404" pitchFamily="49" charset="0"/>
                <a:cs typeface="Courier New" panose="02070309020205020404" pitchFamily="49" charset="0"/>
              </a:rPr>
              <a:t>String name=</a:t>
            </a:r>
            <a:r>
              <a:rPr lang="en-ID" sz="1200" dirty="0" err="1">
                <a:latin typeface="Courier New" panose="02070309020205020404" pitchFamily="49" charset="0"/>
                <a:cs typeface="Courier New" panose="02070309020205020404" pitchFamily="49" charset="0"/>
              </a:rPr>
              <a:t>br.readLine</a:t>
            </a:r>
            <a:r>
              <a:rPr lang="en-ID" sz="1200" dirty="0">
                <a:latin typeface="Courier New" panose="02070309020205020404" pitchFamily="49" charset="0"/>
                <a:cs typeface="Courier New" panose="02070309020205020404" pitchFamily="49" charset="0"/>
              </a:rPr>
              <a:t>();  </a:t>
            </a:r>
          </a:p>
          <a:p>
            <a:pPr marL="1371600" lvl="3" indent="0">
              <a:buNone/>
            </a:pPr>
            <a:r>
              <a:rPr lang="en-ID" sz="1200" dirty="0">
                <a:latin typeface="Courier New" panose="02070309020205020404" pitchFamily="49" charset="0"/>
                <a:cs typeface="Courier New" panose="02070309020205020404" pitchFamily="49" charset="0"/>
              </a:rPr>
              <a:t>  </a:t>
            </a:r>
          </a:p>
          <a:p>
            <a:pPr marL="1371600" lvl="3"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("enter salary");  </a:t>
            </a:r>
          </a:p>
          <a:p>
            <a:pPr marL="1371600" lvl="3" indent="0">
              <a:buNone/>
            </a:pPr>
            <a:r>
              <a:rPr lang="en-ID" sz="1200" dirty="0">
                <a:latin typeface="Courier New" panose="02070309020205020404" pitchFamily="49" charset="0"/>
                <a:cs typeface="Courier New" panose="02070309020205020404" pitchFamily="49" charset="0"/>
              </a:rPr>
              <a:t>String s3=</a:t>
            </a:r>
            <a:r>
              <a:rPr lang="en-ID" sz="1200" dirty="0" err="1">
                <a:latin typeface="Courier New" panose="02070309020205020404" pitchFamily="49" charset="0"/>
                <a:cs typeface="Courier New" panose="02070309020205020404" pitchFamily="49" charset="0"/>
              </a:rPr>
              <a:t>br.readLine</a:t>
            </a:r>
            <a:r>
              <a:rPr lang="en-ID" sz="1200" dirty="0">
                <a:latin typeface="Courier New" panose="02070309020205020404" pitchFamily="49" charset="0"/>
                <a:cs typeface="Courier New" panose="02070309020205020404" pitchFamily="49" charset="0"/>
              </a:rPr>
              <a:t>();  </a:t>
            </a:r>
          </a:p>
          <a:p>
            <a:pPr marL="1371600" lvl="3" indent="0">
              <a:buNone/>
            </a:pPr>
            <a:r>
              <a:rPr lang="en-ID" sz="1200" b="1" dirty="0" err="1">
                <a:latin typeface="Courier New" panose="02070309020205020404" pitchFamily="49" charset="0"/>
                <a:cs typeface="Courier New" panose="02070309020205020404" pitchFamily="49" charset="0"/>
              </a:rPr>
              <a:t>int</a:t>
            </a:r>
            <a:r>
              <a:rPr lang="en-ID" sz="1200" dirty="0">
                <a:latin typeface="Courier New" panose="02070309020205020404" pitchFamily="49" charset="0"/>
                <a:cs typeface="Courier New" panose="02070309020205020404" pitchFamily="49" charset="0"/>
              </a:rPr>
              <a:t> salary=</a:t>
            </a:r>
            <a:r>
              <a:rPr lang="en-ID" sz="1200" dirty="0" err="1">
                <a:latin typeface="Courier New" panose="02070309020205020404" pitchFamily="49" charset="0"/>
                <a:cs typeface="Courier New" panose="02070309020205020404" pitchFamily="49" charset="0"/>
              </a:rPr>
              <a:t>Integer.parseInt</a:t>
            </a:r>
            <a:r>
              <a:rPr lang="en-ID" sz="1200" dirty="0">
                <a:latin typeface="Courier New" panose="02070309020205020404" pitchFamily="49" charset="0"/>
                <a:cs typeface="Courier New" panose="02070309020205020404" pitchFamily="49" charset="0"/>
              </a:rPr>
              <a:t>(s3);  </a:t>
            </a:r>
          </a:p>
          <a:p>
            <a:pPr marL="1371600" lvl="3" indent="0">
              <a:buNone/>
            </a:pPr>
            <a:r>
              <a:rPr lang="en-ID" sz="1200" dirty="0">
                <a:latin typeface="Courier New" panose="02070309020205020404" pitchFamily="49" charset="0"/>
                <a:cs typeface="Courier New" panose="02070309020205020404" pitchFamily="49" charset="0"/>
              </a:rPr>
              <a:t>  </a:t>
            </a:r>
          </a:p>
          <a:p>
            <a:pPr marL="1371600" lvl="3" indent="0">
              <a:buNone/>
            </a:pPr>
            <a:r>
              <a:rPr lang="en-ID" sz="1200" dirty="0" err="1">
                <a:latin typeface="Courier New" panose="02070309020205020404" pitchFamily="49" charset="0"/>
                <a:cs typeface="Courier New" panose="02070309020205020404" pitchFamily="49" charset="0"/>
              </a:rPr>
              <a:t>ps.setInt</a:t>
            </a:r>
            <a:r>
              <a:rPr lang="en-ID" sz="1200" dirty="0">
                <a:latin typeface="Courier New" panose="02070309020205020404" pitchFamily="49" charset="0"/>
                <a:cs typeface="Courier New" panose="02070309020205020404" pitchFamily="49" charset="0"/>
              </a:rPr>
              <a:t>(1,id);  </a:t>
            </a:r>
          </a:p>
          <a:p>
            <a:pPr marL="1371600" lvl="3" indent="0">
              <a:buNone/>
            </a:pPr>
            <a:r>
              <a:rPr lang="en-ID" sz="1200" dirty="0" err="1">
                <a:latin typeface="Courier New" panose="02070309020205020404" pitchFamily="49" charset="0"/>
                <a:cs typeface="Courier New" panose="02070309020205020404" pitchFamily="49" charset="0"/>
              </a:rPr>
              <a:t>ps.setString</a:t>
            </a:r>
            <a:r>
              <a:rPr lang="en-ID" sz="1200" dirty="0">
                <a:latin typeface="Courier New" panose="02070309020205020404" pitchFamily="49" charset="0"/>
                <a:cs typeface="Courier New" panose="02070309020205020404" pitchFamily="49" charset="0"/>
              </a:rPr>
              <a:t>(2,name);  </a:t>
            </a:r>
          </a:p>
          <a:p>
            <a:pPr marL="1371600" lvl="3" indent="0">
              <a:buNone/>
            </a:pPr>
            <a:r>
              <a:rPr lang="en-ID" sz="1200" dirty="0" err="1">
                <a:latin typeface="Courier New" panose="02070309020205020404" pitchFamily="49" charset="0"/>
                <a:cs typeface="Courier New" panose="02070309020205020404" pitchFamily="49" charset="0"/>
              </a:rPr>
              <a:t>ps.setInt</a:t>
            </a:r>
            <a:r>
              <a:rPr lang="en-ID" sz="1200" dirty="0">
                <a:latin typeface="Courier New" panose="02070309020205020404" pitchFamily="49" charset="0"/>
                <a:cs typeface="Courier New" panose="02070309020205020404" pitchFamily="49" charset="0"/>
              </a:rPr>
              <a:t>(3,salary);  </a:t>
            </a:r>
          </a:p>
          <a:p>
            <a:pPr marL="1371600" lvl="3" indent="0">
              <a:buNone/>
            </a:pPr>
            <a:r>
              <a:rPr lang="en-ID" sz="1200" dirty="0" err="1">
                <a:latin typeface="Courier New" panose="02070309020205020404" pitchFamily="49" charset="0"/>
                <a:cs typeface="Courier New" panose="02070309020205020404" pitchFamily="49" charset="0"/>
              </a:rPr>
              <a:t>ps.executeUpdate</a:t>
            </a:r>
            <a:r>
              <a:rPr lang="en-ID" sz="1200" dirty="0">
                <a:latin typeface="Courier New" panose="02070309020205020404" pitchFamily="49" charset="0"/>
                <a:cs typeface="Courier New" panose="02070309020205020404" pitchFamily="49" charset="0"/>
              </a:rPr>
              <a:t>();  </a:t>
            </a:r>
          </a:p>
          <a:p>
            <a:pPr marL="1371600" lvl="3" indent="0">
              <a:buNone/>
            </a:pPr>
            <a:r>
              <a:rPr lang="en-ID" sz="1200" dirty="0">
                <a:latin typeface="Courier New" panose="02070309020205020404" pitchFamily="49" charset="0"/>
                <a:cs typeface="Courier New" panose="02070309020205020404" pitchFamily="49" charset="0"/>
              </a:rPr>
              <a:t>  </a:t>
            </a:r>
          </a:p>
          <a:p>
            <a:pPr marL="1371600" lvl="3"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("commit/rollback");  </a:t>
            </a:r>
          </a:p>
          <a:p>
            <a:pPr marL="1371600" lvl="3" indent="0">
              <a:buNone/>
            </a:pPr>
            <a:r>
              <a:rPr lang="en-ID" sz="1200" dirty="0">
                <a:latin typeface="Courier New" panose="02070309020205020404" pitchFamily="49" charset="0"/>
                <a:cs typeface="Courier New" panose="02070309020205020404" pitchFamily="49" charset="0"/>
              </a:rPr>
              <a:t>String answer=</a:t>
            </a:r>
            <a:r>
              <a:rPr lang="en-ID" sz="1200" dirty="0" err="1">
                <a:latin typeface="Courier New" panose="02070309020205020404" pitchFamily="49" charset="0"/>
                <a:cs typeface="Courier New" panose="02070309020205020404" pitchFamily="49" charset="0"/>
              </a:rPr>
              <a:t>br.readLine</a:t>
            </a:r>
            <a:r>
              <a:rPr lang="en-ID" sz="1200" dirty="0">
                <a:latin typeface="Courier New" panose="02070309020205020404" pitchFamily="49" charset="0"/>
                <a:cs typeface="Courier New" panose="02070309020205020404" pitchFamily="49" charset="0"/>
              </a:rPr>
              <a:t>();  </a:t>
            </a:r>
          </a:p>
          <a:p>
            <a:pPr marL="1371600" lvl="3" indent="0">
              <a:buNone/>
            </a:pPr>
            <a:r>
              <a:rPr lang="en-ID" sz="1200" b="1" dirty="0">
                <a:latin typeface="Courier New" panose="02070309020205020404" pitchFamily="49" charset="0"/>
                <a:cs typeface="Courier New" panose="02070309020205020404" pitchFamily="49" charset="0"/>
              </a:rPr>
              <a:t>if</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answer.equals</a:t>
            </a:r>
            <a:r>
              <a:rPr lang="en-ID" sz="1200" dirty="0">
                <a:latin typeface="Courier New" panose="02070309020205020404" pitchFamily="49" charset="0"/>
                <a:cs typeface="Courier New" panose="02070309020205020404" pitchFamily="49" charset="0"/>
              </a:rPr>
              <a:t>("commit")){  </a:t>
            </a:r>
          </a:p>
          <a:p>
            <a:pPr marL="1371600" lvl="3" indent="0">
              <a:buNone/>
            </a:pPr>
            <a:r>
              <a:rPr lang="en-ID" sz="1200" dirty="0" err="1">
                <a:latin typeface="Courier New" panose="02070309020205020404" pitchFamily="49" charset="0"/>
                <a:cs typeface="Courier New" panose="02070309020205020404" pitchFamily="49" charset="0"/>
              </a:rPr>
              <a:t>con.commit</a:t>
            </a:r>
            <a:r>
              <a:rPr lang="en-ID" sz="1200" dirty="0">
                <a:latin typeface="Courier New" panose="02070309020205020404" pitchFamily="49" charset="0"/>
                <a:cs typeface="Courier New" panose="02070309020205020404" pitchFamily="49" charset="0"/>
              </a:rPr>
              <a:t>();  </a:t>
            </a:r>
          </a:p>
          <a:p>
            <a:pPr marL="1371600" lvl="3" indent="0">
              <a:buNone/>
            </a:pPr>
            <a:r>
              <a:rPr lang="en-ID" sz="1200" dirty="0">
                <a:latin typeface="Courier New" panose="02070309020205020404" pitchFamily="49" charset="0"/>
                <a:cs typeface="Courier New" panose="02070309020205020404" pitchFamily="49" charset="0"/>
              </a:rPr>
              <a:t>}  </a:t>
            </a:r>
          </a:p>
          <a:p>
            <a:pPr marL="1371600" lvl="3" indent="0">
              <a:buNone/>
            </a:pPr>
            <a:r>
              <a:rPr lang="en-ID" sz="1200" b="1" dirty="0">
                <a:latin typeface="Courier New" panose="02070309020205020404" pitchFamily="49" charset="0"/>
                <a:cs typeface="Courier New" panose="02070309020205020404" pitchFamily="49" charset="0"/>
              </a:rPr>
              <a:t>if</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answer.equals</a:t>
            </a:r>
            <a:r>
              <a:rPr lang="en-ID" sz="1200" dirty="0">
                <a:latin typeface="Courier New" panose="02070309020205020404" pitchFamily="49" charset="0"/>
                <a:cs typeface="Courier New" panose="02070309020205020404" pitchFamily="49" charset="0"/>
              </a:rPr>
              <a:t>("rollback")){  </a:t>
            </a:r>
          </a:p>
          <a:p>
            <a:pPr marL="1371600" lvl="3" indent="0">
              <a:buNone/>
            </a:pPr>
            <a:r>
              <a:rPr lang="en-ID" sz="1200" dirty="0" err="1">
                <a:latin typeface="Courier New" panose="02070309020205020404" pitchFamily="49" charset="0"/>
                <a:cs typeface="Courier New" panose="02070309020205020404" pitchFamily="49" charset="0"/>
              </a:rPr>
              <a:t>con.rollback</a:t>
            </a:r>
            <a:r>
              <a:rPr lang="en-ID" sz="1200" dirty="0">
                <a:latin typeface="Courier New" panose="02070309020205020404" pitchFamily="49" charset="0"/>
                <a:cs typeface="Courier New" panose="02070309020205020404" pitchFamily="49" charset="0"/>
              </a:rPr>
              <a:t>();  </a:t>
            </a:r>
          </a:p>
          <a:p>
            <a:pPr marL="1371600" lvl="3" indent="0">
              <a:buNone/>
            </a:pPr>
            <a:r>
              <a:rPr lang="en-ID"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048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dirty="0"/>
              <a:t>Example of transaction management in </a:t>
            </a:r>
            <a:r>
              <a:rPr lang="en-US" sz="3200" dirty="0" err="1"/>
              <a:t>jdbc</a:t>
            </a:r>
            <a:r>
              <a:rPr lang="en-US" sz="3200" dirty="0"/>
              <a:t> using </a:t>
            </a:r>
            <a:r>
              <a:rPr lang="en-US" sz="3200" dirty="0" err="1"/>
              <a:t>PreparedStatement</a:t>
            </a:r>
            <a:endParaRPr lang="en-US" sz="3200" dirty="0"/>
          </a:p>
        </p:txBody>
      </p:sp>
      <p:sp>
        <p:nvSpPr>
          <p:cNvPr id="3" name="Content Placeholder 2"/>
          <p:cNvSpPr>
            <a:spLocks noGrp="1"/>
          </p:cNvSpPr>
          <p:nvPr>
            <p:ph idx="1"/>
          </p:nvPr>
        </p:nvSpPr>
        <p:spPr>
          <a:xfrm>
            <a:off x="609600" y="1679713"/>
            <a:ext cx="10972800" cy="4641573"/>
          </a:xfrm>
        </p:spPr>
        <p:txBody>
          <a:bodyPr>
            <a:noAutofit/>
          </a:bodyPr>
          <a:lstStyle/>
          <a:p>
            <a:pPr marL="1371600" lvl="3"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("Want to add more records y/n");  </a:t>
            </a:r>
          </a:p>
          <a:p>
            <a:pPr marL="1371600" lvl="3" indent="0">
              <a:buNone/>
            </a:pPr>
            <a:r>
              <a:rPr lang="en-ID" sz="1200" dirty="0">
                <a:latin typeface="Courier New" panose="02070309020205020404" pitchFamily="49" charset="0"/>
                <a:cs typeface="Courier New" panose="02070309020205020404" pitchFamily="49" charset="0"/>
              </a:rPr>
              <a:t>String </a:t>
            </a:r>
            <a:r>
              <a:rPr lang="en-ID" sz="1200" dirty="0" err="1">
                <a:latin typeface="Courier New" panose="02070309020205020404" pitchFamily="49" charset="0"/>
                <a:cs typeface="Courier New" panose="02070309020205020404" pitchFamily="49" charset="0"/>
              </a:rPr>
              <a:t>ans</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br.readLine</a:t>
            </a:r>
            <a:r>
              <a:rPr lang="en-ID" sz="1200" dirty="0">
                <a:latin typeface="Courier New" panose="02070309020205020404" pitchFamily="49" charset="0"/>
                <a:cs typeface="Courier New" panose="02070309020205020404" pitchFamily="49" charset="0"/>
              </a:rPr>
              <a:t>();  </a:t>
            </a:r>
          </a:p>
          <a:p>
            <a:pPr marL="1371600" lvl="3" indent="0">
              <a:buNone/>
            </a:pPr>
            <a:r>
              <a:rPr lang="en-ID" sz="1200" b="1" dirty="0">
                <a:latin typeface="Courier New" panose="02070309020205020404" pitchFamily="49" charset="0"/>
                <a:cs typeface="Courier New" panose="02070309020205020404" pitchFamily="49" charset="0"/>
              </a:rPr>
              <a:t>if</a:t>
            </a:r>
            <a:r>
              <a:rPr lang="en-ID" sz="1200" dirty="0">
                <a:latin typeface="Courier New" panose="02070309020205020404" pitchFamily="49" charset="0"/>
                <a:cs typeface="Courier New" panose="02070309020205020404" pitchFamily="49" charset="0"/>
              </a:rPr>
              <a:t>(</a:t>
            </a:r>
            <a:r>
              <a:rPr lang="en-ID" sz="1200" dirty="0" err="1">
                <a:latin typeface="Courier New" panose="02070309020205020404" pitchFamily="49" charset="0"/>
                <a:cs typeface="Courier New" panose="02070309020205020404" pitchFamily="49" charset="0"/>
              </a:rPr>
              <a:t>ans.equals</a:t>
            </a:r>
            <a:r>
              <a:rPr lang="en-ID" sz="1200" dirty="0">
                <a:latin typeface="Courier New" panose="02070309020205020404" pitchFamily="49" charset="0"/>
                <a:cs typeface="Courier New" panose="02070309020205020404" pitchFamily="49" charset="0"/>
              </a:rPr>
              <a:t>("n")){  </a:t>
            </a:r>
          </a:p>
          <a:p>
            <a:pPr marL="1371600" lvl="3" indent="0">
              <a:buNone/>
            </a:pPr>
            <a:r>
              <a:rPr lang="en-ID" sz="1200" b="1" dirty="0">
                <a:latin typeface="Courier New" panose="02070309020205020404" pitchFamily="49" charset="0"/>
                <a:cs typeface="Courier New" panose="02070309020205020404" pitchFamily="49" charset="0"/>
              </a:rPr>
              <a:t>break</a:t>
            </a:r>
            <a:r>
              <a:rPr lang="en-ID" sz="1200" dirty="0">
                <a:latin typeface="Courier New" panose="02070309020205020404" pitchFamily="49" charset="0"/>
                <a:cs typeface="Courier New" panose="02070309020205020404" pitchFamily="49" charset="0"/>
              </a:rPr>
              <a:t>;  </a:t>
            </a:r>
          </a:p>
          <a:p>
            <a:pPr marL="1371600" lvl="3" indent="0">
              <a:buNone/>
            </a:pPr>
            <a:r>
              <a:rPr lang="en-ID" sz="1200" dirty="0">
                <a:latin typeface="Courier New" panose="02070309020205020404" pitchFamily="49" charset="0"/>
                <a:cs typeface="Courier New" panose="02070309020205020404" pitchFamily="49" charset="0"/>
              </a:rPr>
              <a:t>}    </a:t>
            </a:r>
            <a:endParaRPr lang="en-ID" sz="1200" dirty="0" smtClean="0">
              <a:latin typeface="Courier New" panose="02070309020205020404" pitchFamily="49" charset="0"/>
              <a:cs typeface="Courier New" panose="02070309020205020404" pitchFamily="49" charset="0"/>
            </a:endParaRPr>
          </a:p>
          <a:p>
            <a:pPr marL="914400" lvl="2" indent="0">
              <a:buNone/>
            </a:pPr>
            <a:r>
              <a:rPr lang="en-ID" sz="1200" dirty="0" smtClean="0">
                <a:latin typeface="Courier New" panose="02070309020205020404" pitchFamily="49" charset="0"/>
                <a:cs typeface="Courier New" panose="02070309020205020404" pitchFamily="49" charset="0"/>
              </a:rPr>
              <a:t>}  </a:t>
            </a:r>
          </a:p>
          <a:p>
            <a:pPr marL="457200" lvl="1" indent="0">
              <a:buNone/>
            </a:pPr>
            <a:r>
              <a:rPr lang="en-ID" sz="1200" dirty="0" err="1" smtClean="0">
                <a:latin typeface="Courier New" panose="02070309020205020404" pitchFamily="49" charset="0"/>
                <a:cs typeface="Courier New" panose="02070309020205020404" pitchFamily="49" charset="0"/>
              </a:rPr>
              <a:t>con.commit</a:t>
            </a:r>
            <a:r>
              <a:rPr lang="en-ID" sz="1200" dirty="0">
                <a:latin typeface="Courier New" panose="02070309020205020404" pitchFamily="49" charset="0"/>
                <a:cs typeface="Courier New" panose="02070309020205020404" pitchFamily="49" charset="0"/>
              </a:rPr>
              <a:t>();  </a:t>
            </a:r>
          </a:p>
          <a:p>
            <a:pPr marL="457200" lvl="1" indent="0">
              <a:buNone/>
            </a:pP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("record successfully saved");  </a:t>
            </a:r>
          </a:p>
          <a:p>
            <a:pPr marL="457200" lvl="1" indent="0">
              <a:buNone/>
            </a:pPr>
            <a:r>
              <a:rPr lang="en-ID" sz="1200" dirty="0">
                <a:latin typeface="Courier New" panose="02070309020205020404" pitchFamily="49" charset="0"/>
                <a:cs typeface="Courier New" panose="02070309020205020404" pitchFamily="49" charset="0"/>
              </a:rPr>
              <a:t>  </a:t>
            </a:r>
          </a:p>
          <a:p>
            <a:pPr marL="457200" lvl="1" indent="0">
              <a:buNone/>
            </a:pPr>
            <a:r>
              <a:rPr lang="en-ID" sz="1200" dirty="0" err="1">
                <a:latin typeface="Courier New" panose="02070309020205020404" pitchFamily="49" charset="0"/>
                <a:cs typeface="Courier New" panose="02070309020205020404" pitchFamily="49" charset="0"/>
              </a:rPr>
              <a:t>con.close</a:t>
            </a:r>
            <a:r>
              <a:rPr lang="en-ID" sz="1200" dirty="0">
                <a:latin typeface="Courier New" panose="02070309020205020404" pitchFamily="49" charset="0"/>
                <a:cs typeface="Courier New" panose="02070309020205020404" pitchFamily="49" charset="0"/>
              </a:rPr>
              <a:t>();//before closing connection commit() is called  </a:t>
            </a:r>
          </a:p>
          <a:p>
            <a:pPr marL="457200" lvl="1" indent="0">
              <a:buNone/>
            </a:pPr>
            <a:r>
              <a:rPr lang="en-ID" sz="1200" dirty="0">
                <a:latin typeface="Courier New" panose="02070309020205020404" pitchFamily="49" charset="0"/>
                <a:cs typeface="Courier New" panose="02070309020205020404" pitchFamily="49" charset="0"/>
              </a:rPr>
              <a:t>}</a:t>
            </a:r>
            <a:r>
              <a:rPr lang="en-ID" sz="1200" b="1" dirty="0">
                <a:latin typeface="Courier New" panose="02070309020205020404" pitchFamily="49" charset="0"/>
                <a:cs typeface="Courier New" panose="02070309020205020404" pitchFamily="49" charset="0"/>
              </a:rPr>
              <a:t>catch</a:t>
            </a:r>
            <a:r>
              <a:rPr lang="en-ID" sz="1200" dirty="0">
                <a:latin typeface="Courier New" panose="02070309020205020404" pitchFamily="49" charset="0"/>
                <a:cs typeface="Courier New" panose="02070309020205020404" pitchFamily="49" charset="0"/>
              </a:rPr>
              <a:t>(Exception e){</a:t>
            </a:r>
            <a:r>
              <a:rPr lang="en-ID" sz="1200" dirty="0" err="1">
                <a:latin typeface="Courier New" panose="02070309020205020404" pitchFamily="49" charset="0"/>
                <a:cs typeface="Courier New" panose="02070309020205020404" pitchFamily="49" charset="0"/>
              </a:rPr>
              <a:t>System.out.println</a:t>
            </a:r>
            <a:r>
              <a:rPr lang="en-ID" sz="1200" dirty="0">
                <a:latin typeface="Courier New" panose="02070309020205020404" pitchFamily="49" charset="0"/>
                <a:cs typeface="Courier New" panose="02070309020205020404" pitchFamily="49" charset="0"/>
              </a:rPr>
              <a:t>(e);}  </a:t>
            </a:r>
          </a:p>
          <a:p>
            <a:pPr marL="457200" lvl="1" indent="0">
              <a:buNone/>
            </a:pPr>
            <a:r>
              <a:rPr lang="en-ID" sz="1200" dirty="0">
                <a:latin typeface="Courier New" panose="02070309020205020404" pitchFamily="49" charset="0"/>
                <a:cs typeface="Courier New" panose="02070309020205020404" pitchFamily="49" charset="0"/>
              </a:rPr>
              <a:t>  </a:t>
            </a:r>
          </a:p>
          <a:p>
            <a:pPr marL="0" indent="0">
              <a:buNone/>
            </a:pPr>
            <a:r>
              <a:rPr lang="en-ID"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6168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Attribute</a:t>
            </a:r>
          </a:p>
        </p:txBody>
      </p:sp>
      <p:sp>
        <p:nvSpPr>
          <p:cNvPr id="3" name="Content Placeholder 2"/>
          <p:cNvSpPr>
            <a:spLocks noGrp="1"/>
          </p:cNvSpPr>
          <p:nvPr>
            <p:ph idx="1"/>
          </p:nvPr>
        </p:nvSpPr>
        <p:spPr>
          <a:xfrm>
            <a:off x="609600" y="1679713"/>
            <a:ext cx="5601419" cy="4641573"/>
          </a:xfrm>
        </p:spPr>
        <p:txBody>
          <a:bodyPr>
            <a:normAutofit/>
          </a:bodyPr>
          <a:lstStyle/>
          <a:p>
            <a:pPr algn="just"/>
            <a:r>
              <a:rPr lang="en-US" dirty="0"/>
              <a:t>The attribute is used to describe the property of an entity. </a:t>
            </a:r>
            <a:endParaRPr lang="en-US" dirty="0" smtClean="0"/>
          </a:p>
          <a:p>
            <a:pPr algn="just"/>
            <a:r>
              <a:rPr lang="en-US" dirty="0" smtClean="0"/>
              <a:t>Eclipse </a:t>
            </a:r>
            <a:r>
              <a:rPr lang="en-US" dirty="0"/>
              <a:t>is used to represent an attribute.</a:t>
            </a:r>
          </a:p>
          <a:p>
            <a:pPr algn="just"/>
            <a:r>
              <a:rPr lang="en-US" b="1" dirty="0"/>
              <a:t>For example,</a:t>
            </a:r>
            <a:r>
              <a:rPr lang="en-US" dirty="0"/>
              <a:t> id, age, contact number, name, etc. can be attributes of a student.</a:t>
            </a:r>
          </a:p>
          <a:p>
            <a:pPr marL="0" indent="0" algn="just">
              <a:buNone/>
            </a:pPr>
            <a:endParaRPr lang="en-US" dirty="0"/>
          </a:p>
        </p:txBody>
      </p:sp>
      <p:pic>
        <p:nvPicPr>
          <p:cNvPr id="5122"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34" y="1679713"/>
            <a:ext cx="4089143" cy="312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3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Attribute</a:t>
            </a:r>
          </a:p>
        </p:txBody>
      </p:sp>
      <p:sp>
        <p:nvSpPr>
          <p:cNvPr id="3" name="Content Placeholder 2"/>
          <p:cNvSpPr>
            <a:spLocks noGrp="1"/>
          </p:cNvSpPr>
          <p:nvPr>
            <p:ph idx="1"/>
          </p:nvPr>
        </p:nvSpPr>
        <p:spPr>
          <a:xfrm>
            <a:off x="609600" y="1679713"/>
            <a:ext cx="5532408" cy="4641573"/>
          </a:xfrm>
        </p:spPr>
        <p:txBody>
          <a:bodyPr>
            <a:normAutofit/>
          </a:bodyPr>
          <a:lstStyle/>
          <a:p>
            <a:pPr marL="0" indent="0" algn="just">
              <a:buNone/>
            </a:pPr>
            <a:r>
              <a:rPr lang="en-US" b="1" dirty="0"/>
              <a:t>Key Attribute</a:t>
            </a:r>
            <a:endParaRPr lang="en-US" dirty="0"/>
          </a:p>
          <a:p>
            <a:pPr algn="just"/>
            <a:r>
              <a:rPr lang="en-US" dirty="0"/>
              <a:t>The key attribute is used to represent the main characteristics of an entity. </a:t>
            </a:r>
            <a:endParaRPr lang="en-US" dirty="0" smtClean="0"/>
          </a:p>
          <a:p>
            <a:pPr algn="just"/>
            <a:r>
              <a:rPr lang="en-US" dirty="0" smtClean="0"/>
              <a:t>It </a:t>
            </a:r>
            <a:r>
              <a:rPr lang="en-US" dirty="0"/>
              <a:t>represents a primary key. </a:t>
            </a:r>
            <a:endParaRPr lang="en-US" dirty="0" smtClean="0"/>
          </a:p>
          <a:p>
            <a:pPr algn="just"/>
            <a:r>
              <a:rPr lang="en-US" dirty="0" smtClean="0"/>
              <a:t>The </a:t>
            </a:r>
            <a:r>
              <a:rPr lang="en-US" dirty="0"/>
              <a:t>key attribute is represented by an ellipse with the text underlined.</a:t>
            </a:r>
          </a:p>
        </p:txBody>
      </p:sp>
      <p:pic>
        <p:nvPicPr>
          <p:cNvPr id="6146" name="Picture 2" descr="DBMS ER model conce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069" y="1679713"/>
            <a:ext cx="4213460" cy="32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0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1802</TotalTime>
  <Words>2905</Words>
  <Application>Microsoft Office PowerPoint</Application>
  <PresentationFormat>Widescreen</PresentationFormat>
  <Paragraphs>710</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Courier New</vt:lpstr>
      <vt:lpstr>Wingdings</vt:lpstr>
      <vt:lpstr>g2academy - ppt template - v2</vt:lpstr>
      <vt:lpstr>JAVA BOOTCAMP DAY 13</vt:lpstr>
      <vt:lpstr>ERD</vt:lpstr>
      <vt:lpstr>ER model</vt:lpstr>
      <vt:lpstr>ER model</vt:lpstr>
      <vt:lpstr>Component of ER Diagram</vt:lpstr>
      <vt:lpstr>Entity</vt:lpstr>
      <vt:lpstr>Entity</vt:lpstr>
      <vt:lpstr>Attribute</vt:lpstr>
      <vt:lpstr>Attribute</vt:lpstr>
      <vt:lpstr>Attribute</vt:lpstr>
      <vt:lpstr>Attribute</vt:lpstr>
      <vt:lpstr>Attribute</vt:lpstr>
      <vt:lpstr>Relationship</vt:lpstr>
      <vt:lpstr>Relationship</vt:lpstr>
      <vt:lpstr>Relationship</vt:lpstr>
      <vt:lpstr>Relationship</vt:lpstr>
      <vt:lpstr>Relationship</vt:lpstr>
      <vt:lpstr>Manipulating Database with JDBC</vt:lpstr>
      <vt:lpstr>Java JDBC</vt:lpstr>
      <vt:lpstr>Why use JDBC</vt:lpstr>
      <vt:lpstr>What is API</vt:lpstr>
      <vt:lpstr>JDBC Driver</vt:lpstr>
      <vt:lpstr>JDBC-ODBC bridge driver</vt:lpstr>
      <vt:lpstr>JDBC-ODBC bridge driver</vt:lpstr>
      <vt:lpstr>Native-API driver</vt:lpstr>
      <vt:lpstr>Native-API driver</vt:lpstr>
      <vt:lpstr>Network Protocol driver</vt:lpstr>
      <vt:lpstr>Network Protocol driver</vt:lpstr>
      <vt:lpstr>Thin driver</vt:lpstr>
      <vt:lpstr>Network Protocol driver</vt:lpstr>
      <vt:lpstr>5 Steps to connect to the database in java</vt:lpstr>
      <vt:lpstr>1. Register the driver class</vt:lpstr>
      <vt:lpstr>2. Create the connection object</vt:lpstr>
      <vt:lpstr>3. Create the Statement object</vt:lpstr>
      <vt:lpstr>4. Execute the query</vt:lpstr>
      <vt:lpstr>5. Close the connection object</vt:lpstr>
      <vt:lpstr>Connect to the mysql database in java</vt:lpstr>
      <vt:lpstr>Connect to the mysql database in java</vt:lpstr>
      <vt:lpstr>Installing MySQL</vt:lpstr>
      <vt:lpstr>Installing MySQL</vt:lpstr>
      <vt:lpstr>Installing MySQL</vt:lpstr>
      <vt:lpstr>Installing MySQL</vt:lpstr>
      <vt:lpstr>Installing MySQL</vt:lpstr>
      <vt:lpstr>Installing MySQL</vt:lpstr>
      <vt:lpstr>Installing MySQL</vt:lpstr>
      <vt:lpstr>Create Database</vt:lpstr>
      <vt:lpstr>Example to Connect Java Application with mysql database</vt:lpstr>
      <vt:lpstr>MySQL Connector</vt:lpstr>
      <vt:lpstr>MySQL Connector</vt:lpstr>
      <vt:lpstr>MySQL Connector</vt:lpstr>
      <vt:lpstr>Connect to the oracle database in java</vt:lpstr>
      <vt:lpstr>Connect to the oracle database in java</vt:lpstr>
      <vt:lpstr>Create Database</vt:lpstr>
      <vt:lpstr>Example to Connect Java Application with Oracle database</vt:lpstr>
      <vt:lpstr>Oracle Connector</vt:lpstr>
      <vt:lpstr>Oracle Connector</vt:lpstr>
      <vt:lpstr>Oracle Connector</vt:lpstr>
      <vt:lpstr>Connectivity with Access without DSN</vt:lpstr>
      <vt:lpstr>Example to Connect Java Application with access without DSN</vt:lpstr>
      <vt:lpstr>Example to Connect Java Application with access with DSN</vt:lpstr>
      <vt:lpstr>DriverManager class</vt:lpstr>
      <vt:lpstr>Commonly used methods of DriverManager class</vt:lpstr>
      <vt:lpstr>Connection interface</vt:lpstr>
      <vt:lpstr>Commonly used methods of Connection interface</vt:lpstr>
      <vt:lpstr>Statement interface</vt:lpstr>
      <vt:lpstr>Commonly used methods of Statement interface</vt:lpstr>
      <vt:lpstr>Example of Statement interface</vt:lpstr>
      <vt:lpstr>ResultSet interface</vt:lpstr>
      <vt:lpstr>Commonly used methods of ResultSet interface</vt:lpstr>
      <vt:lpstr>Commonly used methods of ResultSet interface</vt:lpstr>
      <vt:lpstr>Example of Statement interface</vt:lpstr>
      <vt:lpstr>Example of Scrollable ResultSet</vt:lpstr>
      <vt:lpstr>Transaction Management in JDBC</vt:lpstr>
      <vt:lpstr>Transaction Management in JDBC</vt:lpstr>
      <vt:lpstr>Advantage of Transaction Management</vt:lpstr>
      <vt:lpstr>Simple example of transaction management in jdbc using Statement</vt:lpstr>
      <vt:lpstr>Example of transaction management in jdbc using PreparedStatement</vt:lpstr>
      <vt:lpstr>Example of transaction management in jdbc using PreparedStatement</vt:lpstr>
      <vt:lpstr>Example of transaction management in jdbc using PreparedStatement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111</cp:revision>
  <dcterms:created xsi:type="dcterms:W3CDTF">2017-08-02T08:53:38Z</dcterms:created>
  <dcterms:modified xsi:type="dcterms:W3CDTF">2020-07-02T12:27:11Z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