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2"/>
  </p:notesMasterIdLst>
  <p:handoutMasterIdLst>
    <p:handoutMasterId r:id="rId53"/>
  </p:handoutMasterIdLst>
  <p:sldIdLst>
    <p:sldId id="257"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 id="469" r:id="rId44"/>
    <p:sldId id="470" r:id="rId45"/>
    <p:sldId id="471" r:id="rId46"/>
    <p:sldId id="472" r:id="rId47"/>
    <p:sldId id="473" r:id="rId48"/>
    <p:sldId id="474" r:id="rId49"/>
    <p:sldId id="475" r:id="rId50"/>
    <p:sldId id="32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10249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990910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17280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99566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493598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820899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98912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405611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89535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43338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854320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229150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416506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776084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817760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2675937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1692777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876606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871032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4058389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339231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601094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045790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40889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249838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35627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1085137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1096075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95519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2417183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3617737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88433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0639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2424893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14797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711765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8496787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723013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1049757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199270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696448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801079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7258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94733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14402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93414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416891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3698012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6/11/2020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6/11/2020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6/11/2020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t>
            </a:r>
            <a:r>
              <a:rPr lang="en-US" dirty="0" smtClean="0"/>
              <a:t>BOOTCAMP </a:t>
            </a:r>
            <a:r>
              <a:rPr lang="en-US" dirty="0"/>
              <a:t/>
            </a:r>
            <a:br>
              <a:rPr lang="en-US" dirty="0"/>
            </a:br>
            <a:r>
              <a:rPr lang="en-US" dirty="0" smtClean="0"/>
              <a:t>DAY 04</a:t>
            </a:r>
            <a:endParaRPr lang="en-US" dirty="0"/>
          </a:p>
        </p:txBody>
      </p:sp>
      <p:sp>
        <p:nvSpPr>
          <p:cNvPr id="3" name="Subtitle 2"/>
          <p:cNvSpPr>
            <a:spLocks noGrp="1"/>
          </p:cNvSpPr>
          <p:nvPr>
            <p:ph type="subTitle" idx="1"/>
          </p:nvPr>
        </p:nvSpPr>
        <p:spPr/>
        <p:txBody>
          <a:bodyPr/>
          <a:lstStyle/>
          <a:p>
            <a:r>
              <a:rPr lang="en-US" dirty="0"/>
              <a:t>Presented by</a:t>
            </a:r>
          </a:p>
          <a:p>
            <a:r>
              <a:rPr lang="en-US" dirty="0"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void Keyword</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2600" dirty="0">
                <a:latin typeface="+mj-lt"/>
              </a:rPr>
              <a:t>The void keyword allows us to create methods which do not return a value. </a:t>
            </a:r>
            <a:endParaRPr lang="en-US" sz="2600" dirty="0" smtClean="0">
              <a:latin typeface="+mj-lt"/>
            </a:endParaRPr>
          </a:p>
          <a:p>
            <a:pPr algn="just"/>
            <a:r>
              <a:rPr lang="en-US" sz="2600" dirty="0" smtClean="0">
                <a:latin typeface="+mj-lt"/>
              </a:rPr>
              <a:t>Here</a:t>
            </a:r>
            <a:r>
              <a:rPr lang="en-US" sz="2600" dirty="0">
                <a:latin typeface="+mj-lt"/>
              </a:rPr>
              <a:t>, in the following example we're considering a void method </a:t>
            </a:r>
            <a:r>
              <a:rPr lang="en-US" sz="2600" dirty="0" err="1">
                <a:latin typeface="+mj-lt"/>
              </a:rPr>
              <a:t>methodRankPoints</a:t>
            </a:r>
            <a:r>
              <a:rPr lang="en-US" sz="2600" dirty="0">
                <a:latin typeface="+mj-lt"/>
              </a:rPr>
              <a:t>. </a:t>
            </a:r>
            <a:endParaRPr lang="en-US" sz="2600" dirty="0" smtClean="0">
              <a:latin typeface="+mj-lt"/>
            </a:endParaRPr>
          </a:p>
          <a:p>
            <a:pPr algn="just"/>
            <a:r>
              <a:rPr lang="en-US" sz="2600" dirty="0" smtClean="0">
                <a:latin typeface="+mj-lt"/>
              </a:rPr>
              <a:t>This </a:t>
            </a:r>
            <a:r>
              <a:rPr lang="en-US" sz="2600" dirty="0">
                <a:latin typeface="+mj-lt"/>
              </a:rPr>
              <a:t>method is a void method, which does not return any value. </a:t>
            </a:r>
            <a:endParaRPr lang="en-US" sz="2600" dirty="0" smtClean="0">
              <a:latin typeface="+mj-lt"/>
            </a:endParaRPr>
          </a:p>
          <a:p>
            <a:pPr algn="just"/>
            <a:r>
              <a:rPr lang="en-US" sz="2600" dirty="0" smtClean="0">
                <a:latin typeface="+mj-lt"/>
              </a:rPr>
              <a:t>Call </a:t>
            </a:r>
            <a:r>
              <a:rPr lang="en-US" sz="2600" dirty="0">
                <a:latin typeface="+mj-lt"/>
              </a:rPr>
              <a:t>to a void method must be a statement i.e. </a:t>
            </a:r>
            <a:r>
              <a:rPr lang="en-US" sz="2600" dirty="0" err="1">
                <a:latin typeface="+mj-lt"/>
              </a:rPr>
              <a:t>methodRankPoints</a:t>
            </a:r>
            <a:r>
              <a:rPr lang="en-US" sz="2600" dirty="0">
                <a:latin typeface="+mj-lt"/>
              </a:rPr>
              <a:t>(255.7);. </a:t>
            </a:r>
            <a:endParaRPr lang="en-US" sz="2600" dirty="0" smtClean="0">
              <a:latin typeface="+mj-lt"/>
            </a:endParaRPr>
          </a:p>
          <a:p>
            <a:pPr algn="just"/>
            <a:r>
              <a:rPr lang="en-US" sz="2600" dirty="0" smtClean="0">
                <a:latin typeface="+mj-lt"/>
              </a:rPr>
              <a:t>It </a:t>
            </a:r>
            <a:r>
              <a:rPr lang="en-US" sz="2600" dirty="0">
                <a:latin typeface="+mj-lt"/>
              </a:rPr>
              <a:t>is a Java statement which ends with a semicolon as shown in the following example.</a:t>
            </a:r>
            <a:endParaRPr lang="en-US" sz="3900" b="1" dirty="0" smtClean="0">
              <a:solidFill>
                <a:srgbClr val="FF0000"/>
              </a:solidFill>
              <a:latin typeface="+mj-lt"/>
            </a:endParaRPr>
          </a:p>
        </p:txBody>
      </p:sp>
    </p:spTree>
    <p:extLst>
      <p:ext uri="{BB962C8B-B14F-4D97-AF65-F5344CB8AC3E}">
        <p14:creationId xmlns:p14="http://schemas.microsoft.com/office/powerpoint/2010/main" val="46144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void Keyword</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marL="402336" lvl="1" indent="0" algn="just">
              <a:buNone/>
            </a:pPr>
            <a:r>
              <a:rPr lang="en-US" sz="2400" dirty="0">
                <a:latin typeface="Courier"/>
              </a:rPr>
              <a:t>public class </a:t>
            </a:r>
            <a:r>
              <a:rPr lang="en-US" sz="2400" dirty="0" err="1">
                <a:latin typeface="Courier"/>
              </a:rPr>
              <a:t>ExampleVoid</a:t>
            </a:r>
            <a:r>
              <a:rPr lang="en-US" sz="2400" dirty="0">
                <a:latin typeface="Courier"/>
              </a:rPr>
              <a:t> {</a:t>
            </a:r>
          </a:p>
          <a:p>
            <a:pPr marL="402336" lvl="1" indent="0" algn="just">
              <a:buNone/>
            </a:pPr>
            <a:endParaRPr lang="en-US" sz="2400" dirty="0">
              <a:latin typeface="Courier"/>
            </a:endParaRPr>
          </a:p>
          <a:p>
            <a:pPr marL="402336" lvl="1" indent="0" algn="just">
              <a:buNone/>
            </a:pPr>
            <a:r>
              <a:rPr lang="en-US" sz="2400" dirty="0">
                <a:latin typeface="Courier"/>
              </a:rPr>
              <a:t>   public static void main(String[] </a:t>
            </a:r>
            <a:r>
              <a:rPr lang="en-US" sz="2400" dirty="0" err="1">
                <a:latin typeface="Courier"/>
              </a:rPr>
              <a:t>args</a:t>
            </a:r>
            <a:r>
              <a:rPr lang="en-US" sz="2400" dirty="0">
                <a:latin typeface="Courier"/>
              </a:rPr>
              <a:t>) {</a:t>
            </a:r>
          </a:p>
          <a:p>
            <a:pPr marL="402336" lvl="1" indent="0" algn="just">
              <a:buNone/>
            </a:pPr>
            <a:r>
              <a:rPr lang="en-US" sz="2400" dirty="0">
                <a:latin typeface="Courier"/>
              </a:rPr>
              <a:t>      </a:t>
            </a:r>
            <a:r>
              <a:rPr lang="en-US" sz="2400" dirty="0" err="1">
                <a:latin typeface="Courier"/>
              </a:rPr>
              <a:t>methodRankPoints</a:t>
            </a:r>
            <a:r>
              <a:rPr lang="en-US" sz="2400" dirty="0">
                <a:latin typeface="Courier"/>
              </a:rPr>
              <a:t>(255.7);</a:t>
            </a:r>
          </a:p>
          <a:p>
            <a:pPr marL="402336" lvl="1" indent="0" algn="just">
              <a:buNone/>
            </a:pPr>
            <a:r>
              <a:rPr lang="en-US" sz="2400" dirty="0">
                <a:latin typeface="Courier"/>
              </a:rPr>
              <a:t>   }</a:t>
            </a:r>
          </a:p>
          <a:p>
            <a:pPr marL="402336" lvl="1" indent="0" algn="just">
              <a:buNone/>
            </a:pPr>
            <a:endParaRPr lang="en-US" sz="2400" dirty="0">
              <a:latin typeface="Courier"/>
            </a:endParaRPr>
          </a:p>
          <a:p>
            <a:pPr marL="402336" lvl="1" indent="0" algn="just">
              <a:buNone/>
            </a:pPr>
            <a:r>
              <a:rPr lang="en-US" sz="2400" dirty="0">
                <a:latin typeface="Courier"/>
              </a:rPr>
              <a:t>   public static void </a:t>
            </a:r>
            <a:r>
              <a:rPr lang="en-US" sz="2400" dirty="0" err="1">
                <a:latin typeface="Courier"/>
              </a:rPr>
              <a:t>methodRankPoints</a:t>
            </a:r>
            <a:r>
              <a:rPr lang="en-US" sz="2400" dirty="0">
                <a:latin typeface="Courier"/>
              </a:rPr>
              <a:t>(double points) {</a:t>
            </a:r>
          </a:p>
          <a:p>
            <a:pPr marL="402336" lvl="1" indent="0" algn="just">
              <a:buNone/>
            </a:pPr>
            <a:r>
              <a:rPr lang="en-US" sz="2400" dirty="0">
                <a:latin typeface="Courier"/>
              </a:rPr>
              <a:t>      if (points &gt;= 202.5)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("Rank:A1");</a:t>
            </a:r>
          </a:p>
          <a:p>
            <a:pPr marL="402336" lvl="1" indent="0" algn="just">
              <a:buNone/>
            </a:pPr>
            <a:r>
              <a:rPr lang="en-US" sz="2400" dirty="0">
                <a:latin typeface="Courier"/>
              </a:rPr>
              <a:t>      }else if (points &gt;= 122.4)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("Rank:A2");</a:t>
            </a:r>
          </a:p>
          <a:p>
            <a:pPr marL="402336" lvl="1" indent="0" algn="just">
              <a:buNone/>
            </a:pPr>
            <a:r>
              <a:rPr lang="en-US" sz="2400" dirty="0">
                <a:latin typeface="Courier"/>
              </a:rPr>
              <a:t>      }else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("Rank:A3");</a:t>
            </a:r>
          </a:p>
          <a:p>
            <a:pPr marL="402336" lvl="1" indent="0" algn="just">
              <a:buNone/>
            </a:pPr>
            <a:r>
              <a:rPr lang="en-US" sz="2400" dirty="0">
                <a:latin typeface="Courier"/>
              </a:rPr>
              <a:t>      }</a:t>
            </a:r>
          </a:p>
          <a:p>
            <a:pPr marL="402336" lvl="1" indent="0" algn="just">
              <a:buNone/>
            </a:pPr>
            <a:r>
              <a:rPr lang="en-US" sz="2400" dirty="0">
                <a:latin typeface="Courier"/>
              </a:rPr>
              <a:t>   }</a:t>
            </a:r>
          </a:p>
          <a:p>
            <a:pPr marL="402336" lvl="1" indent="0" algn="just">
              <a:buNone/>
            </a:pPr>
            <a:r>
              <a:rPr lang="en-US" sz="2400" dirty="0">
                <a:latin typeface="Courier"/>
              </a:rPr>
              <a:t>}</a:t>
            </a:r>
          </a:p>
          <a:p>
            <a:pPr algn="just"/>
            <a:endParaRPr lang="en-US" sz="2600" dirty="0">
              <a:latin typeface="+mj-lt"/>
            </a:endParaRPr>
          </a:p>
          <a:p>
            <a:pPr algn="just"/>
            <a:r>
              <a:rPr lang="en-US" sz="2600" dirty="0">
                <a:latin typeface="+mj-lt"/>
              </a:rPr>
              <a:t>Output</a:t>
            </a:r>
          </a:p>
          <a:p>
            <a:pPr algn="just"/>
            <a:endParaRPr lang="en-US" sz="2600" dirty="0">
              <a:latin typeface="+mj-lt"/>
            </a:endParaRPr>
          </a:p>
          <a:p>
            <a:pPr marL="402336" lvl="1" indent="0" algn="just">
              <a:buNone/>
            </a:pPr>
            <a:r>
              <a:rPr lang="en-US" sz="2400" dirty="0">
                <a:latin typeface="Courier"/>
              </a:rPr>
              <a:t>Rank:A1</a:t>
            </a:r>
            <a:endParaRPr lang="en-US" sz="3700" b="1" dirty="0" smtClean="0">
              <a:solidFill>
                <a:srgbClr val="FF0000"/>
              </a:solidFill>
              <a:latin typeface="Courier"/>
            </a:endParaRPr>
          </a:p>
        </p:txBody>
      </p:sp>
    </p:spTree>
    <p:extLst>
      <p:ext uri="{BB962C8B-B14F-4D97-AF65-F5344CB8AC3E}">
        <p14:creationId xmlns:p14="http://schemas.microsoft.com/office/powerpoint/2010/main" val="244344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Passing Parameters by Value</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While working under calling process, arguments is to be passed. </a:t>
            </a:r>
            <a:endParaRPr lang="en-US" dirty="0" smtClean="0"/>
          </a:p>
          <a:p>
            <a:r>
              <a:rPr lang="en-US" dirty="0" smtClean="0"/>
              <a:t>These </a:t>
            </a:r>
            <a:r>
              <a:rPr lang="en-US" dirty="0"/>
              <a:t>should be in the same order as their respective parameters in the method specification. </a:t>
            </a:r>
            <a:endParaRPr lang="en-US" dirty="0" smtClean="0"/>
          </a:p>
          <a:p>
            <a:r>
              <a:rPr lang="en-US" dirty="0" smtClean="0"/>
              <a:t>Parameters </a:t>
            </a:r>
            <a:r>
              <a:rPr lang="en-US" dirty="0"/>
              <a:t>can be passed by value or by reference.</a:t>
            </a:r>
          </a:p>
          <a:p>
            <a:r>
              <a:rPr lang="en-US" dirty="0"/>
              <a:t>Passing Parameters by Value means calling a method with a parameter. Through this, the argument value is passed to the parameter.</a:t>
            </a:r>
          </a:p>
          <a:p>
            <a:r>
              <a:rPr lang="en-US" dirty="0" smtClean="0"/>
              <a:t>The </a:t>
            </a:r>
            <a:r>
              <a:rPr lang="en-US" dirty="0"/>
              <a:t>following program shows an example of passing parameter by value. The values of the arguments remains the same even after the method invocation.</a:t>
            </a:r>
          </a:p>
        </p:txBody>
      </p:sp>
    </p:spTree>
    <p:extLst>
      <p:ext uri="{BB962C8B-B14F-4D97-AF65-F5344CB8AC3E}">
        <p14:creationId xmlns:p14="http://schemas.microsoft.com/office/powerpoint/2010/main" val="238145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Passing Parameters by Value</a:t>
            </a:r>
          </a:p>
        </p:txBody>
      </p:sp>
      <p:sp>
        <p:nvSpPr>
          <p:cNvPr id="3" name="Content Placeholder 2"/>
          <p:cNvSpPr>
            <a:spLocks noGrp="1"/>
          </p:cNvSpPr>
          <p:nvPr>
            <p:ph idx="1"/>
          </p:nvPr>
        </p:nvSpPr>
        <p:spPr>
          <a:xfrm>
            <a:off x="609600" y="1841500"/>
            <a:ext cx="10972800" cy="4325112"/>
          </a:xfrm>
        </p:spPr>
        <p:txBody>
          <a:bodyPr>
            <a:normAutofit fontScale="47500" lnSpcReduction="20000"/>
          </a:bodyPr>
          <a:lstStyle/>
          <a:p>
            <a:pPr marL="402336" lvl="1" indent="0">
              <a:buNone/>
            </a:pPr>
            <a:r>
              <a:rPr lang="en-US" dirty="0">
                <a:latin typeface="Courier"/>
              </a:rPr>
              <a:t>public class </a:t>
            </a:r>
            <a:r>
              <a:rPr lang="en-US" dirty="0" err="1">
                <a:latin typeface="Courier"/>
              </a:rPr>
              <a:t>swappingExample</a:t>
            </a:r>
            <a:r>
              <a:rPr lang="en-US" dirty="0">
                <a:latin typeface="Courier"/>
              </a:rPr>
              <a:t> {</a:t>
            </a:r>
          </a:p>
          <a:p>
            <a:pPr marL="402336" lvl="1" indent="0">
              <a:buNone/>
            </a:pPr>
            <a:endParaRPr lang="en-US" dirty="0">
              <a:latin typeface="Courier"/>
            </a:endParaRPr>
          </a:p>
          <a:p>
            <a:pPr marL="402336" lvl="1" indent="0">
              <a:buNone/>
            </a:pPr>
            <a:r>
              <a:rPr lang="en-US" dirty="0">
                <a:latin typeface="Courier"/>
              </a:rPr>
              <a:t>   public static void main(String[] </a:t>
            </a:r>
            <a:r>
              <a:rPr lang="en-US" dirty="0" err="1">
                <a:latin typeface="Courier"/>
              </a:rPr>
              <a:t>args</a:t>
            </a:r>
            <a:r>
              <a:rPr lang="en-US" dirty="0">
                <a:latin typeface="Courier"/>
              </a:rPr>
              <a:t>) {</a:t>
            </a:r>
          </a:p>
          <a:p>
            <a:pPr marL="402336" lvl="1" indent="0">
              <a:buNone/>
            </a:pPr>
            <a:r>
              <a:rPr lang="en-US" dirty="0">
                <a:latin typeface="Courier"/>
              </a:rPr>
              <a:t>      </a:t>
            </a:r>
            <a:r>
              <a:rPr lang="en-US" dirty="0" err="1">
                <a:latin typeface="Courier"/>
              </a:rPr>
              <a:t>int</a:t>
            </a:r>
            <a:r>
              <a:rPr lang="en-US" dirty="0">
                <a:latin typeface="Courier"/>
              </a:rPr>
              <a:t> a = 30;</a:t>
            </a:r>
          </a:p>
          <a:p>
            <a:pPr marL="402336" lvl="1" indent="0">
              <a:buNone/>
            </a:pPr>
            <a:r>
              <a:rPr lang="en-US" dirty="0">
                <a:latin typeface="Courier"/>
              </a:rPr>
              <a:t>      </a:t>
            </a:r>
            <a:r>
              <a:rPr lang="en-US" dirty="0" err="1">
                <a:latin typeface="Courier"/>
              </a:rPr>
              <a:t>int</a:t>
            </a:r>
            <a:r>
              <a:rPr lang="en-US" dirty="0">
                <a:latin typeface="Courier"/>
              </a:rPr>
              <a:t> b = 45;</a:t>
            </a:r>
          </a:p>
          <a:p>
            <a:pPr marL="402336" lvl="1" indent="0">
              <a:buNone/>
            </a:pPr>
            <a:r>
              <a:rPr lang="en-US" dirty="0">
                <a:latin typeface="Courier"/>
              </a:rPr>
              <a:t>      </a:t>
            </a:r>
            <a:r>
              <a:rPr lang="en-US" dirty="0" err="1">
                <a:latin typeface="Courier"/>
              </a:rPr>
              <a:t>System.out.println</a:t>
            </a:r>
            <a:r>
              <a:rPr lang="en-US" dirty="0">
                <a:latin typeface="Courier"/>
              </a:rPr>
              <a:t>("Before swapping, a = " + a + " and b = " + b);</a:t>
            </a:r>
          </a:p>
          <a:p>
            <a:pPr marL="402336" lvl="1" indent="0">
              <a:buNone/>
            </a:pPr>
            <a:endParaRPr lang="en-US" dirty="0">
              <a:latin typeface="Courier"/>
            </a:endParaRPr>
          </a:p>
          <a:p>
            <a:pPr marL="402336" lvl="1" indent="0">
              <a:buNone/>
            </a:pPr>
            <a:r>
              <a:rPr lang="en-US" dirty="0">
                <a:latin typeface="Courier"/>
              </a:rPr>
              <a:t>      // Invoke the swap method</a:t>
            </a:r>
          </a:p>
          <a:p>
            <a:pPr marL="402336" lvl="1" indent="0">
              <a:buNone/>
            </a:pPr>
            <a:r>
              <a:rPr lang="en-US" dirty="0">
                <a:latin typeface="Courier"/>
              </a:rPr>
              <a:t>      </a:t>
            </a:r>
            <a:r>
              <a:rPr lang="en-US" dirty="0" err="1">
                <a:latin typeface="Courier"/>
              </a:rPr>
              <a:t>swapFunction</a:t>
            </a:r>
            <a:r>
              <a:rPr lang="en-US" dirty="0">
                <a:latin typeface="Courier"/>
              </a:rPr>
              <a:t>(a, b);</a:t>
            </a:r>
          </a:p>
          <a:p>
            <a:pPr marL="402336" lvl="1" indent="0">
              <a:buNone/>
            </a:pPr>
            <a:r>
              <a:rPr lang="en-US" dirty="0">
                <a:latin typeface="Courier"/>
              </a:rPr>
              <a:t>      </a:t>
            </a:r>
            <a:r>
              <a:rPr lang="en-US" dirty="0" err="1">
                <a:latin typeface="Courier"/>
              </a:rPr>
              <a:t>System.out.println</a:t>
            </a:r>
            <a:r>
              <a:rPr lang="en-US" dirty="0">
                <a:latin typeface="Courier"/>
              </a:rPr>
              <a:t>("\n**Now, Before and After swapping values will be same here**:");</a:t>
            </a:r>
          </a:p>
          <a:p>
            <a:pPr marL="402336" lvl="1" indent="0">
              <a:buNone/>
            </a:pPr>
            <a:r>
              <a:rPr lang="en-US" dirty="0">
                <a:latin typeface="Courier"/>
              </a:rPr>
              <a:t>      </a:t>
            </a:r>
            <a:r>
              <a:rPr lang="en-US" dirty="0" err="1">
                <a:latin typeface="Courier"/>
              </a:rPr>
              <a:t>System.out.println</a:t>
            </a:r>
            <a:r>
              <a:rPr lang="en-US" dirty="0">
                <a:latin typeface="Courier"/>
              </a:rPr>
              <a:t>("After swapping, a = " + a + " and b is " + b);</a:t>
            </a:r>
          </a:p>
          <a:p>
            <a:pPr marL="402336" lvl="1" indent="0">
              <a:buNone/>
            </a:pPr>
            <a:r>
              <a:rPr lang="en-US" dirty="0">
                <a:latin typeface="Courier"/>
              </a:rPr>
              <a:t>   }</a:t>
            </a:r>
          </a:p>
          <a:p>
            <a:pPr marL="402336" lvl="1" indent="0">
              <a:buNone/>
            </a:pPr>
            <a:endParaRPr lang="en-US" dirty="0">
              <a:latin typeface="Courier"/>
            </a:endParaRPr>
          </a:p>
          <a:p>
            <a:pPr marL="402336" lvl="1" indent="0">
              <a:buNone/>
            </a:pPr>
            <a:r>
              <a:rPr lang="en-US" dirty="0">
                <a:latin typeface="Courier"/>
              </a:rPr>
              <a:t>   public static void </a:t>
            </a:r>
            <a:r>
              <a:rPr lang="en-US" dirty="0" err="1">
                <a:latin typeface="Courier"/>
              </a:rPr>
              <a:t>swapFunction</a:t>
            </a:r>
            <a:r>
              <a:rPr lang="en-US" dirty="0">
                <a:latin typeface="Courier"/>
              </a:rPr>
              <a:t>(</a:t>
            </a:r>
            <a:r>
              <a:rPr lang="en-US" dirty="0" err="1">
                <a:latin typeface="Courier"/>
              </a:rPr>
              <a:t>int</a:t>
            </a:r>
            <a:r>
              <a:rPr lang="en-US" dirty="0">
                <a:latin typeface="Courier"/>
              </a:rPr>
              <a:t> a, </a:t>
            </a:r>
            <a:r>
              <a:rPr lang="en-US" dirty="0" err="1">
                <a:latin typeface="Courier"/>
              </a:rPr>
              <a:t>int</a:t>
            </a:r>
            <a:r>
              <a:rPr lang="en-US" dirty="0">
                <a:latin typeface="Courier"/>
              </a:rPr>
              <a:t> b) {</a:t>
            </a:r>
          </a:p>
          <a:p>
            <a:pPr marL="402336" lvl="1" indent="0">
              <a:buNone/>
            </a:pPr>
            <a:r>
              <a:rPr lang="en-US" dirty="0">
                <a:latin typeface="Courier"/>
              </a:rPr>
              <a:t>      </a:t>
            </a:r>
            <a:r>
              <a:rPr lang="en-US" dirty="0" err="1">
                <a:latin typeface="Courier"/>
              </a:rPr>
              <a:t>System.out.println</a:t>
            </a:r>
            <a:r>
              <a:rPr lang="en-US" dirty="0">
                <a:latin typeface="Courier"/>
              </a:rPr>
              <a:t>("Before swapping(Inside), a = " + a + " b = " + b);</a:t>
            </a:r>
          </a:p>
          <a:p>
            <a:pPr marL="402336" lvl="1" indent="0">
              <a:buNone/>
            </a:pPr>
            <a:r>
              <a:rPr lang="en-US" dirty="0">
                <a:latin typeface="Courier"/>
              </a:rPr>
              <a:t>      </a:t>
            </a:r>
          </a:p>
          <a:p>
            <a:pPr marL="402336" lvl="1" indent="0">
              <a:buNone/>
            </a:pPr>
            <a:r>
              <a:rPr lang="en-US" dirty="0">
                <a:latin typeface="Courier"/>
              </a:rPr>
              <a:t>      // Swap n1 with n2</a:t>
            </a:r>
          </a:p>
          <a:p>
            <a:pPr marL="402336" lvl="1" indent="0">
              <a:buNone/>
            </a:pPr>
            <a:r>
              <a:rPr lang="en-US" dirty="0">
                <a:latin typeface="Courier"/>
              </a:rPr>
              <a:t>      </a:t>
            </a:r>
            <a:r>
              <a:rPr lang="en-US" dirty="0" err="1">
                <a:latin typeface="Courier"/>
              </a:rPr>
              <a:t>int</a:t>
            </a:r>
            <a:r>
              <a:rPr lang="en-US" dirty="0">
                <a:latin typeface="Courier"/>
              </a:rPr>
              <a:t> c = a;</a:t>
            </a:r>
          </a:p>
          <a:p>
            <a:pPr marL="402336" lvl="1" indent="0">
              <a:buNone/>
            </a:pPr>
            <a:r>
              <a:rPr lang="en-US" dirty="0">
                <a:latin typeface="Courier"/>
              </a:rPr>
              <a:t>      a = b;</a:t>
            </a:r>
          </a:p>
          <a:p>
            <a:pPr marL="402336" lvl="1" indent="0">
              <a:buNone/>
            </a:pPr>
            <a:r>
              <a:rPr lang="en-US" dirty="0">
                <a:latin typeface="Courier"/>
              </a:rPr>
              <a:t>      b = c;</a:t>
            </a:r>
          </a:p>
          <a:p>
            <a:pPr marL="402336" lvl="1" indent="0">
              <a:buNone/>
            </a:pPr>
            <a:r>
              <a:rPr lang="en-US" dirty="0">
                <a:latin typeface="Courier"/>
              </a:rPr>
              <a:t>      </a:t>
            </a:r>
            <a:r>
              <a:rPr lang="en-US" dirty="0" err="1">
                <a:latin typeface="Courier"/>
              </a:rPr>
              <a:t>System.out.println</a:t>
            </a:r>
            <a:r>
              <a:rPr lang="en-US" dirty="0">
                <a:latin typeface="Courier"/>
              </a:rPr>
              <a:t>("After swapping(Inside), a = " + a + " b = " + b);</a:t>
            </a:r>
          </a:p>
          <a:p>
            <a:pPr marL="402336" lvl="1" indent="0">
              <a:buNone/>
            </a:pPr>
            <a:r>
              <a:rPr lang="en-US" dirty="0">
                <a:latin typeface="Courier"/>
              </a:rPr>
              <a:t>   }</a:t>
            </a:r>
          </a:p>
          <a:p>
            <a:pPr marL="402336" lvl="1" indent="0">
              <a:buNone/>
            </a:pPr>
            <a:r>
              <a:rPr lang="en-US" dirty="0" smtClean="0">
                <a:latin typeface="Courier"/>
              </a:rPr>
              <a:t>}</a:t>
            </a:r>
            <a:endParaRPr lang="en-US" dirty="0">
              <a:latin typeface="Courier"/>
            </a:endParaRPr>
          </a:p>
        </p:txBody>
      </p:sp>
    </p:spTree>
    <p:extLst>
      <p:ext uri="{BB962C8B-B14F-4D97-AF65-F5344CB8AC3E}">
        <p14:creationId xmlns:p14="http://schemas.microsoft.com/office/powerpoint/2010/main" val="201331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Passing Parameters by Value</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Output</a:t>
            </a:r>
          </a:p>
          <a:p>
            <a:endParaRPr lang="en-US" dirty="0"/>
          </a:p>
          <a:p>
            <a:pPr marL="402336" lvl="1" indent="0">
              <a:buNone/>
            </a:pPr>
            <a:r>
              <a:rPr lang="en-US" sz="2000" dirty="0">
                <a:latin typeface="Courier"/>
              </a:rPr>
              <a:t>Before swapping, a = 30 and b = 45</a:t>
            </a:r>
          </a:p>
          <a:p>
            <a:pPr marL="402336" lvl="1" indent="0">
              <a:buNone/>
            </a:pPr>
            <a:r>
              <a:rPr lang="en-US" sz="2000" dirty="0">
                <a:latin typeface="Courier"/>
              </a:rPr>
              <a:t>Before swapping(Inside), a = 30 b = 45</a:t>
            </a:r>
          </a:p>
          <a:p>
            <a:pPr marL="402336" lvl="1" indent="0">
              <a:buNone/>
            </a:pPr>
            <a:r>
              <a:rPr lang="en-US" sz="2000" dirty="0">
                <a:latin typeface="Courier"/>
              </a:rPr>
              <a:t>After swapping(Inside), a = 45 b = 30</a:t>
            </a:r>
          </a:p>
          <a:p>
            <a:pPr marL="402336" lvl="1" indent="0">
              <a:buNone/>
            </a:pPr>
            <a:endParaRPr lang="en-US" sz="2000" dirty="0">
              <a:latin typeface="Courier"/>
            </a:endParaRPr>
          </a:p>
          <a:p>
            <a:pPr marL="402336" lvl="1" indent="0">
              <a:buNone/>
            </a:pPr>
            <a:r>
              <a:rPr lang="en-US" sz="2000" dirty="0">
                <a:latin typeface="Courier"/>
              </a:rPr>
              <a:t>**Now, Before and After swapping values will be same here**:</a:t>
            </a:r>
          </a:p>
          <a:p>
            <a:pPr marL="402336" lvl="1" indent="0">
              <a:buNone/>
            </a:pPr>
            <a:r>
              <a:rPr lang="en-US" sz="2000" dirty="0">
                <a:latin typeface="Courier"/>
              </a:rPr>
              <a:t>After swapping, a = 30 and b is 45</a:t>
            </a:r>
          </a:p>
        </p:txBody>
      </p:sp>
    </p:spTree>
    <p:extLst>
      <p:ext uri="{BB962C8B-B14F-4D97-AF65-F5344CB8AC3E}">
        <p14:creationId xmlns:p14="http://schemas.microsoft.com/office/powerpoint/2010/main" val="11954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rmAutofit lnSpcReduction="10000"/>
          </a:bodyPr>
          <a:lstStyle/>
          <a:p>
            <a:pPr algn="just"/>
            <a:r>
              <a:rPr lang="en-US" dirty="0"/>
              <a:t>When a class has two or more methods by the same name but different parameters, it is known as method overloading. </a:t>
            </a:r>
            <a:endParaRPr lang="en-US" dirty="0" smtClean="0"/>
          </a:p>
          <a:p>
            <a:pPr algn="just"/>
            <a:r>
              <a:rPr lang="en-US" dirty="0" smtClean="0"/>
              <a:t>It </a:t>
            </a:r>
            <a:r>
              <a:rPr lang="en-US" dirty="0"/>
              <a:t>is different from overriding. In overriding, a method has the same method name, type, number of parameters, etc.</a:t>
            </a:r>
          </a:p>
          <a:p>
            <a:pPr algn="just"/>
            <a:r>
              <a:rPr lang="en-US" dirty="0"/>
              <a:t>Let’s consider the example discussed earlier for finding minimum numbers of integer type. </a:t>
            </a:r>
            <a:endParaRPr lang="en-US" dirty="0" smtClean="0"/>
          </a:p>
          <a:p>
            <a:pPr algn="just"/>
            <a:r>
              <a:rPr lang="en-US" dirty="0" smtClean="0"/>
              <a:t>If</a:t>
            </a:r>
            <a:r>
              <a:rPr lang="en-US" dirty="0"/>
              <a:t>, let’s say we want to find the minimum number of double type. Then the concept of overloading will be introduced to create two or more methods with the same name but different parameters.</a:t>
            </a:r>
          </a:p>
          <a:p>
            <a:pPr algn="just"/>
            <a:r>
              <a:rPr lang="en-US" dirty="0"/>
              <a:t>The following example explains the same</a:t>
            </a:r>
          </a:p>
        </p:txBody>
      </p:sp>
    </p:spTree>
    <p:extLst>
      <p:ext uri="{BB962C8B-B14F-4D97-AF65-F5344CB8AC3E}">
        <p14:creationId xmlns:p14="http://schemas.microsoft.com/office/powerpoint/2010/main" val="192111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Autofit/>
          </a:bodyPr>
          <a:lstStyle/>
          <a:p>
            <a:pPr marL="402336" lvl="1" indent="0" algn="just">
              <a:buNone/>
            </a:pPr>
            <a:r>
              <a:rPr lang="en-US" sz="1000" dirty="0">
                <a:latin typeface="Courier"/>
              </a:rPr>
              <a:t>public class </a:t>
            </a:r>
            <a:r>
              <a:rPr lang="en-US" sz="1000" dirty="0" err="1">
                <a:latin typeface="Courier"/>
              </a:rPr>
              <a:t>ExampleOverloading</a:t>
            </a:r>
            <a:r>
              <a:rPr lang="en-US" sz="1000" dirty="0">
                <a:latin typeface="Courier"/>
              </a:rPr>
              <a:t> {</a:t>
            </a:r>
          </a:p>
          <a:p>
            <a:pPr marL="402336" lvl="1" indent="0" algn="just">
              <a:buNone/>
            </a:pPr>
            <a:endParaRPr lang="en-US" sz="1000" dirty="0">
              <a:latin typeface="Courier"/>
            </a:endParaRPr>
          </a:p>
          <a:p>
            <a:pPr marL="402336" lvl="1" indent="0" algn="just">
              <a:buNone/>
            </a:pPr>
            <a:r>
              <a:rPr lang="en-US" sz="1000" dirty="0">
                <a:latin typeface="Courier"/>
              </a:rPr>
              <a:t>   public static void main(String[] </a:t>
            </a:r>
            <a:r>
              <a:rPr lang="en-US" sz="1000" dirty="0" err="1">
                <a:latin typeface="Courier"/>
              </a:rPr>
              <a:t>args</a:t>
            </a:r>
            <a:r>
              <a:rPr lang="en-US" sz="1000" dirty="0">
                <a:latin typeface="Courier"/>
              </a:rPr>
              <a:t>) {</a:t>
            </a:r>
          </a:p>
          <a:p>
            <a:pPr marL="402336" lvl="1" indent="0" algn="just">
              <a:buNone/>
            </a:pPr>
            <a:r>
              <a:rPr lang="en-US" sz="1000" dirty="0">
                <a:latin typeface="Courier"/>
              </a:rPr>
              <a:t>      </a:t>
            </a:r>
            <a:r>
              <a:rPr lang="en-US" sz="1000" dirty="0" err="1">
                <a:latin typeface="Courier"/>
              </a:rPr>
              <a:t>int</a:t>
            </a:r>
            <a:r>
              <a:rPr lang="en-US" sz="1000" dirty="0">
                <a:latin typeface="Courier"/>
              </a:rPr>
              <a:t> a = 11;</a:t>
            </a:r>
          </a:p>
          <a:p>
            <a:pPr marL="402336" lvl="1" indent="0" algn="just">
              <a:buNone/>
            </a:pPr>
            <a:r>
              <a:rPr lang="en-US" sz="1000" dirty="0">
                <a:latin typeface="Courier"/>
              </a:rPr>
              <a:t>      </a:t>
            </a:r>
            <a:r>
              <a:rPr lang="en-US" sz="1000" dirty="0" err="1">
                <a:latin typeface="Courier"/>
              </a:rPr>
              <a:t>int</a:t>
            </a:r>
            <a:r>
              <a:rPr lang="en-US" sz="1000" dirty="0">
                <a:latin typeface="Courier"/>
              </a:rPr>
              <a:t> b = 6;</a:t>
            </a:r>
          </a:p>
          <a:p>
            <a:pPr marL="402336" lvl="1" indent="0" algn="just">
              <a:buNone/>
            </a:pPr>
            <a:r>
              <a:rPr lang="en-US" sz="1000" dirty="0">
                <a:latin typeface="Courier"/>
              </a:rPr>
              <a:t>      double c = 7.3;</a:t>
            </a:r>
          </a:p>
          <a:p>
            <a:pPr marL="402336" lvl="1" indent="0" algn="just">
              <a:buNone/>
            </a:pPr>
            <a:r>
              <a:rPr lang="en-US" sz="1000" dirty="0">
                <a:latin typeface="Courier"/>
              </a:rPr>
              <a:t>      double d = 9.4;</a:t>
            </a:r>
          </a:p>
          <a:p>
            <a:pPr marL="402336" lvl="1" indent="0" algn="just">
              <a:buNone/>
            </a:pPr>
            <a:r>
              <a:rPr lang="en-US" sz="1000" dirty="0">
                <a:latin typeface="Courier"/>
              </a:rPr>
              <a:t>      </a:t>
            </a:r>
            <a:r>
              <a:rPr lang="en-US" sz="1000" dirty="0" err="1">
                <a:latin typeface="Courier"/>
              </a:rPr>
              <a:t>int</a:t>
            </a:r>
            <a:r>
              <a:rPr lang="en-US" sz="1000" dirty="0">
                <a:latin typeface="Courier"/>
              </a:rPr>
              <a:t> result1 = </a:t>
            </a:r>
            <a:r>
              <a:rPr lang="en-US" sz="1000" dirty="0" err="1">
                <a:latin typeface="Courier"/>
              </a:rPr>
              <a:t>minFunction</a:t>
            </a:r>
            <a:r>
              <a:rPr lang="en-US" sz="1000" dirty="0">
                <a:latin typeface="Courier"/>
              </a:rPr>
              <a:t>(a, b);</a:t>
            </a:r>
          </a:p>
          <a:p>
            <a:pPr marL="402336" lvl="1" indent="0" algn="just">
              <a:buNone/>
            </a:pPr>
            <a:r>
              <a:rPr lang="en-US" sz="1000" dirty="0">
                <a:latin typeface="Courier"/>
              </a:rPr>
              <a:t>      </a:t>
            </a:r>
          </a:p>
          <a:p>
            <a:pPr marL="402336" lvl="1" indent="0" algn="just">
              <a:buNone/>
            </a:pPr>
            <a:r>
              <a:rPr lang="en-US" sz="1000" dirty="0">
                <a:latin typeface="Courier"/>
              </a:rPr>
              <a:t>      // same function name with different parameters</a:t>
            </a:r>
          </a:p>
          <a:p>
            <a:pPr marL="402336" lvl="1" indent="0" algn="just">
              <a:buNone/>
            </a:pPr>
            <a:r>
              <a:rPr lang="en-US" sz="1000" dirty="0">
                <a:latin typeface="Courier"/>
              </a:rPr>
              <a:t>      double result2 = </a:t>
            </a:r>
            <a:r>
              <a:rPr lang="en-US" sz="1000" dirty="0" err="1">
                <a:latin typeface="Courier"/>
              </a:rPr>
              <a:t>minFunction</a:t>
            </a:r>
            <a:r>
              <a:rPr lang="en-US" sz="1000" dirty="0">
                <a:latin typeface="Courier"/>
              </a:rPr>
              <a:t>(c, d);</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("Minimum Value = " + result1);</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("Minimum Value = " + result2);</a:t>
            </a:r>
          </a:p>
          <a:p>
            <a:pPr marL="402336" lvl="1" indent="0" algn="just">
              <a:buNone/>
            </a:pPr>
            <a:r>
              <a:rPr lang="en-US" sz="1000" dirty="0">
                <a:latin typeface="Courier"/>
              </a:rPr>
              <a:t>   }</a:t>
            </a:r>
          </a:p>
          <a:p>
            <a:pPr marL="402336" lvl="1" indent="0" algn="just">
              <a:buNone/>
            </a:pPr>
            <a:endParaRPr lang="en-US" sz="1000" dirty="0">
              <a:latin typeface="Courier"/>
            </a:endParaRPr>
          </a:p>
          <a:p>
            <a:pPr marL="402336" lvl="1" indent="0" algn="just">
              <a:buNone/>
            </a:pPr>
            <a:r>
              <a:rPr lang="en-US" sz="1000" dirty="0">
                <a:latin typeface="Courier"/>
              </a:rPr>
              <a:t>   // for integer</a:t>
            </a:r>
          </a:p>
          <a:p>
            <a:pPr marL="402336" lvl="1" indent="0" algn="just">
              <a:buNone/>
            </a:pPr>
            <a:r>
              <a:rPr lang="en-US" sz="1000" dirty="0">
                <a:latin typeface="Courier"/>
              </a:rPr>
              <a:t>   public static </a:t>
            </a:r>
            <a:r>
              <a:rPr lang="en-US" sz="1000" dirty="0" err="1">
                <a:latin typeface="Courier"/>
              </a:rPr>
              <a:t>int</a:t>
            </a:r>
            <a:r>
              <a:rPr lang="en-US" sz="1000" dirty="0">
                <a:latin typeface="Courier"/>
              </a:rPr>
              <a:t> </a:t>
            </a:r>
            <a:r>
              <a:rPr lang="en-US" sz="1000" dirty="0" err="1">
                <a:latin typeface="Courier"/>
              </a:rPr>
              <a:t>minFunction</a:t>
            </a:r>
            <a:r>
              <a:rPr lang="en-US" sz="1000" dirty="0">
                <a:latin typeface="Courier"/>
              </a:rPr>
              <a:t>(</a:t>
            </a:r>
            <a:r>
              <a:rPr lang="en-US" sz="1000" dirty="0" err="1">
                <a:latin typeface="Courier"/>
              </a:rPr>
              <a:t>int</a:t>
            </a:r>
            <a:r>
              <a:rPr lang="en-US" sz="1000" dirty="0">
                <a:latin typeface="Courier"/>
              </a:rPr>
              <a:t> n1, </a:t>
            </a:r>
            <a:r>
              <a:rPr lang="en-US" sz="1000" dirty="0" err="1">
                <a:latin typeface="Courier"/>
              </a:rPr>
              <a:t>int</a:t>
            </a:r>
            <a:r>
              <a:rPr lang="en-US" sz="1000" dirty="0">
                <a:latin typeface="Courier"/>
              </a:rPr>
              <a:t> n2) {</a:t>
            </a:r>
          </a:p>
          <a:p>
            <a:pPr marL="402336" lvl="1" indent="0" algn="just">
              <a:buNone/>
            </a:pPr>
            <a:r>
              <a:rPr lang="en-US" sz="1000" dirty="0">
                <a:latin typeface="Courier"/>
              </a:rPr>
              <a:t>      </a:t>
            </a:r>
            <a:r>
              <a:rPr lang="en-US" sz="1000" dirty="0" err="1">
                <a:latin typeface="Courier"/>
              </a:rPr>
              <a:t>int</a:t>
            </a:r>
            <a:r>
              <a:rPr lang="en-US" sz="1000" dirty="0">
                <a:latin typeface="Courier"/>
              </a:rPr>
              <a:t> min;</a:t>
            </a:r>
          </a:p>
          <a:p>
            <a:pPr marL="402336" lvl="1" indent="0" algn="just">
              <a:buNone/>
            </a:pPr>
            <a:r>
              <a:rPr lang="en-US" sz="1000" dirty="0">
                <a:latin typeface="Courier"/>
              </a:rPr>
              <a:t>      if (n1 &gt; n2)</a:t>
            </a:r>
          </a:p>
          <a:p>
            <a:pPr marL="402336" lvl="1" indent="0" algn="just">
              <a:buNone/>
            </a:pPr>
            <a:r>
              <a:rPr lang="en-US" sz="1000" dirty="0">
                <a:latin typeface="Courier"/>
              </a:rPr>
              <a:t>         min = n2;</a:t>
            </a:r>
          </a:p>
          <a:p>
            <a:pPr marL="402336" lvl="1" indent="0" algn="just">
              <a:buNone/>
            </a:pPr>
            <a:r>
              <a:rPr lang="en-US" sz="1000" dirty="0">
                <a:latin typeface="Courier"/>
              </a:rPr>
              <a:t>      else</a:t>
            </a:r>
          </a:p>
          <a:p>
            <a:pPr marL="402336" lvl="1" indent="0" algn="just">
              <a:buNone/>
            </a:pPr>
            <a:r>
              <a:rPr lang="en-US" sz="1000" dirty="0">
                <a:latin typeface="Courier"/>
              </a:rPr>
              <a:t>         min = n1;</a:t>
            </a:r>
          </a:p>
          <a:p>
            <a:pPr marL="402336" lvl="1" indent="0" algn="just">
              <a:buNone/>
            </a:pPr>
            <a:endParaRPr lang="en-US" sz="1000" dirty="0">
              <a:latin typeface="Courier"/>
            </a:endParaRPr>
          </a:p>
          <a:p>
            <a:pPr marL="402336" lvl="1" indent="0" algn="just">
              <a:buNone/>
            </a:pPr>
            <a:r>
              <a:rPr lang="en-US" sz="1000" dirty="0">
                <a:latin typeface="Courier"/>
              </a:rPr>
              <a:t>      return min; </a:t>
            </a:r>
          </a:p>
          <a:p>
            <a:pPr marL="402336" lvl="1" indent="0" algn="just">
              <a:buNone/>
            </a:pPr>
            <a:r>
              <a:rPr lang="en-US" sz="1000" dirty="0">
                <a:latin typeface="Courier"/>
              </a:rPr>
              <a:t>   }</a:t>
            </a:r>
          </a:p>
        </p:txBody>
      </p:sp>
    </p:spTree>
    <p:extLst>
      <p:ext uri="{BB962C8B-B14F-4D97-AF65-F5344CB8AC3E}">
        <p14:creationId xmlns:p14="http://schemas.microsoft.com/office/powerpoint/2010/main" val="347123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Autofit/>
          </a:bodyPr>
          <a:lstStyle/>
          <a:p>
            <a:pPr marL="402336" lvl="1" indent="0" algn="just">
              <a:buNone/>
            </a:pPr>
            <a:r>
              <a:rPr lang="en-US" sz="1200" dirty="0">
                <a:latin typeface="Courier"/>
              </a:rPr>
              <a:t> // for double</a:t>
            </a:r>
          </a:p>
          <a:p>
            <a:pPr marL="402336" lvl="1" indent="0" algn="just">
              <a:buNone/>
            </a:pPr>
            <a:r>
              <a:rPr lang="en-US" sz="1200" dirty="0">
                <a:latin typeface="Courier"/>
              </a:rPr>
              <a:t>   public static double </a:t>
            </a:r>
            <a:r>
              <a:rPr lang="en-US" sz="1200" dirty="0" err="1">
                <a:latin typeface="Courier"/>
              </a:rPr>
              <a:t>minFunction</a:t>
            </a:r>
            <a:r>
              <a:rPr lang="en-US" sz="1200" dirty="0">
                <a:latin typeface="Courier"/>
              </a:rPr>
              <a:t>(double n1, double n2) {</a:t>
            </a:r>
          </a:p>
          <a:p>
            <a:pPr marL="402336" lvl="1" indent="0" algn="just">
              <a:buNone/>
            </a:pPr>
            <a:r>
              <a:rPr lang="en-US" sz="1200" dirty="0">
                <a:latin typeface="Courier"/>
              </a:rPr>
              <a:t>     double min;</a:t>
            </a:r>
          </a:p>
          <a:p>
            <a:pPr marL="402336" lvl="1" indent="0" algn="just">
              <a:buNone/>
            </a:pPr>
            <a:r>
              <a:rPr lang="en-US" sz="1200" dirty="0">
                <a:latin typeface="Courier"/>
              </a:rPr>
              <a:t>      if (n1 &gt; n2)</a:t>
            </a:r>
          </a:p>
          <a:p>
            <a:pPr marL="402336" lvl="1" indent="0" algn="just">
              <a:buNone/>
            </a:pPr>
            <a:r>
              <a:rPr lang="en-US" sz="1200" dirty="0">
                <a:latin typeface="Courier"/>
              </a:rPr>
              <a:t>         min = n2;</a:t>
            </a:r>
          </a:p>
          <a:p>
            <a:pPr marL="402336" lvl="1" indent="0" algn="just">
              <a:buNone/>
            </a:pPr>
            <a:r>
              <a:rPr lang="en-US" sz="1200" dirty="0">
                <a:latin typeface="Courier"/>
              </a:rPr>
              <a:t>      else</a:t>
            </a:r>
          </a:p>
          <a:p>
            <a:pPr marL="402336" lvl="1" indent="0" algn="just">
              <a:buNone/>
            </a:pPr>
            <a:r>
              <a:rPr lang="en-US" sz="1200" dirty="0">
                <a:latin typeface="Courier"/>
              </a:rPr>
              <a:t>         min = n1;</a:t>
            </a:r>
          </a:p>
          <a:p>
            <a:pPr marL="402336" lvl="1" indent="0" algn="just">
              <a:buNone/>
            </a:pPr>
            <a:endParaRPr lang="en-US" sz="1200" dirty="0">
              <a:latin typeface="Courier"/>
            </a:endParaRPr>
          </a:p>
          <a:p>
            <a:pPr marL="402336" lvl="1" indent="0" algn="just">
              <a:buNone/>
            </a:pPr>
            <a:r>
              <a:rPr lang="en-US" sz="1200" dirty="0">
                <a:latin typeface="Courier"/>
              </a:rPr>
              <a:t>      return min; </a:t>
            </a:r>
          </a:p>
          <a:p>
            <a:pPr marL="402336" lvl="1" indent="0" algn="just">
              <a:buNone/>
            </a:pPr>
            <a:r>
              <a:rPr lang="en-US" sz="1200" dirty="0">
                <a:latin typeface="Courier"/>
              </a:rPr>
              <a:t>   }</a:t>
            </a:r>
          </a:p>
          <a:p>
            <a:pPr marL="402336" lvl="1" indent="0" algn="just">
              <a:buNone/>
            </a:pPr>
            <a:r>
              <a:rPr lang="en-US" sz="1200" dirty="0" smtClean="0">
                <a:latin typeface="Courier"/>
              </a:rPr>
              <a:t>}</a:t>
            </a:r>
          </a:p>
          <a:p>
            <a:pPr marL="109728" indent="0" algn="just">
              <a:buNone/>
            </a:pPr>
            <a:endParaRPr lang="en-US" sz="1200" dirty="0">
              <a:latin typeface="Courier"/>
            </a:endParaRPr>
          </a:p>
          <a:p>
            <a:pPr algn="just"/>
            <a:r>
              <a:rPr lang="en-US" sz="2000" dirty="0">
                <a:latin typeface="+mj-lt"/>
              </a:rPr>
              <a:t>Output</a:t>
            </a:r>
          </a:p>
          <a:p>
            <a:pPr algn="just"/>
            <a:endParaRPr lang="en-US" sz="1200" dirty="0">
              <a:latin typeface="+mj-lt"/>
            </a:endParaRPr>
          </a:p>
          <a:p>
            <a:pPr marL="402336" lvl="1" indent="0" algn="just">
              <a:buNone/>
            </a:pPr>
            <a:r>
              <a:rPr lang="en-US" sz="1400" dirty="0">
                <a:latin typeface="Courier"/>
              </a:rPr>
              <a:t>Minimum Value = 6</a:t>
            </a:r>
          </a:p>
          <a:p>
            <a:pPr marL="402336" lvl="1" indent="0" algn="just">
              <a:buNone/>
            </a:pPr>
            <a:r>
              <a:rPr lang="en-US" sz="1400" dirty="0">
                <a:latin typeface="Courier"/>
              </a:rPr>
              <a:t>Minimum Value = 7.3</a:t>
            </a:r>
            <a:endParaRPr lang="en-US" sz="1400" dirty="0" smtClean="0">
              <a:latin typeface="Courier"/>
            </a:endParaRPr>
          </a:p>
        </p:txBody>
      </p:sp>
    </p:spTree>
    <p:extLst>
      <p:ext uri="{BB962C8B-B14F-4D97-AF65-F5344CB8AC3E}">
        <p14:creationId xmlns:p14="http://schemas.microsoft.com/office/powerpoint/2010/main" val="347614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Overloading</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3200" dirty="0"/>
              <a:t>Overloading methods makes program readable. </a:t>
            </a:r>
            <a:endParaRPr lang="en-US" sz="3200" dirty="0" smtClean="0"/>
          </a:p>
          <a:p>
            <a:pPr algn="just"/>
            <a:r>
              <a:rPr lang="en-US" sz="3200" dirty="0" smtClean="0"/>
              <a:t>Here</a:t>
            </a:r>
            <a:r>
              <a:rPr lang="en-US" sz="3200" dirty="0"/>
              <a:t>, two methods are given by the same name but with different parameters. </a:t>
            </a:r>
            <a:endParaRPr lang="en-US" sz="3200" dirty="0" smtClean="0"/>
          </a:p>
          <a:p>
            <a:pPr algn="just"/>
            <a:r>
              <a:rPr lang="en-US" sz="3200" dirty="0" smtClean="0"/>
              <a:t>The </a:t>
            </a:r>
            <a:r>
              <a:rPr lang="en-US" sz="3200" dirty="0"/>
              <a:t>minimum number from integer and double types is the result.</a:t>
            </a:r>
            <a:endParaRPr lang="en-US" sz="3600" dirty="0" smtClean="0">
              <a:latin typeface="Courier"/>
            </a:endParaRPr>
          </a:p>
        </p:txBody>
      </p:sp>
    </p:spTree>
    <p:extLst>
      <p:ext uri="{BB962C8B-B14F-4D97-AF65-F5344CB8AC3E}">
        <p14:creationId xmlns:p14="http://schemas.microsoft.com/office/powerpoint/2010/main" val="16416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Command-Line Arguments</a:t>
            </a:r>
          </a:p>
        </p:txBody>
      </p:sp>
      <p:sp>
        <p:nvSpPr>
          <p:cNvPr id="3" name="Content Placeholder 2"/>
          <p:cNvSpPr>
            <a:spLocks noGrp="1"/>
          </p:cNvSpPr>
          <p:nvPr>
            <p:ph idx="1"/>
          </p:nvPr>
        </p:nvSpPr>
        <p:spPr>
          <a:xfrm>
            <a:off x="609600" y="1841500"/>
            <a:ext cx="10972800" cy="4325112"/>
          </a:xfrm>
        </p:spPr>
        <p:txBody>
          <a:bodyPr>
            <a:noAutofit/>
          </a:bodyPr>
          <a:lstStyle/>
          <a:p>
            <a:r>
              <a:rPr lang="en-US" dirty="0"/>
              <a:t>Sometimes you will want to pass some information into a program when you run it. </a:t>
            </a:r>
            <a:endParaRPr lang="en-US" dirty="0" smtClean="0"/>
          </a:p>
          <a:p>
            <a:r>
              <a:rPr lang="en-US" dirty="0" smtClean="0"/>
              <a:t>This </a:t>
            </a:r>
            <a:r>
              <a:rPr lang="en-US" dirty="0"/>
              <a:t>is accomplished by passing command-line arguments to main( ).</a:t>
            </a:r>
          </a:p>
          <a:p>
            <a:r>
              <a:rPr lang="en-US" dirty="0"/>
              <a:t>A command-line argument is the information that directly follows the program's name on the command line when it is executed. </a:t>
            </a:r>
            <a:endParaRPr lang="en-US" dirty="0" smtClean="0"/>
          </a:p>
          <a:p>
            <a:r>
              <a:rPr lang="en-US" dirty="0" smtClean="0"/>
              <a:t>To </a:t>
            </a:r>
            <a:r>
              <a:rPr lang="en-US" dirty="0"/>
              <a:t>access the command-line arguments inside a Java program is quite easy. They are stored as strings in the String array passed to main( ).</a:t>
            </a:r>
          </a:p>
        </p:txBody>
      </p:sp>
    </p:spTree>
    <p:extLst>
      <p:ext uri="{BB962C8B-B14F-4D97-AF65-F5344CB8AC3E}">
        <p14:creationId xmlns:p14="http://schemas.microsoft.com/office/powerpoint/2010/main" val="194645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Methods</a:t>
            </a:r>
          </a:p>
        </p:txBody>
      </p:sp>
    </p:spTree>
    <p:extLst>
      <p:ext uri="{BB962C8B-B14F-4D97-AF65-F5344CB8AC3E}">
        <p14:creationId xmlns:p14="http://schemas.microsoft.com/office/powerpoint/2010/main" val="73068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Command-Line Arguments</a:t>
            </a:r>
          </a:p>
        </p:txBody>
      </p:sp>
      <p:sp>
        <p:nvSpPr>
          <p:cNvPr id="3" name="Content Placeholder 2"/>
          <p:cNvSpPr>
            <a:spLocks noGrp="1"/>
          </p:cNvSpPr>
          <p:nvPr>
            <p:ph idx="1"/>
          </p:nvPr>
        </p:nvSpPr>
        <p:spPr>
          <a:xfrm>
            <a:off x="609600" y="1841500"/>
            <a:ext cx="10972800" cy="4325112"/>
          </a:xfrm>
        </p:spPr>
        <p:txBody>
          <a:bodyPr>
            <a:noAutofit/>
          </a:bodyPr>
          <a:lstStyle/>
          <a:p>
            <a:r>
              <a:rPr lang="en-US" sz="2000" dirty="0"/>
              <a:t>The following program displays all of the command-line arguments that it is called </a:t>
            </a:r>
            <a:r>
              <a:rPr lang="en-US" sz="2000" dirty="0" smtClean="0"/>
              <a:t>with :</a:t>
            </a:r>
          </a:p>
          <a:p>
            <a:endParaRPr lang="en-US" sz="2000" dirty="0"/>
          </a:p>
          <a:p>
            <a:pPr marL="402336" lvl="1" indent="0">
              <a:buNone/>
            </a:pPr>
            <a:r>
              <a:rPr lang="en-US" sz="1800" dirty="0">
                <a:latin typeface="Courier"/>
              </a:rPr>
              <a:t>public class </a:t>
            </a:r>
            <a:r>
              <a:rPr lang="en-US" sz="1800" dirty="0" err="1">
                <a:latin typeface="Courier"/>
              </a:rPr>
              <a:t>CommandLine</a:t>
            </a:r>
            <a:r>
              <a:rPr lang="en-US" sz="1800" dirty="0">
                <a:latin typeface="Courier"/>
              </a:rPr>
              <a:t> </a:t>
            </a:r>
            <a:r>
              <a:rPr lang="en-US" sz="1800" dirty="0" smtClean="0">
                <a:latin typeface="Courier"/>
              </a:rPr>
              <a:t>{</a:t>
            </a:r>
            <a:endParaRPr lang="en-US" sz="1800" dirty="0">
              <a:latin typeface="Courier"/>
            </a:endParaRPr>
          </a:p>
          <a:p>
            <a:pPr marL="402336" lvl="1" indent="0">
              <a:buNone/>
            </a:pPr>
            <a:r>
              <a:rPr lang="en-US" sz="1800" dirty="0">
                <a:latin typeface="Courier"/>
              </a:rPr>
              <a:t>   public static void main(String </a:t>
            </a:r>
            <a:r>
              <a:rPr lang="en-US" sz="1800" dirty="0" err="1">
                <a:latin typeface="Courier"/>
              </a:rPr>
              <a:t>args</a:t>
            </a:r>
            <a:r>
              <a:rPr lang="en-US" sz="1800" dirty="0">
                <a:latin typeface="Courier"/>
              </a:rPr>
              <a:t>[]) { </a:t>
            </a:r>
          </a:p>
          <a:p>
            <a:pPr marL="402336" lvl="1" indent="0">
              <a:buNone/>
            </a:pPr>
            <a:r>
              <a:rPr lang="en-US" sz="1800" dirty="0">
                <a:latin typeface="Courier"/>
              </a:rPr>
              <a:t>      for(</a:t>
            </a:r>
            <a:r>
              <a:rPr lang="en-US" sz="1800" dirty="0" err="1">
                <a:latin typeface="Courier"/>
              </a:rPr>
              <a:t>int</a:t>
            </a:r>
            <a:r>
              <a:rPr lang="en-US" sz="1800" dirty="0">
                <a:latin typeface="Courier"/>
              </a:rPr>
              <a:t> </a:t>
            </a:r>
            <a:r>
              <a:rPr lang="en-US" sz="1800" dirty="0" err="1">
                <a:latin typeface="Courier"/>
              </a:rPr>
              <a:t>i</a:t>
            </a:r>
            <a:r>
              <a:rPr lang="en-US" sz="1800" dirty="0">
                <a:latin typeface="Courier"/>
              </a:rPr>
              <a:t> = 0; </a:t>
            </a:r>
            <a:r>
              <a:rPr lang="en-US" sz="1800" dirty="0" err="1">
                <a:latin typeface="Courier"/>
              </a:rPr>
              <a:t>i</a:t>
            </a:r>
            <a:r>
              <a:rPr lang="en-US" sz="1800" dirty="0">
                <a:latin typeface="Courier"/>
              </a:rPr>
              <a:t>&lt;</a:t>
            </a:r>
            <a:r>
              <a:rPr lang="en-US" sz="1800" dirty="0" err="1">
                <a:latin typeface="Courier"/>
              </a:rPr>
              <a:t>args.length</a:t>
            </a:r>
            <a:r>
              <a:rPr lang="en-US" sz="1800" dirty="0">
                <a:latin typeface="Courier"/>
              </a:rPr>
              <a:t>; </a:t>
            </a:r>
            <a:r>
              <a:rPr lang="en-US" sz="1800" dirty="0" err="1">
                <a:latin typeface="Courier"/>
              </a:rPr>
              <a:t>i</a:t>
            </a:r>
            <a:r>
              <a:rPr lang="en-US" sz="1800" dirty="0">
                <a:latin typeface="Courier"/>
              </a:rPr>
              <a:t>++) {</a:t>
            </a:r>
          </a:p>
          <a:p>
            <a:pPr marL="402336" lvl="1" indent="0">
              <a:buNone/>
            </a:pPr>
            <a:r>
              <a:rPr lang="en-US" sz="1800" dirty="0">
                <a:latin typeface="Courier"/>
              </a:rPr>
              <a:t>         </a:t>
            </a:r>
            <a:r>
              <a:rPr lang="en-US" sz="1800" dirty="0" err="1">
                <a:latin typeface="Courier"/>
              </a:rPr>
              <a:t>System.out.println</a:t>
            </a:r>
            <a:r>
              <a:rPr lang="en-US" sz="1800" dirty="0">
                <a:latin typeface="Courier"/>
              </a:rPr>
              <a:t>("</a:t>
            </a:r>
            <a:r>
              <a:rPr lang="en-US" sz="1800" dirty="0" err="1">
                <a:latin typeface="Courier"/>
              </a:rPr>
              <a:t>args</a:t>
            </a:r>
            <a:r>
              <a:rPr lang="en-US" sz="1800" dirty="0">
                <a:latin typeface="Courier"/>
              </a:rPr>
              <a:t>[" + </a:t>
            </a:r>
            <a:r>
              <a:rPr lang="en-US" sz="1800" dirty="0" err="1">
                <a:latin typeface="Courier"/>
              </a:rPr>
              <a:t>i</a:t>
            </a:r>
            <a:r>
              <a:rPr lang="en-US" sz="1800" dirty="0">
                <a:latin typeface="Courier"/>
              </a:rPr>
              <a:t> + "]: " +  </a:t>
            </a:r>
            <a:r>
              <a:rPr lang="en-US" sz="1800" dirty="0" err="1">
                <a:latin typeface="Courier"/>
              </a:rPr>
              <a:t>args</a:t>
            </a:r>
            <a:r>
              <a:rPr lang="en-US" sz="1800" dirty="0">
                <a:latin typeface="Courier"/>
              </a:rPr>
              <a:t>[</a:t>
            </a:r>
            <a:r>
              <a:rPr lang="en-US" sz="1800" dirty="0" err="1">
                <a:latin typeface="Courier"/>
              </a:rPr>
              <a:t>i</a:t>
            </a:r>
            <a:r>
              <a:rPr lang="en-US" sz="1800" dirty="0">
                <a:latin typeface="Courier"/>
              </a:rPr>
              <a:t>]);</a:t>
            </a:r>
          </a:p>
          <a:p>
            <a:pPr marL="402336" lvl="1" indent="0">
              <a:buNone/>
            </a:pPr>
            <a:r>
              <a:rPr lang="en-US" sz="1800" dirty="0">
                <a:latin typeface="Courier"/>
              </a:rPr>
              <a:t>      }</a:t>
            </a:r>
          </a:p>
          <a:p>
            <a:pPr marL="402336" lvl="1" indent="0">
              <a:buNone/>
            </a:pPr>
            <a:r>
              <a:rPr lang="en-US" sz="1800" dirty="0">
                <a:latin typeface="Courier"/>
              </a:rPr>
              <a:t>   }</a:t>
            </a:r>
          </a:p>
          <a:p>
            <a:pPr marL="402336" lvl="1" indent="0">
              <a:buNone/>
            </a:pPr>
            <a:r>
              <a:rPr lang="en-US" sz="1800" dirty="0" smtClean="0">
                <a:latin typeface="Courier"/>
              </a:rPr>
              <a:t>}</a:t>
            </a:r>
          </a:p>
          <a:p>
            <a:pPr marL="109728" indent="0">
              <a:buNone/>
            </a:pPr>
            <a:endParaRPr lang="en-US" sz="2000" dirty="0"/>
          </a:p>
          <a:p>
            <a:r>
              <a:rPr lang="en-US" sz="2000" dirty="0"/>
              <a:t>Try executing this program as shown here −</a:t>
            </a:r>
          </a:p>
          <a:p>
            <a:endParaRPr lang="en-US" sz="2000" dirty="0"/>
          </a:p>
          <a:p>
            <a:pPr marL="402336" lvl="1" indent="0">
              <a:buNone/>
            </a:pPr>
            <a:r>
              <a:rPr lang="en-US" sz="1800" dirty="0">
                <a:latin typeface="Courier"/>
              </a:rPr>
              <a:t>$java </a:t>
            </a:r>
            <a:r>
              <a:rPr lang="en-US" sz="1800" dirty="0" err="1">
                <a:latin typeface="Courier"/>
              </a:rPr>
              <a:t>CommandLine</a:t>
            </a:r>
            <a:r>
              <a:rPr lang="en-US" sz="1800" dirty="0">
                <a:latin typeface="Courier"/>
              </a:rPr>
              <a:t> this is a command line 200 -100</a:t>
            </a:r>
          </a:p>
        </p:txBody>
      </p:sp>
    </p:spTree>
    <p:extLst>
      <p:ext uri="{BB962C8B-B14F-4D97-AF65-F5344CB8AC3E}">
        <p14:creationId xmlns:p14="http://schemas.microsoft.com/office/powerpoint/2010/main" val="381602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Command-Line Arguments</a:t>
            </a:r>
          </a:p>
        </p:txBody>
      </p:sp>
      <p:sp>
        <p:nvSpPr>
          <p:cNvPr id="3" name="Content Placeholder 2"/>
          <p:cNvSpPr>
            <a:spLocks noGrp="1"/>
          </p:cNvSpPr>
          <p:nvPr>
            <p:ph idx="1"/>
          </p:nvPr>
        </p:nvSpPr>
        <p:spPr>
          <a:xfrm>
            <a:off x="609600" y="1841500"/>
            <a:ext cx="10972800" cy="4325112"/>
          </a:xfrm>
        </p:spPr>
        <p:txBody>
          <a:bodyPr>
            <a:noAutofit/>
          </a:bodyPr>
          <a:lstStyle/>
          <a:p>
            <a:r>
              <a:rPr lang="en-US" dirty="0"/>
              <a:t>Output</a:t>
            </a:r>
          </a:p>
          <a:p>
            <a:endParaRPr lang="en-US" sz="2000" dirty="0"/>
          </a:p>
          <a:p>
            <a:pPr marL="402336" lvl="1" indent="0">
              <a:buNone/>
            </a:pPr>
            <a:r>
              <a:rPr lang="en-US" sz="1800" dirty="0" err="1">
                <a:latin typeface="Courier"/>
              </a:rPr>
              <a:t>args</a:t>
            </a:r>
            <a:r>
              <a:rPr lang="en-US" sz="1800" dirty="0">
                <a:latin typeface="Courier"/>
              </a:rPr>
              <a:t>[0]: this</a:t>
            </a:r>
          </a:p>
          <a:p>
            <a:pPr marL="402336" lvl="1" indent="0">
              <a:buNone/>
            </a:pPr>
            <a:r>
              <a:rPr lang="en-US" sz="1800" dirty="0" err="1">
                <a:latin typeface="Courier"/>
              </a:rPr>
              <a:t>args</a:t>
            </a:r>
            <a:r>
              <a:rPr lang="en-US" sz="1800" dirty="0">
                <a:latin typeface="Courier"/>
              </a:rPr>
              <a:t>[1]: is</a:t>
            </a:r>
          </a:p>
          <a:p>
            <a:pPr marL="402336" lvl="1" indent="0">
              <a:buNone/>
            </a:pPr>
            <a:r>
              <a:rPr lang="en-US" sz="1800" dirty="0" err="1">
                <a:latin typeface="Courier"/>
              </a:rPr>
              <a:t>args</a:t>
            </a:r>
            <a:r>
              <a:rPr lang="en-US" sz="1800" dirty="0">
                <a:latin typeface="Courier"/>
              </a:rPr>
              <a:t>[2]: a</a:t>
            </a:r>
          </a:p>
          <a:p>
            <a:pPr marL="402336" lvl="1" indent="0">
              <a:buNone/>
            </a:pPr>
            <a:r>
              <a:rPr lang="en-US" sz="1800" dirty="0" err="1">
                <a:latin typeface="Courier"/>
              </a:rPr>
              <a:t>args</a:t>
            </a:r>
            <a:r>
              <a:rPr lang="en-US" sz="1800" dirty="0">
                <a:latin typeface="Courier"/>
              </a:rPr>
              <a:t>[3]: command</a:t>
            </a:r>
          </a:p>
          <a:p>
            <a:pPr marL="402336" lvl="1" indent="0">
              <a:buNone/>
            </a:pPr>
            <a:r>
              <a:rPr lang="en-US" sz="1800" dirty="0" err="1">
                <a:latin typeface="Courier"/>
              </a:rPr>
              <a:t>args</a:t>
            </a:r>
            <a:r>
              <a:rPr lang="en-US" sz="1800" dirty="0">
                <a:latin typeface="Courier"/>
              </a:rPr>
              <a:t>[4]: line</a:t>
            </a:r>
          </a:p>
          <a:p>
            <a:pPr marL="402336" lvl="1" indent="0">
              <a:buNone/>
            </a:pPr>
            <a:r>
              <a:rPr lang="en-US" sz="1800" dirty="0" err="1">
                <a:latin typeface="Courier"/>
              </a:rPr>
              <a:t>args</a:t>
            </a:r>
            <a:r>
              <a:rPr lang="en-US" sz="1800" dirty="0">
                <a:latin typeface="Courier"/>
              </a:rPr>
              <a:t>[5]: 200</a:t>
            </a:r>
          </a:p>
          <a:p>
            <a:pPr marL="402336" lvl="1" indent="0">
              <a:buNone/>
            </a:pPr>
            <a:r>
              <a:rPr lang="en-US" sz="1800" dirty="0" err="1">
                <a:latin typeface="Courier"/>
              </a:rPr>
              <a:t>args</a:t>
            </a:r>
            <a:r>
              <a:rPr lang="en-US" sz="1800" dirty="0">
                <a:latin typeface="Courier"/>
              </a:rPr>
              <a:t>[6]: -100</a:t>
            </a:r>
            <a:endParaRPr lang="en-US" sz="1600" dirty="0">
              <a:latin typeface="Courier"/>
            </a:endParaRPr>
          </a:p>
        </p:txBody>
      </p:sp>
    </p:spTree>
    <p:extLst>
      <p:ext uri="{BB962C8B-B14F-4D97-AF65-F5344CB8AC3E}">
        <p14:creationId xmlns:p14="http://schemas.microsoft.com/office/powerpoint/2010/main" val="191737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Constructors</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A constructor initializes an object when it is created. </a:t>
            </a:r>
            <a:endParaRPr lang="en-US" sz="2400" dirty="0" smtClean="0"/>
          </a:p>
          <a:p>
            <a:pPr algn="just"/>
            <a:r>
              <a:rPr lang="en-US" sz="2400" dirty="0" smtClean="0"/>
              <a:t>It </a:t>
            </a:r>
            <a:r>
              <a:rPr lang="en-US" sz="2400" dirty="0"/>
              <a:t>has the same name as its class and is syntactically similar to a method. However, constructors have no explicit return type.</a:t>
            </a:r>
          </a:p>
          <a:p>
            <a:pPr algn="just"/>
            <a:r>
              <a:rPr lang="en-US" sz="2400" dirty="0"/>
              <a:t>Typically, you will use a constructor to give initial values to the instance variables defined by the class, or to perform any other startup procedures required to create a fully formed object</a:t>
            </a:r>
            <a:r>
              <a:rPr lang="en-US" sz="2400" dirty="0" smtClean="0"/>
              <a:t>.</a:t>
            </a:r>
          </a:p>
          <a:p>
            <a:pPr algn="just"/>
            <a:r>
              <a:rPr lang="en-US" sz="2400" dirty="0"/>
              <a:t>All classes have constructors, whether you define one or not, because Java automatically provides a default constructor that initializes all member variables to zero. </a:t>
            </a:r>
            <a:endParaRPr lang="en-US" sz="2400" dirty="0" smtClean="0"/>
          </a:p>
          <a:p>
            <a:pPr algn="just"/>
            <a:r>
              <a:rPr lang="en-US" sz="2400" dirty="0" smtClean="0"/>
              <a:t>However</a:t>
            </a:r>
            <a:r>
              <a:rPr lang="en-US" sz="2400" dirty="0"/>
              <a:t>, once you define your own constructor, the default constructor is no longer used.</a:t>
            </a:r>
          </a:p>
        </p:txBody>
      </p:sp>
    </p:spTree>
    <p:extLst>
      <p:ext uri="{BB962C8B-B14F-4D97-AF65-F5344CB8AC3E}">
        <p14:creationId xmlns:p14="http://schemas.microsoft.com/office/powerpoint/2010/main" val="334689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Constructors</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Here is a simple example that uses a constructor without </a:t>
            </a:r>
            <a:r>
              <a:rPr lang="en-US" sz="2400" dirty="0" smtClean="0"/>
              <a:t>parameters</a:t>
            </a:r>
            <a:endParaRPr lang="en-US" sz="2400" dirty="0"/>
          </a:p>
          <a:p>
            <a:pPr algn="just"/>
            <a:endParaRPr lang="en-US" sz="2400" dirty="0"/>
          </a:p>
          <a:p>
            <a:pPr marL="402336" lvl="1" indent="0" algn="just">
              <a:buNone/>
            </a:pPr>
            <a:r>
              <a:rPr lang="en-US" sz="2000" dirty="0">
                <a:latin typeface="Courier"/>
              </a:rPr>
              <a:t>// A simple constructor.</a:t>
            </a:r>
          </a:p>
          <a:p>
            <a:pPr marL="402336" lvl="1" indent="0" algn="just">
              <a:buNone/>
            </a:pPr>
            <a:r>
              <a:rPr lang="en-US" sz="2000" dirty="0">
                <a:latin typeface="Courier"/>
              </a:rPr>
              <a:t>class </a:t>
            </a:r>
            <a:r>
              <a:rPr lang="en-US" sz="2000" dirty="0" err="1">
                <a:latin typeface="Courier"/>
              </a:rPr>
              <a:t>MyClass</a:t>
            </a:r>
            <a:r>
              <a:rPr lang="en-US" sz="2000" dirty="0">
                <a:latin typeface="Courier"/>
              </a:rPr>
              <a:t> {</a:t>
            </a:r>
          </a:p>
          <a:p>
            <a:pPr marL="402336" lvl="1" indent="0" algn="just">
              <a:buNone/>
            </a:pPr>
            <a:r>
              <a:rPr lang="en-US" sz="2000" dirty="0">
                <a:latin typeface="Courier"/>
              </a:rPr>
              <a:t>   </a:t>
            </a:r>
            <a:r>
              <a:rPr lang="en-US" sz="2000" dirty="0" err="1">
                <a:latin typeface="Courier"/>
              </a:rPr>
              <a:t>int</a:t>
            </a:r>
            <a:r>
              <a:rPr lang="en-US" sz="2000" dirty="0">
                <a:latin typeface="Courier"/>
              </a:rPr>
              <a:t> x;</a:t>
            </a:r>
          </a:p>
          <a:p>
            <a:pPr marL="402336" lvl="1" indent="0" algn="just">
              <a:buNone/>
            </a:pPr>
            <a:endParaRPr lang="en-US" sz="2000" dirty="0">
              <a:latin typeface="Courier"/>
            </a:endParaRPr>
          </a:p>
          <a:p>
            <a:pPr marL="402336" lvl="1" indent="0" algn="just">
              <a:buNone/>
            </a:pPr>
            <a:r>
              <a:rPr lang="en-US" sz="2000" dirty="0">
                <a:latin typeface="Courier"/>
              </a:rPr>
              <a:t>   // Following is the constructor</a:t>
            </a:r>
          </a:p>
          <a:p>
            <a:pPr marL="402336" lvl="1" indent="0" algn="just">
              <a:buNone/>
            </a:pPr>
            <a:r>
              <a:rPr lang="en-US" sz="2000" dirty="0">
                <a:latin typeface="Courier"/>
              </a:rPr>
              <a:t>   </a:t>
            </a:r>
            <a:r>
              <a:rPr lang="en-US" sz="2000" dirty="0" err="1">
                <a:latin typeface="Courier"/>
              </a:rPr>
              <a:t>MyClass</a:t>
            </a:r>
            <a:r>
              <a:rPr lang="en-US" sz="2000" dirty="0">
                <a:latin typeface="Courier"/>
              </a:rPr>
              <a:t>() {</a:t>
            </a:r>
          </a:p>
          <a:p>
            <a:pPr marL="402336" lvl="1" indent="0" algn="just">
              <a:buNone/>
            </a:pPr>
            <a:r>
              <a:rPr lang="en-US" sz="2000" dirty="0">
                <a:latin typeface="Courier"/>
              </a:rPr>
              <a:t>      x = 10;</a:t>
            </a:r>
          </a:p>
          <a:p>
            <a:pPr marL="402336" lvl="1" indent="0" algn="just">
              <a:buNone/>
            </a:pPr>
            <a:r>
              <a:rPr lang="en-US" sz="2000" dirty="0">
                <a:latin typeface="Courier"/>
              </a:rPr>
              <a:t>   }</a:t>
            </a:r>
          </a:p>
          <a:p>
            <a:pPr marL="402336" lvl="1" indent="0" algn="just">
              <a:buNone/>
            </a:pPr>
            <a:r>
              <a:rPr lang="en-US" sz="2000" dirty="0">
                <a:latin typeface="Courier"/>
              </a:rPr>
              <a:t>}</a:t>
            </a:r>
          </a:p>
        </p:txBody>
      </p:sp>
    </p:spTree>
    <p:extLst>
      <p:ext uri="{BB962C8B-B14F-4D97-AF65-F5344CB8AC3E}">
        <p14:creationId xmlns:p14="http://schemas.microsoft.com/office/powerpoint/2010/main" val="356530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Constructors</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You will have to call constructor to initialize objects as </a:t>
            </a:r>
            <a:r>
              <a:rPr lang="en-US" sz="2000" dirty="0" smtClean="0"/>
              <a:t>follows:</a:t>
            </a:r>
            <a:endParaRPr lang="en-US" sz="2000" dirty="0"/>
          </a:p>
          <a:p>
            <a:pPr algn="just"/>
            <a:endParaRPr lang="en-US" sz="2400" dirty="0"/>
          </a:p>
          <a:p>
            <a:pPr marL="402336" lvl="1" indent="0" algn="just">
              <a:buNone/>
            </a:pPr>
            <a:r>
              <a:rPr lang="en-US" sz="1800" dirty="0">
                <a:latin typeface="Courier"/>
              </a:rPr>
              <a:t>public class </a:t>
            </a:r>
            <a:r>
              <a:rPr lang="en-US" sz="1800" dirty="0" err="1">
                <a:latin typeface="Courier"/>
              </a:rPr>
              <a:t>ConsDemo</a:t>
            </a:r>
            <a:r>
              <a:rPr lang="en-US" sz="1800" dirty="0">
                <a:latin typeface="Courier"/>
              </a:rPr>
              <a:t> </a:t>
            </a:r>
            <a:r>
              <a:rPr lang="en-US" sz="1800" dirty="0" smtClean="0">
                <a:latin typeface="Courier"/>
              </a:rPr>
              <a:t>{</a:t>
            </a:r>
            <a:endParaRPr lang="en-US" sz="1800" dirty="0">
              <a:latin typeface="Courier"/>
            </a:endParaRPr>
          </a:p>
          <a:p>
            <a:pPr marL="402336" lvl="1" indent="0" algn="just">
              <a:buNone/>
            </a:pPr>
            <a:r>
              <a:rPr lang="en-US" sz="1800" dirty="0">
                <a:latin typeface="Courier"/>
              </a:rPr>
              <a:t>   public static void main(String </a:t>
            </a:r>
            <a:r>
              <a:rPr lang="en-US" sz="1800" dirty="0" err="1">
                <a:latin typeface="Courier"/>
              </a:rPr>
              <a:t>args</a:t>
            </a:r>
            <a:r>
              <a:rPr lang="en-US" sz="1800" dirty="0">
                <a:latin typeface="Courier"/>
              </a:rPr>
              <a:t>[]) {</a:t>
            </a:r>
          </a:p>
          <a:p>
            <a:pPr marL="402336" lvl="1" indent="0" algn="just">
              <a:buNone/>
            </a:pPr>
            <a:r>
              <a:rPr lang="en-US" sz="1800" dirty="0">
                <a:latin typeface="Courier"/>
              </a:rPr>
              <a:t>      </a:t>
            </a:r>
            <a:r>
              <a:rPr lang="en-US" sz="1800" dirty="0" err="1">
                <a:latin typeface="Courier"/>
              </a:rPr>
              <a:t>MyClass</a:t>
            </a:r>
            <a:r>
              <a:rPr lang="en-US" sz="1800" dirty="0">
                <a:latin typeface="Courier"/>
              </a:rPr>
              <a:t> t1 = new </a:t>
            </a:r>
            <a:r>
              <a:rPr lang="en-US" sz="1800" dirty="0" err="1">
                <a:latin typeface="Courier"/>
              </a:rPr>
              <a:t>MyClass</a:t>
            </a:r>
            <a:r>
              <a:rPr lang="en-US" sz="1800" dirty="0">
                <a:latin typeface="Courier"/>
              </a:rPr>
              <a:t>();</a:t>
            </a:r>
          </a:p>
          <a:p>
            <a:pPr marL="402336" lvl="1" indent="0" algn="just">
              <a:buNone/>
            </a:pPr>
            <a:r>
              <a:rPr lang="en-US" sz="1800" dirty="0">
                <a:latin typeface="Courier"/>
              </a:rPr>
              <a:t>      </a:t>
            </a:r>
            <a:r>
              <a:rPr lang="en-US" sz="1800" dirty="0" err="1">
                <a:latin typeface="Courier"/>
              </a:rPr>
              <a:t>MyClass</a:t>
            </a:r>
            <a:r>
              <a:rPr lang="en-US" sz="1800" dirty="0">
                <a:latin typeface="Courier"/>
              </a:rPr>
              <a:t> t2 = new </a:t>
            </a:r>
            <a:r>
              <a:rPr lang="en-US" sz="1800" dirty="0" err="1">
                <a:latin typeface="Courier"/>
              </a:rPr>
              <a:t>MyClass</a:t>
            </a:r>
            <a:r>
              <a:rPr lang="en-US" sz="1800" dirty="0">
                <a:latin typeface="Courier"/>
              </a:rPr>
              <a:t>();</a:t>
            </a:r>
          </a:p>
          <a:p>
            <a:pPr marL="402336" lvl="1" indent="0" algn="just">
              <a:buNone/>
            </a:pPr>
            <a:r>
              <a:rPr lang="en-US" sz="1800" dirty="0">
                <a:latin typeface="Courier"/>
              </a:rPr>
              <a:t>      </a:t>
            </a:r>
            <a:r>
              <a:rPr lang="en-US" sz="1800" dirty="0" err="1">
                <a:latin typeface="Courier"/>
              </a:rPr>
              <a:t>System.out.println</a:t>
            </a:r>
            <a:r>
              <a:rPr lang="en-US" sz="1800" dirty="0">
                <a:latin typeface="Courier"/>
              </a:rPr>
              <a:t>(t1.x + " " + t2.x);</a:t>
            </a:r>
          </a:p>
          <a:p>
            <a:pPr marL="402336" lvl="1" indent="0" algn="just">
              <a:buNone/>
            </a:pPr>
            <a:r>
              <a:rPr lang="en-US" sz="1800" dirty="0">
                <a:latin typeface="Courier"/>
              </a:rPr>
              <a:t>   }</a:t>
            </a:r>
          </a:p>
          <a:p>
            <a:pPr marL="402336" lvl="1" indent="0" algn="just">
              <a:buNone/>
            </a:pPr>
            <a:r>
              <a:rPr lang="en-US" sz="1800" dirty="0" smtClean="0">
                <a:latin typeface="Courier"/>
              </a:rPr>
              <a:t>}</a:t>
            </a:r>
          </a:p>
          <a:p>
            <a:pPr algn="just"/>
            <a:endParaRPr lang="en-US" sz="2400" dirty="0"/>
          </a:p>
          <a:p>
            <a:pPr algn="just"/>
            <a:r>
              <a:rPr lang="en-US" sz="2000" dirty="0" smtClean="0"/>
              <a:t>Output</a:t>
            </a:r>
          </a:p>
          <a:p>
            <a:pPr algn="just"/>
            <a:endParaRPr lang="en-US" sz="2000" dirty="0"/>
          </a:p>
          <a:p>
            <a:pPr marL="402336" lvl="1" indent="0" algn="just">
              <a:buNone/>
            </a:pPr>
            <a:r>
              <a:rPr lang="en-US" sz="2000" dirty="0" smtClean="0"/>
              <a:t>10 </a:t>
            </a:r>
            <a:r>
              <a:rPr lang="en-US" sz="2000" dirty="0"/>
              <a:t>10</a:t>
            </a:r>
            <a:endParaRPr lang="en-US" sz="1600" dirty="0">
              <a:latin typeface="Courier"/>
            </a:endParaRPr>
          </a:p>
        </p:txBody>
      </p:sp>
    </p:spTree>
    <p:extLst>
      <p:ext uri="{BB962C8B-B14F-4D97-AF65-F5344CB8AC3E}">
        <p14:creationId xmlns:p14="http://schemas.microsoft.com/office/powerpoint/2010/main" val="37917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Parameterized Constructor</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Most often, you will need a constructor that accepts one or more parameters. </a:t>
            </a:r>
            <a:endParaRPr lang="en-US" sz="2000" dirty="0" smtClean="0"/>
          </a:p>
          <a:p>
            <a:pPr algn="just"/>
            <a:r>
              <a:rPr lang="en-US" sz="2000" dirty="0" smtClean="0"/>
              <a:t>Parameters </a:t>
            </a:r>
            <a:r>
              <a:rPr lang="en-US" sz="2000" dirty="0"/>
              <a:t>are added to a constructor in the same way that they are added to a method, just declare them </a:t>
            </a:r>
            <a:r>
              <a:rPr lang="en-US" sz="2000" dirty="0" smtClean="0"/>
              <a:t>inside </a:t>
            </a:r>
            <a:r>
              <a:rPr lang="en-US" sz="2000" dirty="0"/>
              <a:t>the parentheses after the constructor's name</a:t>
            </a:r>
            <a:r>
              <a:rPr lang="en-US" sz="2000" dirty="0" smtClean="0"/>
              <a:t>.</a:t>
            </a:r>
          </a:p>
          <a:p>
            <a:pPr algn="just"/>
            <a:r>
              <a:rPr lang="en-US" sz="2000" dirty="0">
                <a:latin typeface="+mj-lt"/>
              </a:rPr>
              <a:t>Here is a simple example that uses a constructor with a parameter </a:t>
            </a:r>
            <a:r>
              <a:rPr lang="en-US" sz="2000" dirty="0" smtClean="0">
                <a:latin typeface="+mj-lt"/>
              </a:rPr>
              <a:t>:</a:t>
            </a:r>
          </a:p>
          <a:p>
            <a:pPr algn="just"/>
            <a:endParaRPr lang="en-US" sz="1600" dirty="0">
              <a:latin typeface="Courier"/>
            </a:endParaRPr>
          </a:p>
          <a:p>
            <a:pPr marL="402336" lvl="1" indent="0" algn="just">
              <a:buNone/>
            </a:pPr>
            <a:r>
              <a:rPr lang="en-US" sz="1400" dirty="0">
                <a:latin typeface="Courier"/>
              </a:rPr>
              <a:t>// A simple constructor.</a:t>
            </a:r>
          </a:p>
          <a:p>
            <a:pPr marL="402336" lvl="1" indent="0" algn="just">
              <a:buNone/>
            </a:pPr>
            <a:r>
              <a:rPr lang="en-US" sz="1400" dirty="0">
                <a:latin typeface="Courier"/>
              </a:rPr>
              <a:t>class </a:t>
            </a:r>
            <a:r>
              <a:rPr lang="en-US" sz="1400" dirty="0" err="1">
                <a:latin typeface="Courier"/>
              </a:rPr>
              <a:t>MyClass</a:t>
            </a:r>
            <a:r>
              <a:rPr lang="en-US" sz="1400" dirty="0">
                <a:latin typeface="Courier"/>
              </a:rPr>
              <a:t> {</a:t>
            </a:r>
          </a:p>
          <a:p>
            <a:pPr marL="402336" lvl="1" indent="0" algn="just">
              <a:buNone/>
            </a:pPr>
            <a:r>
              <a:rPr lang="en-US" sz="1400" dirty="0">
                <a:latin typeface="Courier"/>
              </a:rPr>
              <a:t>   </a:t>
            </a:r>
            <a:r>
              <a:rPr lang="en-US" sz="1400" dirty="0" err="1">
                <a:latin typeface="Courier"/>
              </a:rPr>
              <a:t>int</a:t>
            </a:r>
            <a:r>
              <a:rPr lang="en-US" sz="1400" dirty="0">
                <a:latin typeface="Courier"/>
              </a:rPr>
              <a:t> x;</a:t>
            </a:r>
          </a:p>
          <a:p>
            <a:pPr marL="402336" lvl="1" indent="0" algn="just">
              <a:buNone/>
            </a:pPr>
            <a:r>
              <a:rPr lang="en-US" sz="1400" dirty="0">
                <a:latin typeface="Courier"/>
              </a:rPr>
              <a:t>   </a:t>
            </a:r>
          </a:p>
          <a:p>
            <a:pPr marL="402336" lvl="1" indent="0" algn="just">
              <a:buNone/>
            </a:pPr>
            <a:r>
              <a:rPr lang="en-US" sz="1400" dirty="0">
                <a:latin typeface="Courier"/>
              </a:rPr>
              <a:t>   // Following is the constructor</a:t>
            </a:r>
          </a:p>
          <a:p>
            <a:pPr marL="402336" lvl="1" indent="0" algn="just">
              <a:buNone/>
            </a:pPr>
            <a:r>
              <a:rPr lang="en-US" sz="1400" dirty="0">
                <a:latin typeface="Courier"/>
              </a:rPr>
              <a:t>   </a:t>
            </a:r>
            <a:r>
              <a:rPr lang="en-US" sz="1400" dirty="0" err="1">
                <a:latin typeface="Courier"/>
              </a:rPr>
              <a:t>MyClass</a:t>
            </a:r>
            <a:r>
              <a:rPr lang="en-US" sz="1400" dirty="0">
                <a:latin typeface="Courier"/>
              </a:rPr>
              <a:t>(</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 ) {</a:t>
            </a:r>
          </a:p>
          <a:p>
            <a:pPr marL="402336" lvl="1" indent="0" algn="just">
              <a:buNone/>
            </a:pPr>
            <a:r>
              <a:rPr lang="en-US" sz="1400" dirty="0">
                <a:latin typeface="Courier"/>
              </a:rPr>
              <a:t>      x = </a:t>
            </a:r>
            <a:r>
              <a:rPr lang="en-US" sz="1400" dirty="0" err="1">
                <a:latin typeface="Courier"/>
              </a:rPr>
              <a:t>i</a:t>
            </a:r>
            <a:r>
              <a:rPr lang="en-US" sz="1400" dirty="0">
                <a:latin typeface="Courier"/>
              </a:rPr>
              <a:t>;</a:t>
            </a:r>
          </a:p>
          <a:p>
            <a:pPr marL="402336" lvl="1" indent="0" algn="just">
              <a:buNone/>
            </a:pPr>
            <a:r>
              <a:rPr lang="en-US" sz="1400" dirty="0">
                <a:latin typeface="Courier"/>
              </a:rPr>
              <a:t>   }</a:t>
            </a:r>
          </a:p>
          <a:p>
            <a:pPr marL="402336" lvl="1" indent="0" algn="just">
              <a:buNone/>
            </a:pPr>
            <a:r>
              <a:rPr lang="en-US" sz="1400" dirty="0">
                <a:latin typeface="Courier"/>
              </a:rPr>
              <a:t>}</a:t>
            </a:r>
          </a:p>
          <a:p>
            <a:pPr algn="just"/>
            <a:endParaRPr lang="en-US" sz="1600" dirty="0">
              <a:latin typeface="Courier"/>
            </a:endParaRPr>
          </a:p>
        </p:txBody>
      </p:sp>
    </p:spTree>
    <p:extLst>
      <p:ext uri="{BB962C8B-B14F-4D97-AF65-F5344CB8AC3E}">
        <p14:creationId xmlns:p14="http://schemas.microsoft.com/office/powerpoint/2010/main" val="286404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Parameterized Constructor</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You will need to call a constructor to initialize objects as </a:t>
            </a:r>
            <a:r>
              <a:rPr lang="en-US" sz="2000" dirty="0" smtClean="0"/>
              <a:t>follows:</a:t>
            </a:r>
            <a:endParaRPr lang="en-US" sz="2000" dirty="0"/>
          </a:p>
          <a:p>
            <a:pPr algn="just"/>
            <a:endParaRPr lang="en-US" sz="2000" dirty="0"/>
          </a:p>
          <a:p>
            <a:pPr marL="402336" lvl="1" indent="0" algn="just">
              <a:buNone/>
            </a:pPr>
            <a:r>
              <a:rPr lang="en-US" sz="1800" dirty="0">
                <a:latin typeface="Courier"/>
              </a:rPr>
              <a:t>public class </a:t>
            </a:r>
            <a:r>
              <a:rPr lang="en-US" sz="1800" dirty="0" err="1">
                <a:latin typeface="Courier"/>
              </a:rPr>
              <a:t>ConsDemo</a:t>
            </a:r>
            <a:r>
              <a:rPr lang="en-US" sz="1800" dirty="0">
                <a:latin typeface="Courier"/>
              </a:rPr>
              <a:t> </a:t>
            </a:r>
            <a:r>
              <a:rPr lang="en-US" sz="1800" dirty="0" smtClean="0">
                <a:latin typeface="Courier"/>
              </a:rPr>
              <a:t>{</a:t>
            </a:r>
            <a:endParaRPr lang="en-US" sz="1800" dirty="0">
              <a:latin typeface="Courier"/>
            </a:endParaRPr>
          </a:p>
          <a:p>
            <a:pPr marL="402336" lvl="1" indent="0" algn="just">
              <a:buNone/>
            </a:pPr>
            <a:r>
              <a:rPr lang="en-US" sz="1800" dirty="0">
                <a:latin typeface="Courier"/>
              </a:rPr>
              <a:t>   public static void main(String </a:t>
            </a:r>
            <a:r>
              <a:rPr lang="en-US" sz="1800" dirty="0" err="1">
                <a:latin typeface="Courier"/>
              </a:rPr>
              <a:t>args</a:t>
            </a:r>
            <a:r>
              <a:rPr lang="en-US" sz="1800" dirty="0">
                <a:latin typeface="Courier"/>
              </a:rPr>
              <a:t>[]) {</a:t>
            </a:r>
          </a:p>
          <a:p>
            <a:pPr marL="402336" lvl="1" indent="0" algn="just">
              <a:buNone/>
            </a:pPr>
            <a:r>
              <a:rPr lang="en-US" sz="1800" dirty="0">
                <a:latin typeface="Courier"/>
              </a:rPr>
              <a:t>      </a:t>
            </a:r>
            <a:r>
              <a:rPr lang="en-US" sz="1800" dirty="0" err="1">
                <a:latin typeface="Courier"/>
              </a:rPr>
              <a:t>MyClass</a:t>
            </a:r>
            <a:r>
              <a:rPr lang="en-US" sz="1800" dirty="0">
                <a:latin typeface="Courier"/>
              </a:rPr>
              <a:t> t1 = new </a:t>
            </a:r>
            <a:r>
              <a:rPr lang="en-US" sz="1800" dirty="0" err="1">
                <a:latin typeface="Courier"/>
              </a:rPr>
              <a:t>MyClass</a:t>
            </a:r>
            <a:r>
              <a:rPr lang="en-US" sz="1800" dirty="0">
                <a:latin typeface="Courier"/>
              </a:rPr>
              <a:t>( 10 );</a:t>
            </a:r>
          </a:p>
          <a:p>
            <a:pPr marL="402336" lvl="1" indent="0" algn="just">
              <a:buNone/>
            </a:pPr>
            <a:r>
              <a:rPr lang="en-US" sz="1800" dirty="0">
                <a:latin typeface="Courier"/>
              </a:rPr>
              <a:t>      </a:t>
            </a:r>
            <a:r>
              <a:rPr lang="en-US" sz="1800" dirty="0" err="1">
                <a:latin typeface="Courier"/>
              </a:rPr>
              <a:t>MyClass</a:t>
            </a:r>
            <a:r>
              <a:rPr lang="en-US" sz="1800" dirty="0">
                <a:latin typeface="Courier"/>
              </a:rPr>
              <a:t> t2 = new </a:t>
            </a:r>
            <a:r>
              <a:rPr lang="en-US" sz="1800" dirty="0" err="1">
                <a:latin typeface="Courier"/>
              </a:rPr>
              <a:t>MyClass</a:t>
            </a:r>
            <a:r>
              <a:rPr lang="en-US" sz="1800" dirty="0">
                <a:latin typeface="Courier"/>
              </a:rPr>
              <a:t>( 20 );</a:t>
            </a:r>
          </a:p>
          <a:p>
            <a:pPr marL="402336" lvl="1" indent="0" algn="just">
              <a:buNone/>
            </a:pPr>
            <a:r>
              <a:rPr lang="en-US" sz="1800" dirty="0">
                <a:latin typeface="Courier"/>
              </a:rPr>
              <a:t>      </a:t>
            </a:r>
            <a:r>
              <a:rPr lang="en-US" sz="1800" dirty="0" err="1">
                <a:latin typeface="Courier"/>
              </a:rPr>
              <a:t>System.out.println</a:t>
            </a:r>
            <a:r>
              <a:rPr lang="en-US" sz="1800" dirty="0">
                <a:latin typeface="Courier"/>
              </a:rPr>
              <a:t>(t1.x + " " + t2.x);</a:t>
            </a:r>
          </a:p>
          <a:p>
            <a:pPr marL="402336" lvl="1" indent="0" algn="just">
              <a:buNone/>
            </a:pPr>
            <a:r>
              <a:rPr lang="en-US" sz="1800" dirty="0">
                <a:latin typeface="Courier"/>
              </a:rPr>
              <a:t>   }</a:t>
            </a:r>
          </a:p>
          <a:p>
            <a:pPr marL="402336" lvl="1" indent="0" algn="just">
              <a:buNone/>
            </a:pPr>
            <a:r>
              <a:rPr lang="en-US" sz="1800" dirty="0">
                <a:latin typeface="Courier"/>
              </a:rPr>
              <a:t>}</a:t>
            </a:r>
          </a:p>
          <a:p>
            <a:pPr algn="just"/>
            <a:endParaRPr lang="en-US" sz="2000" dirty="0"/>
          </a:p>
          <a:p>
            <a:pPr algn="just"/>
            <a:r>
              <a:rPr lang="en-US" sz="2000" dirty="0"/>
              <a:t>Output</a:t>
            </a:r>
          </a:p>
          <a:p>
            <a:pPr algn="just"/>
            <a:endParaRPr lang="en-US" sz="2000" dirty="0"/>
          </a:p>
          <a:p>
            <a:pPr marL="402336" lvl="1" indent="0" algn="just">
              <a:buNone/>
            </a:pPr>
            <a:r>
              <a:rPr lang="en-US" sz="1800" dirty="0"/>
              <a:t>10 20</a:t>
            </a:r>
            <a:endParaRPr lang="en-US" sz="1400" dirty="0">
              <a:latin typeface="Courier"/>
            </a:endParaRPr>
          </a:p>
        </p:txBody>
      </p:sp>
    </p:spTree>
    <p:extLst>
      <p:ext uri="{BB962C8B-B14F-4D97-AF65-F5344CB8AC3E}">
        <p14:creationId xmlns:p14="http://schemas.microsoft.com/office/powerpoint/2010/main" val="355864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b="1" dirty="0"/>
              <a:t>this</a:t>
            </a:r>
            <a:r>
              <a:rPr lang="en-US" sz="2000" dirty="0"/>
              <a:t> is a keyword in Java which is used as a reference to the object of the current class, with in an instance method or a constructor. Using </a:t>
            </a:r>
            <a:r>
              <a:rPr lang="en-US" sz="2000" i="1" dirty="0"/>
              <a:t>this</a:t>
            </a:r>
            <a:r>
              <a:rPr lang="en-US" sz="2000" dirty="0"/>
              <a:t> you can refer the members of a class such as constructors, variables and methods.</a:t>
            </a:r>
          </a:p>
          <a:p>
            <a:pPr algn="just"/>
            <a:r>
              <a:rPr lang="en-US" sz="2000" dirty="0" smtClean="0"/>
              <a:t>The </a:t>
            </a:r>
            <a:r>
              <a:rPr lang="en-US" sz="2000" dirty="0"/>
              <a:t>keyword </a:t>
            </a:r>
            <a:r>
              <a:rPr lang="en-US" sz="2000" i="1" dirty="0"/>
              <a:t>this</a:t>
            </a:r>
            <a:r>
              <a:rPr lang="en-US" sz="2000" dirty="0"/>
              <a:t> is used only within instance methods or </a:t>
            </a:r>
            <a:r>
              <a:rPr lang="en-US" sz="2000" dirty="0" smtClean="0"/>
              <a:t>constructors.</a:t>
            </a:r>
            <a:endParaRPr lang="en-US" sz="2000" dirty="0"/>
          </a:p>
        </p:txBody>
      </p:sp>
      <p:pic>
        <p:nvPicPr>
          <p:cNvPr id="4" name="Picture 3"/>
          <p:cNvPicPr>
            <a:picLocks noChangeAspect="1"/>
          </p:cNvPicPr>
          <p:nvPr/>
        </p:nvPicPr>
        <p:blipFill>
          <a:blip r:embed="rId3"/>
          <a:stretch>
            <a:fillRect/>
          </a:stretch>
        </p:blipFill>
        <p:spPr>
          <a:xfrm>
            <a:off x="3011700" y="3662447"/>
            <a:ext cx="5560800" cy="2227436"/>
          </a:xfrm>
          <a:prstGeom prst="rect">
            <a:avLst/>
          </a:prstGeom>
        </p:spPr>
      </p:pic>
    </p:spTree>
    <p:extLst>
      <p:ext uri="{BB962C8B-B14F-4D97-AF65-F5344CB8AC3E}">
        <p14:creationId xmlns:p14="http://schemas.microsoft.com/office/powerpoint/2010/main" val="9422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buNone/>
            </a:pPr>
            <a:r>
              <a:rPr lang="en-US" sz="2000" dirty="0"/>
              <a:t>In general, the keyword this is used to −</a:t>
            </a:r>
          </a:p>
          <a:p>
            <a:pPr algn="just"/>
            <a:endParaRPr lang="en-US" sz="2000" dirty="0"/>
          </a:p>
          <a:p>
            <a:pPr algn="just"/>
            <a:r>
              <a:rPr lang="en-US" sz="2000" dirty="0" smtClean="0"/>
              <a:t>Differentiate </a:t>
            </a:r>
            <a:r>
              <a:rPr lang="en-US" sz="2000" dirty="0"/>
              <a:t>the instance variables from local variables if they have same names, within a constructor or a method.</a:t>
            </a:r>
          </a:p>
          <a:p>
            <a:pPr algn="just"/>
            <a:endParaRPr lang="en-US" sz="2000" dirty="0"/>
          </a:p>
          <a:p>
            <a:pPr marL="402336" lvl="1" indent="0" algn="just">
              <a:buNone/>
            </a:pPr>
            <a:r>
              <a:rPr lang="en-US" sz="1800" dirty="0">
                <a:latin typeface="Courier"/>
              </a:rPr>
              <a:t>class Student {</a:t>
            </a:r>
          </a:p>
          <a:p>
            <a:pPr marL="402336" lvl="1" indent="0" algn="just">
              <a:buNone/>
            </a:pPr>
            <a:r>
              <a:rPr lang="en-US" sz="1800" dirty="0">
                <a:latin typeface="Courier"/>
              </a:rPr>
              <a:t>   </a:t>
            </a:r>
            <a:r>
              <a:rPr lang="en-US" sz="1800" dirty="0" err="1">
                <a:latin typeface="Courier"/>
              </a:rPr>
              <a:t>int</a:t>
            </a:r>
            <a:r>
              <a:rPr lang="en-US" sz="1800" dirty="0">
                <a:latin typeface="Courier"/>
              </a:rPr>
              <a:t> age;   </a:t>
            </a:r>
          </a:p>
          <a:p>
            <a:pPr marL="402336" lvl="1" indent="0" algn="just">
              <a:buNone/>
            </a:pPr>
            <a:r>
              <a:rPr lang="en-US" sz="1800" dirty="0">
                <a:latin typeface="Courier"/>
              </a:rPr>
              <a:t>   Student(</a:t>
            </a:r>
            <a:r>
              <a:rPr lang="en-US" sz="1800" dirty="0" err="1">
                <a:latin typeface="Courier"/>
              </a:rPr>
              <a:t>int</a:t>
            </a:r>
            <a:r>
              <a:rPr lang="en-US" sz="1800" dirty="0">
                <a:latin typeface="Courier"/>
              </a:rPr>
              <a:t> age) {</a:t>
            </a:r>
          </a:p>
          <a:p>
            <a:pPr marL="402336" lvl="1" indent="0" algn="just">
              <a:buNone/>
            </a:pPr>
            <a:r>
              <a:rPr lang="en-US" sz="1800" dirty="0">
                <a:latin typeface="Courier"/>
              </a:rPr>
              <a:t>      </a:t>
            </a:r>
            <a:r>
              <a:rPr lang="en-US" sz="1800" dirty="0" err="1">
                <a:latin typeface="Courier"/>
              </a:rPr>
              <a:t>this.age</a:t>
            </a:r>
            <a:r>
              <a:rPr lang="en-US" sz="1800" dirty="0">
                <a:latin typeface="Courier"/>
              </a:rPr>
              <a:t> = age;	</a:t>
            </a:r>
          </a:p>
          <a:p>
            <a:pPr marL="402336" lvl="1" indent="0" algn="just">
              <a:buNone/>
            </a:pPr>
            <a:r>
              <a:rPr lang="en-US" sz="1800" dirty="0">
                <a:latin typeface="Courier"/>
              </a:rPr>
              <a:t>   }</a:t>
            </a:r>
          </a:p>
          <a:p>
            <a:pPr marL="402336" lvl="1" indent="0" algn="just">
              <a:buNone/>
            </a:pPr>
            <a:r>
              <a:rPr lang="en-US" sz="1800" dirty="0">
                <a:latin typeface="Courier"/>
              </a:rPr>
              <a:t>}</a:t>
            </a:r>
          </a:p>
        </p:txBody>
      </p:sp>
    </p:spTree>
    <p:extLst>
      <p:ext uri="{BB962C8B-B14F-4D97-AF65-F5344CB8AC3E}">
        <p14:creationId xmlns:p14="http://schemas.microsoft.com/office/powerpoint/2010/main" val="26303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Call one type of constructor (parametrized constructor or default) from other in a class. It is known as explicit constructor invocation.</a:t>
            </a:r>
          </a:p>
          <a:p>
            <a:pPr marL="109728" indent="0" algn="just">
              <a:buNone/>
            </a:pPr>
            <a:endParaRPr lang="en-US" sz="2000" dirty="0"/>
          </a:p>
          <a:p>
            <a:pPr marL="402336" lvl="1" indent="0" algn="just">
              <a:buNone/>
            </a:pPr>
            <a:r>
              <a:rPr lang="en-US" sz="1800" dirty="0">
                <a:latin typeface="Courier"/>
              </a:rPr>
              <a:t>class Student {</a:t>
            </a:r>
          </a:p>
          <a:p>
            <a:pPr marL="402336" lvl="1" indent="0" algn="just">
              <a:buNone/>
            </a:pPr>
            <a:r>
              <a:rPr lang="en-US" sz="1800" dirty="0">
                <a:latin typeface="Courier"/>
              </a:rPr>
              <a:t>   </a:t>
            </a:r>
            <a:r>
              <a:rPr lang="en-US" sz="1800" dirty="0" err="1">
                <a:latin typeface="Courier"/>
              </a:rPr>
              <a:t>int</a:t>
            </a:r>
            <a:r>
              <a:rPr lang="en-US" sz="1800" dirty="0">
                <a:latin typeface="Courier"/>
              </a:rPr>
              <a:t> age</a:t>
            </a:r>
          </a:p>
          <a:p>
            <a:pPr marL="402336" lvl="1" indent="0" algn="just">
              <a:buNone/>
            </a:pPr>
            <a:r>
              <a:rPr lang="en-US" sz="1800" dirty="0">
                <a:latin typeface="Courier"/>
              </a:rPr>
              <a:t>   Student() {</a:t>
            </a:r>
          </a:p>
          <a:p>
            <a:pPr marL="402336" lvl="1" indent="0" algn="just">
              <a:buNone/>
            </a:pPr>
            <a:r>
              <a:rPr lang="en-US" sz="1800" dirty="0">
                <a:latin typeface="Courier"/>
              </a:rPr>
              <a:t>      this(20);</a:t>
            </a:r>
          </a:p>
          <a:p>
            <a:pPr marL="402336" lvl="1" indent="0" algn="just">
              <a:buNone/>
            </a:pPr>
            <a:r>
              <a:rPr lang="en-US" sz="1800" dirty="0">
                <a:latin typeface="Courier"/>
              </a:rPr>
              <a:t>   }</a:t>
            </a:r>
          </a:p>
          <a:p>
            <a:pPr marL="402336" lvl="1" indent="0" algn="just">
              <a:buNone/>
            </a:pPr>
            <a:r>
              <a:rPr lang="en-US" sz="1800" dirty="0">
                <a:latin typeface="Courier"/>
              </a:rPr>
              <a:t>   </a:t>
            </a:r>
          </a:p>
          <a:p>
            <a:pPr marL="402336" lvl="1" indent="0" algn="just">
              <a:buNone/>
            </a:pPr>
            <a:r>
              <a:rPr lang="en-US" sz="1800" dirty="0">
                <a:latin typeface="Courier"/>
              </a:rPr>
              <a:t>   Student(</a:t>
            </a:r>
            <a:r>
              <a:rPr lang="en-US" sz="1800" dirty="0" err="1">
                <a:latin typeface="Courier"/>
              </a:rPr>
              <a:t>int</a:t>
            </a:r>
            <a:r>
              <a:rPr lang="en-US" sz="1800" dirty="0">
                <a:latin typeface="Courier"/>
              </a:rPr>
              <a:t> age) {</a:t>
            </a:r>
          </a:p>
          <a:p>
            <a:pPr marL="402336" lvl="1" indent="0" algn="just">
              <a:buNone/>
            </a:pPr>
            <a:r>
              <a:rPr lang="en-US" sz="1800" dirty="0">
                <a:latin typeface="Courier"/>
              </a:rPr>
              <a:t>      </a:t>
            </a:r>
            <a:r>
              <a:rPr lang="en-US" sz="1800" dirty="0" err="1">
                <a:latin typeface="Courier"/>
              </a:rPr>
              <a:t>this.age</a:t>
            </a:r>
            <a:r>
              <a:rPr lang="en-US" sz="1800" dirty="0">
                <a:latin typeface="Courier"/>
              </a:rPr>
              <a:t> = age;	</a:t>
            </a:r>
          </a:p>
          <a:p>
            <a:pPr marL="402336" lvl="1" indent="0" algn="just">
              <a:buNone/>
            </a:pPr>
            <a:r>
              <a:rPr lang="en-US" sz="1800" dirty="0">
                <a:latin typeface="Courier"/>
              </a:rPr>
              <a:t>   }</a:t>
            </a:r>
          </a:p>
          <a:p>
            <a:pPr marL="402336" lvl="1" indent="0" algn="just">
              <a:buNone/>
            </a:pPr>
            <a:r>
              <a:rPr lang="en-US" sz="1800" dirty="0">
                <a:latin typeface="Courier"/>
              </a:rPr>
              <a:t>}</a:t>
            </a:r>
          </a:p>
        </p:txBody>
      </p:sp>
    </p:spTree>
    <p:extLst>
      <p:ext uri="{BB962C8B-B14F-4D97-AF65-F5344CB8AC3E}">
        <p14:creationId xmlns:p14="http://schemas.microsoft.com/office/powerpoint/2010/main" val="372400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pPr algn="just"/>
            <a:r>
              <a:rPr lang="en-US" dirty="0"/>
              <a:t>A Java method is a collection of statements that are grouped together to perform an operation. </a:t>
            </a:r>
            <a:endParaRPr lang="en-US" dirty="0" smtClean="0"/>
          </a:p>
          <a:p>
            <a:pPr algn="just"/>
            <a:r>
              <a:rPr lang="en-US" dirty="0" smtClean="0"/>
              <a:t>When </a:t>
            </a:r>
            <a:r>
              <a:rPr lang="en-US" dirty="0"/>
              <a:t>you call the </a:t>
            </a:r>
            <a:r>
              <a:rPr lang="en-US" dirty="0" err="1" smtClean="0"/>
              <a:t>System.out.</a:t>
            </a:r>
            <a:r>
              <a:rPr lang="en-US" b="1" dirty="0" err="1" smtClean="0"/>
              <a:t>println</a:t>
            </a:r>
            <a:r>
              <a:rPr lang="en-US" b="1" dirty="0"/>
              <a:t>()</a:t>
            </a:r>
            <a:r>
              <a:rPr lang="en-US" dirty="0"/>
              <a:t> method, for example, the system actually executes several statements in order to display a message on the console.</a:t>
            </a:r>
          </a:p>
          <a:p>
            <a:pPr algn="just"/>
            <a:r>
              <a:rPr lang="en-US" dirty="0"/>
              <a:t>Now you will learn how to create your own methods with or without return values, invoke a method with or without parameters, and apply method abstraction in the program design.</a:t>
            </a:r>
          </a:p>
        </p:txBody>
      </p:sp>
    </p:spTree>
    <p:extLst>
      <p:ext uri="{BB962C8B-B14F-4D97-AF65-F5344CB8AC3E}">
        <p14:creationId xmlns:p14="http://schemas.microsoft.com/office/powerpoint/2010/main" val="76368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t>Here is an example that uses </a:t>
            </a:r>
            <a:r>
              <a:rPr lang="en-US" sz="2000" i="1" dirty="0"/>
              <a:t>this</a:t>
            </a:r>
            <a:r>
              <a:rPr lang="en-US" sz="2000" dirty="0"/>
              <a:t> keyword to access the members of a class. </a:t>
            </a:r>
            <a:endParaRPr lang="en-US" sz="2000" dirty="0" smtClean="0"/>
          </a:p>
          <a:p>
            <a:pPr algn="just"/>
            <a:endParaRPr lang="en-US" sz="2000" dirty="0"/>
          </a:p>
          <a:p>
            <a:pPr marL="402336" lvl="1" indent="0" algn="just">
              <a:buNone/>
            </a:pPr>
            <a:r>
              <a:rPr lang="en-US" sz="1100" dirty="0">
                <a:latin typeface="Courier"/>
              </a:rPr>
              <a:t>public class </a:t>
            </a:r>
            <a:r>
              <a:rPr lang="en-US" sz="1100" dirty="0" err="1">
                <a:latin typeface="Courier"/>
              </a:rPr>
              <a:t>This_Example</a:t>
            </a:r>
            <a:r>
              <a:rPr lang="en-US" sz="1100" dirty="0">
                <a:latin typeface="Courier"/>
              </a:rPr>
              <a:t> {</a:t>
            </a:r>
          </a:p>
          <a:p>
            <a:pPr marL="402336" lvl="1" indent="0" algn="just">
              <a:buNone/>
            </a:pPr>
            <a:r>
              <a:rPr lang="en-US" sz="1100" dirty="0">
                <a:latin typeface="Courier"/>
              </a:rPr>
              <a:t>   // Instance variable </a:t>
            </a:r>
            <a:r>
              <a:rPr lang="en-US" sz="1100" dirty="0" err="1">
                <a:latin typeface="Courier"/>
              </a:rPr>
              <a:t>num</a:t>
            </a:r>
            <a:endParaRPr lang="en-US" sz="1100" dirty="0">
              <a:latin typeface="Courier"/>
            </a:endParaRPr>
          </a:p>
          <a:p>
            <a:pPr marL="402336" lvl="1" indent="0" algn="just">
              <a:buNone/>
            </a:pPr>
            <a:r>
              <a:rPr lang="en-US" sz="1100" dirty="0">
                <a:latin typeface="Courier"/>
              </a:rPr>
              <a:t>   </a:t>
            </a:r>
            <a:r>
              <a:rPr lang="en-US" sz="1100" dirty="0" err="1">
                <a:latin typeface="Courier"/>
              </a:rPr>
              <a:t>int</a:t>
            </a:r>
            <a:r>
              <a:rPr lang="en-US" sz="1100" dirty="0">
                <a:latin typeface="Courier"/>
              </a:rPr>
              <a:t> </a:t>
            </a:r>
            <a:r>
              <a:rPr lang="en-US" sz="1100" dirty="0" err="1">
                <a:latin typeface="Courier"/>
              </a:rPr>
              <a:t>num</a:t>
            </a:r>
            <a:r>
              <a:rPr lang="en-US" sz="1100" dirty="0">
                <a:latin typeface="Courier"/>
              </a:rPr>
              <a:t> = 10;</a:t>
            </a:r>
          </a:p>
          <a:p>
            <a:pPr marL="402336" lvl="1" indent="0" algn="just">
              <a:buNone/>
            </a:pPr>
            <a:r>
              <a:rPr lang="en-US" sz="1100" dirty="0">
                <a:latin typeface="Courier"/>
              </a:rPr>
              <a:t>	</a:t>
            </a:r>
          </a:p>
          <a:p>
            <a:pPr marL="402336" lvl="1" indent="0" algn="just">
              <a:buNone/>
            </a:pPr>
            <a:r>
              <a:rPr lang="en-US" sz="1100" dirty="0">
                <a:latin typeface="Courier"/>
              </a:rPr>
              <a:t>   </a:t>
            </a:r>
            <a:r>
              <a:rPr lang="en-US" sz="1100" dirty="0" err="1">
                <a:latin typeface="Courier"/>
              </a:rPr>
              <a:t>This_Example</a:t>
            </a:r>
            <a:r>
              <a:rPr lang="en-US" sz="1100" dirty="0">
                <a:latin typeface="Courier"/>
              </a:rPr>
              <a:t>() {</a:t>
            </a:r>
          </a:p>
          <a:p>
            <a:pPr marL="402336" lvl="1" indent="0" algn="just">
              <a:buNone/>
            </a:pPr>
            <a:r>
              <a:rPr lang="en-US" sz="1100" dirty="0">
                <a:latin typeface="Courier"/>
              </a:rPr>
              <a:t>      </a:t>
            </a:r>
            <a:r>
              <a:rPr lang="en-US" sz="1100" dirty="0" err="1">
                <a:latin typeface="Courier"/>
              </a:rPr>
              <a:t>System.out.println</a:t>
            </a:r>
            <a:r>
              <a:rPr lang="en-US" sz="1100" dirty="0">
                <a:latin typeface="Courier"/>
              </a:rPr>
              <a:t>("This is an example program on keyword this");	</a:t>
            </a:r>
          </a:p>
          <a:p>
            <a:pPr marL="402336" lvl="1" indent="0" algn="just">
              <a:buNone/>
            </a:pPr>
            <a:r>
              <a:rPr lang="en-US" sz="1100" dirty="0">
                <a:latin typeface="Courier"/>
              </a:rPr>
              <a:t>   }</a:t>
            </a:r>
          </a:p>
          <a:p>
            <a:pPr marL="402336" lvl="1" indent="0" algn="just">
              <a:buNone/>
            </a:pPr>
            <a:endParaRPr lang="en-US" sz="1100" dirty="0">
              <a:latin typeface="Courier"/>
            </a:endParaRPr>
          </a:p>
          <a:p>
            <a:pPr marL="402336" lvl="1" indent="0" algn="just">
              <a:buNone/>
            </a:pPr>
            <a:r>
              <a:rPr lang="en-US" sz="1100" dirty="0">
                <a:latin typeface="Courier"/>
              </a:rPr>
              <a:t>   </a:t>
            </a:r>
            <a:r>
              <a:rPr lang="en-US" sz="1100" dirty="0" err="1">
                <a:latin typeface="Courier"/>
              </a:rPr>
              <a:t>This_Example</a:t>
            </a:r>
            <a:r>
              <a:rPr lang="en-US" sz="1100" dirty="0">
                <a:latin typeface="Courier"/>
              </a:rPr>
              <a:t>(</a:t>
            </a:r>
            <a:r>
              <a:rPr lang="en-US" sz="1100" dirty="0" err="1">
                <a:latin typeface="Courier"/>
              </a:rPr>
              <a:t>int</a:t>
            </a:r>
            <a:r>
              <a:rPr lang="en-US" sz="1100" dirty="0">
                <a:latin typeface="Courier"/>
              </a:rPr>
              <a:t> </a:t>
            </a:r>
            <a:r>
              <a:rPr lang="en-US" sz="1100" dirty="0" err="1">
                <a:latin typeface="Courier"/>
              </a:rPr>
              <a:t>num</a:t>
            </a:r>
            <a:r>
              <a:rPr lang="en-US" sz="1100" dirty="0">
                <a:latin typeface="Courier"/>
              </a:rPr>
              <a:t>) {</a:t>
            </a:r>
          </a:p>
          <a:p>
            <a:pPr marL="402336" lvl="1" indent="0" algn="just">
              <a:buNone/>
            </a:pPr>
            <a:r>
              <a:rPr lang="en-US" sz="1100" dirty="0">
                <a:latin typeface="Courier"/>
              </a:rPr>
              <a:t>      // Invoking the default constructor</a:t>
            </a:r>
          </a:p>
          <a:p>
            <a:pPr marL="402336" lvl="1" indent="0" algn="just">
              <a:buNone/>
            </a:pPr>
            <a:r>
              <a:rPr lang="en-US" sz="1100" dirty="0">
                <a:latin typeface="Courier"/>
              </a:rPr>
              <a:t>      this();</a:t>
            </a:r>
          </a:p>
          <a:p>
            <a:pPr marL="402336" lvl="1" indent="0" algn="just">
              <a:buNone/>
            </a:pPr>
            <a:r>
              <a:rPr lang="en-US" sz="1100" dirty="0">
                <a:latin typeface="Courier"/>
              </a:rPr>
              <a:t>      </a:t>
            </a:r>
          </a:p>
          <a:p>
            <a:pPr marL="402336" lvl="1" indent="0" algn="just">
              <a:buNone/>
            </a:pPr>
            <a:r>
              <a:rPr lang="en-US" sz="1100" dirty="0">
                <a:latin typeface="Courier"/>
              </a:rPr>
              <a:t>      // Assigning the local variable </a:t>
            </a:r>
            <a:r>
              <a:rPr lang="en-US" sz="1100" dirty="0" err="1">
                <a:latin typeface="Courier"/>
              </a:rPr>
              <a:t>num</a:t>
            </a:r>
            <a:r>
              <a:rPr lang="en-US" sz="1100" dirty="0">
                <a:latin typeface="Courier"/>
              </a:rPr>
              <a:t> to the instance variable </a:t>
            </a:r>
            <a:r>
              <a:rPr lang="en-US" sz="1100" dirty="0" err="1">
                <a:latin typeface="Courier"/>
              </a:rPr>
              <a:t>num</a:t>
            </a:r>
            <a:endParaRPr lang="en-US" sz="1100" dirty="0">
              <a:latin typeface="Courier"/>
            </a:endParaRPr>
          </a:p>
          <a:p>
            <a:pPr marL="402336" lvl="1" indent="0" algn="just">
              <a:buNone/>
            </a:pPr>
            <a:r>
              <a:rPr lang="en-US" sz="1100" dirty="0">
                <a:latin typeface="Courier"/>
              </a:rPr>
              <a:t>      </a:t>
            </a:r>
            <a:r>
              <a:rPr lang="en-US" sz="1100" dirty="0" err="1">
                <a:latin typeface="Courier"/>
              </a:rPr>
              <a:t>this.num</a:t>
            </a:r>
            <a:r>
              <a:rPr lang="en-US" sz="1100" dirty="0">
                <a:latin typeface="Courier"/>
              </a:rPr>
              <a:t> = </a:t>
            </a:r>
            <a:r>
              <a:rPr lang="en-US" sz="1100" dirty="0" err="1">
                <a:latin typeface="Courier"/>
              </a:rPr>
              <a:t>num</a:t>
            </a:r>
            <a:r>
              <a:rPr lang="en-US" sz="1100" dirty="0">
                <a:latin typeface="Courier"/>
              </a:rPr>
              <a:t>;	   </a:t>
            </a:r>
          </a:p>
          <a:p>
            <a:pPr marL="402336" lvl="1" indent="0" algn="just">
              <a:buNone/>
            </a:pPr>
            <a:r>
              <a:rPr lang="en-US" sz="1100" dirty="0">
                <a:latin typeface="Courier"/>
              </a:rPr>
              <a:t>   }</a:t>
            </a:r>
          </a:p>
          <a:p>
            <a:pPr marL="402336" lvl="1" indent="0" algn="just">
              <a:buNone/>
            </a:pPr>
            <a:r>
              <a:rPr lang="en-US" sz="1100" dirty="0">
                <a:latin typeface="Courier"/>
              </a:rPr>
              <a:t>   </a:t>
            </a:r>
          </a:p>
          <a:p>
            <a:pPr marL="402336" lvl="1" indent="0" algn="just">
              <a:buNone/>
            </a:pPr>
            <a:r>
              <a:rPr lang="en-US" sz="1100" dirty="0">
                <a:latin typeface="Courier"/>
              </a:rPr>
              <a:t>   public void greet() {</a:t>
            </a:r>
          </a:p>
          <a:p>
            <a:pPr marL="402336" lvl="1" indent="0" algn="just">
              <a:buNone/>
            </a:pPr>
            <a:r>
              <a:rPr lang="en-US" sz="1100" dirty="0">
                <a:latin typeface="Courier"/>
              </a:rPr>
              <a:t>      </a:t>
            </a:r>
            <a:r>
              <a:rPr lang="en-US" sz="1100" dirty="0" err="1">
                <a:latin typeface="Courier"/>
              </a:rPr>
              <a:t>System.out.println</a:t>
            </a:r>
            <a:r>
              <a:rPr lang="en-US" sz="1100" dirty="0">
                <a:latin typeface="Courier"/>
              </a:rPr>
              <a:t>("Hi Welcome to </a:t>
            </a:r>
            <a:r>
              <a:rPr lang="en-US" sz="1100" dirty="0" smtClean="0">
                <a:latin typeface="Courier"/>
              </a:rPr>
              <a:t>JAVA");</a:t>
            </a:r>
            <a:endParaRPr lang="en-US" sz="1100" dirty="0">
              <a:latin typeface="Courier"/>
            </a:endParaRPr>
          </a:p>
          <a:p>
            <a:pPr marL="402336" lvl="1" indent="0" algn="just">
              <a:buNone/>
            </a:pPr>
            <a:r>
              <a:rPr lang="en-US" sz="1100" dirty="0">
                <a:latin typeface="Courier"/>
              </a:rPr>
              <a:t>   </a:t>
            </a:r>
            <a:r>
              <a:rPr lang="en-US" sz="1100" dirty="0" smtClean="0">
                <a:latin typeface="Courier"/>
              </a:rPr>
              <a:t>}</a:t>
            </a:r>
            <a:endParaRPr lang="en-US" sz="1800" dirty="0">
              <a:latin typeface="Courier"/>
            </a:endParaRPr>
          </a:p>
        </p:txBody>
      </p:sp>
    </p:spTree>
    <p:extLst>
      <p:ext uri="{BB962C8B-B14F-4D97-AF65-F5344CB8AC3E}">
        <p14:creationId xmlns:p14="http://schemas.microsoft.com/office/powerpoint/2010/main" val="190742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1800"/>
            <a:ext cx="10972800" cy="1066800"/>
          </a:xfrm>
        </p:spPr>
        <p:txBody>
          <a:bodyPr/>
          <a:lstStyle/>
          <a:p>
            <a:r>
              <a:rPr lang="en-US" dirty="0"/>
              <a:t>The this keyword</a:t>
            </a:r>
          </a:p>
        </p:txBody>
      </p:sp>
      <p:sp>
        <p:nvSpPr>
          <p:cNvPr id="3" name="Content Placeholder 2"/>
          <p:cNvSpPr>
            <a:spLocks noGrp="1"/>
          </p:cNvSpPr>
          <p:nvPr>
            <p:ph idx="1"/>
          </p:nvPr>
        </p:nvSpPr>
        <p:spPr>
          <a:xfrm>
            <a:off x="609600" y="1282700"/>
            <a:ext cx="10972800" cy="4883912"/>
          </a:xfrm>
        </p:spPr>
        <p:txBody>
          <a:bodyPr>
            <a:noAutofit/>
          </a:bodyPr>
          <a:lstStyle/>
          <a:p>
            <a:pPr marL="109728" indent="0" algn="just">
              <a:buNone/>
            </a:pPr>
            <a:r>
              <a:rPr lang="en-US" sz="1000" dirty="0">
                <a:latin typeface="Courier"/>
              </a:rPr>
              <a:t> </a:t>
            </a:r>
            <a:r>
              <a:rPr lang="en-US" sz="1000" dirty="0" smtClean="0">
                <a:latin typeface="Courier"/>
              </a:rPr>
              <a:t>   </a:t>
            </a:r>
            <a:r>
              <a:rPr lang="en-US" sz="1000" dirty="0">
                <a:latin typeface="Courier"/>
              </a:rPr>
              <a:t>public void print() {</a:t>
            </a:r>
          </a:p>
          <a:p>
            <a:pPr marL="109728" indent="0" algn="just">
              <a:buNone/>
            </a:pPr>
            <a:r>
              <a:rPr lang="en-US" sz="1000" dirty="0">
                <a:latin typeface="Courier"/>
              </a:rPr>
              <a:t>      // Local variable </a:t>
            </a:r>
            <a:r>
              <a:rPr lang="en-US" sz="1000" dirty="0" err="1">
                <a:latin typeface="Courier"/>
              </a:rPr>
              <a:t>num</a:t>
            </a:r>
            <a:endParaRPr lang="en-US" sz="1000" dirty="0">
              <a:latin typeface="Courier"/>
            </a:endParaRPr>
          </a:p>
          <a:p>
            <a:pPr marL="109728" indent="0" algn="just">
              <a:buNone/>
            </a:pPr>
            <a:r>
              <a:rPr lang="en-US" sz="1000" dirty="0">
                <a:latin typeface="Courier"/>
              </a:rPr>
              <a:t>      </a:t>
            </a:r>
            <a:r>
              <a:rPr lang="en-US" sz="1000" dirty="0" err="1">
                <a:latin typeface="Courier"/>
              </a:rPr>
              <a:t>int</a:t>
            </a:r>
            <a:r>
              <a:rPr lang="en-US" sz="1000" dirty="0">
                <a:latin typeface="Courier"/>
              </a:rPr>
              <a:t> </a:t>
            </a:r>
            <a:r>
              <a:rPr lang="en-US" sz="1000" dirty="0" err="1">
                <a:latin typeface="Courier"/>
              </a:rPr>
              <a:t>num</a:t>
            </a:r>
            <a:r>
              <a:rPr lang="en-US" sz="1000" dirty="0">
                <a:latin typeface="Courier"/>
              </a:rPr>
              <a:t> = 20;</a:t>
            </a:r>
          </a:p>
          <a:p>
            <a:pPr marL="109728" indent="0" algn="just">
              <a:buNone/>
            </a:pPr>
            <a:r>
              <a:rPr lang="en-US" sz="1000" dirty="0">
                <a:latin typeface="Courier"/>
              </a:rPr>
              <a:t>      </a:t>
            </a:r>
          </a:p>
          <a:p>
            <a:pPr marL="109728" indent="0" algn="just">
              <a:buNone/>
            </a:pPr>
            <a:r>
              <a:rPr lang="en-US" sz="1000" dirty="0">
                <a:latin typeface="Courier"/>
              </a:rPr>
              <a:t>      // Printing the local variable</a:t>
            </a:r>
          </a:p>
          <a:p>
            <a:pPr marL="109728" indent="0" algn="just">
              <a:buNone/>
            </a:pPr>
            <a:r>
              <a:rPr lang="en-US" sz="1000" dirty="0">
                <a:latin typeface="Courier"/>
              </a:rPr>
              <a:t>      </a:t>
            </a:r>
            <a:r>
              <a:rPr lang="en-US" sz="1000" dirty="0" err="1">
                <a:latin typeface="Courier"/>
              </a:rPr>
              <a:t>System.out.println</a:t>
            </a:r>
            <a:r>
              <a:rPr lang="en-US" sz="1000" dirty="0">
                <a:latin typeface="Courier"/>
              </a:rPr>
              <a:t>("value of local variable </a:t>
            </a:r>
            <a:r>
              <a:rPr lang="en-US" sz="1000" dirty="0" err="1">
                <a:latin typeface="Courier"/>
              </a:rPr>
              <a:t>num</a:t>
            </a:r>
            <a:r>
              <a:rPr lang="en-US" sz="1000" dirty="0">
                <a:latin typeface="Courier"/>
              </a:rPr>
              <a:t> is : "+</a:t>
            </a:r>
            <a:r>
              <a:rPr lang="en-US" sz="1000" dirty="0" err="1">
                <a:latin typeface="Courier"/>
              </a:rPr>
              <a:t>num</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 Printing the instance variable</a:t>
            </a:r>
          </a:p>
          <a:p>
            <a:pPr marL="109728" indent="0" algn="just">
              <a:buNone/>
            </a:pPr>
            <a:r>
              <a:rPr lang="en-US" sz="1000" dirty="0">
                <a:latin typeface="Courier"/>
              </a:rPr>
              <a:t>      </a:t>
            </a:r>
            <a:r>
              <a:rPr lang="en-US" sz="1000" dirty="0" err="1">
                <a:latin typeface="Courier"/>
              </a:rPr>
              <a:t>System.out.println</a:t>
            </a:r>
            <a:r>
              <a:rPr lang="en-US" sz="1000" dirty="0">
                <a:latin typeface="Courier"/>
              </a:rPr>
              <a:t>("value of instance variable </a:t>
            </a:r>
            <a:r>
              <a:rPr lang="en-US" sz="1000" dirty="0" err="1">
                <a:latin typeface="Courier"/>
              </a:rPr>
              <a:t>num</a:t>
            </a:r>
            <a:r>
              <a:rPr lang="en-US" sz="1000" dirty="0">
                <a:latin typeface="Courier"/>
              </a:rPr>
              <a:t> is : "+</a:t>
            </a:r>
            <a:r>
              <a:rPr lang="en-US" sz="1000" dirty="0" err="1">
                <a:latin typeface="Courier"/>
              </a:rPr>
              <a:t>this.num</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 Invoking the greet method of a class</a:t>
            </a:r>
          </a:p>
          <a:p>
            <a:pPr marL="109728" indent="0" algn="just">
              <a:buNone/>
            </a:pPr>
            <a:r>
              <a:rPr lang="en-US" sz="1000" dirty="0">
                <a:latin typeface="Courier"/>
              </a:rPr>
              <a:t>      </a:t>
            </a:r>
            <a:r>
              <a:rPr lang="en-US" sz="1000" dirty="0" err="1">
                <a:latin typeface="Courier"/>
              </a:rPr>
              <a:t>this.greet</a:t>
            </a:r>
            <a:r>
              <a:rPr lang="en-US" sz="1000" dirty="0">
                <a:latin typeface="Courier"/>
              </a:rPr>
              <a:t>();     </a:t>
            </a:r>
          </a:p>
          <a:p>
            <a:pPr marL="109728" indent="0" algn="just">
              <a:buNone/>
            </a:pPr>
            <a:r>
              <a:rPr lang="en-US" sz="1000" dirty="0">
                <a:latin typeface="Courier"/>
              </a:rPr>
              <a:t>   }</a:t>
            </a:r>
          </a:p>
          <a:p>
            <a:pPr marL="109728" indent="0" algn="just">
              <a:buNone/>
            </a:pPr>
            <a:r>
              <a:rPr lang="en-US" sz="1000" dirty="0">
                <a:latin typeface="Courier"/>
              </a:rPr>
              <a:t>   </a:t>
            </a:r>
          </a:p>
          <a:p>
            <a:pPr marL="109728" indent="0" algn="just">
              <a:buNone/>
            </a:pPr>
            <a:r>
              <a:rPr lang="en-US" sz="1000" dirty="0">
                <a:latin typeface="Courier"/>
              </a:rPr>
              <a:t>   public static void main(String[] </a:t>
            </a:r>
            <a:r>
              <a:rPr lang="en-US" sz="1000" dirty="0" err="1">
                <a:latin typeface="Courier"/>
              </a:rPr>
              <a:t>args</a:t>
            </a:r>
            <a:r>
              <a:rPr lang="en-US" sz="1000" dirty="0">
                <a:latin typeface="Courier"/>
              </a:rPr>
              <a:t>) {</a:t>
            </a:r>
          </a:p>
          <a:p>
            <a:pPr marL="109728" indent="0" algn="just">
              <a:buNone/>
            </a:pPr>
            <a:r>
              <a:rPr lang="en-US" sz="1000" dirty="0">
                <a:latin typeface="Courier"/>
              </a:rPr>
              <a:t>      // Instantiating the class</a:t>
            </a:r>
          </a:p>
          <a:p>
            <a:pPr marL="109728" indent="0" algn="just">
              <a:buNone/>
            </a:pPr>
            <a:r>
              <a:rPr lang="en-US" sz="1000" dirty="0">
                <a:latin typeface="Courier"/>
              </a:rPr>
              <a:t>      </a:t>
            </a:r>
            <a:r>
              <a:rPr lang="en-US" sz="1000" dirty="0" err="1">
                <a:latin typeface="Courier"/>
              </a:rPr>
              <a:t>This_Example</a:t>
            </a:r>
            <a:r>
              <a:rPr lang="en-US" sz="1000" dirty="0">
                <a:latin typeface="Courier"/>
              </a:rPr>
              <a:t> obj1 = new </a:t>
            </a:r>
            <a:r>
              <a:rPr lang="en-US" sz="1000" dirty="0" err="1">
                <a:latin typeface="Courier"/>
              </a:rPr>
              <a:t>This_Example</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 Invoking the print method</a:t>
            </a:r>
          </a:p>
          <a:p>
            <a:pPr marL="109728" indent="0" algn="just">
              <a:buNone/>
            </a:pPr>
            <a:r>
              <a:rPr lang="en-US" sz="1000" dirty="0">
                <a:latin typeface="Courier"/>
              </a:rPr>
              <a:t>      obj1.print();</a:t>
            </a:r>
          </a:p>
          <a:p>
            <a:pPr marL="109728" indent="0" algn="just">
              <a:buNone/>
            </a:pPr>
            <a:r>
              <a:rPr lang="en-US" sz="1000" dirty="0">
                <a:latin typeface="Courier"/>
              </a:rPr>
              <a:t>	  </a:t>
            </a:r>
          </a:p>
          <a:p>
            <a:pPr marL="109728" indent="0" algn="just">
              <a:buNone/>
            </a:pPr>
            <a:r>
              <a:rPr lang="en-US" sz="1000" dirty="0">
                <a:latin typeface="Courier"/>
              </a:rPr>
              <a:t>      // Passing a new value to the </a:t>
            </a:r>
            <a:r>
              <a:rPr lang="en-US" sz="1000" dirty="0" err="1">
                <a:latin typeface="Courier"/>
              </a:rPr>
              <a:t>num</a:t>
            </a:r>
            <a:r>
              <a:rPr lang="en-US" sz="1000" dirty="0">
                <a:latin typeface="Courier"/>
              </a:rPr>
              <a:t> variable through parametrized constructor</a:t>
            </a:r>
          </a:p>
          <a:p>
            <a:pPr marL="109728" indent="0" algn="just">
              <a:buNone/>
            </a:pPr>
            <a:r>
              <a:rPr lang="en-US" sz="1000" dirty="0">
                <a:latin typeface="Courier"/>
              </a:rPr>
              <a:t>      </a:t>
            </a:r>
            <a:r>
              <a:rPr lang="en-US" sz="1000" dirty="0" err="1">
                <a:latin typeface="Courier"/>
              </a:rPr>
              <a:t>This_Example</a:t>
            </a:r>
            <a:r>
              <a:rPr lang="en-US" sz="1000" dirty="0">
                <a:latin typeface="Courier"/>
              </a:rPr>
              <a:t> obj2 = new </a:t>
            </a:r>
            <a:r>
              <a:rPr lang="en-US" sz="1000" dirty="0" err="1">
                <a:latin typeface="Courier"/>
              </a:rPr>
              <a:t>This_Example</a:t>
            </a:r>
            <a:r>
              <a:rPr lang="en-US" sz="1000" dirty="0">
                <a:latin typeface="Courier"/>
              </a:rPr>
              <a:t>(30);</a:t>
            </a:r>
          </a:p>
          <a:p>
            <a:pPr marL="109728" indent="0" algn="just">
              <a:buNone/>
            </a:pPr>
            <a:r>
              <a:rPr lang="en-US" sz="1000" dirty="0">
                <a:latin typeface="Courier"/>
              </a:rPr>
              <a:t>      </a:t>
            </a:r>
          </a:p>
          <a:p>
            <a:pPr marL="109728" indent="0" algn="just">
              <a:buNone/>
            </a:pPr>
            <a:r>
              <a:rPr lang="en-US" sz="1000" dirty="0">
                <a:latin typeface="Courier"/>
              </a:rPr>
              <a:t>      // Invoking the print method again</a:t>
            </a:r>
          </a:p>
          <a:p>
            <a:pPr marL="109728" indent="0" algn="just">
              <a:buNone/>
            </a:pPr>
            <a:r>
              <a:rPr lang="en-US" sz="1000" dirty="0">
                <a:latin typeface="Courier"/>
              </a:rPr>
              <a:t>      obj2.print(); </a:t>
            </a:r>
          </a:p>
          <a:p>
            <a:pPr marL="109728" indent="0" algn="just">
              <a:buNone/>
            </a:pPr>
            <a:r>
              <a:rPr lang="en-US" sz="1000" dirty="0">
                <a:latin typeface="Courier"/>
              </a:rPr>
              <a:t>   }</a:t>
            </a:r>
          </a:p>
          <a:p>
            <a:pPr marL="109728" indent="0" algn="just">
              <a:buNone/>
            </a:pPr>
            <a:r>
              <a:rPr lang="en-US" sz="1000" dirty="0">
                <a:latin typeface="Courier"/>
              </a:rPr>
              <a:t>}</a:t>
            </a:r>
            <a:endParaRPr lang="en-US" sz="900" dirty="0">
              <a:latin typeface="Courier"/>
            </a:endParaRPr>
          </a:p>
        </p:txBody>
      </p:sp>
    </p:spTree>
    <p:extLst>
      <p:ext uri="{BB962C8B-B14F-4D97-AF65-F5344CB8AC3E}">
        <p14:creationId xmlns:p14="http://schemas.microsoft.com/office/powerpoint/2010/main" val="313696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this keyword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Output</a:t>
            </a:r>
          </a:p>
          <a:p>
            <a:pPr algn="just"/>
            <a:endParaRPr lang="en-US" sz="2000" dirty="0"/>
          </a:p>
          <a:p>
            <a:pPr marL="402336" lvl="1" indent="0" algn="just">
              <a:buNone/>
            </a:pPr>
            <a:r>
              <a:rPr lang="en-US" sz="1800" dirty="0">
                <a:latin typeface="Courier"/>
              </a:rPr>
              <a:t>This is an example program on keyword this </a:t>
            </a:r>
          </a:p>
          <a:p>
            <a:pPr marL="402336" lvl="1" indent="0" algn="just">
              <a:buNone/>
            </a:pPr>
            <a:r>
              <a:rPr lang="en-US" sz="1800" dirty="0">
                <a:latin typeface="Courier"/>
              </a:rPr>
              <a:t>value of local variable </a:t>
            </a:r>
            <a:r>
              <a:rPr lang="en-US" sz="1800" dirty="0" err="1">
                <a:latin typeface="Courier"/>
              </a:rPr>
              <a:t>num</a:t>
            </a:r>
            <a:r>
              <a:rPr lang="en-US" sz="1800" dirty="0">
                <a:latin typeface="Courier"/>
              </a:rPr>
              <a:t> is : 20</a:t>
            </a:r>
          </a:p>
          <a:p>
            <a:pPr marL="402336" lvl="1" indent="0" algn="just">
              <a:buNone/>
            </a:pPr>
            <a:r>
              <a:rPr lang="en-US" sz="1800" dirty="0">
                <a:latin typeface="Courier"/>
              </a:rPr>
              <a:t>value of instance variable </a:t>
            </a:r>
            <a:r>
              <a:rPr lang="en-US" sz="1800" dirty="0" err="1">
                <a:latin typeface="Courier"/>
              </a:rPr>
              <a:t>num</a:t>
            </a:r>
            <a:r>
              <a:rPr lang="en-US" sz="1800" dirty="0">
                <a:latin typeface="Courier"/>
              </a:rPr>
              <a:t> is : 10</a:t>
            </a:r>
          </a:p>
          <a:p>
            <a:pPr marL="402336" lvl="1" indent="0" algn="just">
              <a:buNone/>
            </a:pPr>
            <a:r>
              <a:rPr lang="en-US" sz="1800" dirty="0">
                <a:latin typeface="Courier"/>
              </a:rPr>
              <a:t>Hi Welcome to </a:t>
            </a:r>
            <a:r>
              <a:rPr lang="en-US" sz="1800" dirty="0" smtClean="0">
                <a:latin typeface="Courier"/>
              </a:rPr>
              <a:t>JAVA</a:t>
            </a:r>
            <a:endParaRPr lang="en-US" sz="1800" dirty="0">
              <a:latin typeface="Courier"/>
            </a:endParaRPr>
          </a:p>
          <a:p>
            <a:pPr marL="402336" lvl="1" indent="0" algn="just">
              <a:buNone/>
            </a:pPr>
            <a:r>
              <a:rPr lang="en-US" sz="1800" dirty="0">
                <a:latin typeface="Courier"/>
              </a:rPr>
              <a:t>This is an example program on keyword this </a:t>
            </a:r>
          </a:p>
          <a:p>
            <a:pPr marL="402336" lvl="1" indent="0" algn="just">
              <a:buNone/>
            </a:pPr>
            <a:r>
              <a:rPr lang="en-US" sz="1800" dirty="0">
                <a:latin typeface="Courier"/>
              </a:rPr>
              <a:t>value of local variable </a:t>
            </a:r>
            <a:r>
              <a:rPr lang="en-US" sz="1800" dirty="0" err="1">
                <a:latin typeface="Courier"/>
              </a:rPr>
              <a:t>num</a:t>
            </a:r>
            <a:r>
              <a:rPr lang="en-US" sz="1800" dirty="0">
                <a:latin typeface="Courier"/>
              </a:rPr>
              <a:t> is : 20</a:t>
            </a:r>
          </a:p>
          <a:p>
            <a:pPr marL="402336" lvl="1" indent="0" algn="just">
              <a:buNone/>
            </a:pPr>
            <a:r>
              <a:rPr lang="en-US" sz="1800" dirty="0">
                <a:latin typeface="Courier"/>
              </a:rPr>
              <a:t>value of instance variable </a:t>
            </a:r>
            <a:r>
              <a:rPr lang="en-US" sz="1800" dirty="0" err="1">
                <a:latin typeface="Courier"/>
              </a:rPr>
              <a:t>num</a:t>
            </a:r>
            <a:r>
              <a:rPr lang="en-US" sz="1800" dirty="0">
                <a:latin typeface="Courier"/>
              </a:rPr>
              <a:t> is : 30</a:t>
            </a:r>
          </a:p>
          <a:p>
            <a:pPr marL="402336" lvl="1" indent="0" algn="just">
              <a:buNone/>
            </a:pPr>
            <a:r>
              <a:rPr lang="en-US" sz="1800" dirty="0">
                <a:latin typeface="Courier"/>
              </a:rPr>
              <a:t>Hi Welcome to </a:t>
            </a:r>
            <a:r>
              <a:rPr lang="en-US" sz="1800" dirty="0" smtClean="0">
                <a:latin typeface="Courier"/>
              </a:rPr>
              <a:t>JAVA</a:t>
            </a:r>
            <a:endParaRPr lang="en-US" sz="1600" dirty="0">
              <a:latin typeface="Courier"/>
            </a:endParaRPr>
          </a:p>
        </p:txBody>
      </p:sp>
    </p:spTree>
    <p:extLst>
      <p:ext uri="{BB962C8B-B14F-4D97-AF65-F5344CB8AC3E}">
        <p14:creationId xmlns:p14="http://schemas.microsoft.com/office/powerpoint/2010/main" val="72142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Variable Arguments(</a:t>
            </a:r>
            <a:r>
              <a:rPr lang="en-US" dirty="0" err="1"/>
              <a:t>var-args</a:t>
            </a:r>
            <a:r>
              <a:rPr lang="en-US" dirty="0"/>
              <a: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JDK 1.5 enables you to pass a variable number of arguments of the same type to a method. </a:t>
            </a:r>
            <a:endParaRPr lang="en-US" sz="2400" dirty="0" smtClean="0"/>
          </a:p>
          <a:p>
            <a:pPr algn="just"/>
            <a:r>
              <a:rPr lang="en-US" sz="2400" dirty="0" smtClean="0"/>
              <a:t>The </a:t>
            </a:r>
            <a:r>
              <a:rPr lang="en-US" sz="2400" dirty="0"/>
              <a:t>parameter in the method is declared as follows </a:t>
            </a:r>
            <a:r>
              <a:rPr lang="en-US" sz="2400" dirty="0" smtClean="0"/>
              <a:t>:</a:t>
            </a:r>
            <a:endParaRPr lang="en-US" sz="2400" dirty="0"/>
          </a:p>
          <a:p>
            <a:pPr algn="just"/>
            <a:endParaRPr lang="en-US" sz="2400" dirty="0"/>
          </a:p>
          <a:p>
            <a:pPr marL="402336" lvl="1" indent="0" algn="just">
              <a:buNone/>
            </a:pPr>
            <a:r>
              <a:rPr lang="en-US" sz="2200" dirty="0" err="1" smtClean="0">
                <a:latin typeface="Courier"/>
              </a:rPr>
              <a:t>typeName</a:t>
            </a:r>
            <a:r>
              <a:rPr lang="en-US" sz="2200" dirty="0">
                <a:latin typeface="Courier"/>
              </a:rPr>
              <a:t>... </a:t>
            </a:r>
            <a:r>
              <a:rPr lang="en-US" sz="2200" dirty="0" err="1">
                <a:latin typeface="Courier"/>
              </a:rPr>
              <a:t>parameterName</a:t>
            </a:r>
            <a:endParaRPr lang="en-US" sz="2200" dirty="0">
              <a:latin typeface="Courier"/>
            </a:endParaRPr>
          </a:p>
          <a:p>
            <a:pPr algn="just"/>
            <a:endParaRPr lang="en-US" sz="2400" dirty="0" smtClean="0"/>
          </a:p>
          <a:p>
            <a:pPr algn="just"/>
            <a:r>
              <a:rPr lang="en-US" sz="2400" dirty="0" smtClean="0"/>
              <a:t>In </a:t>
            </a:r>
            <a:r>
              <a:rPr lang="en-US" sz="2400" dirty="0"/>
              <a:t>the method declaration, you specify the type followed by an ellipsis (...). </a:t>
            </a:r>
            <a:endParaRPr lang="en-US" sz="2400" dirty="0" smtClean="0"/>
          </a:p>
          <a:p>
            <a:pPr algn="just"/>
            <a:r>
              <a:rPr lang="en-US" sz="2400" dirty="0" smtClean="0"/>
              <a:t>Only </a:t>
            </a:r>
            <a:r>
              <a:rPr lang="en-US" sz="2400" dirty="0"/>
              <a:t>one variable-length parameter may be specified in a method, and this parameter must be the last parameter. Any regular parameters must precede it.</a:t>
            </a:r>
            <a:endParaRPr lang="en-US" sz="1600" dirty="0">
              <a:latin typeface="Courier"/>
            </a:endParaRPr>
          </a:p>
        </p:txBody>
      </p:sp>
    </p:spTree>
    <p:extLst>
      <p:ext uri="{BB962C8B-B14F-4D97-AF65-F5344CB8AC3E}">
        <p14:creationId xmlns:p14="http://schemas.microsoft.com/office/powerpoint/2010/main" val="58099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200"/>
            <a:ext cx="10972800" cy="774700"/>
          </a:xfrm>
        </p:spPr>
        <p:txBody>
          <a:bodyPr/>
          <a:lstStyle/>
          <a:p>
            <a:r>
              <a:rPr lang="en-US" dirty="0"/>
              <a:t>Variable Arguments(</a:t>
            </a:r>
            <a:r>
              <a:rPr lang="en-US" dirty="0" err="1"/>
              <a:t>var-args</a:t>
            </a:r>
            <a:r>
              <a:rPr lang="en-US" dirty="0"/>
              <a:t>)</a:t>
            </a:r>
          </a:p>
        </p:txBody>
      </p:sp>
      <p:sp>
        <p:nvSpPr>
          <p:cNvPr id="3" name="Content Placeholder 2"/>
          <p:cNvSpPr>
            <a:spLocks noGrp="1"/>
          </p:cNvSpPr>
          <p:nvPr>
            <p:ph idx="1"/>
          </p:nvPr>
        </p:nvSpPr>
        <p:spPr>
          <a:xfrm>
            <a:off x="609600" y="1358900"/>
            <a:ext cx="5880100" cy="4807712"/>
          </a:xfrm>
        </p:spPr>
        <p:txBody>
          <a:bodyPr>
            <a:noAutofit/>
          </a:bodyPr>
          <a:lstStyle/>
          <a:p>
            <a:pPr marL="109728" indent="0" algn="just">
              <a:buNone/>
            </a:pPr>
            <a:r>
              <a:rPr lang="en-US" sz="1200" dirty="0">
                <a:latin typeface="Courier"/>
              </a:rPr>
              <a:t>public class </a:t>
            </a:r>
            <a:r>
              <a:rPr lang="en-US" sz="1200" dirty="0" err="1">
                <a:latin typeface="Courier"/>
              </a:rPr>
              <a:t>VarargsDemo</a:t>
            </a: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public static void main(String </a:t>
            </a:r>
            <a:r>
              <a:rPr lang="en-US" sz="1200" dirty="0" err="1">
                <a:latin typeface="Courier"/>
              </a:rPr>
              <a:t>args</a:t>
            </a:r>
            <a:r>
              <a:rPr lang="en-US" sz="1200" dirty="0">
                <a:latin typeface="Courier"/>
              </a:rPr>
              <a:t>[]) {</a:t>
            </a:r>
          </a:p>
          <a:p>
            <a:pPr marL="109728" indent="0" algn="just">
              <a:buNone/>
            </a:pPr>
            <a:r>
              <a:rPr lang="en-US" sz="1200" dirty="0">
                <a:latin typeface="Courier"/>
              </a:rPr>
              <a:t>      // Call method with variable </a:t>
            </a:r>
            <a:r>
              <a:rPr lang="en-US" sz="1200" dirty="0" err="1">
                <a:latin typeface="Courier"/>
              </a:rPr>
              <a:t>args</a:t>
            </a:r>
            <a:r>
              <a:rPr lang="en-US" sz="1200" dirty="0">
                <a:latin typeface="Courier"/>
              </a:rPr>
              <a:t>  </a:t>
            </a:r>
          </a:p>
          <a:p>
            <a:pPr marL="109728" indent="0" algn="just">
              <a:buNone/>
            </a:pPr>
            <a:r>
              <a:rPr lang="en-US" sz="1200" dirty="0" smtClean="0">
                <a:latin typeface="Courier"/>
              </a:rPr>
              <a:t>      </a:t>
            </a:r>
            <a:r>
              <a:rPr lang="en-US" sz="1200" dirty="0" err="1" smtClean="0">
                <a:latin typeface="Courier"/>
              </a:rPr>
              <a:t>printMax</a:t>
            </a:r>
            <a:r>
              <a:rPr lang="en-US" sz="1200" dirty="0" smtClean="0">
                <a:latin typeface="Courier"/>
              </a:rPr>
              <a:t>(34, 3, 3, 2, 56.5);</a:t>
            </a:r>
          </a:p>
          <a:p>
            <a:pPr marL="109728" indent="0" algn="just">
              <a:buNone/>
            </a:pPr>
            <a:r>
              <a:rPr lang="en-US" sz="1200" dirty="0" smtClean="0">
                <a:latin typeface="Courier"/>
              </a:rPr>
              <a:t>      </a:t>
            </a:r>
            <a:r>
              <a:rPr lang="en-US" sz="1200" dirty="0" err="1">
                <a:latin typeface="Courier"/>
              </a:rPr>
              <a:t>printMax</a:t>
            </a:r>
            <a:r>
              <a:rPr lang="en-US" sz="1200" dirty="0">
                <a:latin typeface="Courier"/>
              </a:rPr>
              <a:t>(new double[]{1, 2, 3});</a:t>
            </a:r>
          </a:p>
          <a:p>
            <a:pPr marL="109728" indent="0" algn="just">
              <a:buNone/>
            </a:pP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public static void </a:t>
            </a:r>
            <a:r>
              <a:rPr lang="en-US" sz="1200" dirty="0" err="1">
                <a:latin typeface="Courier"/>
              </a:rPr>
              <a:t>printMax</a:t>
            </a:r>
            <a:r>
              <a:rPr lang="en-US" sz="1200" dirty="0">
                <a:latin typeface="Courier"/>
              </a:rPr>
              <a:t>( double... numbers) {</a:t>
            </a:r>
          </a:p>
          <a:p>
            <a:pPr marL="109728" indent="0" algn="just">
              <a:buNone/>
            </a:pPr>
            <a:r>
              <a:rPr lang="en-US" sz="1200" dirty="0">
                <a:latin typeface="Courier"/>
              </a:rPr>
              <a:t>      if (</a:t>
            </a:r>
            <a:r>
              <a:rPr lang="en-US" sz="1200" dirty="0" err="1">
                <a:latin typeface="Courier"/>
              </a:rPr>
              <a:t>numbers.length</a:t>
            </a:r>
            <a:r>
              <a:rPr lang="en-US" sz="1200" dirty="0">
                <a:latin typeface="Courier"/>
              </a:rPr>
              <a:t> == 0) {</a:t>
            </a:r>
          </a:p>
          <a:p>
            <a:pPr marL="109728" indent="0" algn="just">
              <a:buNone/>
            </a:pPr>
            <a:r>
              <a:rPr lang="en-US" sz="1200" dirty="0">
                <a:latin typeface="Courier"/>
              </a:rPr>
              <a:t>         </a:t>
            </a:r>
            <a:r>
              <a:rPr lang="en-US" sz="1200" dirty="0" err="1">
                <a:latin typeface="Courier"/>
              </a:rPr>
              <a:t>System.out.println</a:t>
            </a:r>
            <a:r>
              <a:rPr lang="en-US" sz="1200" dirty="0">
                <a:latin typeface="Courier"/>
              </a:rPr>
              <a:t>("No argument passed");</a:t>
            </a:r>
          </a:p>
          <a:p>
            <a:pPr marL="109728" indent="0" algn="just">
              <a:buNone/>
            </a:pPr>
            <a:r>
              <a:rPr lang="en-US" sz="1200" dirty="0">
                <a:latin typeface="Courier"/>
              </a:rPr>
              <a:t>         return;</a:t>
            </a:r>
          </a:p>
          <a:p>
            <a:pPr marL="109728" indent="0" algn="just">
              <a:buNone/>
            </a:pP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double result = numbers[0];</a:t>
            </a:r>
          </a:p>
          <a:p>
            <a:pPr marL="109728" indent="0" algn="just">
              <a:buNone/>
            </a:pPr>
            <a:endParaRPr lang="en-US" sz="1200" dirty="0">
              <a:latin typeface="Courier"/>
            </a:endParaRPr>
          </a:p>
          <a:p>
            <a:pPr marL="109728" indent="0" algn="just">
              <a:buNone/>
            </a:pPr>
            <a:r>
              <a:rPr lang="en-US" sz="1200" dirty="0">
                <a:latin typeface="Courier"/>
              </a:rPr>
              <a:t>      for (</a:t>
            </a:r>
            <a:r>
              <a:rPr lang="en-US" sz="1200" dirty="0" err="1">
                <a:latin typeface="Courier"/>
              </a:rPr>
              <a:t>int</a:t>
            </a:r>
            <a:r>
              <a:rPr lang="en-US" sz="1200" dirty="0">
                <a:latin typeface="Courier"/>
              </a:rPr>
              <a:t> </a:t>
            </a:r>
            <a:r>
              <a:rPr lang="en-US" sz="1200" dirty="0" err="1">
                <a:latin typeface="Courier"/>
              </a:rPr>
              <a:t>i</a:t>
            </a:r>
            <a:r>
              <a:rPr lang="en-US" sz="1200" dirty="0">
                <a:latin typeface="Courier"/>
              </a:rPr>
              <a:t> = 1; </a:t>
            </a:r>
            <a:r>
              <a:rPr lang="en-US" sz="1200" dirty="0" err="1">
                <a:latin typeface="Courier"/>
              </a:rPr>
              <a:t>i</a:t>
            </a:r>
            <a:r>
              <a:rPr lang="en-US" sz="1200" dirty="0">
                <a:latin typeface="Courier"/>
              </a:rPr>
              <a:t> &lt;  </a:t>
            </a:r>
            <a:r>
              <a:rPr lang="en-US" sz="1200" dirty="0" err="1">
                <a:latin typeface="Courier"/>
              </a:rPr>
              <a:t>numbers.length</a:t>
            </a:r>
            <a:r>
              <a:rPr lang="en-US" sz="1200" dirty="0">
                <a:latin typeface="Courier"/>
              </a:rPr>
              <a:t>; </a:t>
            </a:r>
            <a:r>
              <a:rPr lang="en-US" sz="1200" dirty="0" err="1">
                <a:latin typeface="Courier"/>
              </a:rPr>
              <a:t>i</a:t>
            </a:r>
            <a:r>
              <a:rPr lang="en-US" sz="1200" dirty="0">
                <a:latin typeface="Courier"/>
              </a:rPr>
              <a:t>++)</a:t>
            </a:r>
          </a:p>
          <a:p>
            <a:pPr marL="109728" indent="0" algn="just">
              <a:buNone/>
            </a:pPr>
            <a:r>
              <a:rPr lang="en-US" sz="1200" dirty="0">
                <a:latin typeface="Courier"/>
              </a:rPr>
              <a:t>      if (numbers[</a:t>
            </a:r>
            <a:r>
              <a:rPr lang="en-US" sz="1200" dirty="0" err="1">
                <a:latin typeface="Courier"/>
              </a:rPr>
              <a:t>i</a:t>
            </a:r>
            <a:r>
              <a:rPr lang="en-US" sz="1200" dirty="0">
                <a:latin typeface="Courier"/>
              </a:rPr>
              <a:t>] &gt;  result)</a:t>
            </a:r>
          </a:p>
          <a:p>
            <a:pPr marL="109728" indent="0" algn="just">
              <a:buNone/>
            </a:pPr>
            <a:r>
              <a:rPr lang="en-US" sz="1200" dirty="0">
                <a:latin typeface="Courier"/>
              </a:rPr>
              <a:t>      result = numbers[</a:t>
            </a:r>
            <a:r>
              <a:rPr lang="en-US" sz="1200" dirty="0" err="1">
                <a:latin typeface="Courier"/>
              </a:rPr>
              <a:t>i</a:t>
            </a:r>
            <a:r>
              <a:rPr lang="en-US" sz="1200" dirty="0">
                <a:latin typeface="Courier"/>
              </a:rPr>
              <a:t>];</a:t>
            </a:r>
          </a:p>
          <a:p>
            <a:pPr marL="109728" indent="0" algn="just">
              <a:buNone/>
            </a:pPr>
            <a:r>
              <a:rPr lang="en-US" sz="1200" dirty="0">
                <a:latin typeface="Courier"/>
              </a:rPr>
              <a:t>      </a:t>
            </a:r>
            <a:r>
              <a:rPr lang="en-US" sz="1200" dirty="0" err="1">
                <a:latin typeface="Courier"/>
              </a:rPr>
              <a:t>System.out.println</a:t>
            </a:r>
            <a:r>
              <a:rPr lang="en-US" sz="1200" dirty="0">
                <a:latin typeface="Courier"/>
              </a:rPr>
              <a:t>("The max value is " + result);</a:t>
            </a:r>
          </a:p>
          <a:p>
            <a:pPr marL="109728" indent="0" algn="just">
              <a:buNone/>
            </a:pPr>
            <a:r>
              <a:rPr lang="en-US" sz="1200" dirty="0">
                <a:latin typeface="Courier"/>
              </a:rPr>
              <a:t>   }</a:t>
            </a:r>
          </a:p>
          <a:p>
            <a:pPr marL="109728" indent="0" algn="just">
              <a:buNone/>
            </a:pPr>
            <a:r>
              <a:rPr lang="en-US" sz="1200" dirty="0">
                <a:latin typeface="Courier"/>
              </a:rPr>
              <a:t>}</a:t>
            </a:r>
          </a:p>
        </p:txBody>
      </p:sp>
      <p:sp>
        <p:nvSpPr>
          <p:cNvPr id="7" name="Content Placeholder 2"/>
          <p:cNvSpPr txBox="1">
            <a:spLocks/>
          </p:cNvSpPr>
          <p:nvPr/>
        </p:nvSpPr>
        <p:spPr>
          <a:xfrm>
            <a:off x="6489700" y="1358900"/>
            <a:ext cx="4991100" cy="4325112"/>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just"/>
            <a:r>
              <a:rPr lang="en-US" sz="2400" dirty="0">
                <a:latin typeface="+mj-lt"/>
              </a:rPr>
              <a:t>Output</a:t>
            </a:r>
            <a:endParaRPr lang="en-US" sz="1200" dirty="0">
              <a:latin typeface="+mj-lt"/>
            </a:endParaRPr>
          </a:p>
          <a:p>
            <a:pPr marL="109728" indent="0" algn="just">
              <a:buNone/>
            </a:pPr>
            <a:endParaRPr lang="en-US" sz="1200" dirty="0">
              <a:latin typeface="Courier"/>
            </a:endParaRPr>
          </a:p>
          <a:p>
            <a:pPr marL="402336" lvl="1" indent="0" algn="just">
              <a:buNone/>
            </a:pPr>
            <a:r>
              <a:rPr lang="en-US" sz="1600" dirty="0">
                <a:latin typeface="Courier"/>
              </a:rPr>
              <a:t>The max value is 56.5</a:t>
            </a:r>
          </a:p>
          <a:p>
            <a:pPr marL="402336" lvl="1" indent="0" algn="just">
              <a:buNone/>
            </a:pPr>
            <a:r>
              <a:rPr lang="en-US" sz="1600" dirty="0">
                <a:latin typeface="Courier"/>
              </a:rPr>
              <a:t>The max value is 3.0</a:t>
            </a:r>
          </a:p>
        </p:txBody>
      </p:sp>
    </p:spTree>
    <p:extLst>
      <p:ext uri="{BB962C8B-B14F-4D97-AF65-F5344CB8AC3E}">
        <p14:creationId xmlns:p14="http://schemas.microsoft.com/office/powerpoint/2010/main" val="315913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finalize( ) Method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It is possible to define a method that will be called just before an object's final destruction by the garbage collector. This method is called </a:t>
            </a:r>
            <a:r>
              <a:rPr lang="en-US" sz="2400" b="1" dirty="0"/>
              <a:t>finalize( )</a:t>
            </a:r>
            <a:r>
              <a:rPr lang="en-US" sz="2400" dirty="0"/>
              <a:t>, and it can be used to ensure that an object terminates cleanly.</a:t>
            </a:r>
          </a:p>
          <a:p>
            <a:pPr algn="just"/>
            <a:r>
              <a:rPr lang="en-US" sz="2400" dirty="0"/>
              <a:t>For example, you might use finalize( ) to make sure that an open file owned by that object is closed.</a:t>
            </a:r>
          </a:p>
          <a:p>
            <a:pPr algn="just"/>
            <a:r>
              <a:rPr lang="en-US" sz="2400" dirty="0"/>
              <a:t>To add a finalizer to a class, you simply define the finalize( ) method. The Java runtime calls that method whenever it is about to recycle an object of that class.</a:t>
            </a:r>
          </a:p>
          <a:p>
            <a:pPr algn="just"/>
            <a:r>
              <a:rPr lang="en-US" sz="2400" dirty="0"/>
              <a:t>Inside the finalize( ) method, you will specify those actions that must be performed before an object is destroyed.</a:t>
            </a:r>
          </a:p>
        </p:txBody>
      </p:sp>
    </p:spTree>
    <p:extLst>
      <p:ext uri="{BB962C8B-B14F-4D97-AF65-F5344CB8AC3E}">
        <p14:creationId xmlns:p14="http://schemas.microsoft.com/office/powerpoint/2010/main" val="3468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finalize( ) Method</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t>The finalize( ) method has this general form </a:t>
            </a:r>
            <a:r>
              <a:rPr lang="en-US" sz="2400" dirty="0" smtClean="0"/>
              <a:t>:</a:t>
            </a:r>
            <a:endParaRPr lang="en-US" sz="2400" dirty="0"/>
          </a:p>
          <a:p>
            <a:pPr algn="just"/>
            <a:endParaRPr lang="en-US" sz="2400" dirty="0"/>
          </a:p>
          <a:p>
            <a:pPr marL="402336" lvl="1" indent="0" algn="just">
              <a:buNone/>
            </a:pPr>
            <a:r>
              <a:rPr lang="en-US" sz="2200" dirty="0">
                <a:latin typeface="Courier"/>
              </a:rPr>
              <a:t>protected void finalize( ) {</a:t>
            </a:r>
          </a:p>
          <a:p>
            <a:pPr marL="402336" lvl="1" indent="0" algn="just">
              <a:buNone/>
            </a:pPr>
            <a:r>
              <a:rPr lang="en-US" sz="2200" dirty="0">
                <a:latin typeface="Courier"/>
              </a:rPr>
              <a:t>   // finalization code here</a:t>
            </a:r>
          </a:p>
          <a:p>
            <a:pPr marL="402336" lvl="1" indent="0" algn="just">
              <a:buNone/>
            </a:pPr>
            <a:r>
              <a:rPr lang="en-US" sz="2200" dirty="0" smtClean="0">
                <a:latin typeface="Courier"/>
              </a:rPr>
              <a:t>}</a:t>
            </a:r>
          </a:p>
          <a:p>
            <a:pPr algn="just"/>
            <a:endParaRPr lang="en-US" sz="2400" dirty="0"/>
          </a:p>
          <a:p>
            <a:pPr algn="just"/>
            <a:r>
              <a:rPr lang="en-US" sz="2400" dirty="0"/>
              <a:t>Here, the keyword protected is a specifier that prevents access to finalize( ) by code defined outside its class</a:t>
            </a:r>
            <a:r>
              <a:rPr lang="en-US" sz="2400" dirty="0" smtClean="0"/>
              <a:t>.</a:t>
            </a:r>
            <a:endParaRPr lang="en-US" sz="2400" dirty="0"/>
          </a:p>
          <a:p>
            <a:pPr algn="just"/>
            <a:r>
              <a:rPr lang="en-US" sz="2400" dirty="0"/>
              <a:t>This means that you cannot know when or even if finalize( ) will be executed. For example, if your program ends before garbage collection occurs, finalize( ) will not execute.</a:t>
            </a:r>
          </a:p>
        </p:txBody>
      </p:sp>
    </p:spTree>
    <p:extLst>
      <p:ext uri="{BB962C8B-B14F-4D97-AF65-F5344CB8AC3E}">
        <p14:creationId xmlns:p14="http://schemas.microsoft.com/office/powerpoint/2010/main" val="425699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Arrays</a:t>
            </a:r>
          </a:p>
        </p:txBody>
      </p:sp>
    </p:spTree>
    <p:extLst>
      <p:ext uri="{BB962C8B-B14F-4D97-AF65-F5344CB8AC3E}">
        <p14:creationId xmlns:p14="http://schemas.microsoft.com/office/powerpoint/2010/main" val="295389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Arrays</a:t>
            </a:r>
          </a:p>
        </p:txBody>
      </p:sp>
      <p:sp>
        <p:nvSpPr>
          <p:cNvPr id="3" name="Content Placeholder 2"/>
          <p:cNvSpPr>
            <a:spLocks noGrp="1"/>
          </p:cNvSpPr>
          <p:nvPr>
            <p:ph idx="1"/>
          </p:nvPr>
        </p:nvSpPr>
        <p:spPr>
          <a:xfrm>
            <a:off x="609600" y="2249424"/>
            <a:ext cx="10972800" cy="3732276"/>
          </a:xfrm>
        </p:spPr>
        <p:txBody>
          <a:bodyPr>
            <a:normAutofit fontScale="92500" lnSpcReduction="10000"/>
          </a:bodyPr>
          <a:lstStyle/>
          <a:p>
            <a:r>
              <a:rPr lang="en-US" dirty="0"/>
              <a:t>Group data objects of the same </a:t>
            </a:r>
            <a:r>
              <a:rPr lang="en-US" dirty="0" smtClean="0"/>
              <a:t>type.</a:t>
            </a:r>
          </a:p>
          <a:p>
            <a:r>
              <a:rPr lang="en-US" dirty="0"/>
              <a:t>Declare arrays of primitive or class types</a:t>
            </a:r>
            <a:r>
              <a:rPr lang="en-US" dirty="0" smtClean="0"/>
              <a:t>:</a:t>
            </a:r>
          </a:p>
          <a:p>
            <a:pPr marL="402336" lvl="1" indent="0">
              <a:buNone/>
            </a:pPr>
            <a:r>
              <a:rPr lang="en-US" dirty="0">
                <a:latin typeface="Courier"/>
              </a:rPr>
              <a:t>char s[];</a:t>
            </a:r>
          </a:p>
          <a:p>
            <a:pPr marL="402336" lvl="1" indent="0">
              <a:buNone/>
            </a:pPr>
            <a:r>
              <a:rPr lang="en-US" dirty="0">
                <a:latin typeface="Courier"/>
              </a:rPr>
              <a:t>Point p</a:t>
            </a:r>
            <a:r>
              <a:rPr lang="en-US" dirty="0" smtClean="0">
                <a:latin typeface="Courier"/>
              </a:rPr>
              <a:t>[];</a:t>
            </a:r>
          </a:p>
          <a:p>
            <a:pPr marL="402336" lvl="1" indent="0">
              <a:buNone/>
            </a:pPr>
            <a:endParaRPr lang="en-US" dirty="0">
              <a:latin typeface="Courier"/>
            </a:endParaRPr>
          </a:p>
          <a:p>
            <a:pPr marL="402336" lvl="1" indent="0">
              <a:buNone/>
            </a:pPr>
            <a:r>
              <a:rPr lang="en-US" dirty="0">
                <a:latin typeface="Courier"/>
              </a:rPr>
              <a:t>char[] s;</a:t>
            </a:r>
          </a:p>
          <a:p>
            <a:pPr marL="402336" lvl="1" indent="0">
              <a:buNone/>
            </a:pPr>
            <a:r>
              <a:rPr lang="en-US" dirty="0">
                <a:latin typeface="Courier"/>
              </a:rPr>
              <a:t>Point[] p</a:t>
            </a:r>
            <a:r>
              <a:rPr lang="en-US" dirty="0" smtClean="0">
                <a:latin typeface="Courier"/>
              </a:rPr>
              <a:t>;</a:t>
            </a:r>
          </a:p>
          <a:p>
            <a:pPr marL="402336" lvl="1" indent="0">
              <a:buNone/>
            </a:pPr>
            <a:endParaRPr lang="en-US" dirty="0"/>
          </a:p>
          <a:p>
            <a:r>
              <a:rPr lang="en-US" dirty="0"/>
              <a:t>Create space for a </a:t>
            </a:r>
            <a:r>
              <a:rPr lang="en-US" dirty="0" smtClean="0"/>
              <a:t>reference.</a:t>
            </a:r>
          </a:p>
          <a:p>
            <a:r>
              <a:rPr lang="en-US" dirty="0" smtClean="0"/>
              <a:t>An </a:t>
            </a:r>
            <a:r>
              <a:rPr lang="en-US" dirty="0"/>
              <a:t>array is an object; it is created with </a:t>
            </a:r>
            <a:r>
              <a:rPr lang="en-US" dirty="0">
                <a:latin typeface="Courier"/>
              </a:rPr>
              <a:t>new</a:t>
            </a:r>
            <a:r>
              <a:rPr lang="en-US" dirty="0" smtClean="0"/>
              <a:t>.</a:t>
            </a:r>
          </a:p>
        </p:txBody>
      </p:sp>
    </p:spTree>
    <p:extLst>
      <p:ext uri="{BB962C8B-B14F-4D97-AF65-F5344CB8AC3E}">
        <p14:creationId xmlns:p14="http://schemas.microsoft.com/office/powerpoint/2010/main" val="133180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Creating Arrays</a:t>
            </a:r>
          </a:p>
        </p:txBody>
      </p:sp>
      <p:sp>
        <p:nvSpPr>
          <p:cNvPr id="3" name="Content Placeholder 2"/>
          <p:cNvSpPr>
            <a:spLocks noGrp="1"/>
          </p:cNvSpPr>
          <p:nvPr>
            <p:ph idx="1"/>
          </p:nvPr>
        </p:nvSpPr>
        <p:spPr>
          <a:xfrm>
            <a:off x="609600" y="1778000"/>
            <a:ext cx="10972800" cy="4037076"/>
          </a:xfrm>
        </p:spPr>
        <p:txBody>
          <a:bodyPr>
            <a:normAutofit fontScale="55000" lnSpcReduction="20000"/>
          </a:bodyPr>
          <a:lstStyle/>
          <a:p>
            <a:pPr marL="109728" indent="0">
              <a:buNone/>
            </a:pPr>
            <a:r>
              <a:rPr lang="en-US" sz="3600" dirty="0"/>
              <a:t>Use the new keyword to create an array object</a:t>
            </a:r>
            <a:r>
              <a:rPr lang="en-US" sz="3600" dirty="0" smtClean="0"/>
              <a:t>.</a:t>
            </a:r>
          </a:p>
          <a:p>
            <a:pPr marL="109728" indent="0">
              <a:buNone/>
            </a:pPr>
            <a:endParaRPr lang="en-US" sz="3600" dirty="0" smtClean="0"/>
          </a:p>
          <a:p>
            <a:pPr marL="109728" indent="0">
              <a:buNone/>
            </a:pPr>
            <a:r>
              <a:rPr lang="en-US" sz="3600" dirty="0"/>
              <a:t>For example, a primitive (char) array</a:t>
            </a:r>
            <a:r>
              <a:rPr lang="en-US" sz="3600" dirty="0" smtClean="0"/>
              <a:t>:</a:t>
            </a:r>
          </a:p>
          <a:p>
            <a:pPr marL="109728" indent="0">
              <a:buNone/>
            </a:pPr>
            <a:r>
              <a:rPr lang="en-US" dirty="0">
                <a:latin typeface="Courier"/>
              </a:rPr>
              <a:t>1 </a:t>
            </a:r>
            <a:r>
              <a:rPr lang="en-US" dirty="0" smtClean="0">
                <a:latin typeface="Courier"/>
              </a:rPr>
              <a:t>	public </a:t>
            </a:r>
            <a:r>
              <a:rPr lang="en-US" dirty="0">
                <a:latin typeface="Courier"/>
              </a:rPr>
              <a:t>char[] </a:t>
            </a:r>
            <a:r>
              <a:rPr lang="en-US" dirty="0" err="1">
                <a:latin typeface="Courier"/>
              </a:rPr>
              <a:t>createArray</a:t>
            </a:r>
            <a:r>
              <a:rPr lang="en-US" dirty="0">
                <a:latin typeface="Courier"/>
              </a:rPr>
              <a:t>() {</a:t>
            </a:r>
          </a:p>
          <a:p>
            <a:pPr marL="109728" indent="0">
              <a:buNone/>
            </a:pPr>
            <a:r>
              <a:rPr lang="en-US" dirty="0">
                <a:latin typeface="Courier"/>
              </a:rPr>
              <a:t>2 </a:t>
            </a:r>
            <a:r>
              <a:rPr lang="en-US" dirty="0" smtClean="0">
                <a:latin typeface="Courier"/>
              </a:rPr>
              <a:t>		char</a:t>
            </a:r>
            <a:r>
              <a:rPr lang="en-US" dirty="0">
                <a:latin typeface="Courier"/>
              </a:rPr>
              <a:t>[] s;</a:t>
            </a:r>
          </a:p>
          <a:p>
            <a:pPr marL="109728" indent="0">
              <a:buNone/>
            </a:pPr>
            <a:r>
              <a:rPr lang="en-US" dirty="0">
                <a:latin typeface="Courier"/>
              </a:rPr>
              <a:t>3</a:t>
            </a:r>
          </a:p>
          <a:p>
            <a:pPr marL="109728" indent="0">
              <a:buNone/>
            </a:pPr>
            <a:r>
              <a:rPr lang="en-US" dirty="0">
                <a:latin typeface="Courier"/>
              </a:rPr>
              <a:t>4 </a:t>
            </a:r>
            <a:r>
              <a:rPr lang="en-US" dirty="0" smtClean="0">
                <a:latin typeface="Courier"/>
              </a:rPr>
              <a:t>		s </a:t>
            </a:r>
            <a:r>
              <a:rPr lang="en-US" dirty="0">
                <a:latin typeface="Courier"/>
              </a:rPr>
              <a:t>= new char[26];</a:t>
            </a:r>
          </a:p>
          <a:p>
            <a:pPr marL="109728" indent="0">
              <a:buNone/>
            </a:pPr>
            <a:r>
              <a:rPr lang="nn-NO" dirty="0">
                <a:latin typeface="Courier"/>
              </a:rPr>
              <a:t>5 </a:t>
            </a:r>
            <a:r>
              <a:rPr lang="nn-NO" dirty="0" smtClean="0">
                <a:latin typeface="Courier"/>
              </a:rPr>
              <a:t>		for </a:t>
            </a:r>
            <a:r>
              <a:rPr lang="nn-NO" dirty="0">
                <a:latin typeface="Courier"/>
              </a:rPr>
              <a:t>( int i=0; i&lt;26; i++ ) {</a:t>
            </a:r>
          </a:p>
          <a:p>
            <a:pPr marL="109728" indent="0">
              <a:buNone/>
            </a:pPr>
            <a:r>
              <a:rPr lang="en-US" dirty="0">
                <a:latin typeface="Courier"/>
              </a:rPr>
              <a:t>6 </a:t>
            </a:r>
            <a:r>
              <a:rPr lang="en-US" dirty="0" smtClean="0">
                <a:latin typeface="Courier"/>
              </a:rPr>
              <a:t>			s[</a:t>
            </a:r>
            <a:r>
              <a:rPr lang="en-US" dirty="0" err="1" smtClean="0">
                <a:latin typeface="Courier"/>
              </a:rPr>
              <a:t>i</a:t>
            </a:r>
            <a:r>
              <a:rPr lang="en-US" dirty="0">
                <a:latin typeface="Courier"/>
              </a:rPr>
              <a:t>] = (char) (’A’ + </a:t>
            </a:r>
            <a:r>
              <a:rPr lang="en-US" dirty="0" err="1">
                <a:latin typeface="Courier"/>
              </a:rPr>
              <a:t>i</a:t>
            </a:r>
            <a:r>
              <a:rPr lang="en-US" dirty="0">
                <a:latin typeface="Courier"/>
              </a:rPr>
              <a:t>);</a:t>
            </a:r>
          </a:p>
          <a:p>
            <a:pPr marL="109728" indent="0">
              <a:buNone/>
            </a:pPr>
            <a:r>
              <a:rPr lang="en-US" dirty="0">
                <a:latin typeface="Courier"/>
              </a:rPr>
              <a:t>7 </a:t>
            </a:r>
            <a:r>
              <a:rPr lang="en-US" dirty="0" smtClean="0">
                <a:latin typeface="Courier"/>
              </a:rPr>
              <a:t>		}</a:t>
            </a:r>
            <a:endParaRPr lang="en-US" dirty="0">
              <a:latin typeface="Courier"/>
            </a:endParaRPr>
          </a:p>
          <a:p>
            <a:pPr marL="109728" indent="0">
              <a:buNone/>
            </a:pPr>
            <a:r>
              <a:rPr lang="en-US" dirty="0">
                <a:latin typeface="Courier"/>
              </a:rPr>
              <a:t>8</a:t>
            </a:r>
          </a:p>
          <a:p>
            <a:pPr marL="109728" indent="0">
              <a:buNone/>
            </a:pPr>
            <a:r>
              <a:rPr lang="en-US" dirty="0">
                <a:latin typeface="Courier"/>
              </a:rPr>
              <a:t>9 </a:t>
            </a:r>
            <a:r>
              <a:rPr lang="en-US" dirty="0" smtClean="0">
                <a:latin typeface="Courier"/>
              </a:rPr>
              <a:t>		return </a:t>
            </a:r>
            <a:r>
              <a:rPr lang="en-US" dirty="0">
                <a:latin typeface="Courier"/>
              </a:rPr>
              <a:t>s;</a:t>
            </a:r>
          </a:p>
          <a:p>
            <a:pPr marL="109728" indent="0">
              <a:buNone/>
            </a:pPr>
            <a:r>
              <a:rPr lang="en-US" dirty="0">
                <a:latin typeface="Courier"/>
              </a:rPr>
              <a:t>10 </a:t>
            </a:r>
            <a:r>
              <a:rPr lang="en-US" dirty="0" smtClean="0">
                <a:latin typeface="Courier"/>
              </a:rPr>
              <a:t>	}</a:t>
            </a:r>
            <a:endParaRPr lang="en-US" dirty="0" smtClean="0"/>
          </a:p>
        </p:txBody>
      </p:sp>
    </p:spTree>
    <p:extLst>
      <p:ext uri="{BB962C8B-B14F-4D97-AF65-F5344CB8AC3E}">
        <p14:creationId xmlns:p14="http://schemas.microsoft.com/office/powerpoint/2010/main" val="19179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Creating Method</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dirty="0"/>
              <a:t>Considering the following example to explain the syntax of a </a:t>
            </a:r>
            <a:r>
              <a:rPr lang="en-US" dirty="0" smtClean="0"/>
              <a:t>method</a:t>
            </a:r>
            <a:endParaRPr lang="en-US" dirty="0"/>
          </a:p>
          <a:p>
            <a:pPr marL="109728" indent="0" algn="just">
              <a:buNone/>
            </a:pPr>
            <a:endParaRPr lang="en-US" dirty="0"/>
          </a:p>
          <a:p>
            <a:pPr marL="402336" lvl="1" indent="0" algn="just">
              <a:buNone/>
            </a:pPr>
            <a:r>
              <a:rPr lang="en-US" sz="1900" dirty="0">
                <a:latin typeface="Courier"/>
              </a:rPr>
              <a:t>public static </a:t>
            </a:r>
            <a:r>
              <a:rPr lang="en-US" sz="1900" dirty="0" err="1">
                <a:latin typeface="Courier"/>
              </a:rPr>
              <a:t>int</a:t>
            </a:r>
            <a:r>
              <a:rPr lang="en-US" sz="1900" dirty="0">
                <a:latin typeface="Courier"/>
              </a:rPr>
              <a:t> </a:t>
            </a:r>
            <a:r>
              <a:rPr lang="en-US" sz="1900" dirty="0" err="1">
                <a:latin typeface="Courier"/>
              </a:rPr>
              <a:t>methodName</a:t>
            </a:r>
            <a:r>
              <a:rPr lang="en-US" sz="1900" dirty="0">
                <a:latin typeface="Courier"/>
              </a:rPr>
              <a:t>(</a:t>
            </a:r>
            <a:r>
              <a:rPr lang="en-US" sz="1900" dirty="0" err="1">
                <a:latin typeface="Courier"/>
              </a:rPr>
              <a:t>int</a:t>
            </a:r>
            <a:r>
              <a:rPr lang="en-US" sz="1900" dirty="0">
                <a:latin typeface="Courier"/>
              </a:rPr>
              <a:t> a, </a:t>
            </a:r>
            <a:r>
              <a:rPr lang="en-US" sz="1900" dirty="0" err="1">
                <a:latin typeface="Courier"/>
              </a:rPr>
              <a:t>int</a:t>
            </a:r>
            <a:r>
              <a:rPr lang="en-US" sz="1900" dirty="0">
                <a:latin typeface="Courier"/>
              </a:rPr>
              <a:t> b) {</a:t>
            </a:r>
          </a:p>
          <a:p>
            <a:pPr marL="402336" lvl="1" indent="0" algn="just">
              <a:buNone/>
            </a:pPr>
            <a:r>
              <a:rPr lang="en-US" sz="1900" dirty="0">
                <a:latin typeface="Courier"/>
              </a:rPr>
              <a:t>   // body</a:t>
            </a:r>
          </a:p>
          <a:p>
            <a:pPr marL="402336" lvl="1" indent="0" algn="just">
              <a:buNone/>
            </a:pPr>
            <a:r>
              <a:rPr lang="en-US" sz="1900" dirty="0">
                <a:latin typeface="Courier"/>
              </a:rPr>
              <a:t>}</a:t>
            </a:r>
          </a:p>
          <a:p>
            <a:pPr marL="109728" indent="0" algn="just">
              <a:buNone/>
            </a:pPr>
            <a:endParaRPr lang="en-US" dirty="0"/>
          </a:p>
          <a:p>
            <a:pPr algn="just"/>
            <a:r>
              <a:rPr lang="en-US" dirty="0"/>
              <a:t>public static − </a:t>
            </a:r>
            <a:r>
              <a:rPr lang="en-US" dirty="0" smtClean="0"/>
              <a:t>modifier</a:t>
            </a:r>
            <a:endParaRPr lang="en-US" dirty="0"/>
          </a:p>
          <a:p>
            <a:pPr algn="just"/>
            <a:r>
              <a:rPr lang="en-US" dirty="0" err="1"/>
              <a:t>int</a:t>
            </a:r>
            <a:r>
              <a:rPr lang="en-US" dirty="0"/>
              <a:t> − return </a:t>
            </a:r>
            <a:r>
              <a:rPr lang="en-US" dirty="0" smtClean="0"/>
              <a:t>type</a:t>
            </a:r>
            <a:endParaRPr lang="en-US" dirty="0"/>
          </a:p>
          <a:p>
            <a:pPr algn="just"/>
            <a:r>
              <a:rPr lang="en-US" dirty="0" err="1"/>
              <a:t>methodName</a:t>
            </a:r>
            <a:r>
              <a:rPr lang="en-US" dirty="0"/>
              <a:t> − name of the </a:t>
            </a:r>
            <a:r>
              <a:rPr lang="en-US" dirty="0" smtClean="0"/>
              <a:t>method</a:t>
            </a:r>
            <a:endParaRPr lang="en-US" dirty="0"/>
          </a:p>
          <a:p>
            <a:pPr algn="just"/>
            <a:r>
              <a:rPr lang="en-US" dirty="0"/>
              <a:t>a, b − formal </a:t>
            </a:r>
            <a:r>
              <a:rPr lang="en-US" dirty="0" smtClean="0"/>
              <a:t>parameters</a:t>
            </a:r>
            <a:endParaRPr lang="en-US" dirty="0"/>
          </a:p>
          <a:p>
            <a:pPr algn="just"/>
            <a:r>
              <a:rPr lang="en-US" dirty="0" err="1"/>
              <a:t>int</a:t>
            </a:r>
            <a:r>
              <a:rPr lang="en-US" dirty="0"/>
              <a:t> a, </a:t>
            </a:r>
            <a:r>
              <a:rPr lang="en-US" dirty="0" err="1"/>
              <a:t>int</a:t>
            </a:r>
            <a:r>
              <a:rPr lang="en-US" dirty="0"/>
              <a:t> b − list of parameters</a:t>
            </a:r>
            <a:endParaRPr lang="en-US" sz="3400" b="1" dirty="0" smtClean="0">
              <a:solidFill>
                <a:srgbClr val="FF0000"/>
              </a:solidFill>
              <a:latin typeface="Courier-Bold"/>
            </a:endParaRPr>
          </a:p>
        </p:txBody>
      </p:sp>
    </p:spTree>
    <p:extLst>
      <p:ext uri="{BB962C8B-B14F-4D97-AF65-F5344CB8AC3E}">
        <p14:creationId xmlns:p14="http://schemas.microsoft.com/office/powerpoint/2010/main" val="61195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10972800" cy="698500"/>
          </a:xfrm>
        </p:spPr>
        <p:txBody>
          <a:bodyPr>
            <a:normAutofit/>
          </a:bodyPr>
          <a:lstStyle/>
          <a:p>
            <a:pPr algn="ctr"/>
            <a:r>
              <a:rPr lang="en-US" dirty="0"/>
              <a:t>Creating an Array of Character Primitives</a:t>
            </a:r>
          </a:p>
        </p:txBody>
      </p:sp>
      <p:pic>
        <p:nvPicPr>
          <p:cNvPr id="5" name="Picture 4"/>
          <p:cNvPicPr>
            <a:picLocks noChangeAspect="1"/>
          </p:cNvPicPr>
          <p:nvPr/>
        </p:nvPicPr>
        <p:blipFill>
          <a:blip r:embed="rId3"/>
          <a:stretch>
            <a:fillRect/>
          </a:stretch>
        </p:blipFill>
        <p:spPr>
          <a:xfrm>
            <a:off x="3128387" y="1968500"/>
            <a:ext cx="5935226" cy="4102100"/>
          </a:xfrm>
          <a:prstGeom prst="rect">
            <a:avLst/>
          </a:prstGeom>
        </p:spPr>
      </p:pic>
    </p:spTree>
    <p:extLst>
      <p:ext uri="{BB962C8B-B14F-4D97-AF65-F5344CB8AC3E}">
        <p14:creationId xmlns:p14="http://schemas.microsoft.com/office/powerpoint/2010/main" val="340543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Creating Reference Arrays</a:t>
            </a:r>
          </a:p>
        </p:txBody>
      </p:sp>
      <p:sp>
        <p:nvSpPr>
          <p:cNvPr id="3" name="Content Placeholder 2"/>
          <p:cNvSpPr>
            <a:spLocks noGrp="1"/>
          </p:cNvSpPr>
          <p:nvPr>
            <p:ph idx="1"/>
          </p:nvPr>
        </p:nvSpPr>
        <p:spPr>
          <a:xfrm>
            <a:off x="609600" y="1778000"/>
            <a:ext cx="10972800" cy="4037076"/>
          </a:xfrm>
        </p:spPr>
        <p:txBody>
          <a:bodyPr>
            <a:normAutofit fontScale="62500" lnSpcReduction="20000"/>
          </a:bodyPr>
          <a:lstStyle/>
          <a:p>
            <a:pPr marL="109728" indent="0">
              <a:buNone/>
            </a:pPr>
            <a:r>
              <a:rPr lang="en-US" sz="3600" dirty="0" smtClean="0"/>
              <a:t>For </a:t>
            </a:r>
            <a:r>
              <a:rPr lang="en-US" sz="3600" dirty="0"/>
              <a:t>example, a primitive (char) array</a:t>
            </a:r>
            <a:r>
              <a:rPr lang="en-US" sz="3600" dirty="0" smtClean="0"/>
              <a:t>:</a:t>
            </a:r>
          </a:p>
          <a:p>
            <a:pPr marL="109728" indent="0">
              <a:buNone/>
            </a:pPr>
            <a:endParaRPr lang="en-US" sz="3600" dirty="0" smtClean="0"/>
          </a:p>
          <a:p>
            <a:pPr marL="109728" indent="0">
              <a:buNone/>
            </a:pPr>
            <a:r>
              <a:rPr lang="en-US" dirty="0">
                <a:latin typeface="Courier"/>
              </a:rPr>
              <a:t>1 </a:t>
            </a:r>
            <a:r>
              <a:rPr lang="en-US" dirty="0" smtClean="0">
                <a:latin typeface="Courier"/>
              </a:rPr>
              <a:t>	public </a:t>
            </a:r>
            <a:r>
              <a:rPr lang="en-US" dirty="0">
                <a:latin typeface="Courier"/>
              </a:rPr>
              <a:t>Point[] </a:t>
            </a:r>
            <a:r>
              <a:rPr lang="en-US" dirty="0" err="1">
                <a:latin typeface="Courier"/>
              </a:rPr>
              <a:t>createArray</a:t>
            </a:r>
            <a:r>
              <a:rPr lang="en-US" dirty="0">
                <a:latin typeface="Courier"/>
              </a:rPr>
              <a:t>() {</a:t>
            </a:r>
          </a:p>
          <a:p>
            <a:pPr marL="109728" indent="0">
              <a:buNone/>
            </a:pPr>
            <a:r>
              <a:rPr lang="en-US" dirty="0">
                <a:latin typeface="Courier"/>
              </a:rPr>
              <a:t>2 </a:t>
            </a:r>
            <a:r>
              <a:rPr lang="en-US" dirty="0" smtClean="0">
                <a:latin typeface="Courier"/>
              </a:rPr>
              <a:t>		Point</a:t>
            </a:r>
            <a:r>
              <a:rPr lang="en-US" dirty="0">
                <a:latin typeface="Courier"/>
              </a:rPr>
              <a:t>[] p;</a:t>
            </a:r>
          </a:p>
          <a:p>
            <a:pPr marL="109728" indent="0">
              <a:buNone/>
            </a:pPr>
            <a:r>
              <a:rPr lang="en-US" dirty="0">
                <a:latin typeface="Courier"/>
              </a:rPr>
              <a:t>3</a:t>
            </a:r>
          </a:p>
          <a:p>
            <a:pPr marL="109728" indent="0">
              <a:buNone/>
            </a:pPr>
            <a:r>
              <a:rPr lang="en-US" dirty="0">
                <a:latin typeface="Courier"/>
              </a:rPr>
              <a:t>4 </a:t>
            </a:r>
            <a:r>
              <a:rPr lang="en-US" dirty="0" smtClean="0">
                <a:latin typeface="Courier"/>
              </a:rPr>
              <a:t>		p </a:t>
            </a:r>
            <a:r>
              <a:rPr lang="en-US" dirty="0">
                <a:latin typeface="Courier"/>
              </a:rPr>
              <a:t>= new Point[10];</a:t>
            </a:r>
          </a:p>
          <a:p>
            <a:pPr marL="109728" indent="0">
              <a:buNone/>
            </a:pPr>
            <a:r>
              <a:rPr lang="nn-NO" dirty="0">
                <a:latin typeface="Courier"/>
              </a:rPr>
              <a:t>5 </a:t>
            </a:r>
            <a:r>
              <a:rPr lang="nn-NO" dirty="0" smtClean="0">
                <a:latin typeface="Courier"/>
              </a:rPr>
              <a:t>		for </a:t>
            </a:r>
            <a:r>
              <a:rPr lang="nn-NO" dirty="0">
                <a:latin typeface="Courier"/>
              </a:rPr>
              <a:t>( int i=0; i&lt;10; i++ ) {</a:t>
            </a:r>
          </a:p>
          <a:p>
            <a:pPr marL="109728" indent="0">
              <a:buNone/>
            </a:pPr>
            <a:r>
              <a:rPr lang="en-US" dirty="0">
                <a:latin typeface="Courier"/>
              </a:rPr>
              <a:t>6 </a:t>
            </a:r>
            <a:r>
              <a:rPr lang="en-US" dirty="0" smtClean="0">
                <a:latin typeface="Courier"/>
              </a:rPr>
              <a:t>			p[</a:t>
            </a:r>
            <a:r>
              <a:rPr lang="en-US" dirty="0" err="1" smtClean="0">
                <a:latin typeface="Courier"/>
              </a:rPr>
              <a:t>i</a:t>
            </a:r>
            <a:r>
              <a:rPr lang="en-US" dirty="0">
                <a:latin typeface="Courier"/>
              </a:rPr>
              <a:t>] = new Point(</a:t>
            </a:r>
            <a:r>
              <a:rPr lang="en-US" dirty="0" err="1">
                <a:latin typeface="Courier"/>
              </a:rPr>
              <a:t>i</a:t>
            </a:r>
            <a:r>
              <a:rPr lang="en-US" dirty="0">
                <a:latin typeface="Courier"/>
              </a:rPr>
              <a:t>, i+1);</a:t>
            </a:r>
          </a:p>
          <a:p>
            <a:pPr marL="109728" indent="0">
              <a:buNone/>
            </a:pPr>
            <a:r>
              <a:rPr lang="en-US" dirty="0">
                <a:latin typeface="Courier"/>
              </a:rPr>
              <a:t>7 </a:t>
            </a:r>
            <a:r>
              <a:rPr lang="en-US" dirty="0" smtClean="0">
                <a:latin typeface="Courier"/>
              </a:rPr>
              <a:t>		}</a:t>
            </a:r>
            <a:endParaRPr lang="en-US" dirty="0">
              <a:latin typeface="Courier"/>
            </a:endParaRPr>
          </a:p>
          <a:p>
            <a:pPr marL="109728" indent="0">
              <a:buNone/>
            </a:pPr>
            <a:r>
              <a:rPr lang="en-US" dirty="0">
                <a:latin typeface="Courier"/>
              </a:rPr>
              <a:t>8</a:t>
            </a:r>
          </a:p>
          <a:p>
            <a:pPr marL="109728" indent="0">
              <a:buNone/>
            </a:pPr>
            <a:r>
              <a:rPr lang="en-US" dirty="0">
                <a:latin typeface="Courier"/>
              </a:rPr>
              <a:t>9 </a:t>
            </a:r>
            <a:r>
              <a:rPr lang="en-US" dirty="0" smtClean="0">
                <a:latin typeface="Courier"/>
              </a:rPr>
              <a:t>		return </a:t>
            </a:r>
            <a:r>
              <a:rPr lang="en-US" dirty="0">
                <a:latin typeface="Courier"/>
              </a:rPr>
              <a:t>p;</a:t>
            </a:r>
          </a:p>
          <a:p>
            <a:pPr marL="109728" indent="0">
              <a:buNone/>
            </a:pPr>
            <a:r>
              <a:rPr lang="en-US" dirty="0">
                <a:latin typeface="Courier"/>
              </a:rPr>
              <a:t>10 </a:t>
            </a:r>
            <a:r>
              <a:rPr lang="en-US" dirty="0" smtClean="0">
                <a:latin typeface="Courier"/>
              </a:rPr>
              <a:t>	}</a:t>
            </a:r>
            <a:endParaRPr lang="en-US" dirty="0" smtClean="0"/>
          </a:p>
        </p:txBody>
      </p:sp>
    </p:spTree>
    <p:extLst>
      <p:ext uri="{BB962C8B-B14F-4D97-AF65-F5344CB8AC3E}">
        <p14:creationId xmlns:p14="http://schemas.microsoft.com/office/powerpoint/2010/main" val="108009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10972800" cy="698500"/>
          </a:xfrm>
        </p:spPr>
        <p:txBody>
          <a:bodyPr>
            <a:normAutofit/>
          </a:bodyPr>
          <a:lstStyle/>
          <a:p>
            <a:pPr algn="ctr"/>
            <a:r>
              <a:rPr lang="en-US" sz="3200" dirty="0"/>
              <a:t>Creating an Array of Character </a:t>
            </a:r>
            <a:r>
              <a:rPr lang="en-US" sz="3200" dirty="0" smtClean="0"/>
              <a:t>Primitives </a:t>
            </a:r>
            <a:r>
              <a:rPr lang="en-US" sz="3200" dirty="0"/>
              <a:t>With </a:t>
            </a:r>
            <a:r>
              <a:rPr lang="en-US" sz="3200" dirty="0">
                <a:latin typeface="Courier"/>
              </a:rPr>
              <a:t>Point</a:t>
            </a:r>
            <a:r>
              <a:rPr lang="en-US" sz="3200" dirty="0"/>
              <a:t> Objects</a:t>
            </a:r>
          </a:p>
        </p:txBody>
      </p:sp>
      <p:pic>
        <p:nvPicPr>
          <p:cNvPr id="3" name="Picture 2"/>
          <p:cNvPicPr>
            <a:picLocks noChangeAspect="1"/>
          </p:cNvPicPr>
          <p:nvPr/>
        </p:nvPicPr>
        <p:blipFill>
          <a:blip r:embed="rId3"/>
          <a:stretch>
            <a:fillRect/>
          </a:stretch>
        </p:blipFill>
        <p:spPr>
          <a:xfrm>
            <a:off x="2962750" y="1719471"/>
            <a:ext cx="6266500" cy="4189603"/>
          </a:xfrm>
          <a:prstGeom prst="rect">
            <a:avLst/>
          </a:prstGeom>
        </p:spPr>
      </p:pic>
    </p:spTree>
    <p:extLst>
      <p:ext uri="{BB962C8B-B14F-4D97-AF65-F5344CB8AC3E}">
        <p14:creationId xmlns:p14="http://schemas.microsoft.com/office/powerpoint/2010/main" val="39711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685800"/>
          </a:xfrm>
        </p:spPr>
        <p:txBody>
          <a:bodyPr>
            <a:normAutofit fontScale="90000"/>
          </a:bodyPr>
          <a:lstStyle/>
          <a:p>
            <a:r>
              <a:rPr lang="en-US" dirty="0"/>
              <a:t>Initializing Arrays</a:t>
            </a:r>
          </a:p>
        </p:txBody>
      </p:sp>
      <p:sp>
        <p:nvSpPr>
          <p:cNvPr id="3" name="Content Placeholder 2"/>
          <p:cNvSpPr>
            <a:spLocks noGrp="1"/>
          </p:cNvSpPr>
          <p:nvPr>
            <p:ph idx="1"/>
          </p:nvPr>
        </p:nvSpPr>
        <p:spPr>
          <a:xfrm>
            <a:off x="609600" y="1549400"/>
            <a:ext cx="10972800" cy="1104900"/>
          </a:xfrm>
        </p:spPr>
        <p:txBody>
          <a:bodyPr>
            <a:normAutofit/>
          </a:bodyPr>
          <a:lstStyle/>
          <a:p>
            <a:r>
              <a:rPr lang="en-US" dirty="0"/>
              <a:t>Initialize an array element</a:t>
            </a:r>
            <a:r>
              <a:rPr lang="en-US" dirty="0" smtClean="0"/>
              <a:t>.</a:t>
            </a:r>
          </a:p>
          <a:p>
            <a:r>
              <a:rPr lang="en-US" dirty="0"/>
              <a:t>Create an array with initial </a:t>
            </a:r>
            <a:r>
              <a:rPr lang="en-US" dirty="0" smtClean="0"/>
              <a:t>values.</a:t>
            </a:r>
          </a:p>
        </p:txBody>
      </p:sp>
      <p:sp>
        <p:nvSpPr>
          <p:cNvPr id="4" name="Rectangle 3"/>
          <p:cNvSpPr/>
          <p:nvPr/>
        </p:nvSpPr>
        <p:spPr>
          <a:xfrm>
            <a:off x="609600" y="2654300"/>
            <a:ext cx="4000500" cy="2800767"/>
          </a:xfrm>
          <a:prstGeom prst="rect">
            <a:avLst/>
          </a:prstGeom>
        </p:spPr>
        <p:txBody>
          <a:bodyPr wrap="square">
            <a:spAutoFit/>
          </a:bodyPr>
          <a:lstStyle/>
          <a:p>
            <a:r>
              <a:rPr lang="en-US" sz="1600" dirty="0">
                <a:latin typeface="Courier"/>
              </a:rPr>
              <a:t>String[] names;</a:t>
            </a:r>
          </a:p>
          <a:p>
            <a:r>
              <a:rPr lang="en-US" sz="1600" dirty="0">
                <a:latin typeface="Courier"/>
              </a:rPr>
              <a:t>names = new String[3];</a:t>
            </a:r>
          </a:p>
          <a:p>
            <a:r>
              <a:rPr lang="en-US" sz="1600" dirty="0">
                <a:latin typeface="Courier"/>
              </a:rPr>
              <a:t>names[0] = "</a:t>
            </a:r>
            <a:r>
              <a:rPr lang="en-US" sz="1600" dirty="0" err="1">
                <a:latin typeface="Courier"/>
              </a:rPr>
              <a:t>Georgianna</a:t>
            </a:r>
            <a:r>
              <a:rPr lang="en-US" sz="1600" dirty="0">
                <a:latin typeface="Courier"/>
              </a:rPr>
              <a:t>";</a:t>
            </a:r>
          </a:p>
          <a:p>
            <a:r>
              <a:rPr lang="en-US" sz="1600" dirty="0">
                <a:latin typeface="Courier"/>
              </a:rPr>
              <a:t>names[1] = "Jen";</a:t>
            </a:r>
          </a:p>
          <a:p>
            <a:r>
              <a:rPr lang="en-US" sz="1600" dirty="0">
                <a:latin typeface="Courier"/>
              </a:rPr>
              <a:t>names[2] = "Simon</a:t>
            </a:r>
            <a:r>
              <a:rPr lang="en-US" sz="1600" dirty="0" smtClean="0">
                <a:latin typeface="Courier"/>
              </a:rPr>
              <a:t>";</a:t>
            </a:r>
          </a:p>
          <a:p>
            <a:endParaRPr lang="en-US" sz="1600" dirty="0">
              <a:latin typeface="Courier"/>
            </a:endParaRPr>
          </a:p>
          <a:p>
            <a:r>
              <a:rPr lang="en-US" sz="1600" dirty="0">
                <a:latin typeface="Courier"/>
              </a:rPr>
              <a:t>String[] names = {</a:t>
            </a:r>
          </a:p>
          <a:p>
            <a:pPr lvl="1"/>
            <a:r>
              <a:rPr lang="en-US" sz="1600" dirty="0">
                <a:latin typeface="Courier"/>
              </a:rPr>
              <a:t>"</a:t>
            </a:r>
            <a:r>
              <a:rPr lang="en-US" sz="1600" dirty="0" err="1">
                <a:latin typeface="Courier"/>
              </a:rPr>
              <a:t>Georgianna</a:t>
            </a:r>
            <a:r>
              <a:rPr lang="en-US" sz="1600" dirty="0">
                <a:latin typeface="Courier"/>
              </a:rPr>
              <a:t>",</a:t>
            </a:r>
          </a:p>
          <a:p>
            <a:pPr lvl="1"/>
            <a:r>
              <a:rPr lang="en-US" sz="1600" dirty="0">
                <a:latin typeface="Courier"/>
              </a:rPr>
              <a:t>"Jen",</a:t>
            </a:r>
          </a:p>
          <a:p>
            <a:pPr lvl="1"/>
            <a:r>
              <a:rPr lang="en-US" sz="1600" dirty="0">
                <a:latin typeface="Courier"/>
              </a:rPr>
              <a:t>"Simon"</a:t>
            </a:r>
          </a:p>
          <a:p>
            <a:r>
              <a:rPr lang="en-US" sz="1600" dirty="0">
                <a:latin typeface="Courier"/>
              </a:rPr>
              <a:t>};</a:t>
            </a:r>
            <a:endParaRPr lang="en-US" dirty="0"/>
          </a:p>
        </p:txBody>
      </p:sp>
      <p:sp>
        <p:nvSpPr>
          <p:cNvPr id="5" name="Rectangle 4"/>
          <p:cNvSpPr/>
          <p:nvPr/>
        </p:nvSpPr>
        <p:spPr>
          <a:xfrm>
            <a:off x="5924550" y="2654300"/>
            <a:ext cx="6096000" cy="2800767"/>
          </a:xfrm>
          <a:prstGeom prst="rect">
            <a:avLst/>
          </a:prstGeom>
        </p:spPr>
        <p:txBody>
          <a:bodyPr>
            <a:spAutoFit/>
          </a:bodyPr>
          <a:lstStyle/>
          <a:p>
            <a:r>
              <a:rPr lang="en-US" sz="1600" dirty="0">
                <a:latin typeface="Courier"/>
              </a:rPr>
              <a:t>MyDate[] dates;</a:t>
            </a:r>
          </a:p>
          <a:p>
            <a:r>
              <a:rPr lang="en-US" sz="1600" dirty="0">
                <a:latin typeface="Courier"/>
              </a:rPr>
              <a:t>dates = new MyDate[3];</a:t>
            </a:r>
          </a:p>
          <a:p>
            <a:r>
              <a:rPr lang="en-US" sz="1600" dirty="0">
                <a:latin typeface="Courier"/>
              </a:rPr>
              <a:t>dates[0] = new MyDate(22, 7, 1964);</a:t>
            </a:r>
          </a:p>
          <a:p>
            <a:r>
              <a:rPr lang="en-US" sz="1600" dirty="0">
                <a:latin typeface="Courier"/>
              </a:rPr>
              <a:t>dates[1] = new MyDate(1, 1, 2000);</a:t>
            </a:r>
          </a:p>
          <a:p>
            <a:r>
              <a:rPr lang="en-US" sz="1600" dirty="0">
                <a:latin typeface="Courier"/>
              </a:rPr>
              <a:t>dates[2] = new MyDate(22, 12, 1964);</a:t>
            </a:r>
          </a:p>
          <a:p>
            <a:endParaRPr lang="en-US" sz="1600" dirty="0" smtClean="0">
              <a:latin typeface="Courier"/>
            </a:endParaRPr>
          </a:p>
          <a:p>
            <a:r>
              <a:rPr lang="en-US" sz="1600" dirty="0" smtClean="0">
                <a:latin typeface="Courier"/>
              </a:rPr>
              <a:t>MyDate</a:t>
            </a:r>
            <a:r>
              <a:rPr lang="en-US" sz="1600" dirty="0">
                <a:latin typeface="Courier"/>
              </a:rPr>
              <a:t>[] dates = {</a:t>
            </a:r>
          </a:p>
          <a:p>
            <a:pPr lvl="1"/>
            <a:r>
              <a:rPr lang="en-US" sz="1600" dirty="0">
                <a:latin typeface="Courier"/>
              </a:rPr>
              <a:t>new MyDate(22, 7, 1964),</a:t>
            </a:r>
          </a:p>
          <a:p>
            <a:pPr lvl="1"/>
            <a:r>
              <a:rPr lang="en-US" sz="1600" dirty="0">
                <a:latin typeface="Courier"/>
              </a:rPr>
              <a:t>new MyDate(1, 1, 2000),</a:t>
            </a:r>
          </a:p>
          <a:p>
            <a:pPr lvl="1"/>
            <a:r>
              <a:rPr lang="en-US" sz="1600" dirty="0">
                <a:latin typeface="Courier"/>
              </a:rPr>
              <a:t>new MyDate(22, 12, 1964)</a:t>
            </a:r>
          </a:p>
          <a:p>
            <a:r>
              <a:rPr lang="en-US" sz="1600" dirty="0">
                <a:latin typeface="Courier"/>
              </a:rPr>
              <a:t>};</a:t>
            </a:r>
            <a:endParaRPr lang="en-US" dirty="0"/>
          </a:p>
        </p:txBody>
      </p:sp>
    </p:spTree>
    <p:extLst>
      <p:ext uri="{BB962C8B-B14F-4D97-AF65-F5344CB8AC3E}">
        <p14:creationId xmlns:p14="http://schemas.microsoft.com/office/powerpoint/2010/main" val="175092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Multidimensional Arrays</a:t>
            </a:r>
          </a:p>
        </p:txBody>
      </p:sp>
      <p:sp>
        <p:nvSpPr>
          <p:cNvPr id="3" name="Content Placeholder 2"/>
          <p:cNvSpPr>
            <a:spLocks noGrp="1"/>
          </p:cNvSpPr>
          <p:nvPr>
            <p:ph idx="1"/>
          </p:nvPr>
        </p:nvSpPr>
        <p:spPr>
          <a:xfrm>
            <a:off x="609600" y="1778000"/>
            <a:ext cx="10972800" cy="4037076"/>
          </a:xfrm>
        </p:spPr>
        <p:txBody>
          <a:bodyPr>
            <a:normAutofit/>
          </a:bodyPr>
          <a:lstStyle/>
          <a:p>
            <a:pPr marL="109728" indent="0">
              <a:buNone/>
            </a:pPr>
            <a:r>
              <a:rPr lang="en-US" sz="3200" dirty="0"/>
              <a:t>Arrays of </a:t>
            </a:r>
            <a:r>
              <a:rPr lang="en-US" sz="3200" dirty="0" smtClean="0"/>
              <a:t>arrays</a:t>
            </a:r>
            <a:r>
              <a:rPr lang="en-US" sz="3600" dirty="0" smtClean="0"/>
              <a:t>:</a:t>
            </a:r>
          </a:p>
          <a:p>
            <a:pPr marL="109728" indent="0">
              <a:buNone/>
            </a:pPr>
            <a:endParaRPr lang="en-US" sz="2400" dirty="0" smtClean="0">
              <a:solidFill>
                <a:srgbClr val="000000"/>
              </a:solidFill>
              <a:latin typeface="Courier"/>
            </a:endParaRPr>
          </a:p>
          <a:p>
            <a:pPr marL="109728" indent="0">
              <a:buNone/>
            </a:pPr>
            <a:r>
              <a:rPr lang="en-US" sz="2400" dirty="0" smtClean="0">
                <a:solidFill>
                  <a:srgbClr val="000000"/>
                </a:solidFill>
                <a:latin typeface="Courier"/>
              </a:rPr>
              <a:t>int</a:t>
            </a:r>
            <a:r>
              <a:rPr lang="en-US" sz="2400" dirty="0">
                <a:solidFill>
                  <a:srgbClr val="000000"/>
                </a:solidFill>
                <a:latin typeface="Courier"/>
              </a:rPr>
              <a:t>[][] twoDim = new int[4][];</a:t>
            </a:r>
          </a:p>
          <a:p>
            <a:pPr marL="109728" indent="0">
              <a:buNone/>
            </a:pPr>
            <a:r>
              <a:rPr lang="en-US" sz="2400" dirty="0" err="1">
                <a:solidFill>
                  <a:srgbClr val="000000"/>
                </a:solidFill>
                <a:latin typeface="Courier"/>
              </a:rPr>
              <a:t>twoDim</a:t>
            </a:r>
            <a:r>
              <a:rPr lang="en-US" sz="2400" dirty="0">
                <a:solidFill>
                  <a:srgbClr val="000000"/>
                </a:solidFill>
                <a:latin typeface="Courier"/>
              </a:rPr>
              <a:t>[0] = new int[5];</a:t>
            </a:r>
          </a:p>
          <a:p>
            <a:pPr marL="109728" indent="0">
              <a:buNone/>
            </a:pPr>
            <a:r>
              <a:rPr lang="en-US" sz="2400" dirty="0" err="1">
                <a:solidFill>
                  <a:srgbClr val="000000"/>
                </a:solidFill>
                <a:latin typeface="Courier"/>
              </a:rPr>
              <a:t>twoDim</a:t>
            </a:r>
            <a:r>
              <a:rPr lang="en-US" sz="2400" dirty="0">
                <a:solidFill>
                  <a:srgbClr val="000000"/>
                </a:solidFill>
                <a:latin typeface="Courier"/>
              </a:rPr>
              <a:t>[1] = new int[5</a:t>
            </a:r>
            <a:r>
              <a:rPr lang="en-US" sz="2400" dirty="0" smtClean="0">
                <a:solidFill>
                  <a:srgbClr val="000000"/>
                </a:solidFill>
                <a:latin typeface="Courier"/>
              </a:rPr>
              <a:t>];</a:t>
            </a:r>
          </a:p>
          <a:p>
            <a:pPr marL="109728" indent="0">
              <a:buNone/>
            </a:pPr>
            <a:endParaRPr lang="en-US" sz="2400" dirty="0">
              <a:solidFill>
                <a:srgbClr val="000000"/>
              </a:solidFill>
              <a:latin typeface="Courier"/>
            </a:endParaRPr>
          </a:p>
          <a:p>
            <a:pPr marL="109728" indent="0">
              <a:buNone/>
            </a:pPr>
            <a:r>
              <a:rPr lang="en-US" sz="2400" dirty="0">
                <a:solidFill>
                  <a:srgbClr val="000000"/>
                </a:solidFill>
                <a:latin typeface="Courier"/>
              </a:rPr>
              <a:t>int[][] twoDim = new int[][4]; </a:t>
            </a:r>
            <a:r>
              <a:rPr lang="en-US" sz="2400" b="1" dirty="0">
                <a:solidFill>
                  <a:srgbClr val="FF0000"/>
                </a:solidFill>
                <a:latin typeface="Courier-Bold"/>
              </a:rPr>
              <a:t>// illegal</a:t>
            </a:r>
            <a:endParaRPr lang="en-US" sz="2400" dirty="0" smtClean="0"/>
          </a:p>
        </p:txBody>
      </p:sp>
    </p:spTree>
    <p:extLst>
      <p:ext uri="{BB962C8B-B14F-4D97-AF65-F5344CB8AC3E}">
        <p14:creationId xmlns:p14="http://schemas.microsoft.com/office/powerpoint/2010/main" val="315617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609600" y="2249424"/>
            <a:ext cx="10972800" cy="3732276"/>
          </a:xfrm>
        </p:spPr>
        <p:txBody>
          <a:bodyPr>
            <a:normAutofit/>
          </a:bodyPr>
          <a:lstStyle/>
          <a:p>
            <a:r>
              <a:rPr lang="en-US" dirty="0"/>
              <a:t>Non-rectangular arrays of arrays</a:t>
            </a:r>
            <a:r>
              <a:rPr lang="en-US" dirty="0" smtClean="0"/>
              <a:t>:</a:t>
            </a:r>
          </a:p>
          <a:p>
            <a:pPr marL="402336" lvl="1" indent="0">
              <a:buNone/>
            </a:pPr>
            <a:r>
              <a:rPr lang="en-US" dirty="0" err="1">
                <a:latin typeface="Courier"/>
              </a:rPr>
              <a:t>twoDim</a:t>
            </a:r>
            <a:r>
              <a:rPr lang="en-US" dirty="0">
                <a:latin typeface="Courier"/>
              </a:rPr>
              <a:t>[0] = new int[2];</a:t>
            </a:r>
          </a:p>
          <a:p>
            <a:pPr marL="402336" lvl="1" indent="0">
              <a:buNone/>
            </a:pPr>
            <a:r>
              <a:rPr lang="en-US" dirty="0" err="1">
                <a:latin typeface="Courier"/>
              </a:rPr>
              <a:t>twoDim</a:t>
            </a:r>
            <a:r>
              <a:rPr lang="en-US" dirty="0">
                <a:latin typeface="Courier"/>
              </a:rPr>
              <a:t>[1] = new int[4];</a:t>
            </a:r>
          </a:p>
          <a:p>
            <a:pPr marL="402336" lvl="1" indent="0">
              <a:buNone/>
            </a:pPr>
            <a:r>
              <a:rPr lang="en-US" dirty="0" err="1">
                <a:latin typeface="Courier"/>
              </a:rPr>
              <a:t>twoDim</a:t>
            </a:r>
            <a:r>
              <a:rPr lang="en-US" dirty="0">
                <a:latin typeface="Courier"/>
              </a:rPr>
              <a:t>[2] = new int[6];</a:t>
            </a:r>
          </a:p>
          <a:p>
            <a:pPr marL="402336" lvl="1" indent="0">
              <a:buNone/>
            </a:pPr>
            <a:r>
              <a:rPr lang="en-US" dirty="0" err="1">
                <a:latin typeface="Courier"/>
              </a:rPr>
              <a:t>twoDim</a:t>
            </a:r>
            <a:r>
              <a:rPr lang="en-US" dirty="0">
                <a:latin typeface="Courier"/>
              </a:rPr>
              <a:t>[3] = new int[8</a:t>
            </a:r>
            <a:r>
              <a:rPr lang="en-US" dirty="0" smtClean="0">
                <a:latin typeface="Courier"/>
              </a:rPr>
              <a:t>];</a:t>
            </a:r>
          </a:p>
          <a:p>
            <a:pPr marL="402336" lvl="1" indent="0">
              <a:buNone/>
            </a:pPr>
            <a:endParaRPr lang="en-US" dirty="0" smtClean="0"/>
          </a:p>
          <a:p>
            <a:r>
              <a:rPr lang="en-US" dirty="0"/>
              <a:t>Declare arrays of primitive or class types</a:t>
            </a:r>
            <a:r>
              <a:rPr lang="en-US" dirty="0" smtClean="0"/>
              <a:t>:</a:t>
            </a:r>
          </a:p>
          <a:p>
            <a:pPr marL="402336" lvl="1" indent="0">
              <a:buNone/>
            </a:pPr>
            <a:r>
              <a:rPr lang="en-US" sz="2800" dirty="0">
                <a:latin typeface="Courier"/>
              </a:rPr>
              <a:t>int[][] twoDim = new int[4][5];</a:t>
            </a:r>
            <a:endParaRPr lang="en-US" dirty="0" smtClean="0">
              <a:latin typeface="Courier"/>
            </a:endParaRPr>
          </a:p>
        </p:txBody>
      </p:sp>
    </p:spTree>
    <p:extLst>
      <p:ext uri="{BB962C8B-B14F-4D97-AF65-F5344CB8AC3E}">
        <p14:creationId xmlns:p14="http://schemas.microsoft.com/office/powerpoint/2010/main" val="373550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Array Bounds</a:t>
            </a:r>
          </a:p>
        </p:txBody>
      </p:sp>
      <p:sp>
        <p:nvSpPr>
          <p:cNvPr id="3" name="Content Placeholder 2"/>
          <p:cNvSpPr>
            <a:spLocks noGrp="1"/>
          </p:cNvSpPr>
          <p:nvPr>
            <p:ph idx="1"/>
          </p:nvPr>
        </p:nvSpPr>
        <p:spPr>
          <a:xfrm>
            <a:off x="609600" y="1778000"/>
            <a:ext cx="10972800" cy="4037076"/>
          </a:xfrm>
        </p:spPr>
        <p:txBody>
          <a:bodyPr>
            <a:normAutofit/>
          </a:bodyPr>
          <a:lstStyle/>
          <a:p>
            <a:pPr marL="109728" indent="0">
              <a:buNone/>
            </a:pPr>
            <a:r>
              <a:rPr lang="en-US" sz="3200" dirty="0"/>
              <a:t>All array subscripts begin at 0</a:t>
            </a:r>
            <a:r>
              <a:rPr lang="en-US" sz="3600" dirty="0" smtClean="0"/>
              <a:t>:</a:t>
            </a:r>
          </a:p>
          <a:p>
            <a:pPr marL="109728" indent="0">
              <a:buNone/>
            </a:pPr>
            <a:endParaRPr lang="en-US" sz="2400" dirty="0" smtClean="0">
              <a:solidFill>
                <a:srgbClr val="000000"/>
              </a:solidFill>
              <a:latin typeface="Courier"/>
            </a:endParaRPr>
          </a:p>
          <a:p>
            <a:pPr marL="109728" indent="0">
              <a:buNone/>
            </a:pPr>
            <a:r>
              <a:rPr lang="en-US" sz="2400" dirty="0">
                <a:latin typeface="Courier"/>
              </a:rPr>
              <a:t>public void </a:t>
            </a:r>
            <a:r>
              <a:rPr lang="en-US" sz="2400" dirty="0" err="1">
                <a:latin typeface="Courier"/>
              </a:rPr>
              <a:t>printElements</a:t>
            </a:r>
            <a:r>
              <a:rPr lang="en-US" sz="2400" dirty="0">
                <a:latin typeface="Courier"/>
              </a:rPr>
              <a:t>(int[] list) {</a:t>
            </a:r>
          </a:p>
          <a:p>
            <a:pPr marL="402336" lvl="1" indent="0">
              <a:buNone/>
            </a:pPr>
            <a:r>
              <a:rPr lang="nn-NO" sz="2400" dirty="0">
                <a:latin typeface="Courier"/>
              </a:rPr>
              <a:t>for (int i = 0; i &lt; list.length; i++) {</a:t>
            </a:r>
          </a:p>
          <a:p>
            <a:pPr marL="402336" lvl="1" indent="0">
              <a:buNone/>
            </a:pPr>
            <a:r>
              <a:rPr lang="en-US" sz="2400" dirty="0" smtClean="0">
                <a:latin typeface="Courier"/>
              </a:rPr>
              <a:t>	</a:t>
            </a:r>
            <a:r>
              <a:rPr lang="en-US" sz="2400" dirty="0" err="1" smtClean="0">
                <a:latin typeface="Courier"/>
              </a:rPr>
              <a:t>System.out.println</a:t>
            </a:r>
            <a:r>
              <a:rPr lang="en-US" sz="2400" dirty="0" smtClean="0">
                <a:latin typeface="Courier"/>
              </a:rPr>
              <a:t>(list[</a:t>
            </a:r>
            <a:r>
              <a:rPr lang="en-US" sz="2400" dirty="0" err="1" smtClean="0">
                <a:latin typeface="Courier"/>
              </a:rPr>
              <a:t>i</a:t>
            </a:r>
            <a:r>
              <a:rPr lang="en-US" sz="2400" dirty="0">
                <a:latin typeface="Courier"/>
              </a:rPr>
              <a:t>]);</a:t>
            </a:r>
          </a:p>
          <a:p>
            <a:pPr marL="402336" lvl="1" indent="0">
              <a:buNone/>
            </a:pPr>
            <a:r>
              <a:rPr lang="en-US" sz="2400" dirty="0">
                <a:latin typeface="Courier"/>
              </a:rPr>
              <a:t>}</a:t>
            </a:r>
          </a:p>
          <a:p>
            <a:pPr marL="109728" indent="0">
              <a:buNone/>
            </a:pPr>
            <a:r>
              <a:rPr lang="en-US" sz="2400" dirty="0">
                <a:latin typeface="Courier"/>
              </a:rPr>
              <a:t>}</a:t>
            </a:r>
            <a:endParaRPr lang="en-US" sz="2400" dirty="0" smtClean="0"/>
          </a:p>
        </p:txBody>
      </p:sp>
    </p:spTree>
    <p:extLst>
      <p:ext uri="{BB962C8B-B14F-4D97-AF65-F5344CB8AC3E}">
        <p14:creationId xmlns:p14="http://schemas.microsoft.com/office/powerpoint/2010/main" val="232134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Using the Enhanced </a:t>
            </a:r>
            <a:r>
              <a:rPr lang="en-US" dirty="0">
                <a:latin typeface="Courier"/>
              </a:rPr>
              <a:t>for</a:t>
            </a:r>
            <a:r>
              <a:rPr lang="en-US" dirty="0"/>
              <a:t> Loop</a:t>
            </a:r>
          </a:p>
        </p:txBody>
      </p:sp>
      <p:sp>
        <p:nvSpPr>
          <p:cNvPr id="3" name="Content Placeholder 2"/>
          <p:cNvSpPr>
            <a:spLocks noGrp="1"/>
          </p:cNvSpPr>
          <p:nvPr>
            <p:ph idx="1"/>
          </p:nvPr>
        </p:nvSpPr>
        <p:spPr>
          <a:xfrm>
            <a:off x="609600" y="1778000"/>
            <a:ext cx="10972800" cy="4037076"/>
          </a:xfrm>
        </p:spPr>
        <p:txBody>
          <a:bodyPr>
            <a:normAutofit/>
          </a:bodyPr>
          <a:lstStyle/>
          <a:p>
            <a:pPr marL="109728" indent="0">
              <a:buNone/>
            </a:pPr>
            <a:r>
              <a:rPr lang="en-US" sz="2600" dirty="0"/>
              <a:t>Java 2 Platform, Standard Edition (J2SE™) version </a:t>
            </a:r>
            <a:r>
              <a:rPr lang="en-US" sz="2600" dirty="0" smtClean="0"/>
              <a:t>X.X introduced </a:t>
            </a:r>
            <a:r>
              <a:rPr lang="en-US" sz="2600" dirty="0"/>
              <a:t>an enhanced </a:t>
            </a:r>
            <a:r>
              <a:rPr lang="en-US" sz="2600" dirty="0">
                <a:latin typeface="Courier"/>
              </a:rPr>
              <a:t>for</a:t>
            </a:r>
            <a:r>
              <a:rPr lang="en-US" sz="2600" dirty="0"/>
              <a:t> loop for iterating over arrays</a:t>
            </a:r>
            <a:r>
              <a:rPr lang="en-US" sz="2600" dirty="0" smtClean="0"/>
              <a:t>:</a:t>
            </a:r>
          </a:p>
          <a:p>
            <a:pPr marL="109728" indent="0">
              <a:buNone/>
            </a:pPr>
            <a:endParaRPr lang="en-US" sz="2400" dirty="0" smtClean="0">
              <a:solidFill>
                <a:srgbClr val="000000"/>
              </a:solidFill>
              <a:latin typeface="Courier"/>
            </a:endParaRPr>
          </a:p>
          <a:p>
            <a:pPr marL="402336" lvl="1" indent="0">
              <a:buNone/>
            </a:pPr>
            <a:r>
              <a:rPr lang="en-US" sz="2400" dirty="0">
                <a:latin typeface="Courier"/>
              </a:rPr>
              <a:t>public void </a:t>
            </a:r>
            <a:r>
              <a:rPr lang="en-US" sz="2400" dirty="0" err="1">
                <a:latin typeface="Courier"/>
              </a:rPr>
              <a:t>printElements</a:t>
            </a:r>
            <a:r>
              <a:rPr lang="en-US" sz="2400" dirty="0">
                <a:latin typeface="Courier"/>
              </a:rPr>
              <a:t>(int[] list) {</a:t>
            </a:r>
          </a:p>
          <a:p>
            <a:pPr marL="667512" lvl="2" indent="0">
              <a:buNone/>
            </a:pPr>
            <a:r>
              <a:rPr lang="en-US" dirty="0">
                <a:latin typeface="Courier"/>
              </a:rPr>
              <a:t>for ( int element : list ) {</a:t>
            </a:r>
          </a:p>
          <a:p>
            <a:pPr marL="667512" lvl="2" indent="0">
              <a:buNone/>
            </a:pPr>
            <a:r>
              <a:rPr lang="en-US" dirty="0" smtClean="0">
                <a:latin typeface="Courier"/>
              </a:rPr>
              <a:t>	</a:t>
            </a:r>
            <a:r>
              <a:rPr lang="en-US" dirty="0" err="1" smtClean="0">
                <a:latin typeface="Courier"/>
              </a:rPr>
              <a:t>System.out.println</a:t>
            </a:r>
            <a:r>
              <a:rPr lang="en-US" dirty="0" smtClean="0">
                <a:latin typeface="Courier"/>
              </a:rPr>
              <a:t>(element</a:t>
            </a:r>
            <a:r>
              <a:rPr lang="en-US" dirty="0">
                <a:latin typeface="Courier"/>
              </a:rPr>
              <a:t>);</a:t>
            </a:r>
          </a:p>
          <a:p>
            <a:pPr marL="667512" lvl="2" indent="0">
              <a:buNone/>
            </a:pPr>
            <a:r>
              <a:rPr lang="en-US" dirty="0">
                <a:latin typeface="Courier"/>
              </a:rPr>
              <a:t>}</a:t>
            </a:r>
          </a:p>
          <a:p>
            <a:pPr marL="402336" lvl="1" indent="0">
              <a:buNone/>
            </a:pPr>
            <a:r>
              <a:rPr lang="en-US" sz="2400" dirty="0" smtClean="0">
                <a:latin typeface="Courier"/>
              </a:rPr>
              <a:t>}</a:t>
            </a:r>
          </a:p>
          <a:p>
            <a:pPr marL="402336" lvl="1" indent="0">
              <a:buNone/>
            </a:pPr>
            <a:endParaRPr lang="en-US" sz="2400" dirty="0">
              <a:latin typeface="Courier"/>
            </a:endParaRPr>
          </a:p>
          <a:p>
            <a:pPr marL="109728" indent="0">
              <a:buNone/>
            </a:pPr>
            <a:r>
              <a:rPr lang="en-US" sz="2400" dirty="0"/>
              <a:t>The </a:t>
            </a:r>
            <a:r>
              <a:rPr lang="en-US" sz="2400" dirty="0">
                <a:latin typeface="Courier"/>
              </a:rPr>
              <a:t>for</a:t>
            </a:r>
            <a:r>
              <a:rPr lang="en-US" sz="2400" dirty="0"/>
              <a:t> loop can be read as </a:t>
            </a:r>
            <a:r>
              <a:rPr lang="en-US" sz="2400" i="1" dirty="0"/>
              <a:t>for each </a:t>
            </a:r>
            <a:r>
              <a:rPr lang="en-US" sz="2400" dirty="0">
                <a:latin typeface="Courier"/>
              </a:rPr>
              <a:t>element</a:t>
            </a:r>
            <a:r>
              <a:rPr lang="en-US" sz="2400" dirty="0"/>
              <a:t> </a:t>
            </a:r>
            <a:r>
              <a:rPr lang="en-US" sz="2400" i="1" dirty="0"/>
              <a:t>in </a:t>
            </a:r>
            <a:r>
              <a:rPr lang="en-US" sz="2400" dirty="0">
                <a:latin typeface="Courier"/>
              </a:rPr>
              <a:t>list</a:t>
            </a:r>
            <a:r>
              <a:rPr lang="en-US" sz="2400" dirty="0"/>
              <a:t> </a:t>
            </a:r>
            <a:r>
              <a:rPr lang="en-US" sz="2400" i="1" dirty="0"/>
              <a:t>do</a:t>
            </a:r>
            <a:r>
              <a:rPr lang="en-US" sz="2600" dirty="0" smtClean="0"/>
              <a:t>:</a:t>
            </a:r>
            <a:endParaRPr lang="en-US" sz="2600" dirty="0"/>
          </a:p>
          <a:p>
            <a:pPr marL="109728" indent="0">
              <a:buNone/>
            </a:pPr>
            <a:endParaRPr lang="en-US" sz="2400" dirty="0" smtClean="0"/>
          </a:p>
        </p:txBody>
      </p:sp>
    </p:spTree>
    <p:extLst>
      <p:ext uri="{BB962C8B-B14F-4D97-AF65-F5344CB8AC3E}">
        <p14:creationId xmlns:p14="http://schemas.microsoft.com/office/powerpoint/2010/main" val="61091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Resizing</a:t>
            </a:r>
            <a:endParaRPr lang="en-US" dirty="0"/>
          </a:p>
        </p:txBody>
      </p:sp>
      <p:sp>
        <p:nvSpPr>
          <p:cNvPr id="3" name="Content Placeholder 2"/>
          <p:cNvSpPr>
            <a:spLocks noGrp="1"/>
          </p:cNvSpPr>
          <p:nvPr>
            <p:ph idx="1"/>
          </p:nvPr>
        </p:nvSpPr>
        <p:spPr>
          <a:xfrm>
            <a:off x="609600" y="2249424"/>
            <a:ext cx="10972800" cy="3732276"/>
          </a:xfrm>
        </p:spPr>
        <p:txBody>
          <a:bodyPr>
            <a:normAutofit/>
          </a:bodyPr>
          <a:lstStyle/>
          <a:p>
            <a:r>
              <a:rPr lang="en-US" sz="3200" dirty="0"/>
              <a:t>You cannot resize an </a:t>
            </a:r>
            <a:r>
              <a:rPr lang="en-US" sz="3200" dirty="0" smtClean="0"/>
              <a:t>array.</a:t>
            </a:r>
          </a:p>
          <a:p>
            <a:r>
              <a:rPr lang="en-US" sz="3200" dirty="0"/>
              <a:t>You can use the same reference variable to refer to </a:t>
            </a:r>
            <a:r>
              <a:rPr lang="en-US" sz="3200" dirty="0" smtClean="0"/>
              <a:t>an </a:t>
            </a:r>
            <a:r>
              <a:rPr lang="en-US" sz="3200" dirty="0"/>
              <a:t>entirely new array, such as:</a:t>
            </a:r>
            <a:endParaRPr lang="en-US" sz="3200" dirty="0" smtClean="0"/>
          </a:p>
          <a:p>
            <a:pPr marL="402336" lvl="1" indent="0">
              <a:buNone/>
            </a:pPr>
            <a:r>
              <a:rPr lang="en-US" sz="2400" dirty="0" smtClean="0">
                <a:latin typeface="Courier"/>
              </a:rPr>
              <a:t>int</a:t>
            </a:r>
            <a:r>
              <a:rPr lang="en-US" sz="2400" dirty="0">
                <a:latin typeface="Courier"/>
              </a:rPr>
              <a:t>[] </a:t>
            </a:r>
            <a:r>
              <a:rPr lang="en-US" sz="2400" dirty="0" err="1">
                <a:latin typeface="Courier"/>
              </a:rPr>
              <a:t>myArray</a:t>
            </a:r>
            <a:r>
              <a:rPr lang="en-US" sz="2400" dirty="0">
                <a:latin typeface="Courier"/>
              </a:rPr>
              <a:t> = new int[6];</a:t>
            </a:r>
          </a:p>
          <a:p>
            <a:pPr marL="402336" lvl="1" indent="0">
              <a:buNone/>
            </a:pPr>
            <a:r>
              <a:rPr lang="en-US" sz="2400" dirty="0" err="1">
                <a:latin typeface="Courier"/>
              </a:rPr>
              <a:t>myArray</a:t>
            </a:r>
            <a:r>
              <a:rPr lang="en-US" sz="2400" dirty="0">
                <a:latin typeface="Courier"/>
              </a:rPr>
              <a:t> = new int[10];</a:t>
            </a:r>
            <a:endParaRPr lang="en-US" sz="2400" dirty="0" smtClean="0"/>
          </a:p>
        </p:txBody>
      </p:sp>
    </p:spTree>
    <p:extLst>
      <p:ext uri="{BB962C8B-B14F-4D97-AF65-F5344CB8AC3E}">
        <p14:creationId xmlns:p14="http://schemas.microsoft.com/office/powerpoint/2010/main" val="275435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Copying Arrays</a:t>
            </a:r>
          </a:p>
        </p:txBody>
      </p:sp>
      <p:sp>
        <p:nvSpPr>
          <p:cNvPr id="3" name="Content Placeholder 2"/>
          <p:cNvSpPr>
            <a:spLocks noGrp="1"/>
          </p:cNvSpPr>
          <p:nvPr>
            <p:ph idx="1"/>
          </p:nvPr>
        </p:nvSpPr>
        <p:spPr>
          <a:xfrm>
            <a:off x="609600" y="1778000"/>
            <a:ext cx="10972800" cy="4037076"/>
          </a:xfrm>
        </p:spPr>
        <p:txBody>
          <a:bodyPr>
            <a:normAutofit fontScale="92500" lnSpcReduction="10000"/>
          </a:bodyPr>
          <a:lstStyle/>
          <a:p>
            <a:pPr marL="109728" indent="0">
              <a:buNone/>
            </a:pPr>
            <a:r>
              <a:rPr lang="en-US" sz="3200" dirty="0"/>
              <a:t>The </a:t>
            </a:r>
            <a:r>
              <a:rPr lang="en-US" sz="3200" dirty="0" err="1">
                <a:latin typeface="Courier"/>
              </a:rPr>
              <a:t>System.arraycopy</a:t>
            </a:r>
            <a:r>
              <a:rPr lang="en-US" sz="3200" dirty="0">
                <a:latin typeface="Courier"/>
              </a:rPr>
              <a:t>() </a:t>
            </a:r>
            <a:r>
              <a:rPr lang="en-US" sz="3200" dirty="0"/>
              <a:t>method to copy arrays is</a:t>
            </a:r>
            <a:r>
              <a:rPr lang="en-US" sz="3200" dirty="0" smtClean="0"/>
              <a:t>:</a:t>
            </a:r>
          </a:p>
          <a:p>
            <a:pPr marL="109728" indent="0">
              <a:buNone/>
            </a:pPr>
            <a:endParaRPr lang="en-US" sz="2400" dirty="0" smtClean="0">
              <a:solidFill>
                <a:srgbClr val="000000"/>
              </a:solidFill>
              <a:latin typeface="Courier"/>
            </a:endParaRPr>
          </a:p>
          <a:p>
            <a:pPr marL="109728" indent="0">
              <a:buNone/>
            </a:pPr>
            <a:r>
              <a:rPr lang="en-US" sz="1900" dirty="0">
                <a:latin typeface="Courier"/>
              </a:rPr>
              <a:t>1 </a:t>
            </a:r>
            <a:r>
              <a:rPr lang="en-US" sz="1900" dirty="0" smtClean="0">
                <a:latin typeface="Courier"/>
              </a:rPr>
              <a:t>	//</a:t>
            </a:r>
            <a:r>
              <a:rPr lang="en-US" sz="1900" dirty="0">
                <a:latin typeface="Courier"/>
              </a:rPr>
              <a:t>original array</a:t>
            </a:r>
          </a:p>
          <a:p>
            <a:pPr marL="109728" indent="0">
              <a:buNone/>
            </a:pPr>
            <a:r>
              <a:rPr lang="en-US" sz="1900" dirty="0">
                <a:latin typeface="Courier"/>
              </a:rPr>
              <a:t>2 </a:t>
            </a:r>
            <a:r>
              <a:rPr lang="en-US" sz="1900" dirty="0" smtClean="0">
                <a:latin typeface="Courier"/>
              </a:rPr>
              <a:t>	int</a:t>
            </a:r>
            <a:r>
              <a:rPr lang="en-US" sz="1900" dirty="0">
                <a:latin typeface="Courier"/>
              </a:rPr>
              <a:t>[] </a:t>
            </a:r>
            <a:r>
              <a:rPr lang="en-US" sz="1900" dirty="0" err="1">
                <a:latin typeface="Courier"/>
              </a:rPr>
              <a:t>myArray</a:t>
            </a:r>
            <a:r>
              <a:rPr lang="en-US" sz="1900" dirty="0">
                <a:latin typeface="Courier"/>
              </a:rPr>
              <a:t> = { 1, 2, 3, 4, 5, 6 };</a:t>
            </a:r>
          </a:p>
          <a:p>
            <a:pPr marL="109728" indent="0">
              <a:buNone/>
            </a:pPr>
            <a:r>
              <a:rPr lang="en-US" sz="1900" dirty="0">
                <a:latin typeface="Courier"/>
              </a:rPr>
              <a:t>3</a:t>
            </a:r>
          </a:p>
          <a:p>
            <a:pPr marL="109728" indent="0">
              <a:buNone/>
            </a:pPr>
            <a:r>
              <a:rPr lang="en-US" sz="1900" dirty="0">
                <a:latin typeface="Courier"/>
              </a:rPr>
              <a:t>4 </a:t>
            </a:r>
            <a:r>
              <a:rPr lang="en-US" sz="1900" dirty="0" smtClean="0">
                <a:latin typeface="Courier"/>
              </a:rPr>
              <a:t>	// </a:t>
            </a:r>
            <a:r>
              <a:rPr lang="en-US" sz="1900" dirty="0">
                <a:latin typeface="Courier"/>
              </a:rPr>
              <a:t>new larger array</a:t>
            </a:r>
          </a:p>
          <a:p>
            <a:pPr marL="109728" indent="0">
              <a:buNone/>
            </a:pPr>
            <a:r>
              <a:rPr lang="en-US" sz="1900" dirty="0">
                <a:latin typeface="Courier"/>
              </a:rPr>
              <a:t>5 </a:t>
            </a:r>
            <a:r>
              <a:rPr lang="en-US" sz="1900" dirty="0" smtClean="0">
                <a:latin typeface="Courier"/>
              </a:rPr>
              <a:t>	int</a:t>
            </a:r>
            <a:r>
              <a:rPr lang="en-US" sz="1900" dirty="0">
                <a:latin typeface="Courier"/>
              </a:rPr>
              <a:t>[] hold = { 10, 9, 8, 7, 6, 5, 4, 3, 2, 1 };</a:t>
            </a:r>
          </a:p>
          <a:p>
            <a:pPr marL="109728" indent="0">
              <a:buNone/>
            </a:pPr>
            <a:r>
              <a:rPr lang="en-US" sz="1900" dirty="0">
                <a:latin typeface="Courier"/>
              </a:rPr>
              <a:t>6</a:t>
            </a:r>
          </a:p>
          <a:p>
            <a:pPr marL="109728" indent="0">
              <a:buNone/>
            </a:pPr>
            <a:r>
              <a:rPr lang="en-US" sz="1900" dirty="0">
                <a:latin typeface="Courier"/>
              </a:rPr>
              <a:t>7 </a:t>
            </a:r>
            <a:r>
              <a:rPr lang="en-US" sz="1900" dirty="0" smtClean="0">
                <a:latin typeface="Courier"/>
              </a:rPr>
              <a:t>	// </a:t>
            </a:r>
            <a:r>
              <a:rPr lang="en-US" sz="1900" dirty="0">
                <a:latin typeface="Courier"/>
              </a:rPr>
              <a:t>copy all of the </a:t>
            </a:r>
            <a:r>
              <a:rPr lang="en-US" sz="1900" dirty="0" err="1">
                <a:latin typeface="Courier"/>
              </a:rPr>
              <a:t>myArray</a:t>
            </a:r>
            <a:r>
              <a:rPr lang="en-US" sz="1900" dirty="0">
                <a:latin typeface="Courier"/>
              </a:rPr>
              <a:t> array to the hold</a:t>
            </a:r>
          </a:p>
          <a:p>
            <a:pPr marL="109728" indent="0">
              <a:buNone/>
            </a:pPr>
            <a:r>
              <a:rPr lang="en-US" sz="1900" dirty="0">
                <a:latin typeface="Courier"/>
              </a:rPr>
              <a:t>8 </a:t>
            </a:r>
            <a:r>
              <a:rPr lang="en-US" sz="1900" dirty="0" smtClean="0">
                <a:latin typeface="Courier"/>
              </a:rPr>
              <a:t>	// </a:t>
            </a:r>
            <a:r>
              <a:rPr lang="en-US" sz="1900" dirty="0">
                <a:latin typeface="Courier"/>
              </a:rPr>
              <a:t>array, starting with the 0th index</a:t>
            </a:r>
          </a:p>
          <a:p>
            <a:pPr marL="109728" indent="0">
              <a:buNone/>
            </a:pPr>
            <a:r>
              <a:rPr lang="en-US" sz="1900" dirty="0">
                <a:latin typeface="Courier"/>
              </a:rPr>
              <a:t>9 </a:t>
            </a:r>
            <a:r>
              <a:rPr lang="en-US" sz="1900" dirty="0" smtClean="0">
                <a:latin typeface="Courier"/>
              </a:rPr>
              <a:t>	</a:t>
            </a:r>
            <a:r>
              <a:rPr lang="en-US" sz="1900" dirty="0" err="1" smtClean="0">
                <a:latin typeface="Courier"/>
              </a:rPr>
              <a:t>System.arraycopy</a:t>
            </a:r>
            <a:r>
              <a:rPr lang="en-US" sz="1900" dirty="0" smtClean="0">
                <a:latin typeface="Courier"/>
              </a:rPr>
              <a:t>(</a:t>
            </a:r>
            <a:r>
              <a:rPr lang="en-US" sz="1900" dirty="0" err="1" smtClean="0">
                <a:latin typeface="Courier"/>
              </a:rPr>
              <a:t>myArray</a:t>
            </a:r>
            <a:r>
              <a:rPr lang="en-US" sz="1900" dirty="0">
                <a:latin typeface="Courier"/>
              </a:rPr>
              <a:t>, 0, hold, 0, </a:t>
            </a:r>
            <a:r>
              <a:rPr lang="en-US" sz="1900" dirty="0" err="1">
                <a:latin typeface="Courier"/>
              </a:rPr>
              <a:t>myArray.length</a:t>
            </a:r>
            <a:r>
              <a:rPr lang="en-US" sz="1900" dirty="0">
                <a:latin typeface="Courier"/>
              </a:rPr>
              <a:t>);</a:t>
            </a:r>
            <a:endParaRPr lang="en-US" sz="1900" dirty="0" smtClean="0"/>
          </a:p>
        </p:txBody>
      </p:sp>
    </p:spTree>
    <p:extLst>
      <p:ext uri="{BB962C8B-B14F-4D97-AF65-F5344CB8AC3E}">
        <p14:creationId xmlns:p14="http://schemas.microsoft.com/office/powerpoint/2010/main" val="371018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Creating Method</a:t>
            </a:r>
          </a:p>
        </p:txBody>
      </p:sp>
      <p:sp>
        <p:nvSpPr>
          <p:cNvPr id="3" name="Content Placeholder 2"/>
          <p:cNvSpPr>
            <a:spLocks noGrp="1"/>
          </p:cNvSpPr>
          <p:nvPr>
            <p:ph idx="1"/>
          </p:nvPr>
        </p:nvSpPr>
        <p:spPr>
          <a:xfrm>
            <a:off x="609600" y="1841500"/>
            <a:ext cx="10972800" cy="4325112"/>
          </a:xfrm>
        </p:spPr>
        <p:txBody>
          <a:bodyPr>
            <a:normAutofit fontScale="70000" lnSpcReduction="20000"/>
          </a:bodyPr>
          <a:lstStyle/>
          <a:p>
            <a:pPr algn="just"/>
            <a:r>
              <a:rPr lang="en-US" dirty="0">
                <a:latin typeface="+mj-lt"/>
              </a:rPr>
              <a:t>Method definition consists of a method header and a method body. The same is shown in the following syntax −</a:t>
            </a:r>
          </a:p>
          <a:p>
            <a:pPr marL="109728" indent="0" algn="just">
              <a:buNone/>
            </a:pPr>
            <a:endParaRPr lang="en-US" dirty="0">
              <a:latin typeface="+mj-lt"/>
            </a:endParaRPr>
          </a:p>
          <a:p>
            <a:pPr marL="402336" lvl="1" indent="0" algn="just">
              <a:buNone/>
            </a:pPr>
            <a:r>
              <a:rPr lang="en-US" sz="2300" dirty="0" smtClean="0">
                <a:latin typeface="Courier"/>
              </a:rPr>
              <a:t>modifier </a:t>
            </a:r>
            <a:r>
              <a:rPr lang="en-US" sz="2300" dirty="0" err="1">
                <a:latin typeface="Courier"/>
              </a:rPr>
              <a:t>returnType</a:t>
            </a:r>
            <a:r>
              <a:rPr lang="en-US" sz="2300" dirty="0">
                <a:latin typeface="Courier"/>
              </a:rPr>
              <a:t> </a:t>
            </a:r>
            <a:r>
              <a:rPr lang="en-US" sz="2300" dirty="0" err="1">
                <a:latin typeface="Courier"/>
              </a:rPr>
              <a:t>nameOfMethod</a:t>
            </a:r>
            <a:r>
              <a:rPr lang="en-US" sz="2300" dirty="0">
                <a:latin typeface="Courier"/>
              </a:rPr>
              <a:t> (Parameter List) {</a:t>
            </a:r>
          </a:p>
          <a:p>
            <a:pPr marL="402336" lvl="1" indent="0" algn="just">
              <a:buNone/>
            </a:pPr>
            <a:r>
              <a:rPr lang="en-US" sz="2300" dirty="0">
                <a:latin typeface="Courier"/>
              </a:rPr>
              <a:t>   // method body</a:t>
            </a:r>
          </a:p>
          <a:p>
            <a:pPr marL="402336" lvl="1" indent="0" algn="just">
              <a:buNone/>
            </a:pPr>
            <a:r>
              <a:rPr lang="en-US" sz="2300" dirty="0" smtClean="0">
                <a:latin typeface="Courier"/>
              </a:rPr>
              <a:t>}</a:t>
            </a:r>
          </a:p>
          <a:p>
            <a:pPr marL="109728" indent="0" algn="just">
              <a:buNone/>
            </a:pPr>
            <a:endParaRPr lang="en-US" dirty="0">
              <a:latin typeface="+mj-lt"/>
            </a:endParaRPr>
          </a:p>
          <a:p>
            <a:pPr algn="just"/>
            <a:r>
              <a:rPr lang="en-US" dirty="0">
                <a:latin typeface="+mj-lt"/>
              </a:rPr>
              <a:t>modifier − It defines the access type of the method and it is optional to use.</a:t>
            </a:r>
          </a:p>
          <a:p>
            <a:pPr algn="just"/>
            <a:r>
              <a:rPr lang="en-US" dirty="0" err="1" smtClean="0">
                <a:latin typeface="+mj-lt"/>
              </a:rPr>
              <a:t>returnType</a:t>
            </a:r>
            <a:r>
              <a:rPr lang="en-US" dirty="0" smtClean="0">
                <a:latin typeface="+mj-lt"/>
              </a:rPr>
              <a:t> </a:t>
            </a:r>
            <a:r>
              <a:rPr lang="en-US" dirty="0">
                <a:latin typeface="+mj-lt"/>
              </a:rPr>
              <a:t>− Method may return a value.</a:t>
            </a:r>
          </a:p>
          <a:p>
            <a:pPr algn="just"/>
            <a:r>
              <a:rPr lang="en-US" dirty="0" err="1" smtClean="0">
                <a:latin typeface="+mj-lt"/>
              </a:rPr>
              <a:t>nameOfMethod</a:t>
            </a:r>
            <a:r>
              <a:rPr lang="en-US" dirty="0" smtClean="0">
                <a:latin typeface="+mj-lt"/>
              </a:rPr>
              <a:t> </a:t>
            </a:r>
            <a:r>
              <a:rPr lang="en-US" dirty="0">
                <a:latin typeface="+mj-lt"/>
              </a:rPr>
              <a:t>− This is the method name. The method signature consists of the method name and the parameter list.</a:t>
            </a:r>
          </a:p>
          <a:p>
            <a:pPr algn="just"/>
            <a:r>
              <a:rPr lang="en-US" dirty="0" smtClean="0">
                <a:latin typeface="+mj-lt"/>
              </a:rPr>
              <a:t>Parameter </a:t>
            </a:r>
            <a:r>
              <a:rPr lang="en-US" dirty="0">
                <a:latin typeface="+mj-lt"/>
              </a:rPr>
              <a:t>List − The list of parameters, it is the type, order, and number of parameters of a method. These are optional, method may contain zero parameters.</a:t>
            </a:r>
          </a:p>
          <a:p>
            <a:pPr algn="just"/>
            <a:r>
              <a:rPr lang="en-US" dirty="0" smtClean="0">
                <a:latin typeface="+mj-lt"/>
              </a:rPr>
              <a:t>method </a:t>
            </a:r>
            <a:r>
              <a:rPr lang="en-US" dirty="0">
                <a:latin typeface="+mj-lt"/>
              </a:rPr>
              <a:t>body − The method body defines what the method does with the statements.</a:t>
            </a:r>
            <a:endParaRPr lang="en-US" sz="3600" b="1" dirty="0" smtClean="0">
              <a:solidFill>
                <a:srgbClr val="FF0000"/>
              </a:solidFill>
              <a:latin typeface="+mj-lt"/>
            </a:endParaRPr>
          </a:p>
        </p:txBody>
      </p:sp>
    </p:spTree>
    <p:extLst>
      <p:ext uri="{BB962C8B-B14F-4D97-AF65-F5344CB8AC3E}">
        <p14:creationId xmlns:p14="http://schemas.microsoft.com/office/powerpoint/2010/main" val="91084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Creating Method</a:t>
            </a:r>
          </a:p>
        </p:txBody>
      </p:sp>
      <p:sp>
        <p:nvSpPr>
          <p:cNvPr id="3" name="Content Placeholder 2"/>
          <p:cNvSpPr>
            <a:spLocks noGrp="1"/>
          </p:cNvSpPr>
          <p:nvPr>
            <p:ph idx="1"/>
          </p:nvPr>
        </p:nvSpPr>
        <p:spPr>
          <a:xfrm>
            <a:off x="609600" y="1841500"/>
            <a:ext cx="10972800" cy="4325112"/>
          </a:xfrm>
        </p:spPr>
        <p:txBody>
          <a:bodyPr>
            <a:normAutofit fontScale="77500" lnSpcReduction="20000"/>
          </a:bodyPr>
          <a:lstStyle/>
          <a:p>
            <a:pPr algn="just"/>
            <a:r>
              <a:rPr lang="en-US" dirty="0">
                <a:latin typeface="+mj-lt"/>
              </a:rPr>
              <a:t>Here is the source code of the above defined method called min(). </a:t>
            </a:r>
            <a:endParaRPr lang="en-US" dirty="0" smtClean="0">
              <a:latin typeface="+mj-lt"/>
            </a:endParaRPr>
          </a:p>
          <a:p>
            <a:pPr algn="just"/>
            <a:r>
              <a:rPr lang="en-US" dirty="0" smtClean="0">
                <a:latin typeface="+mj-lt"/>
              </a:rPr>
              <a:t>This </a:t>
            </a:r>
            <a:r>
              <a:rPr lang="en-US" dirty="0">
                <a:latin typeface="+mj-lt"/>
              </a:rPr>
              <a:t>method takes two parameters num1 and num2 and returns the maximum between the </a:t>
            </a:r>
            <a:r>
              <a:rPr lang="en-US" dirty="0" smtClean="0">
                <a:latin typeface="+mj-lt"/>
              </a:rPr>
              <a:t>two.</a:t>
            </a:r>
            <a:endParaRPr lang="en-US" dirty="0">
              <a:latin typeface="+mj-lt"/>
            </a:endParaRPr>
          </a:p>
          <a:p>
            <a:pPr algn="just"/>
            <a:endParaRPr lang="en-US" dirty="0">
              <a:latin typeface="+mj-lt"/>
            </a:endParaRPr>
          </a:p>
          <a:p>
            <a:pPr marL="402336" lvl="1" indent="0" algn="just">
              <a:buNone/>
            </a:pPr>
            <a:r>
              <a:rPr lang="en-US" sz="2300" dirty="0">
                <a:latin typeface="Courier"/>
              </a:rPr>
              <a:t>/** the snippet returns the minimum between two numbers */</a:t>
            </a:r>
          </a:p>
          <a:p>
            <a:pPr marL="402336" lvl="1" indent="0" algn="just">
              <a:buNone/>
            </a:pPr>
            <a:endParaRPr lang="en-US" sz="2300" dirty="0">
              <a:latin typeface="Courier"/>
            </a:endParaRPr>
          </a:p>
          <a:p>
            <a:pPr marL="402336" lvl="1" indent="0" algn="just">
              <a:buNone/>
            </a:pPr>
            <a:r>
              <a:rPr lang="en-US" sz="2300" dirty="0">
                <a:latin typeface="Courier"/>
              </a:rPr>
              <a:t>public static </a:t>
            </a:r>
            <a:r>
              <a:rPr lang="en-US" sz="2300" dirty="0" err="1">
                <a:latin typeface="Courier"/>
              </a:rPr>
              <a:t>int</a:t>
            </a:r>
            <a:r>
              <a:rPr lang="en-US" sz="2300" dirty="0">
                <a:latin typeface="Courier"/>
              </a:rPr>
              <a:t> </a:t>
            </a:r>
            <a:r>
              <a:rPr lang="en-US" sz="2300" dirty="0" err="1">
                <a:latin typeface="Courier"/>
              </a:rPr>
              <a:t>minFunction</a:t>
            </a:r>
            <a:r>
              <a:rPr lang="en-US" sz="2300" dirty="0">
                <a:latin typeface="Courier"/>
              </a:rPr>
              <a:t>(</a:t>
            </a:r>
            <a:r>
              <a:rPr lang="en-US" sz="2300" dirty="0" err="1">
                <a:latin typeface="Courier"/>
              </a:rPr>
              <a:t>int</a:t>
            </a:r>
            <a:r>
              <a:rPr lang="en-US" sz="2300" dirty="0">
                <a:latin typeface="Courier"/>
              </a:rPr>
              <a:t> n1, </a:t>
            </a:r>
            <a:r>
              <a:rPr lang="en-US" sz="2300" dirty="0" err="1">
                <a:latin typeface="Courier"/>
              </a:rPr>
              <a:t>int</a:t>
            </a:r>
            <a:r>
              <a:rPr lang="en-US" sz="2300" dirty="0">
                <a:latin typeface="Courier"/>
              </a:rPr>
              <a:t> n2) {</a:t>
            </a:r>
          </a:p>
          <a:p>
            <a:pPr marL="402336" lvl="1" indent="0" algn="just">
              <a:buNone/>
            </a:pPr>
            <a:r>
              <a:rPr lang="en-US" sz="2300" dirty="0">
                <a:latin typeface="Courier"/>
              </a:rPr>
              <a:t>   </a:t>
            </a:r>
            <a:r>
              <a:rPr lang="en-US" sz="2300" dirty="0" err="1">
                <a:latin typeface="Courier"/>
              </a:rPr>
              <a:t>int</a:t>
            </a:r>
            <a:r>
              <a:rPr lang="en-US" sz="2300" dirty="0">
                <a:latin typeface="Courier"/>
              </a:rPr>
              <a:t> min;</a:t>
            </a:r>
          </a:p>
          <a:p>
            <a:pPr marL="402336" lvl="1" indent="0" algn="just">
              <a:buNone/>
            </a:pPr>
            <a:r>
              <a:rPr lang="en-US" sz="2300" dirty="0">
                <a:latin typeface="Courier"/>
              </a:rPr>
              <a:t>   if (n1 &gt; n2)</a:t>
            </a:r>
          </a:p>
          <a:p>
            <a:pPr marL="402336" lvl="1" indent="0" algn="just">
              <a:buNone/>
            </a:pPr>
            <a:r>
              <a:rPr lang="en-US" sz="2300" dirty="0">
                <a:latin typeface="Courier"/>
              </a:rPr>
              <a:t>      min = n2;</a:t>
            </a:r>
          </a:p>
          <a:p>
            <a:pPr marL="402336" lvl="1" indent="0" algn="just">
              <a:buNone/>
            </a:pPr>
            <a:r>
              <a:rPr lang="en-US" sz="2300" dirty="0">
                <a:latin typeface="Courier"/>
              </a:rPr>
              <a:t>   else</a:t>
            </a:r>
          </a:p>
          <a:p>
            <a:pPr marL="402336" lvl="1" indent="0" algn="just">
              <a:buNone/>
            </a:pPr>
            <a:r>
              <a:rPr lang="en-US" sz="2300" dirty="0">
                <a:latin typeface="Courier"/>
              </a:rPr>
              <a:t>      min = n1;</a:t>
            </a:r>
          </a:p>
          <a:p>
            <a:pPr marL="402336" lvl="1" indent="0" algn="just">
              <a:buNone/>
            </a:pPr>
            <a:endParaRPr lang="en-US" sz="2300" dirty="0">
              <a:latin typeface="Courier"/>
            </a:endParaRPr>
          </a:p>
          <a:p>
            <a:pPr marL="402336" lvl="1" indent="0" algn="just">
              <a:buNone/>
            </a:pPr>
            <a:r>
              <a:rPr lang="en-US" sz="2300" dirty="0">
                <a:latin typeface="Courier"/>
              </a:rPr>
              <a:t>   return min; </a:t>
            </a:r>
          </a:p>
          <a:p>
            <a:pPr marL="402336" lvl="1" indent="0" algn="just">
              <a:buNone/>
            </a:pPr>
            <a:r>
              <a:rPr lang="en-US" sz="2300" dirty="0">
                <a:latin typeface="Courier"/>
              </a:rPr>
              <a:t>}</a:t>
            </a:r>
            <a:endParaRPr lang="en-US" sz="3100" b="1" dirty="0" smtClean="0">
              <a:solidFill>
                <a:srgbClr val="FF0000"/>
              </a:solidFill>
              <a:latin typeface="Courier"/>
            </a:endParaRPr>
          </a:p>
        </p:txBody>
      </p:sp>
    </p:spTree>
    <p:extLst>
      <p:ext uri="{BB962C8B-B14F-4D97-AF65-F5344CB8AC3E}">
        <p14:creationId xmlns:p14="http://schemas.microsoft.com/office/powerpoint/2010/main" val="22032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Calling</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For using a method, it should be called. There are two ways in which a method is called i.e., method returns a value or returning nothing (no return value).</a:t>
            </a:r>
          </a:p>
          <a:p>
            <a:pPr algn="just"/>
            <a:r>
              <a:rPr lang="en-US" dirty="0" smtClean="0"/>
              <a:t>The process of method calling is simple. When a program invokes a method, the program control gets transferred to the called method. This called method then returns control to the caller in two conditions, when:</a:t>
            </a:r>
          </a:p>
          <a:p>
            <a:pPr lvl="1" algn="just"/>
            <a:r>
              <a:rPr lang="en-US" dirty="0" smtClean="0"/>
              <a:t>the return statement is executed.</a:t>
            </a:r>
          </a:p>
          <a:p>
            <a:pPr lvl="1" algn="just"/>
            <a:r>
              <a:rPr lang="en-US" dirty="0" smtClean="0"/>
              <a:t>it reaches the method ending closing brace.</a:t>
            </a:r>
            <a:endParaRPr lang="en-US" dirty="0"/>
          </a:p>
        </p:txBody>
      </p:sp>
    </p:spTree>
    <p:extLst>
      <p:ext uri="{BB962C8B-B14F-4D97-AF65-F5344CB8AC3E}">
        <p14:creationId xmlns:p14="http://schemas.microsoft.com/office/powerpoint/2010/main" val="31898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Calling</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The methods returning void is considered as call to a statement. Lets consider an example −</a:t>
            </a:r>
          </a:p>
          <a:p>
            <a:pPr algn="just"/>
            <a:endParaRPr lang="en-US" dirty="0"/>
          </a:p>
          <a:p>
            <a:pPr marL="109728" indent="0" algn="just">
              <a:buNone/>
            </a:pPr>
            <a:r>
              <a:rPr lang="en-US" dirty="0" smtClean="0"/>
              <a:t>	</a:t>
            </a:r>
            <a:r>
              <a:rPr lang="en-US" sz="2000" dirty="0" err="1" smtClean="0">
                <a:latin typeface="Courier"/>
              </a:rPr>
              <a:t>System.out.println</a:t>
            </a:r>
            <a:r>
              <a:rPr lang="en-US" sz="2000" dirty="0">
                <a:latin typeface="Courier"/>
              </a:rPr>
              <a:t>("This is </a:t>
            </a:r>
            <a:r>
              <a:rPr lang="en-US" sz="2000" dirty="0" smtClean="0">
                <a:latin typeface="Courier"/>
              </a:rPr>
              <a:t>JAVA!");</a:t>
            </a:r>
          </a:p>
          <a:p>
            <a:pPr algn="just"/>
            <a:endParaRPr lang="en-US" dirty="0"/>
          </a:p>
          <a:p>
            <a:pPr algn="just"/>
            <a:r>
              <a:rPr lang="en-US" dirty="0"/>
              <a:t>The method returning value can be understood by the following example −</a:t>
            </a:r>
          </a:p>
          <a:p>
            <a:pPr algn="just"/>
            <a:endParaRPr lang="en-US" dirty="0"/>
          </a:p>
          <a:p>
            <a:pPr marL="109728" indent="0" algn="just">
              <a:buNone/>
            </a:pPr>
            <a:r>
              <a:rPr lang="en-US" dirty="0" smtClean="0"/>
              <a:t>	</a:t>
            </a:r>
            <a:r>
              <a:rPr lang="en-US" sz="2000" dirty="0" err="1" smtClean="0">
                <a:latin typeface="Courier"/>
              </a:rPr>
              <a:t>int</a:t>
            </a:r>
            <a:r>
              <a:rPr lang="en-US" sz="2000" dirty="0" smtClean="0">
                <a:latin typeface="Courier"/>
              </a:rPr>
              <a:t> </a:t>
            </a:r>
            <a:r>
              <a:rPr lang="en-US" sz="2000" dirty="0">
                <a:latin typeface="Courier"/>
              </a:rPr>
              <a:t>result = sum(6, 9);</a:t>
            </a:r>
          </a:p>
        </p:txBody>
      </p:sp>
    </p:spTree>
    <p:extLst>
      <p:ext uri="{BB962C8B-B14F-4D97-AF65-F5344CB8AC3E}">
        <p14:creationId xmlns:p14="http://schemas.microsoft.com/office/powerpoint/2010/main" val="262294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Method Calling</a:t>
            </a:r>
          </a:p>
        </p:txBody>
      </p:sp>
      <p:sp>
        <p:nvSpPr>
          <p:cNvPr id="3" name="Content Placeholder 2"/>
          <p:cNvSpPr>
            <a:spLocks noGrp="1"/>
          </p:cNvSpPr>
          <p:nvPr>
            <p:ph idx="1"/>
          </p:nvPr>
        </p:nvSpPr>
        <p:spPr>
          <a:xfrm>
            <a:off x="609600" y="1841500"/>
            <a:ext cx="6223000" cy="4325112"/>
          </a:xfrm>
        </p:spPr>
        <p:txBody>
          <a:bodyPr>
            <a:normAutofit fontScale="32500" lnSpcReduction="20000"/>
          </a:bodyPr>
          <a:lstStyle/>
          <a:p>
            <a:pPr algn="just"/>
            <a:r>
              <a:rPr lang="en-US" sz="4300" dirty="0"/>
              <a:t>Following is the example to demonstrate how to define a method and how to call </a:t>
            </a:r>
            <a:r>
              <a:rPr lang="en-US" sz="4300" dirty="0" smtClean="0"/>
              <a:t>it</a:t>
            </a:r>
          </a:p>
          <a:p>
            <a:pPr marL="109728" indent="0" algn="just">
              <a:buNone/>
            </a:pPr>
            <a:endParaRPr lang="en-US" dirty="0"/>
          </a:p>
          <a:p>
            <a:pPr marL="402336" lvl="1" indent="0" algn="just">
              <a:buNone/>
            </a:pPr>
            <a:r>
              <a:rPr lang="en-US" sz="3400" dirty="0">
                <a:latin typeface="Courier"/>
              </a:rPr>
              <a:t>public class </a:t>
            </a:r>
            <a:r>
              <a:rPr lang="en-US" sz="3400" dirty="0" err="1">
                <a:latin typeface="Courier"/>
              </a:rPr>
              <a:t>ExampleMinNumber</a:t>
            </a:r>
            <a:r>
              <a:rPr lang="en-US" sz="3400" dirty="0">
                <a:latin typeface="Courier"/>
              </a:rPr>
              <a:t> {</a:t>
            </a:r>
          </a:p>
          <a:p>
            <a:pPr marL="402336" lvl="1" indent="0" algn="just">
              <a:buNone/>
            </a:pPr>
            <a:r>
              <a:rPr lang="en-US" sz="3400" dirty="0">
                <a:latin typeface="Courier"/>
              </a:rPr>
              <a:t>   </a:t>
            </a:r>
          </a:p>
          <a:p>
            <a:pPr marL="402336" lvl="1" indent="0" algn="just">
              <a:buNone/>
            </a:pPr>
            <a:r>
              <a:rPr lang="en-US" sz="3400" dirty="0">
                <a:latin typeface="Courier"/>
              </a:rPr>
              <a:t>   public static void main(String[] </a:t>
            </a:r>
            <a:r>
              <a:rPr lang="en-US" sz="3400" dirty="0" err="1">
                <a:latin typeface="Courier"/>
              </a:rPr>
              <a:t>args</a:t>
            </a:r>
            <a:r>
              <a:rPr lang="en-US" sz="3400" dirty="0">
                <a:latin typeface="Courier"/>
              </a:rPr>
              <a:t>) {</a:t>
            </a:r>
          </a:p>
          <a:p>
            <a:pPr marL="402336" lvl="1" indent="0" algn="just">
              <a:buNone/>
            </a:pPr>
            <a:r>
              <a:rPr lang="en-US" sz="3400" dirty="0">
                <a:latin typeface="Courier"/>
              </a:rPr>
              <a:t>      </a:t>
            </a:r>
            <a:r>
              <a:rPr lang="en-US" sz="3400" dirty="0" err="1">
                <a:latin typeface="Courier"/>
              </a:rPr>
              <a:t>int</a:t>
            </a:r>
            <a:r>
              <a:rPr lang="en-US" sz="3400" dirty="0">
                <a:latin typeface="Courier"/>
              </a:rPr>
              <a:t> a = 11;</a:t>
            </a:r>
          </a:p>
          <a:p>
            <a:pPr marL="402336" lvl="1" indent="0" algn="just">
              <a:buNone/>
            </a:pPr>
            <a:r>
              <a:rPr lang="en-US" sz="3400" dirty="0">
                <a:latin typeface="Courier"/>
              </a:rPr>
              <a:t>      </a:t>
            </a:r>
            <a:r>
              <a:rPr lang="en-US" sz="3400" dirty="0" err="1">
                <a:latin typeface="Courier"/>
              </a:rPr>
              <a:t>int</a:t>
            </a:r>
            <a:r>
              <a:rPr lang="en-US" sz="3400" dirty="0">
                <a:latin typeface="Courier"/>
              </a:rPr>
              <a:t> b = 6;</a:t>
            </a:r>
          </a:p>
          <a:p>
            <a:pPr marL="402336" lvl="1" indent="0" algn="just">
              <a:buNone/>
            </a:pPr>
            <a:r>
              <a:rPr lang="en-US" sz="3400" dirty="0">
                <a:latin typeface="Courier"/>
              </a:rPr>
              <a:t>      </a:t>
            </a:r>
            <a:r>
              <a:rPr lang="en-US" sz="3400" dirty="0" err="1">
                <a:latin typeface="Courier"/>
              </a:rPr>
              <a:t>int</a:t>
            </a:r>
            <a:r>
              <a:rPr lang="en-US" sz="3400" dirty="0">
                <a:latin typeface="Courier"/>
              </a:rPr>
              <a:t> c = </a:t>
            </a:r>
            <a:r>
              <a:rPr lang="en-US" sz="3400" dirty="0" err="1">
                <a:latin typeface="Courier"/>
              </a:rPr>
              <a:t>minFunction</a:t>
            </a:r>
            <a:r>
              <a:rPr lang="en-US" sz="3400" dirty="0">
                <a:latin typeface="Courier"/>
              </a:rPr>
              <a:t>(a, b);</a:t>
            </a:r>
          </a:p>
          <a:p>
            <a:pPr marL="402336" lvl="1" indent="0" algn="just">
              <a:buNone/>
            </a:pPr>
            <a:r>
              <a:rPr lang="en-US" sz="3400" dirty="0">
                <a:latin typeface="Courier"/>
              </a:rPr>
              <a:t>      </a:t>
            </a:r>
            <a:r>
              <a:rPr lang="en-US" sz="3400" dirty="0" err="1">
                <a:latin typeface="Courier"/>
              </a:rPr>
              <a:t>System.out.println</a:t>
            </a:r>
            <a:r>
              <a:rPr lang="en-US" sz="3400" dirty="0">
                <a:latin typeface="Courier"/>
              </a:rPr>
              <a:t>("Minimum Value = " + c);</a:t>
            </a:r>
          </a:p>
          <a:p>
            <a:pPr marL="402336" lvl="1" indent="0" algn="just">
              <a:buNone/>
            </a:pPr>
            <a:r>
              <a:rPr lang="en-US" sz="3400" dirty="0">
                <a:latin typeface="Courier"/>
              </a:rPr>
              <a:t>   }</a:t>
            </a:r>
          </a:p>
          <a:p>
            <a:pPr marL="402336" lvl="1" indent="0" algn="just">
              <a:buNone/>
            </a:pPr>
            <a:endParaRPr lang="en-US" sz="3400" dirty="0">
              <a:latin typeface="Courier"/>
            </a:endParaRPr>
          </a:p>
          <a:p>
            <a:pPr marL="402336" lvl="1" indent="0" algn="just">
              <a:buNone/>
            </a:pPr>
            <a:r>
              <a:rPr lang="en-US" sz="3400" dirty="0">
                <a:latin typeface="Courier"/>
              </a:rPr>
              <a:t>   /** returns the minimum of two numbers */</a:t>
            </a:r>
          </a:p>
          <a:p>
            <a:pPr marL="402336" lvl="1" indent="0" algn="just">
              <a:buNone/>
            </a:pPr>
            <a:r>
              <a:rPr lang="en-US" sz="3400" dirty="0">
                <a:latin typeface="Courier"/>
              </a:rPr>
              <a:t>   public static </a:t>
            </a:r>
            <a:r>
              <a:rPr lang="en-US" sz="3400" dirty="0" err="1">
                <a:latin typeface="Courier"/>
              </a:rPr>
              <a:t>int</a:t>
            </a:r>
            <a:r>
              <a:rPr lang="en-US" sz="3400" dirty="0">
                <a:latin typeface="Courier"/>
              </a:rPr>
              <a:t> </a:t>
            </a:r>
            <a:r>
              <a:rPr lang="en-US" sz="3400" dirty="0" err="1">
                <a:latin typeface="Courier"/>
              </a:rPr>
              <a:t>minFunction</a:t>
            </a:r>
            <a:r>
              <a:rPr lang="en-US" sz="3400" dirty="0">
                <a:latin typeface="Courier"/>
              </a:rPr>
              <a:t>(</a:t>
            </a:r>
            <a:r>
              <a:rPr lang="en-US" sz="3400" dirty="0" err="1">
                <a:latin typeface="Courier"/>
              </a:rPr>
              <a:t>int</a:t>
            </a:r>
            <a:r>
              <a:rPr lang="en-US" sz="3400" dirty="0">
                <a:latin typeface="Courier"/>
              </a:rPr>
              <a:t> n1, </a:t>
            </a:r>
            <a:r>
              <a:rPr lang="en-US" sz="3400" dirty="0" err="1">
                <a:latin typeface="Courier"/>
              </a:rPr>
              <a:t>int</a:t>
            </a:r>
            <a:r>
              <a:rPr lang="en-US" sz="3400" dirty="0">
                <a:latin typeface="Courier"/>
              </a:rPr>
              <a:t> n2) {</a:t>
            </a:r>
          </a:p>
          <a:p>
            <a:pPr marL="402336" lvl="1" indent="0" algn="just">
              <a:buNone/>
            </a:pPr>
            <a:r>
              <a:rPr lang="en-US" sz="3400" dirty="0">
                <a:latin typeface="Courier"/>
              </a:rPr>
              <a:t>      </a:t>
            </a:r>
            <a:r>
              <a:rPr lang="en-US" sz="3400" dirty="0" err="1">
                <a:latin typeface="Courier"/>
              </a:rPr>
              <a:t>int</a:t>
            </a:r>
            <a:r>
              <a:rPr lang="en-US" sz="3400" dirty="0">
                <a:latin typeface="Courier"/>
              </a:rPr>
              <a:t> min;</a:t>
            </a:r>
          </a:p>
          <a:p>
            <a:pPr marL="402336" lvl="1" indent="0" algn="just">
              <a:buNone/>
            </a:pPr>
            <a:r>
              <a:rPr lang="en-US" sz="3400" dirty="0">
                <a:latin typeface="Courier"/>
              </a:rPr>
              <a:t>      if (n1 &gt; n2)</a:t>
            </a:r>
          </a:p>
          <a:p>
            <a:pPr marL="402336" lvl="1" indent="0" algn="just">
              <a:buNone/>
            </a:pPr>
            <a:r>
              <a:rPr lang="en-US" sz="3400" dirty="0">
                <a:latin typeface="Courier"/>
              </a:rPr>
              <a:t>         min = n2;</a:t>
            </a:r>
          </a:p>
          <a:p>
            <a:pPr marL="402336" lvl="1" indent="0" algn="just">
              <a:buNone/>
            </a:pPr>
            <a:r>
              <a:rPr lang="en-US" sz="3400" dirty="0">
                <a:latin typeface="Courier"/>
              </a:rPr>
              <a:t>      else</a:t>
            </a:r>
          </a:p>
          <a:p>
            <a:pPr marL="402336" lvl="1" indent="0" algn="just">
              <a:buNone/>
            </a:pPr>
            <a:r>
              <a:rPr lang="en-US" sz="3400" dirty="0">
                <a:latin typeface="Courier"/>
              </a:rPr>
              <a:t>         min = n1;</a:t>
            </a:r>
          </a:p>
          <a:p>
            <a:pPr marL="402336" lvl="1" indent="0" algn="just">
              <a:buNone/>
            </a:pPr>
            <a:endParaRPr lang="en-US" sz="3400" dirty="0">
              <a:latin typeface="Courier"/>
            </a:endParaRPr>
          </a:p>
          <a:p>
            <a:pPr marL="402336" lvl="1" indent="0" algn="just">
              <a:buNone/>
            </a:pPr>
            <a:r>
              <a:rPr lang="en-US" sz="3400" dirty="0">
                <a:latin typeface="Courier"/>
              </a:rPr>
              <a:t>      return min; </a:t>
            </a:r>
          </a:p>
          <a:p>
            <a:pPr marL="402336" lvl="1" indent="0" algn="just">
              <a:buNone/>
            </a:pPr>
            <a:r>
              <a:rPr lang="en-US" sz="3400" dirty="0">
                <a:latin typeface="Courier"/>
              </a:rPr>
              <a:t>   }</a:t>
            </a:r>
          </a:p>
          <a:p>
            <a:pPr marL="402336" lvl="1" indent="0" algn="just">
              <a:buNone/>
            </a:pPr>
            <a:r>
              <a:rPr lang="en-US" sz="3400" dirty="0" smtClean="0">
                <a:latin typeface="Courier"/>
              </a:rPr>
              <a:t>}</a:t>
            </a:r>
            <a:endParaRPr lang="en-US" sz="3400" dirty="0">
              <a:latin typeface="Courier"/>
            </a:endParaRPr>
          </a:p>
        </p:txBody>
      </p:sp>
      <p:sp>
        <p:nvSpPr>
          <p:cNvPr id="4" name="Content Placeholder 2"/>
          <p:cNvSpPr txBox="1">
            <a:spLocks/>
          </p:cNvSpPr>
          <p:nvPr/>
        </p:nvSpPr>
        <p:spPr>
          <a:xfrm>
            <a:off x="7162800" y="1841500"/>
            <a:ext cx="44958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just"/>
            <a:r>
              <a:rPr lang="en-US" sz="2000" dirty="0" smtClean="0"/>
              <a:t>Output</a:t>
            </a:r>
            <a:endParaRPr lang="en-US" sz="3600" dirty="0" smtClean="0"/>
          </a:p>
          <a:p>
            <a:pPr algn="just"/>
            <a:endParaRPr lang="en-US" sz="2000" dirty="0" smtClean="0"/>
          </a:p>
          <a:p>
            <a:pPr marL="402336" lvl="1" indent="0" algn="just">
              <a:buFont typeface="Georgia"/>
              <a:buNone/>
            </a:pPr>
            <a:r>
              <a:rPr lang="en-US" sz="1800" dirty="0" smtClean="0">
                <a:latin typeface="Courier"/>
              </a:rPr>
              <a:t>Minimum value = 6</a:t>
            </a:r>
            <a:endParaRPr lang="en-US" sz="1200" dirty="0">
              <a:latin typeface="Courier"/>
            </a:endParaRPr>
          </a:p>
        </p:txBody>
      </p:sp>
    </p:spTree>
    <p:extLst>
      <p:ext uri="{BB962C8B-B14F-4D97-AF65-F5344CB8AC3E}">
        <p14:creationId xmlns:p14="http://schemas.microsoft.com/office/powerpoint/2010/main" val="38403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353</TotalTime>
  <Words>4864</Words>
  <Application>Microsoft Office PowerPoint</Application>
  <PresentationFormat>Widescreen</PresentationFormat>
  <Paragraphs>683</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Courier</vt:lpstr>
      <vt:lpstr>Courier-Bold</vt:lpstr>
      <vt:lpstr>Georgia</vt:lpstr>
      <vt:lpstr>g2academy - ppt template - v2</vt:lpstr>
      <vt:lpstr>JAVA BOOTCAMP  DAY 04</vt:lpstr>
      <vt:lpstr>Methods</vt:lpstr>
      <vt:lpstr>Methods</vt:lpstr>
      <vt:lpstr>Creating Method</vt:lpstr>
      <vt:lpstr>Creating Method</vt:lpstr>
      <vt:lpstr>Creating Method</vt:lpstr>
      <vt:lpstr>Method Calling</vt:lpstr>
      <vt:lpstr>Method Calling</vt:lpstr>
      <vt:lpstr>Method Calling</vt:lpstr>
      <vt:lpstr>The void Keyword</vt:lpstr>
      <vt:lpstr>The void Keyword</vt:lpstr>
      <vt:lpstr>Passing Parameters by Value</vt:lpstr>
      <vt:lpstr>Passing Parameters by Value</vt:lpstr>
      <vt:lpstr>Passing Parameters by Value</vt:lpstr>
      <vt:lpstr>Method Overloading</vt:lpstr>
      <vt:lpstr>Method Overloading</vt:lpstr>
      <vt:lpstr>Method Overloading</vt:lpstr>
      <vt:lpstr>Method Overloading</vt:lpstr>
      <vt:lpstr>Using Command-Line Arguments</vt:lpstr>
      <vt:lpstr>Using Command-Line Arguments</vt:lpstr>
      <vt:lpstr>Using Command-Line Arguments</vt:lpstr>
      <vt:lpstr>The Constructors</vt:lpstr>
      <vt:lpstr>The Constructors</vt:lpstr>
      <vt:lpstr>The Constructors</vt:lpstr>
      <vt:lpstr>Parameterized Constructor</vt:lpstr>
      <vt:lpstr>Parameterized Constructor</vt:lpstr>
      <vt:lpstr>The this keyword</vt:lpstr>
      <vt:lpstr>The this keyword</vt:lpstr>
      <vt:lpstr>The this keyword</vt:lpstr>
      <vt:lpstr>The this keyword</vt:lpstr>
      <vt:lpstr>The this keyword</vt:lpstr>
      <vt:lpstr>The this keyword</vt:lpstr>
      <vt:lpstr>Variable Arguments(var-args)</vt:lpstr>
      <vt:lpstr>Variable Arguments(var-args)</vt:lpstr>
      <vt:lpstr>The finalize( ) Method</vt:lpstr>
      <vt:lpstr>The finalize( ) Method</vt:lpstr>
      <vt:lpstr>Arrays</vt:lpstr>
      <vt:lpstr>Declaring Arrays</vt:lpstr>
      <vt:lpstr>Creating Arrays</vt:lpstr>
      <vt:lpstr>Creating an Array of Character Primitives</vt:lpstr>
      <vt:lpstr>Creating Reference Arrays</vt:lpstr>
      <vt:lpstr>Creating an Array of Character Primitives With Point Objects</vt:lpstr>
      <vt:lpstr>Initializing Arrays</vt:lpstr>
      <vt:lpstr>Multidimensional Arrays</vt:lpstr>
      <vt:lpstr>Multidimensional Arrays</vt:lpstr>
      <vt:lpstr>Array Bounds</vt:lpstr>
      <vt:lpstr>Using the Enhanced for Loop</vt:lpstr>
      <vt:lpstr>Array Resizing</vt:lpstr>
      <vt:lpstr>Copying Arrays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38</cp:revision>
  <dcterms:created xsi:type="dcterms:W3CDTF">2017-08-02T08:53:38Z</dcterms:created>
  <dcterms:modified xsi:type="dcterms:W3CDTF">2020-06-11T04:16:46Z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