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4"/>
  </p:notesMasterIdLst>
  <p:handoutMasterIdLst>
    <p:handoutMasterId r:id="rId105"/>
  </p:handoutMasterIdLst>
  <p:sldIdLst>
    <p:sldId id="257" r:id="rId2"/>
    <p:sldId id="384" r:id="rId3"/>
    <p:sldId id="385" r:id="rId4"/>
    <p:sldId id="386" r:id="rId5"/>
    <p:sldId id="387"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 id="366" r:id="rId85"/>
    <p:sldId id="367" r:id="rId86"/>
    <p:sldId id="368" r:id="rId87"/>
    <p:sldId id="369" r:id="rId88"/>
    <p:sldId id="370" r:id="rId89"/>
    <p:sldId id="371" r:id="rId90"/>
    <p:sldId id="372" r:id="rId91"/>
    <p:sldId id="373" r:id="rId92"/>
    <p:sldId id="374" r:id="rId93"/>
    <p:sldId id="375" r:id="rId94"/>
    <p:sldId id="376" r:id="rId95"/>
    <p:sldId id="377" r:id="rId96"/>
    <p:sldId id="378" r:id="rId97"/>
    <p:sldId id="379" r:id="rId98"/>
    <p:sldId id="380" r:id="rId99"/>
    <p:sldId id="381" r:id="rId100"/>
    <p:sldId id="382" r:id="rId101"/>
    <p:sldId id="383" r:id="rId102"/>
    <p:sldId id="326"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9911" autoAdjust="0"/>
  </p:normalViewPr>
  <p:slideViewPr>
    <p:cSldViewPr snapToGrid="0">
      <p:cViewPr varScale="1">
        <p:scale>
          <a:sx n="89" d="100"/>
          <a:sy n="89" d="100"/>
        </p:scale>
        <p:origin x="32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6/11/2020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192226698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100</a:t>
            </a:fld>
            <a:endParaRPr lang="en-US" dirty="0"/>
          </a:p>
        </p:txBody>
      </p:sp>
    </p:spTree>
    <p:extLst>
      <p:ext uri="{BB962C8B-B14F-4D97-AF65-F5344CB8AC3E}">
        <p14:creationId xmlns:p14="http://schemas.microsoft.com/office/powerpoint/2010/main" val="20375903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101</a:t>
            </a:fld>
            <a:endParaRPr lang="en-US" dirty="0"/>
          </a:p>
        </p:txBody>
      </p:sp>
    </p:spTree>
    <p:extLst>
      <p:ext uri="{BB962C8B-B14F-4D97-AF65-F5344CB8AC3E}">
        <p14:creationId xmlns:p14="http://schemas.microsoft.com/office/powerpoint/2010/main" val="2822007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1410750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588405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3444867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2415199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319266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2337436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1671047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2844524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261754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2383865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3989328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1536957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3332773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2391238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3168123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401082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3285140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7686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1302985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3874225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2651612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14361578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356336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3911474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1496290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3664094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8589835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2471413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1346490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1369352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3095557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12736052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7325635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8271836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12486669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40718414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3596377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24280687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34909305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41000075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28574999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187964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15739802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2776264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41527235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34136021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40148995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40734550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12543566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36819583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34825562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26860130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262999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884165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17806976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42607234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1143715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23640148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17199194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37901221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31612991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6466435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68</a:t>
            </a:fld>
            <a:endParaRPr lang="en-US" dirty="0"/>
          </a:p>
        </p:txBody>
      </p:sp>
    </p:spTree>
    <p:extLst>
      <p:ext uri="{BB962C8B-B14F-4D97-AF65-F5344CB8AC3E}">
        <p14:creationId xmlns:p14="http://schemas.microsoft.com/office/powerpoint/2010/main" val="30303591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69</a:t>
            </a:fld>
            <a:endParaRPr lang="en-US" dirty="0"/>
          </a:p>
        </p:txBody>
      </p:sp>
    </p:spTree>
    <p:extLst>
      <p:ext uri="{BB962C8B-B14F-4D97-AF65-F5344CB8AC3E}">
        <p14:creationId xmlns:p14="http://schemas.microsoft.com/office/powerpoint/2010/main" val="186219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253075361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70</a:t>
            </a:fld>
            <a:endParaRPr lang="en-US" dirty="0"/>
          </a:p>
        </p:txBody>
      </p:sp>
    </p:spTree>
    <p:extLst>
      <p:ext uri="{BB962C8B-B14F-4D97-AF65-F5344CB8AC3E}">
        <p14:creationId xmlns:p14="http://schemas.microsoft.com/office/powerpoint/2010/main" val="25989884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71</a:t>
            </a:fld>
            <a:endParaRPr lang="en-US" dirty="0"/>
          </a:p>
        </p:txBody>
      </p:sp>
    </p:spTree>
    <p:extLst>
      <p:ext uri="{BB962C8B-B14F-4D97-AF65-F5344CB8AC3E}">
        <p14:creationId xmlns:p14="http://schemas.microsoft.com/office/powerpoint/2010/main" val="34957767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72</a:t>
            </a:fld>
            <a:endParaRPr lang="en-US" dirty="0"/>
          </a:p>
        </p:txBody>
      </p:sp>
    </p:spTree>
    <p:extLst>
      <p:ext uri="{BB962C8B-B14F-4D97-AF65-F5344CB8AC3E}">
        <p14:creationId xmlns:p14="http://schemas.microsoft.com/office/powerpoint/2010/main" val="26619320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73</a:t>
            </a:fld>
            <a:endParaRPr lang="en-US" dirty="0"/>
          </a:p>
        </p:txBody>
      </p:sp>
    </p:spTree>
    <p:extLst>
      <p:ext uri="{BB962C8B-B14F-4D97-AF65-F5344CB8AC3E}">
        <p14:creationId xmlns:p14="http://schemas.microsoft.com/office/powerpoint/2010/main" val="12321376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74</a:t>
            </a:fld>
            <a:endParaRPr lang="en-US" dirty="0"/>
          </a:p>
        </p:txBody>
      </p:sp>
    </p:spTree>
    <p:extLst>
      <p:ext uri="{BB962C8B-B14F-4D97-AF65-F5344CB8AC3E}">
        <p14:creationId xmlns:p14="http://schemas.microsoft.com/office/powerpoint/2010/main" val="2635491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75</a:t>
            </a:fld>
            <a:endParaRPr lang="en-US" dirty="0"/>
          </a:p>
        </p:txBody>
      </p:sp>
    </p:spTree>
    <p:extLst>
      <p:ext uri="{BB962C8B-B14F-4D97-AF65-F5344CB8AC3E}">
        <p14:creationId xmlns:p14="http://schemas.microsoft.com/office/powerpoint/2010/main" val="33724241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76</a:t>
            </a:fld>
            <a:endParaRPr lang="en-US" dirty="0"/>
          </a:p>
        </p:txBody>
      </p:sp>
    </p:spTree>
    <p:extLst>
      <p:ext uri="{BB962C8B-B14F-4D97-AF65-F5344CB8AC3E}">
        <p14:creationId xmlns:p14="http://schemas.microsoft.com/office/powerpoint/2010/main" val="27887598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77</a:t>
            </a:fld>
            <a:endParaRPr lang="en-US" dirty="0"/>
          </a:p>
        </p:txBody>
      </p:sp>
    </p:spTree>
    <p:extLst>
      <p:ext uri="{BB962C8B-B14F-4D97-AF65-F5344CB8AC3E}">
        <p14:creationId xmlns:p14="http://schemas.microsoft.com/office/powerpoint/2010/main" val="21291587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78</a:t>
            </a:fld>
            <a:endParaRPr lang="en-US" dirty="0"/>
          </a:p>
        </p:txBody>
      </p:sp>
    </p:spTree>
    <p:extLst>
      <p:ext uri="{BB962C8B-B14F-4D97-AF65-F5344CB8AC3E}">
        <p14:creationId xmlns:p14="http://schemas.microsoft.com/office/powerpoint/2010/main" val="19342086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79</a:t>
            </a:fld>
            <a:endParaRPr lang="en-US" dirty="0"/>
          </a:p>
        </p:txBody>
      </p:sp>
    </p:spTree>
    <p:extLst>
      <p:ext uri="{BB962C8B-B14F-4D97-AF65-F5344CB8AC3E}">
        <p14:creationId xmlns:p14="http://schemas.microsoft.com/office/powerpoint/2010/main" val="21860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28872148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80</a:t>
            </a:fld>
            <a:endParaRPr lang="en-US" dirty="0"/>
          </a:p>
        </p:txBody>
      </p:sp>
    </p:spTree>
    <p:extLst>
      <p:ext uri="{BB962C8B-B14F-4D97-AF65-F5344CB8AC3E}">
        <p14:creationId xmlns:p14="http://schemas.microsoft.com/office/powerpoint/2010/main" val="40701955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81</a:t>
            </a:fld>
            <a:endParaRPr lang="en-US" dirty="0"/>
          </a:p>
        </p:txBody>
      </p:sp>
    </p:spTree>
    <p:extLst>
      <p:ext uri="{BB962C8B-B14F-4D97-AF65-F5344CB8AC3E}">
        <p14:creationId xmlns:p14="http://schemas.microsoft.com/office/powerpoint/2010/main" val="227027567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82</a:t>
            </a:fld>
            <a:endParaRPr lang="en-US" dirty="0"/>
          </a:p>
        </p:txBody>
      </p:sp>
    </p:spTree>
    <p:extLst>
      <p:ext uri="{BB962C8B-B14F-4D97-AF65-F5344CB8AC3E}">
        <p14:creationId xmlns:p14="http://schemas.microsoft.com/office/powerpoint/2010/main" val="9218401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83</a:t>
            </a:fld>
            <a:endParaRPr lang="en-US" dirty="0"/>
          </a:p>
        </p:txBody>
      </p:sp>
    </p:spTree>
    <p:extLst>
      <p:ext uri="{BB962C8B-B14F-4D97-AF65-F5344CB8AC3E}">
        <p14:creationId xmlns:p14="http://schemas.microsoft.com/office/powerpoint/2010/main" val="26403542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84</a:t>
            </a:fld>
            <a:endParaRPr lang="en-US" dirty="0"/>
          </a:p>
        </p:txBody>
      </p:sp>
    </p:spTree>
    <p:extLst>
      <p:ext uri="{BB962C8B-B14F-4D97-AF65-F5344CB8AC3E}">
        <p14:creationId xmlns:p14="http://schemas.microsoft.com/office/powerpoint/2010/main" val="6571259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85</a:t>
            </a:fld>
            <a:endParaRPr lang="en-US" dirty="0"/>
          </a:p>
        </p:txBody>
      </p:sp>
    </p:spTree>
    <p:extLst>
      <p:ext uri="{BB962C8B-B14F-4D97-AF65-F5344CB8AC3E}">
        <p14:creationId xmlns:p14="http://schemas.microsoft.com/office/powerpoint/2010/main" val="396360463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86</a:t>
            </a:fld>
            <a:endParaRPr lang="en-US" dirty="0"/>
          </a:p>
        </p:txBody>
      </p:sp>
    </p:spTree>
    <p:extLst>
      <p:ext uri="{BB962C8B-B14F-4D97-AF65-F5344CB8AC3E}">
        <p14:creationId xmlns:p14="http://schemas.microsoft.com/office/powerpoint/2010/main" val="331976299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87</a:t>
            </a:fld>
            <a:endParaRPr lang="en-US" dirty="0"/>
          </a:p>
        </p:txBody>
      </p:sp>
    </p:spTree>
    <p:extLst>
      <p:ext uri="{BB962C8B-B14F-4D97-AF65-F5344CB8AC3E}">
        <p14:creationId xmlns:p14="http://schemas.microsoft.com/office/powerpoint/2010/main" val="5387987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88</a:t>
            </a:fld>
            <a:endParaRPr lang="en-US" dirty="0"/>
          </a:p>
        </p:txBody>
      </p:sp>
    </p:spTree>
    <p:extLst>
      <p:ext uri="{BB962C8B-B14F-4D97-AF65-F5344CB8AC3E}">
        <p14:creationId xmlns:p14="http://schemas.microsoft.com/office/powerpoint/2010/main" val="19585509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89</a:t>
            </a:fld>
            <a:endParaRPr lang="en-US" dirty="0"/>
          </a:p>
        </p:txBody>
      </p:sp>
    </p:spTree>
    <p:extLst>
      <p:ext uri="{BB962C8B-B14F-4D97-AF65-F5344CB8AC3E}">
        <p14:creationId xmlns:p14="http://schemas.microsoft.com/office/powerpoint/2010/main" val="576468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63664027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90</a:t>
            </a:fld>
            <a:endParaRPr lang="en-US" dirty="0"/>
          </a:p>
        </p:txBody>
      </p:sp>
    </p:spTree>
    <p:extLst>
      <p:ext uri="{BB962C8B-B14F-4D97-AF65-F5344CB8AC3E}">
        <p14:creationId xmlns:p14="http://schemas.microsoft.com/office/powerpoint/2010/main" val="42845437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91</a:t>
            </a:fld>
            <a:endParaRPr lang="en-US" dirty="0"/>
          </a:p>
        </p:txBody>
      </p:sp>
    </p:spTree>
    <p:extLst>
      <p:ext uri="{BB962C8B-B14F-4D97-AF65-F5344CB8AC3E}">
        <p14:creationId xmlns:p14="http://schemas.microsoft.com/office/powerpoint/2010/main" val="268608647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92</a:t>
            </a:fld>
            <a:endParaRPr lang="en-US" dirty="0"/>
          </a:p>
        </p:txBody>
      </p:sp>
    </p:spTree>
    <p:extLst>
      <p:ext uri="{BB962C8B-B14F-4D97-AF65-F5344CB8AC3E}">
        <p14:creationId xmlns:p14="http://schemas.microsoft.com/office/powerpoint/2010/main" val="44137313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93</a:t>
            </a:fld>
            <a:endParaRPr lang="en-US" dirty="0"/>
          </a:p>
        </p:txBody>
      </p:sp>
    </p:spTree>
    <p:extLst>
      <p:ext uri="{BB962C8B-B14F-4D97-AF65-F5344CB8AC3E}">
        <p14:creationId xmlns:p14="http://schemas.microsoft.com/office/powerpoint/2010/main" val="380802242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94</a:t>
            </a:fld>
            <a:endParaRPr lang="en-US" dirty="0"/>
          </a:p>
        </p:txBody>
      </p:sp>
    </p:spTree>
    <p:extLst>
      <p:ext uri="{BB962C8B-B14F-4D97-AF65-F5344CB8AC3E}">
        <p14:creationId xmlns:p14="http://schemas.microsoft.com/office/powerpoint/2010/main" val="119372502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95</a:t>
            </a:fld>
            <a:endParaRPr lang="en-US" dirty="0"/>
          </a:p>
        </p:txBody>
      </p:sp>
    </p:spTree>
    <p:extLst>
      <p:ext uri="{BB962C8B-B14F-4D97-AF65-F5344CB8AC3E}">
        <p14:creationId xmlns:p14="http://schemas.microsoft.com/office/powerpoint/2010/main" val="40765228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96</a:t>
            </a:fld>
            <a:endParaRPr lang="en-US" dirty="0"/>
          </a:p>
        </p:txBody>
      </p:sp>
    </p:spTree>
    <p:extLst>
      <p:ext uri="{BB962C8B-B14F-4D97-AF65-F5344CB8AC3E}">
        <p14:creationId xmlns:p14="http://schemas.microsoft.com/office/powerpoint/2010/main" val="362265118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97</a:t>
            </a:fld>
            <a:endParaRPr lang="en-US" dirty="0"/>
          </a:p>
        </p:txBody>
      </p:sp>
    </p:spTree>
    <p:extLst>
      <p:ext uri="{BB962C8B-B14F-4D97-AF65-F5344CB8AC3E}">
        <p14:creationId xmlns:p14="http://schemas.microsoft.com/office/powerpoint/2010/main" val="295596067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98</a:t>
            </a:fld>
            <a:endParaRPr lang="en-US" dirty="0"/>
          </a:p>
        </p:txBody>
      </p:sp>
    </p:spTree>
    <p:extLst>
      <p:ext uri="{BB962C8B-B14F-4D97-AF65-F5344CB8AC3E}">
        <p14:creationId xmlns:p14="http://schemas.microsoft.com/office/powerpoint/2010/main" val="155746052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99</a:t>
            </a:fld>
            <a:endParaRPr lang="en-US" dirty="0"/>
          </a:p>
        </p:txBody>
      </p:sp>
    </p:spTree>
    <p:extLst>
      <p:ext uri="{BB962C8B-B14F-4D97-AF65-F5344CB8AC3E}">
        <p14:creationId xmlns:p14="http://schemas.microsoft.com/office/powerpoint/2010/main" val="2541237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6/11/2020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6/11/2020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6/11/2020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6/11/2020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BOOTCAMP  </a:t>
            </a:r>
            <a:r>
              <a:rPr lang="en-US"/>
              <a:t/>
            </a:r>
            <a:br>
              <a:rPr lang="en-US"/>
            </a:br>
            <a:r>
              <a:rPr lang="en-US" smtClean="0"/>
              <a:t>DAY 07</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ArrayList</a:t>
            </a:r>
            <a:endParaRPr lang="en-US" dirty="0"/>
          </a:p>
        </p:txBody>
      </p:sp>
      <p:sp>
        <p:nvSpPr>
          <p:cNvPr id="3" name="Content Placeholder 2"/>
          <p:cNvSpPr>
            <a:spLocks noGrp="1"/>
          </p:cNvSpPr>
          <p:nvPr>
            <p:ph idx="1"/>
          </p:nvPr>
        </p:nvSpPr>
        <p:spPr>
          <a:xfrm>
            <a:off x="609600" y="1778000"/>
            <a:ext cx="10972800" cy="4037076"/>
          </a:xfrm>
        </p:spPr>
        <p:txBody>
          <a:bodyPr>
            <a:normAutofit/>
          </a:bodyPr>
          <a:lstStyle/>
          <a:p>
            <a:r>
              <a:rPr lang="en-US" dirty="0"/>
              <a:t>Hierarchy of </a:t>
            </a:r>
            <a:r>
              <a:rPr lang="en-US" dirty="0" err="1"/>
              <a:t>ArrayList</a:t>
            </a:r>
            <a:r>
              <a:rPr lang="en-US" dirty="0"/>
              <a:t> </a:t>
            </a:r>
            <a:r>
              <a:rPr lang="en-US" dirty="0" smtClean="0"/>
              <a:t>class, </a:t>
            </a:r>
            <a:r>
              <a:rPr lang="en-US" dirty="0"/>
              <a:t>Java </a:t>
            </a:r>
            <a:r>
              <a:rPr lang="en-US" dirty="0" err="1"/>
              <a:t>ArrayList</a:t>
            </a:r>
            <a:r>
              <a:rPr lang="en-US" dirty="0"/>
              <a:t> class extends </a:t>
            </a:r>
            <a:r>
              <a:rPr lang="en-US" dirty="0" err="1"/>
              <a:t>AbstractList</a:t>
            </a:r>
            <a:r>
              <a:rPr lang="en-US" dirty="0"/>
              <a:t> class which implements List interface. </a:t>
            </a:r>
            <a:endParaRPr lang="en-US" dirty="0" smtClean="0"/>
          </a:p>
          <a:p>
            <a:r>
              <a:rPr lang="en-US" dirty="0" smtClean="0"/>
              <a:t>The </a:t>
            </a:r>
            <a:r>
              <a:rPr lang="en-US" dirty="0"/>
              <a:t>List interface extends Collection and </a:t>
            </a:r>
            <a:r>
              <a:rPr lang="en-US" dirty="0" err="1"/>
              <a:t>Iterable</a:t>
            </a:r>
            <a:r>
              <a:rPr lang="en-US" dirty="0"/>
              <a:t> interfaces in hierarchical order.</a:t>
            </a:r>
          </a:p>
          <a:p>
            <a:r>
              <a:rPr lang="en-US" dirty="0" smtClean="0"/>
              <a:t>Let's </a:t>
            </a:r>
            <a:r>
              <a:rPr lang="en-US" dirty="0"/>
              <a:t>see the declaration for </a:t>
            </a:r>
            <a:r>
              <a:rPr lang="en-US" dirty="0" err="1"/>
              <a:t>java.util.ArrayList</a:t>
            </a:r>
            <a:r>
              <a:rPr lang="en-US" dirty="0"/>
              <a:t> class.</a:t>
            </a:r>
          </a:p>
          <a:p>
            <a:pPr marL="402336" lvl="1" indent="0">
              <a:buNone/>
            </a:pPr>
            <a:endParaRPr lang="en-US" sz="1600" b="1" dirty="0" smtClean="0">
              <a:latin typeface="Courier"/>
            </a:endParaRPr>
          </a:p>
          <a:p>
            <a:pPr marL="402336" lvl="1" indent="0">
              <a:buNone/>
            </a:pPr>
            <a:r>
              <a:rPr lang="en-US" sz="1600" b="1" dirty="0" smtClean="0">
                <a:latin typeface="Courier"/>
              </a:rPr>
              <a:t>public</a:t>
            </a:r>
            <a:r>
              <a:rPr lang="en-US" sz="1600" dirty="0">
                <a:latin typeface="Courier"/>
              </a:rPr>
              <a:t> </a:t>
            </a:r>
            <a:r>
              <a:rPr lang="en-US" sz="1600" b="1" dirty="0">
                <a:latin typeface="Courier"/>
              </a:rPr>
              <a:t>class</a:t>
            </a:r>
            <a:r>
              <a:rPr lang="en-US" sz="1600" dirty="0">
                <a:latin typeface="Courier"/>
              </a:rPr>
              <a:t> </a:t>
            </a:r>
            <a:r>
              <a:rPr lang="en-US" sz="1600" dirty="0" err="1">
                <a:latin typeface="Courier"/>
              </a:rPr>
              <a:t>ArrayList</a:t>
            </a:r>
            <a:r>
              <a:rPr lang="en-US" sz="1600" dirty="0">
                <a:latin typeface="Courier"/>
              </a:rPr>
              <a:t>&lt;E&gt; </a:t>
            </a:r>
            <a:r>
              <a:rPr lang="en-US" sz="1600" b="1" dirty="0">
                <a:latin typeface="Courier"/>
              </a:rPr>
              <a:t>extends</a:t>
            </a:r>
            <a:r>
              <a:rPr lang="en-US" sz="1600" dirty="0">
                <a:latin typeface="Courier"/>
              </a:rPr>
              <a:t> </a:t>
            </a:r>
            <a:r>
              <a:rPr lang="en-US" sz="1600" dirty="0" err="1">
                <a:latin typeface="Courier"/>
              </a:rPr>
              <a:t>AbstractList</a:t>
            </a:r>
            <a:r>
              <a:rPr lang="en-US" sz="1600" dirty="0">
                <a:latin typeface="Courier"/>
              </a:rPr>
              <a:t>&lt;E&gt; </a:t>
            </a:r>
            <a:r>
              <a:rPr lang="en-US" sz="1600" b="1" dirty="0">
                <a:latin typeface="Courier"/>
              </a:rPr>
              <a:t>implements</a:t>
            </a:r>
            <a:r>
              <a:rPr lang="en-US" sz="1600" dirty="0">
                <a:latin typeface="Courier"/>
              </a:rPr>
              <a:t> List&lt;E&gt;, </a:t>
            </a:r>
            <a:r>
              <a:rPr lang="en-US" sz="1600" dirty="0" err="1">
                <a:latin typeface="Courier"/>
              </a:rPr>
              <a:t>RandomAccess</a:t>
            </a:r>
            <a:r>
              <a:rPr lang="en-US" sz="1600" dirty="0">
                <a:latin typeface="Courier"/>
              </a:rPr>
              <a:t>, </a:t>
            </a:r>
            <a:r>
              <a:rPr lang="en-US" sz="1600" dirty="0" err="1">
                <a:latin typeface="Courier"/>
              </a:rPr>
              <a:t>Cloneable</a:t>
            </a:r>
            <a:r>
              <a:rPr lang="en-US" sz="1600" dirty="0">
                <a:latin typeface="Courier"/>
              </a:rPr>
              <a:t>, Serializable  </a:t>
            </a:r>
            <a:endParaRPr lang="en-US" dirty="0">
              <a:latin typeface="Courier"/>
            </a:endParaRPr>
          </a:p>
        </p:txBody>
      </p:sp>
    </p:spTree>
    <p:extLst>
      <p:ext uri="{BB962C8B-B14F-4D97-AF65-F5344CB8AC3E}">
        <p14:creationId xmlns:p14="http://schemas.microsoft.com/office/powerpoint/2010/main" val="127662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990600"/>
          </a:xfrm>
        </p:spPr>
        <p:txBody>
          <a:bodyPr>
            <a:normAutofit fontScale="90000"/>
          </a:bodyPr>
          <a:lstStyle/>
          <a:p>
            <a:r>
              <a:rPr lang="en-US" dirty="0"/>
              <a:t>Another example of reading data from console until user writes stop</a:t>
            </a:r>
          </a:p>
        </p:txBody>
      </p:sp>
      <p:sp>
        <p:nvSpPr>
          <p:cNvPr id="3" name="Content Placeholder 2"/>
          <p:cNvSpPr>
            <a:spLocks noGrp="1"/>
          </p:cNvSpPr>
          <p:nvPr>
            <p:ph idx="1"/>
          </p:nvPr>
        </p:nvSpPr>
        <p:spPr>
          <a:xfrm>
            <a:off x="609600" y="1868424"/>
            <a:ext cx="10972800" cy="4532376"/>
          </a:xfrm>
        </p:spPr>
        <p:txBody>
          <a:bodyPr>
            <a:normAutofit fontScale="70000" lnSpcReduction="20000"/>
          </a:bodyPr>
          <a:lstStyle/>
          <a:p>
            <a:pPr marL="109728" indent="0">
              <a:buNone/>
            </a:pPr>
            <a:r>
              <a:rPr lang="en-US" sz="2400" dirty="0"/>
              <a:t>In this example, we are reading and printing the data until the user prints stop</a:t>
            </a:r>
            <a:r>
              <a:rPr lang="en-US" sz="2400" dirty="0" smtClean="0"/>
              <a:t>.</a:t>
            </a:r>
          </a:p>
          <a:p>
            <a:pPr marL="109728" indent="0">
              <a:buNone/>
            </a:pPr>
            <a:endParaRPr lang="en-US" sz="1800" b="1" dirty="0" smtClean="0">
              <a:latin typeface="Courier"/>
            </a:endParaRPr>
          </a:p>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BufferedReaderExample</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a:t>
            </a:r>
            <a:r>
              <a:rPr lang="en-US" sz="1800" b="1" dirty="0">
                <a:latin typeface="Courier"/>
              </a:rPr>
              <a:t>throws</a:t>
            </a:r>
            <a:r>
              <a:rPr lang="en-US" sz="1800" dirty="0">
                <a:latin typeface="Courier"/>
              </a:rPr>
              <a:t> Exception{             </a:t>
            </a:r>
          </a:p>
          <a:p>
            <a:pPr marL="109728" indent="0">
              <a:buNone/>
            </a:pPr>
            <a:r>
              <a:rPr lang="en-US" sz="1800" dirty="0">
                <a:latin typeface="Courier"/>
              </a:rPr>
              <a:t>     </a:t>
            </a:r>
            <a:r>
              <a:rPr lang="en-US" sz="1800" dirty="0" err="1">
                <a:latin typeface="Courier"/>
              </a:rPr>
              <a:t>InputStreamReader</a:t>
            </a:r>
            <a:r>
              <a:rPr lang="en-US" sz="1800" dirty="0">
                <a:latin typeface="Courier"/>
              </a:rPr>
              <a:t> r=</a:t>
            </a:r>
            <a:r>
              <a:rPr lang="en-US" sz="1800" b="1" dirty="0">
                <a:latin typeface="Courier"/>
              </a:rPr>
              <a:t>new</a:t>
            </a:r>
            <a:r>
              <a:rPr lang="en-US" sz="1800" dirty="0">
                <a:latin typeface="Courier"/>
              </a:rPr>
              <a:t> </a:t>
            </a:r>
            <a:r>
              <a:rPr lang="en-US" sz="1800" dirty="0" err="1">
                <a:latin typeface="Courier"/>
              </a:rPr>
              <a:t>InputStreamReader</a:t>
            </a:r>
            <a:r>
              <a:rPr lang="en-US" sz="1800" dirty="0">
                <a:latin typeface="Courier"/>
              </a:rPr>
              <a:t>(System.in);    </a:t>
            </a:r>
          </a:p>
          <a:p>
            <a:pPr marL="109728" indent="0">
              <a:buNone/>
            </a:pPr>
            <a:r>
              <a:rPr lang="en-US" sz="1800" dirty="0">
                <a:latin typeface="Courier"/>
              </a:rPr>
              <a:t>     </a:t>
            </a:r>
            <a:r>
              <a:rPr lang="en-US" sz="1800" dirty="0" err="1">
                <a:latin typeface="Courier"/>
              </a:rPr>
              <a:t>BufferedReader</a:t>
            </a:r>
            <a:r>
              <a:rPr lang="en-US" sz="1800" dirty="0">
                <a:latin typeface="Courier"/>
              </a:rPr>
              <a:t> </a:t>
            </a:r>
            <a:r>
              <a:rPr lang="en-US" sz="1800" dirty="0" err="1">
                <a:latin typeface="Courier"/>
              </a:rPr>
              <a:t>br</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BufferedReader</a:t>
            </a:r>
            <a:r>
              <a:rPr lang="en-US" sz="1800" dirty="0">
                <a:latin typeface="Courier"/>
              </a:rPr>
              <a:t>(r);           </a:t>
            </a:r>
          </a:p>
          <a:p>
            <a:pPr marL="109728" indent="0">
              <a:buNone/>
            </a:pPr>
            <a:r>
              <a:rPr lang="en-US" sz="1800" dirty="0">
                <a:latin typeface="Courier"/>
              </a:rPr>
              <a:t>     String name="";    </a:t>
            </a:r>
          </a:p>
          <a:p>
            <a:pPr marL="109728" indent="0">
              <a:buNone/>
            </a:pPr>
            <a:r>
              <a:rPr lang="en-US" sz="1800" dirty="0">
                <a:latin typeface="Courier"/>
              </a:rPr>
              <a:t>     </a:t>
            </a:r>
            <a:r>
              <a:rPr lang="en-US" sz="1800" b="1" dirty="0">
                <a:latin typeface="Courier"/>
              </a:rPr>
              <a:t>while</a:t>
            </a:r>
            <a:r>
              <a:rPr lang="en-US" sz="1800" dirty="0">
                <a:latin typeface="Courier"/>
              </a:rPr>
              <a:t>(!</a:t>
            </a:r>
            <a:r>
              <a:rPr lang="en-US" sz="1800" dirty="0" err="1">
                <a:latin typeface="Courier"/>
              </a:rPr>
              <a:t>name.equals</a:t>
            </a:r>
            <a:r>
              <a:rPr lang="en-US" sz="1800" dirty="0">
                <a:latin typeface="Courier"/>
              </a:rPr>
              <a:t>("stop")){    </a:t>
            </a:r>
          </a:p>
          <a:p>
            <a:pPr marL="109728" indent="0">
              <a:buNone/>
            </a:pPr>
            <a:r>
              <a:rPr lang="en-US" sz="1800" dirty="0">
                <a:latin typeface="Courier"/>
              </a:rPr>
              <a:t>      </a:t>
            </a:r>
            <a:r>
              <a:rPr lang="en-US" sz="1800" dirty="0" err="1">
                <a:latin typeface="Courier"/>
              </a:rPr>
              <a:t>System.out.println</a:t>
            </a:r>
            <a:r>
              <a:rPr lang="en-US" sz="1800" dirty="0">
                <a:latin typeface="Courier"/>
              </a:rPr>
              <a:t>("Enter data: ");    </a:t>
            </a:r>
          </a:p>
          <a:p>
            <a:pPr marL="109728" indent="0">
              <a:buNone/>
            </a:pPr>
            <a:r>
              <a:rPr lang="en-US" sz="1800" dirty="0">
                <a:latin typeface="Courier"/>
              </a:rPr>
              <a:t>      name=</a:t>
            </a:r>
            <a:r>
              <a:rPr lang="en-US" sz="1800" dirty="0" err="1">
                <a:latin typeface="Courier"/>
              </a:rPr>
              <a:t>br.readLine</a:t>
            </a: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("data is: "+name);    </a:t>
            </a:r>
          </a:p>
          <a:p>
            <a:pPr marL="109728" indent="0">
              <a:buNone/>
            </a:pPr>
            <a:r>
              <a:rPr lang="en-US" sz="1800" dirty="0">
                <a:latin typeface="Courier"/>
              </a:rPr>
              <a:t>     }              </a:t>
            </a:r>
          </a:p>
          <a:p>
            <a:pPr marL="109728" indent="0">
              <a:buNone/>
            </a:pPr>
            <a:r>
              <a:rPr lang="en-US" sz="1800" dirty="0">
                <a:latin typeface="Courier"/>
              </a:rPr>
              <a:t>    </a:t>
            </a:r>
            <a:r>
              <a:rPr lang="en-US" sz="1800" dirty="0" err="1">
                <a:latin typeface="Courier"/>
              </a:rPr>
              <a:t>br.close</a:t>
            </a:r>
            <a:r>
              <a:rPr lang="en-US" sz="1800" dirty="0">
                <a:latin typeface="Courier"/>
              </a:rPr>
              <a:t>();    </a:t>
            </a:r>
          </a:p>
          <a:p>
            <a:pPr marL="109728" indent="0">
              <a:buNone/>
            </a:pPr>
            <a:r>
              <a:rPr lang="en-US" sz="1800" dirty="0">
                <a:latin typeface="Courier"/>
              </a:rPr>
              <a:t>    </a:t>
            </a:r>
            <a:r>
              <a:rPr lang="en-US" sz="1800" dirty="0" err="1">
                <a:latin typeface="Courier"/>
              </a:rPr>
              <a:t>r.close</a:t>
            </a:r>
            <a:r>
              <a:rPr lang="en-US" sz="1800" dirty="0">
                <a:latin typeface="Courier"/>
              </a:rPr>
              <a:t>();    </a:t>
            </a:r>
          </a:p>
          <a:p>
            <a:pPr marL="109728" indent="0">
              <a:buNone/>
            </a:pPr>
            <a:r>
              <a:rPr lang="en-US" sz="1800" dirty="0">
                <a:latin typeface="Courier"/>
              </a:rPr>
              <a:t>    }    </a:t>
            </a:r>
          </a:p>
          <a:p>
            <a:pPr marL="109728" indent="0">
              <a:buNone/>
            </a:pPr>
            <a:r>
              <a:rPr lang="en-US" sz="1800" dirty="0" smtClean="0">
                <a:latin typeface="Courier"/>
              </a:rPr>
              <a:t>}</a:t>
            </a:r>
            <a:r>
              <a:rPr lang="en-US" sz="1800" dirty="0">
                <a:latin typeface="Courier"/>
              </a:rPr>
              <a:t>  </a:t>
            </a:r>
          </a:p>
        </p:txBody>
      </p:sp>
    </p:spTree>
    <p:extLst>
      <p:ext uri="{BB962C8B-B14F-4D97-AF65-F5344CB8AC3E}">
        <p14:creationId xmlns:p14="http://schemas.microsoft.com/office/powerpoint/2010/main" val="257809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990600"/>
          </a:xfrm>
        </p:spPr>
        <p:txBody>
          <a:bodyPr>
            <a:normAutofit fontScale="90000"/>
          </a:bodyPr>
          <a:lstStyle/>
          <a:p>
            <a:r>
              <a:rPr lang="en-US" dirty="0"/>
              <a:t>Another example of reading data from console until user writes stop</a:t>
            </a:r>
          </a:p>
        </p:txBody>
      </p:sp>
      <p:sp>
        <p:nvSpPr>
          <p:cNvPr id="5" name="Content Placeholder 2"/>
          <p:cNvSpPr>
            <a:spLocks noGrp="1"/>
          </p:cNvSpPr>
          <p:nvPr>
            <p:ph idx="1"/>
          </p:nvPr>
        </p:nvSpPr>
        <p:spPr>
          <a:xfrm>
            <a:off x="609600" y="1868424"/>
            <a:ext cx="10972800" cy="3795776"/>
          </a:xfrm>
        </p:spPr>
        <p:txBody>
          <a:bodyPr>
            <a:normAutofit fontScale="92500" lnSpcReduction="10000"/>
          </a:bodyPr>
          <a:lstStyle/>
          <a:p>
            <a:pPr marL="109728" indent="0">
              <a:buNone/>
            </a:pPr>
            <a:r>
              <a:rPr lang="en-US" dirty="0" smtClean="0"/>
              <a:t>Output:</a:t>
            </a:r>
          </a:p>
          <a:p>
            <a:pPr marL="109728" indent="0">
              <a:buNone/>
            </a:pPr>
            <a:endParaRPr lang="en-US" sz="1800" dirty="0" smtClean="0">
              <a:latin typeface="Courier"/>
            </a:endParaRPr>
          </a:p>
          <a:p>
            <a:pPr marL="109728" indent="0">
              <a:lnSpc>
                <a:spcPct val="150000"/>
              </a:lnSpc>
              <a:buNone/>
            </a:pPr>
            <a:r>
              <a:rPr lang="en-US" sz="1800" dirty="0">
                <a:latin typeface="Courier"/>
              </a:rPr>
              <a:t>Enter data: </a:t>
            </a:r>
            <a:r>
              <a:rPr lang="en-US" sz="1800" dirty="0" err="1">
                <a:latin typeface="Courier"/>
              </a:rPr>
              <a:t>Nakul</a:t>
            </a:r>
            <a:endParaRPr lang="en-US" sz="1800" dirty="0">
              <a:latin typeface="Courier"/>
            </a:endParaRPr>
          </a:p>
          <a:p>
            <a:pPr marL="109728" indent="0">
              <a:lnSpc>
                <a:spcPct val="150000"/>
              </a:lnSpc>
              <a:buNone/>
            </a:pPr>
            <a:r>
              <a:rPr lang="en-US" sz="1800" dirty="0">
                <a:latin typeface="Courier"/>
              </a:rPr>
              <a:t>data is: </a:t>
            </a:r>
            <a:r>
              <a:rPr lang="en-US" sz="1800" dirty="0" err="1">
                <a:latin typeface="Courier"/>
              </a:rPr>
              <a:t>Nakul</a:t>
            </a:r>
            <a:endParaRPr lang="en-US" sz="1800" dirty="0">
              <a:latin typeface="Courier"/>
            </a:endParaRPr>
          </a:p>
          <a:p>
            <a:pPr marL="109728" indent="0">
              <a:lnSpc>
                <a:spcPct val="150000"/>
              </a:lnSpc>
              <a:buNone/>
            </a:pPr>
            <a:r>
              <a:rPr lang="en-US" sz="1800" dirty="0">
                <a:latin typeface="Courier"/>
              </a:rPr>
              <a:t>Enter data: 12</a:t>
            </a:r>
          </a:p>
          <a:p>
            <a:pPr marL="109728" indent="0">
              <a:lnSpc>
                <a:spcPct val="150000"/>
              </a:lnSpc>
              <a:buNone/>
            </a:pPr>
            <a:r>
              <a:rPr lang="en-US" sz="1800" dirty="0">
                <a:latin typeface="Courier"/>
              </a:rPr>
              <a:t>data is: 12</a:t>
            </a:r>
          </a:p>
          <a:p>
            <a:pPr marL="109728" indent="0">
              <a:lnSpc>
                <a:spcPct val="150000"/>
              </a:lnSpc>
              <a:buNone/>
            </a:pPr>
            <a:r>
              <a:rPr lang="en-US" sz="1800" dirty="0">
                <a:latin typeface="Courier"/>
              </a:rPr>
              <a:t>Enter data: stop</a:t>
            </a:r>
          </a:p>
          <a:p>
            <a:pPr marL="109728" indent="0">
              <a:lnSpc>
                <a:spcPct val="150000"/>
              </a:lnSpc>
              <a:buNone/>
            </a:pPr>
            <a:r>
              <a:rPr lang="en-US" sz="1800" dirty="0">
                <a:latin typeface="Courier"/>
              </a:rPr>
              <a:t>data is: stop</a:t>
            </a:r>
          </a:p>
        </p:txBody>
      </p:sp>
    </p:spTree>
    <p:extLst>
      <p:ext uri="{BB962C8B-B14F-4D97-AF65-F5344CB8AC3E}">
        <p14:creationId xmlns:p14="http://schemas.microsoft.com/office/powerpoint/2010/main" val="62948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ArrayList</a:t>
            </a:r>
            <a:endParaRPr lang="en-US" dirty="0"/>
          </a:p>
        </p:txBody>
      </p:sp>
      <p:sp>
        <p:nvSpPr>
          <p:cNvPr id="3" name="Content Placeholder 2"/>
          <p:cNvSpPr>
            <a:spLocks noGrp="1"/>
          </p:cNvSpPr>
          <p:nvPr>
            <p:ph idx="1"/>
          </p:nvPr>
        </p:nvSpPr>
        <p:spPr>
          <a:xfrm>
            <a:off x="609600" y="1778000"/>
            <a:ext cx="10972800" cy="4037076"/>
          </a:xfrm>
        </p:spPr>
        <p:txBody>
          <a:bodyPr>
            <a:normAutofit/>
          </a:bodyPr>
          <a:lstStyle/>
          <a:p>
            <a:r>
              <a:rPr lang="en-US" dirty="0"/>
              <a:t>Constructors of Java </a:t>
            </a:r>
            <a:r>
              <a:rPr lang="en-US" dirty="0" err="1"/>
              <a:t>ArrayList</a:t>
            </a:r>
            <a:endParaRPr lang="en-US" dirty="0"/>
          </a:p>
        </p:txBody>
      </p:sp>
      <p:pic>
        <p:nvPicPr>
          <p:cNvPr id="4" name="Picture 3"/>
          <p:cNvPicPr>
            <a:picLocks noChangeAspect="1"/>
          </p:cNvPicPr>
          <p:nvPr/>
        </p:nvPicPr>
        <p:blipFill>
          <a:blip r:embed="rId3"/>
          <a:stretch>
            <a:fillRect/>
          </a:stretch>
        </p:blipFill>
        <p:spPr>
          <a:xfrm>
            <a:off x="1170127" y="2790116"/>
            <a:ext cx="9851746" cy="2012843"/>
          </a:xfrm>
          <a:prstGeom prst="rect">
            <a:avLst/>
          </a:prstGeom>
        </p:spPr>
      </p:pic>
    </p:spTree>
    <p:extLst>
      <p:ext uri="{BB962C8B-B14F-4D97-AF65-F5344CB8AC3E}">
        <p14:creationId xmlns:p14="http://schemas.microsoft.com/office/powerpoint/2010/main" val="172076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ArrayList</a:t>
            </a:r>
            <a:endParaRPr lang="en-US" dirty="0"/>
          </a:p>
        </p:txBody>
      </p:sp>
      <p:sp>
        <p:nvSpPr>
          <p:cNvPr id="3" name="Content Placeholder 2"/>
          <p:cNvSpPr>
            <a:spLocks noGrp="1"/>
          </p:cNvSpPr>
          <p:nvPr>
            <p:ph idx="1"/>
          </p:nvPr>
        </p:nvSpPr>
        <p:spPr>
          <a:xfrm>
            <a:off x="609600" y="1778000"/>
            <a:ext cx="4486800" cy="4037076"/>
          </a:xfrm>
        </p:spPr>
        <p:txBody>
          <a:bodyPr>
            <a:normAutofit/>
          </a:bodyPr>
          <a:lstStyle/>
          <a:p>
            <a:r>
              <a:rPr lang="en-US" dirty="0"/>
              <a:t>Methods of Java </a:t>
            </a:r>
            <a:r>
              <a:rPr lang="en-US" dirty="0" err="1" smtClean="0"/>
              <a:t>ArrayList</a:t>
            </a:r>
            <a:endParaRPr lang="en-US" dirty="0"/>
          </a:p>
        </p:txBody>
      </p:sp>
      <p:pic>
        <p:nvPicPr>
          <p:cNvPr id="5" name="Picture 4"/>
          <p:cNvPicPr>
            <a:picLocks noChangeAspect="1"/>
          </p:cNvPicPr>
          <p:nvPr/>
        </p:nvPicPr>
        <p:blipFill>
          <a:blip r:embed="rId3"/>
          <a:stretch>
            <a:fillRect/>
          </a:stretch>
        </p:blipFill>
        <p:spPr>
          <a:xfrm>
            <a:off x="5096400" y="1778000"/>
            <a:ext cx="6486000" cy="4706394"/>
          </a:xfrm>
          <a:prstGeom prst="rect">
            <a:avLst/>
          </a:prstGeom>
        </p:spPr>
      </p:pic>
    </p:spTree>
    <p:extLst>
      <p:ext uri="{BB962C8B-B14F-4D97-AF65-F5344CB8AC3E}">
        <p14:creationId xmlns:p14="http://schemas.microsoft.com/office/powerpoint/2010/main" val="223018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ArrayList</a:t>
            </a:r>
            <a:r>
              <a:rPr lang="en-US" dirty="0"/>
              <a:t> Example</a:t>
            </a:r>
          </a:p>
        </p:txBody>
      </p:sp>
      <p:sp>
        <p:nvSpPr>
          <p:cNvPr id="3" name="Content Placeholder 2"/>
          <p:cNvSpPr>
            <a:spLocks noGrp="1"/>
          </p:cNvSpPr>
          <p:nvPr>
            <p:ph idx="1"/>
          </p:nvPr>
        </p:nvSpPr>
        <p:spPr>
          <a:xfrm>
            <a:off x="609600" y="1778000"/>
            <a:ext cx="10972800" cy="4037076"/>
          </a:xfrm>
        </p:spPr>
        <p:txBody>
          <a:bodyPr>
            <a:normAutofit fontScale="47500" lnSpcReduction="20000"/>
          </a:bodyPr>
          <a:lstStyle/>
          <a:p>
            <a:pPr marL="109728" indent="0">
              <a:buNone/>
            </a:pPr>
            <a:r>
              <a:rPr lang="en-US" b="1" dirty="0">
                <a:latin typeface="Courier"/>
              </a:rPr>
              <a:t>import</a:t>
            </a:r>
            <a:r>
              <a:rPr lang="en-US" dirty="0">
                <a:latin typeface="Courier"/>
              </a:rPr>
              <a:t> </a:t>
            </a:r>
            <a:r>
              <a:rPr lang="en-US" dirty="0" err="1">
                <a:latin typeface="Courier"/>
              </a:rPr>
              <a:t>java.util</a:t>
            </a:r>
            <a:r>
              <a:rPr lang="en-US" dirty="0">
                <a:latin typeface="Courier"/>
              </a:rPr>
              <a:t>.*;  </a:t>
            </a:r>
          </a:p>
          <a:p>
            <a:pPr marL="109728" indent="0">
              <a:buNone/>
            </a:pPr>
            <a:r>
              <a:rPr lang="en-US" b="1" dirty="0">
                <a:latin typeface="Courier"/>
              </a:rPr>
              <a:t>class</a:t>
            </a:r>
            <a:r>
              <a:rPr lang="en-US" dirty="0">
                <a:latin typeface="Courier"/>
              </a:rPr>
              <a:t> TestCollection1{  </a:t>
            </a:r>
          </a:p>
          <a:p>
            <a:pPr marL="109728" indent="0">
              <a:buNone/>
            </a:pPr>
            <a:r>
              <a:rPr lang="en-US" dirty="0">
                <a:latin typeface="Courier"/>
              </a:rPr>
              <a:t> </a:t>
            </a:r>
            <a:r>
              <a:rPr lang="en-US" b="1" dirty="0">
                <a:latin typeface="Courier"/>
              </a:rPr>
              <a:t>public</a:t>
            </a:r>
            <a:r>
              <a:rPr lang="en-US" dirty="0">
                <a:latin typeface="Courier"/>
              </a:rPr>
              <a:t> </a:t>
            </a:r>
            <a:r>
              <a:rPr lang="en-US" b="1" dirty="0">
                <a:latin typeface="Courier"/>
              </a:rPr>
              <a:t>static</a:t>
            </a:r>
            <a:r>
              <a:rPr lang="en-US" dirty="0">
                <a:latin typeface="Courier"/>
              </a:rPr>
              <a:t> </a:t>
            </a:r>
            <a:r>
              <a:rPr lang="en-US" b="1" dirty="0">
                <a:latin typeface="Courier"/>
              </a:rPr>
              <a:t>void</a:t>
            </a:r>
            <a:r>
              <a:rPr lang="en-US" dirty="0">
                <a:latin typeface="Courier"/>
              </a:rPr>
              <a:t> main(String </a:t>
            </a:r>
            <a:r>
              <a:rPr lang="en-US" dirty="0" err="1">
                <a:latin typeface="Courier"/>
              </a:rPr>
              <a:t>args</a:t>
            </a:r>
            <a:r>
              <a:rPr lang="en-US" dirty="0">
                <a:latin typeface="Courier"/>
              </a:rPr>
              <a:t>[]){  </a:t>
            </a:r>
          </a:p>
          <a:p>
            <a:pPr marL="109728" indent="0">
              <a:buNone/>
            </a:pPr>
            <a:r>
              <a:rPr lang="en-US" dirty="0">
                <a:latin typeface="Courier"/>
              </a:rPr>
              <a:t>  </a:t>
            </a:r>
            <a:r>
              <a:rPr lang="en-US" dirty="0" err="1">
                <a:latin typeface="Courier"/>
              </a:rPr>
              <a:t>ArrayList</a:t>
            </a:r>
            <a:r>
              <a:rPr lang="en-US" dirty="0">
                <a:latin typeface="Courier"/>
              </a:rPr>
              <a:t>&lt;String&gt; list=</a:t>
            </a:r>
            <a:r>
              <a:rPr lang="en-US" b="1" dirty="0">
                <a:latin typeface="Courier"/>
              </a:rPr>
              <a:t>new</a:t>
            </a:r>
            <a:r>
              <a:rPr lang="en-US" dirty="0">
                <a:latin typeface="Courier"/>
              </a:rPr>
              <a:t> </a:t>
            </a:r>
            <a:r>
              <a:rPr lang="en-US" dirty="0" err="1">
                <a:latin typeface="Courier"/>
              </a:rPr>
              <a:t>ArrayList</a:t>
            </a:r>
            <a:r>
              <a:rPr lang="en-US" dirty="0">
                <a:latin typeface="Courier"/>
              </a:rPr>
              <a:t>&lt;String&gt;();//Creating </a:t>
            </a:r>
            <a:r>
              <a:rPr lang="en-US" dirty="0" err="1">
                <a:latin typeface="Courier"/>
              </a:rPr>
              <a:t>arraylist</a:t>
            </a:r>
            <a:r>
              <a:rPr lang="en-US" dirty="0">
                <a:latin typeface="Courier"/>
              </a:rPr>
              <a:t>  </a:t>
            </a:r>
          </a:p>
          <a:p>
            <a:pPr marL="109728" indent="0">
              <a:buNone/>
            </a:pPr>
            <a:r>
              <a:rPr lang="en-US" dirty="0">
                <a:latin typeface="Courier"/>
              </a:rPr>
              <a:t>  </a:t>
            </a:r>
            <a:r>
              <a:rPr lang="en-US" dirty="0" err="1">
                <a:latin typeface="Courier"/>
              </a:rPr>
              <a:t>list.add</a:t>
            </a:r>
            <a:r>
              <a:rPr lang="en-US" dirty="0">
                <a:latin typeface="Courier"/>
              </a:rPr>
              <a:t>("Ravi");//Adding object in </a:t>
            </a:r>
            <a:r>
              <a:rPr lang="en-US" dirty="0" err="1">
                <a:latin typeface="Courier"/>
              </a:rPr>
              <a:t>arraylist</a:t>
            </a:r>
            <a:r>
              <a:rPr lang="en-US" dirty="0">
                <a:latin typeface="Courier"/>
              </a:rPr>
              <a:t>  </a:t>
            </a:r>
          </a:p>
          <a:p>
            <a:pPr marL="109728" indent="0">
              <a:buNone/>
            </a:pPr>
            <a:r>
              <a:rPr lang="en-US" dirty="0">
                <a:latin typeface="Courier"/>
              </a:rPr>
              <a:t>  </a:t>
            </a:r>
            <a:r>
              <a:rPr lang="en-US" dirty="0" err="1">
                <a:latin typeface="Courier"/>
              </a:rPr>
              <a:t>list.add</a:t>
            </a:r>
            <a:r>
              <a:rPr lang="en-US" dirty="0">
                <a:latin typeface="Courier"/>
              </a:rPr>
              <a:t>("Vijay");  </a:t>
            </a:r>
          </a:p>
          <a:p>
            <a:pPr marL="109728" indent="0">
              <a:buNone/>
            </a:pPr>
            <a:r>
              <a:rPr lang="en-US" dirty="0">
                <a:latin typeface="Courier"/>
              </a:rPr>
              <a:t>  </a:t>
            </a:r>
            <a:r>
              <a:rPr lang="en-US" dirty="0" err="1">
                <a:latin typeface="Courier"/>
              </a:rPr>
              <a:t>list.add</a:t>
            </a:r>
            <a:r>
              <a:rPr lang="en-US" dirty="0">
                <a:latin typeface="Courier"/>
              </a:rPr>
              <a:t>("Ravi");  </a:t>
            </a:r>
          </a:p>
          <a:p>
            <a:pPr marL="109728" indent="0">
              <a:buNone/>
            </a:pPr>
            <a:r>
              <a:rPr lang="en-US" dirty="0">
                <a:latin typeface="Courier"/>
              </a:rPr>
              <a:t>  </a:t>
            </a:r>
            <a:r>
              <a:rPr lang="en-US" dirty="0" err="1">
                <a:latin typeface="Courier"/>
              </a:rPr>
              <a:t>list.add</a:t>
            </a:r>
            <a:r>
              <a:rPr lang="en-US" dirty="0">
                <a:latin typeface="Courier"/>
              </a:rPr>
              <a:t>("Ajay");  </a:t>
            </a:r>
          </a:p>
          <a:p>
            <a:pPr marL="109728" indent="0">
              <a:buNone/>
            </a:pPr>
            <a:r>
              <a:rPr lang="en-US" dirty="0">
                <a:latin typeface="Courier"/>
              </a:rPr>
              <a:t>  //Traversing list through Iterator  </a:t>
            </a:r>
          </a:p>
          <a:p>
            <a:pPr marL="109728" indent="0">
              <a:buNone/>
            </a:pPr>
            <a:r>
              <a:rPr lang="en-US" dirty="0">
                <a:latin typeface="Courier"/>
              </a:rPr>
              <a:t>  Iterator </a:t>
            </a:r>
            <a:r>
              <a:rPr lang="en-US" dirty="0" err="1">
                <a:latin typeface="Courier"/>
              </a:rPr>
              <a:t>itr</a:t>
            </a:r>
            <a:r>
              <a:rPr lang="en-US" dirty="0">
                <a:latin typeface="Courier"/>
              </a:rPr>
              <a:t>=</a:t>
            </a:r>
            <a:r>
              <a:rPr lang="en-US" dirty="0" err="1">
                <a:latin typeface="Courier"/>
              </a:rPr>
              <a:t>list.iterator</a:t>
            </a:r>
            <a:r>
              <a:rPr lang="en-US" dirty="0">
                <a:latin typeface="Courier"/>
              </a:rPr>
              <a:t>();  </a:t>
            </a:r>
          </a:p>
          <a:p>
            <a:pPr marL="109728" indent="0">
              <a:buNone/>
            </a:pPr>
            <a:r>
              <a:rPr lang="en-US" dirty="0">
                <a:latin typeface="Courier"/>
              </a:rPr>
              <a:t>  </a:t>
            </a:r>
            <a:r>
              <a:rPr lang="en-US" b="1" dirty="0">
                <a:latin typeface="Courier"/>
              </a:rPr>
              <a:t>while</a:t>
            </a:r>
            <a:r>
              <a:rPr lang="en-US" dirty="0">
                <a:latin typeface="Courier"/>
              </a:rPr>
              <a:t>(</a:t>
            </a:r>
            <a:r>
              <a:rPr lang="en-US" dirty="0" err="1">
                <a:latin typeface="Courier"/>
              </a:rPr>
              <a:t>itr.hasNext</a:t>
            </a:r>
            <a:r>
              <a:rPr lang="en-US" dirty="0">
                <a:latin typeface="Courier"/>
              </a:rPr>
              <a:t>()){  </a:t>
            </a:r>
          </a:p>
          <a:p>
            <a:pPr marL="109728" indent="0">
              <a:buNone/>
            </a:pPr>
            <a:r>
              <a:rPr lang="en-US" dirty="0">
                <a:latin typeface="Courier"/>
              </a:rPr>
              <a:t>   </a:t>
            </a:r>
            <a:r>
              <a:rPr lang="en-US" dirty="0" err="1">
                <a:latin typeface="Courier"/>
              </a:rPr>
              <a:t>System.out.println</a:t>
            </a:r>
            <a:r>
              <a:rPr lang="en-US" dirty="0">
                <a:latin typeface="Courier"/>
              </a:rPr>
              <a:t>(</a:t>
            </a:r>
            <a:r>
              <a:rPr lang="en-US" dirty="0" err="1">
                <a:latin typeface="Courier"/>
              </a:rPr>
              <a:t>itr.next</a:t>
            </a:r>
            <a:r>
              <a:rPr lang="en-US" dirty="0">
                <a:latin typeface="Courier"/>
              </a:rPr>
              <a:t>());  </a:t>
            </a:r>
          </a:p>
          <a:p>
            <a:pPr marL="109728" indent="0">
              <a:buNone/>
            </a:pPr>
            <a:r>
              <a:rPr lang="en-US" dirty="0">
                <a:latin typeface="Courier"/>
              </a:rPr>
              <a:t>  }  </a:t>
            </a:r>
          </a:p>
          <a:p>
            <a:pPr marL="109728" indent="0">
              <a:buNone/>
            </a:pPr>
            <a:r>
              <a:rPr lang="en-US" dirty="0">
                <a:latin typeface="Courier"/>
              </a:rPr>
              <a:t> }  </a:t>
            </a:r>
          </a:p>
          <a:p>
            <a:pPr marL="109728" indent="0">
              <a:buNone/>
            </a:pPr>
            <a:r>
              <a:rPr lang="en-US" dirty="0">
                <a:latin typeface="Courier"/>
              </a:rPr>
              <a:t>}  </a:t>
            </a:r>
          </a:p>
        </p:txBody>
      </p:sp>
    </p:spTree>
    <p:extLst>
      <p:ext uri="{BB962C8B-B14F-4D97-AF65-F5344CB8AC3E}">
        <p14:creationId xmlns:p14="http://schemas.microsoft.com/office/powerpoint/2010/main" val="152668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fontScale="90000"/>
          </a:bodyPr>
          <a:lstStyle/>
          <a:p>
            <a:r>
              <a:rPr lang="en-US" dirty="0"/>
              <a:t>Two ways to iterate the elements of collection in java</a:t>
            </a:r>
          </a:p>
        </p:txBody>
      </p:sp>
      <p:sp>
        <p:nvSpPr>
          <p:cNvPr id="3" name="Content Placeholder 2"/>
          <p:cNvSpPr>
            <a:spLocks noGrp="1"/>
          </p:cNvSpPr>
          <p:nvPr>
            <p:ph idx="1"/>
          </p:nvPr>
        </p:nvSpPr>
        <p:spPr>
          <a:xfrm>
            <a:off x="609600" y="1778000"/>
            <a:ext cx="10972800" cy="4037076"/>
          </a:xfrm>
        </p:spPr>
        <p:txBody>
          <a:bodyPr>
            <a:normAutofit/>
          </a:bodyPr>
          <a:lstStyle/>
          <a:p>
            <a:pPr algn="just"/>
            <a:r>
              <a:rPr lang="en-US" sz="3200" dirty="0"/>
              <a:t>There are two ways to traverse collection elements:</a:t>
            </a:r>
          </a:p>
          <a:p>
            <a:pPr lvl="1" algn="just"/>
            <a:r>
              <a:rPr lang="en-US" sz="2800" dirty="0"/>
              <a:t>By Iterator interface.</a:t>
            </a:r>
          </a:p>
          <a:p>
            <a:pPr lvl="1" algn="just"/>
            <a:r>
              <a:rPr lang="en-US" sz="2800" dirty="0"/>
              <a:t>By for-each loop.</a:t>
            </a:r>
          </a:p>
          <a:p>
            <a:pPr algn="just"/>
            <a:r>
              <a:rPr lang="en-US" sz="3200" dirty="0"/>
              <a:t>In the above example, we have seen traversing </a:t>
            </a:r>
            <a:r>
              <a:rPr lang="en-US" sz="3200" dirty="0" err="1"/>
              <a:t>ArrayList</a:t>
            </a:r>
            <a:r>
              <a:rPr lang="en-US" sz="3200" dirty="0"/>
              <a:t> by Iterator. Let's see the example to traverse </a:t>
            </a:r>
            <a:r>
              <a:rPr lang="en-US" sz="3200" dirty="0" err="1"/>
              <a:t>ArrayList</a:t>
            </a:r>
            <a:r>
              <a:rPr lang="en-US" sz="3200" dirty="0"/>
              <a:t> elements using for-each loop</a:t>
            </a:r>
          </a:p>
        </p:txBody>
      </p:sp>
    </p:spTree>
    <p:extLst>
      <p:ext uri="{BB962C8B-B14F-4D97-AF65-F5344CB8AC3E}">
        <p14:creationId xmlns:p14="http://schemas.microsoft.com/office/powerpoint/2010/main" val="28171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Iterating Collection through for-each loop</a:t>
            </a:r>
          </a:p>
        </p:txBody>
      </p:sp>
      <p:sp>
        <p:nvSpPr>
          <p:cNvPr id="3" name="Content Placeholder 2"/>
          <p:cNvSpPr>
            <a:spLocks noGrp="1"/>
          </p:cNvSpPr>
          <p:nvPr>
            <p:ph idx="1"/>
          </p:nvPr>
        </p:nvSpPr>
        <p:spPr>
          <a:xfrm>
            <a:off x="609600" y="1778000"/>
            <a:ext cx="10972800" cy="4037076"/>
          </a:xfrm>
        </p:spPr>
        <p:txBody>
          <a:bodyPr>
            <a:normAutofit fontScale="62500" lnSpcReduction="20000"/>
          </a:bodyPr>
          <a:lstStyle/>
          <a:p>
            <a:pPr marL="109728" indent="0">
              <a:buNone/>
            </a:pPr>
            <a:r>
              <a:rPr lang="en-US" b="1" dirty="0">
                <a:latin typeface="Courier"/>
              </a:rPr>
              <a:t>import</a:t>
            </a:r>
            <a:r>
              <a:rPr lang="en-US" dirty="0">
                <a:latin typeface="Courier"/>
              </a:rPr>
              <a:t> </a:t>
            </a:r>
            <a:r>
              <a:rPr lang="en-US" dirty="0" err="1">
                <a:latin typeface="Courier"/>
              </a:rPr>
              <a:t>java.util</a:t>
            </a:r>
            <a:r>
              <a:rPr lang="en-US" dirty="0">
                <a:latin typeface="Courier"/>
              </a:rPr>
              <a:t>.*;  </a:t>
            </a:r>
          </a:p>
          <a:p>
            <a:pPr marL="109728" indent="0">
              <a:buNone/>
            </a:pPr>
            <a:r>
              <a:rPr lang="en-US" b="1" dirty="0">
                <a:latin typeface="Courier"/>
              </a:rPr>
              <a:t>class</a:t>
            </a:r>
            <a:r>
              <a:rPr lang="en-US" dirty="0">
                <a:latin typeface="Courier"/>
              </a:rPr>
              <a:t> TestCollection2{  </a:t>
            </a:r>
          </a:p>
          <a:p>
            <a:pPr marL="109728" indent="0">
              <a:buNone/>
            </a:pPr>
            <a:r>
              <a:rPr lang="en-US" dirty="0">
                <a:latin typeface="Courier"/>
              </a:rPr>
              <a:t> </a:t>
            </a:r>
            <a:r>
              <a:rPr lang="en-US" b="1" dirty="0">
                <a:latin typeface="Courier"/>
              </a:rPr>
              <a:t>public</a:t>
            </a:r>
            <a:r>
              <a:rPr lang="en-US" dirty="0">
                <a:latin typeface="Courier"/>
              </a:rPr>
              <a:t> </a:t>
            </a:r>
            <a:r>
              <a:rPr lang="en-US" b="1" dirty="0">
                <a:latin typeface="Courier"/>
              </a:rPr>
              <a:t>static</a:t>
            </a:r>
            <a:r>
              <a:rPr lang="en-US" dirty="0">
                <a:latin typeface="Courier"/>
              </a:rPr>
              <a:t> </a:t>
            </a:r>
            <a:r>
              <a:rPr lang="en-US" b="1" dirty="0">
                <a:latin typeface="Courier"/>
              </a:rPr>
              <a:t>void</a:t>
            </a:r>
            <a:r>
              <a:rPr lang="en-US" dirty="0">
                <a:latin typeface="Courier"/>
              </a:rPr>
              <a:t> main(String </a:t>
            </a:r>
            <a:r>
              <a:rPr lang="en-US" dirty="0" err="1">
                <a:latin typeface="Courier"/>
              </a:rPr>
              <a:t>args</a:t>
            </a:r>
            <a:r>
              <a:rPr lang="en-US" dirty="0">
                <a:latin typeface="Courier"/>
              </a:rPr>
              <a:t>[]){  </a:t>
            </a:r>
          </a:p>
          <a:p>
            <a:pPr marL="109728" indent="0">
              <a:buNone/>
            </a:pPr>
            <a:r>
              <a:rPr lang="en-US" dirty="0">
                <a:latin typeface="Courier"/>
              </a:rPr>
              <a:t>  </a:t>
            </a:r>
            <a:r>
              <a:rPr lang="en-US" dirty="0" err="1">
                <a:latin typeface="Courier"/>
              </a:rPr>
              <a:t>ArrayList</a:t>
            </a:r>
            <a:r>
              <a:rPr lang="en-US" dirty="0">
                <a:latin typeface="Courier"/>
              </a:rPr>
              <a:t>&lt;String&gt; al=</a:t>
            </a:r>
            <a:r>
              <a:rPr lang="en-US" b="1" dirty="0">
                <a:latin typeface="Courier"/>
              </a:rPr>
              <a:t>new</a:t>
            </a:r>
            <a:r>
              <a:rPr lang="en-US" dirty="0">
                <a:latin typeface="Courier"/>
              </a:rPr>
              <a:t> </a:t>
            </a:r>
            <a:r>
              <a:rPr lang="en-US" dirty="0" err="1">
                <a:latin typeface="Courier"/>
              </a:rPr>
              <a:t>ArrayList</a:t>
            </a:r>
            <a:r>
              <a:rPr lang="en-US" dirty="0">
                <a:latin typeface="Courier"/>
              </a:rPr>
              <a:t>&lt;String&gt;();  </a:t>
            </a:r>
          </a:p>
          <a:p>
            <a:pPr marL="109728" indent="0">
              <a:buNone/>
            </a:pPr>
            <a:r>
              <a:rPr lang="en-US" dirty="0">
                <a:latin typeface="Courier"/>
              </a:rPr>
              <a:t>  </a:t>
            </a:r>
            <a:r>
              <a:rPr lang="en-US" dirty="0" err="1">
                <a:latin typeface="Courier"/>
              </a:rPr>
              <a:t>al.add</a:t>
            </a:r>
            <a:r>
              <a:rPr lang="en-US" dirty="0">
                <a:latin typeface="Courier"/>
              </a:rPr>
              <a:t>("Ravi");  </a:t>
            </a:r>
          </a:p>
          <a:p>
            <a:pPr marL="109728" indent="0">
              <a:buNone/>
            </a:pPr>
            <a:r>
              <a:rPr lang="en-US" dirty="0">
                <a:latin typeface="Courier"/>
              </a:rPr>
              <a:t>  </a:t>
            </a:r>
            <a:r>
              <a:rPr lang="en-US" dirty="0" err="1">
                <a:latin typeface="Courier"/>
              </a:rPr>
              <a:t>al.add</a:t>
            </a:r>
            <a:r>
              <a:rPr lang="en-US" dirty="0">
                <a:latin typeface="Courier"/>
              </a:rPr>
              <a:t>("Vijay");  </a:t>
            </a:r>
          </a:p>
          <a:p>
            <a:pPr marL="109728" indent="0">
              <a:buNone/>
            </a:pPr>
            <a:r>
              <a:rPr lang="en-US" dirty="0">
                <a:latin typeface="Courier"/>
              </a:rPr>
              <a:t>  </a:t>
            </a:r>
            <a:r>
              <a:rPr lang="en-US" dirty="0" err="1">
                <a:latin typeface="Courier"/>
              </a:rPr>
              <a:t>al.add</a:t>
            </a:r>
            <a:r>
              <a:rPr lang="en-US" dirty="0">
                <a:latin typeface="Courier"/>
              </a:rPr>
              <a:t>("Ravi");  </a:t>
            </a:r>
          </a:p>
          <a:p>
            <a:pPr marL="109728" indent="0">
              <a:buNone/>
            </a:pPr>
            <a:r>
              <a:rPr lang="en-US" dirty="0">
                <a:latin typeface="Courier"/>
              </a:rPr>
              <a:t>  </a:t>
            </a:r>
            <a:r>
              <a:rPr lang="en-US" dirty="0" err="1">
                <a:latin typeface="Courier"/>
              </a:rPr>
              <a:t>al.add</a:t>
            </a:r>
            <a:r>
              <a:rPr lang="en-US" dirty="0">
                <a:latin typeface="Courier"/>
              </a:rPr>
              <a:t>("Ajay");  </a:t>
            </a:r>
          </a:p>
          <a:p>
            <a:pPr marL="109728" indent="0">
              <a:buNone/>
            </a:pPr>
            <a:r>
              <a:rPr lang="en-US" dirty="0">
                <a:latin typeface="Courier"/>
              </a:rPr>
              <a:t>  </a:t>
            </a:r>
            <a:r>
              <a:rPr lang="en-US" b="1" dirty="0">
                <a:latin typeface="Courier"/>
              </a:rPr>
              <a:t>for</a:t>
            </a:r>
            <a:r>
              <a:rPr lang="en-US" dirty="0">
                <a:latin typeface="Courier"/>
              </a:rPr>
              <a:t>(String </a:t>
            </a:r>
            <a:r>
              <a:rPr lang="en-US" dirty="0" err="1">
                <a:latin typeface="Courier"/>
              </a:rPr>
              <a:t>obj:al</a:t>
            </a:r>
            <a:r>
              <a:rPr lang="en-US" dirty="0">
                <a:latin typeface="Courier"/>
              </a:rPr>
              <a:t>)  </a:t>
            </a:r>
          </a:p>
          <a:p>
            <a:pPr marL="109728" indent="0">
              <a:buNone/>
            </a:pPr>
            <a:r>
              <a:rPr lang="en-US" dirty="0">
                <a:latin typeface="Courier"/>
              </a:rPr>
              <a:t>    </a:t>
            </a:r>
            <a:r>
              <a:rPr lang="en-US" dirty="0" err="1">
                <a:latin typeface="Courier"/>
              </a:rPr>
              <a:t>System.out.println</a:t>
            </a:r>
            <a:r>
              <a:rPr lang="en-US" dirty="0">
                <a:latin typeface="Courier"/>
              </a:rPr>
              <a:t>(</a:t>
            </a:r>
            <a:r>
              <a:rPr lang="en-US" dirty="0" err="1">
                <a:latin typeface="Courier"/>
              </a:rPr>
              <a:t>obj</a:t>
            </a:r>
            <a:r>
              <a:rPr lang="en-US" dirty="0">
                <a:latin typeface="Courier"/>
              </a:rPr>
              <a:t>);  </a:t>
            </a:r>
          </a:p>
          <a:p>
            <a:pPr marL="109728" indent="0">
              <a:buNone/>
            </a:pPr>
            <a:r>
              <a:rPr lang="en-US" dirty="0">
                <a:latin typeface="Courier"/>
              </a:rPr>
              <a:t> }  </a:t>
            </a:r>
          </a:p>
          <a:p>
            <a:pPr marL="109728" indent="0">
              <a:buNone/>
            </a:pPr>
            <a:r>
              <a:rPr lang="en-US" dirty="0">
                <a:latin typeface="Courier"/>
              </a:rPr>
              <a:t>}</a:t>
            </a:r>
          </a:p>
        </p:txBody>
      </p:sp>
    </p:spTree>
    <p:extLst>
      <p:ext uri="{BB962C8B-B14F-4D97-AF65-F5344CB8AC3E}">
        <p14:creationId xmlns:p14="http://schemas.microsoft.com/office/powerpoint/2010/main" val="163078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User-defined class objects in Java </a:t>
            </a:r>
            <a:r>
              <a:rPr lang="en-US" dirty="0" err="1"/>
              <a:t>ArrayList</a:t>
            </a:r>
            <a:endParaRPr lang="en-US" dirty="0"/>
          </a:p>
        </p:txBody>
      </p:sp>
      <p:sp>
        <p:nvSpPr>
          <p:cNvPr id="3" name="Content Placeholder 2"/>
          <p:cNvSpPr>
            <a:spLocks noGrp="1"/>
          </p:cNvSpPr>
          <p:nvPr>
            <p:ph idx="1"/>
          </p:nvPr>
        </p:nvSpPr>
        <p:spPr>
          <a:xfrm>
            <a:off x="609600" y="1778000"/>
            <a:ext cx="10972800" cy="4037076"/>
          </a:xfrm>
        </p:spPr>
        <p:txBody>
          <a:bodyPr>
            <a:normAutofit fontScale="92500" lnSpcReduction="20000"/>
          </a:bodyPr>
          <a:lstStyle/>
          <a:p>
            <a:pPr marL="109728" indent="0">
              <a:buNone/>
            </a:pPr>
            <a:r>
              <a:rPr lang="en-US" b="1" dirty="0">
                <a:latin typeface="Courier"/>
              </a:rPr>
              <a:t>class</a:t>
            </a:r>
            <a:r>
              <a:rPr lang="en-US" dirty="0">
                <a:latin typeface="Courier"/>
              </a:rPr>
              <a:t> Student{  </a:t>
            </a:r>
          </a:p>
          <a:p>
            <a:pPr marL="109728" indent="0">
              <a:buNone/>
            </a:pPr>
            <a:r>
              <a:rPr lang="en-US" dirty="0">
                <a:latin typeface="Courier"/>
              </a:rPr>
              <a:t>  </a:t>
            </a:r>
            <a:r>
              <a:rPr lang="en-US" b="1" dirty="0" err="1">
                <a:latin typeface="Courier"/>
              </a:rPr>
              <a:t>int</a:t>
            </a:r>
            <a:r>
              <a:rPr lang="en-US" dirty="0">
                <a:latin typeface="Courier"/>
              </a:rPr>
              <a:t> </a:t>
            </a:r>
            <a:r>
              <a:rPr lang="en-US" dirty="0" err="1">
                <a:latin typeface="Courier"/>
              </a:rPr>
              <a:t>rollno</a:t>
            </a:r>
            <a:r>
              <a:rPr lang="en-US" dirty="0">
                <a:latin typeface="Courier"/>
              </a:rPr>
              <a:t>;  </a:t>
            </a:r>
          </a:p>
          <a:p>
            <a:pPr marL="109728" indent="0">
              <a:buNone/>
            </a:pPr>
            <a:r>
              <a:rPr lang="en-US" dirty="0">
                <a:latin typeface="Courier"/>
              </a:rPr>
              <a:t>  String name;  </a:t>
            </a:r>
          </a:p>
          <a:p>
            <a:pPr marL="109728" indent="0">
              <a:buNone/>
            </a:pPr>
            <a:r>
              <a:rPr lang="en-US" dirty="0">
                <a:latin typeface="Courier"/>
              </a:rPr>
              <a:t>  </a:t>
            </a:r>
            <a:r>
              <a:rPr lang="en-US" b="1" dirty="0" err="1">
                <a:latin typeface="Courier"/>
              </a:rPr>
              <a:t>int</a:t>
            </a:r>
            <a:r>
              <a:rPr lang="en-US" dirty="0">
                <a:latin typeface="Courier"/>
              </a:rPr>
              <a:t> age;  </a:t>
            </a:r>
          </a:p>
          <a:p>
            <a:pPr marL="109728" indent="0">
              <a:buNone/>
            </a:pPr>
            <a:r>
              <a:rPr lang="en-US" dirty="0">
                <a:latin typeface="Courier"/>
              </a:rPr>
              <a:t>  Student(</a:t>
            </a:r>
            <a:r>
              <a:rPr lang="en-US" b="1" dirty="0" err="1">
                <a:latin typeface="Courier"/>
              </a:rPr>
              <a:t>int</a:t>
            </a:r>
            <a:r>
              <a:rPr lang="en-US" dirty="0">
                <a:latin typeface="Courier"/>
              </a:rPr>
              <a:t> </a:t>
            </a:r>
            <a:r>
              <a:rPr lang="en-US" dirty="0" err="1">
                <a:latin typeface="Courier"/>
              </a:rPr>
              <a:t>rollno,String</a:t>
            </a:r>
            <a:r>
              <a:rPr lang="en-US" dirty="0">
                <a:latin typeface="Courier"/>
              </a:rPr>
              <a:t> </a:t>
            </a:r>
            <a:r>
              <a:rPr lang="en-US" dirty="0" err="1">
                <a:latin typeface="Courier"/>
              </a:rPr>
              <a:t>name,</a:t>
            </a:r>
            <a:r>
              <a:rPr lang="en-US" b="1" dirty="0" err="1">
                <a:latin typeface="Courier"/>
              </a:rPr>
              <a:t>int</a:t>
            </a:r>
            <a:r>
              <a:rPr lang="en-US" dirty="0">
                <a:latin typeface="Courier"/>
              </a:rPr>
              <a:t> age){  </a:t>
            </a:r>
          </a:p>
          <a:p>
            <a:pPr marL="109728" indent="0">
              <a:buNone/>
            </a:pPr>
            <a:r>
              <a:rPr lang="en-US" dirty="0">
                <a:latin typeface="Courier"/>
              </a:rPr>
              <a:t>   </a:t>
            </a:r>
            <a:r>
              <a:rPr lang="en-US" b="1" dirty="0" err="1">
                <a:latin typeface="Courier"/>
              </a:rPr>
              <a:t>this</a:t>
            </a:r>
            <a:r>
              <a:rPr lang="en-US" dirty="0" err="1">
                <a:latin typeface="Courier"/>
              </a:rPr>
              <a:t>.rollno</a:t>
            </a:r>
            <a:r>
              <a:rPr lang="en-US" dirty="0">
                <a:latin typeface="Courier"/>
              </a:rPr>
              <a:t>=</a:t>
            </a:r>
            <a:r>
              <a:rPr lang="en-US" dirty="0" err="1">
                <a:latin typeface="Courier"/>
              </a:rPr>
              <a:t>rollno</a:t>
            </a:r>
            <a:r>
              <a:rPr lang="en-US" dirty="0">
                <a:latin typeface="Courier"/>
              </a:rPr>
              <a:t>;  </a:t>
            </a:r>
          </a:p>
          <a:p>
            <a:pPr marL="109728" indent="0">
              <a:buNone/>
            </a:pPr>
            <a:r>
              <a:rPr lang="en-US" dirty="0">
                <a:latin typeface="Courier"/>
              </a:rPr>
              <a:t>   </a:t>
            </a:r>
            <a:r>
              <a:rPr lang="en-US" b="1" dirty="0">
                <a:latin typeface="Courier"/>
              </a:rPr>
              <a:t>this</a:t>
            </a:r>
            <a:r>
              <a:rPr lang="en-US" dirty="0">
                <a:latin typeface="Courier"/>
              </a:rPr>
              <a:t>.name=name;  </a:t>
            </a:r>
          </a:p>
          <a:p>
            <a:pPr marL="109728" indent="0">
              <a:buNone/>
            </a:pPr>
            <a:r>
              <a:rPr lang="en-US" dirty="0">
                <a:latin typeface="Courier"/>
              </a:rPr>
              <a:t>   </a:t>
            </a:r>
            <a:r>
              <a:rPr lang="en-US" b="1" dirty="0" err="1">
                <a:latin typeface="Courier"/>
              </a:rPr>
              <a:t>this</a:t>
            </a:r>
            <a:r>
              <a:rPr lang="en-US" dirty="0" err="1">
                <a:latin typeface="Courier"/>
              </a:rPr>
              <a:t>.age</a:t>
            </a:r>
            <a:r>
              <a:rPr lang="en-US" dirty="0">
                <a:latin typeface="Courier"/>
              </a:rPr>
              <a:t>=age;  </a:t>
            </a:r>
          </a:p>
          <a:p>
            <a:pPr marL="109728" indent="0">
              <a:buNone/>
            </a:pPr>
            <a:r>
              <a:rPr lang="en-US" dirty="0">
                <a:latin typeface="Courier"/>
              </a:rPr>
              <a:t>  }  </a:t>
            </a:r>
          </a:p>
          <a:p>
            <a:pPr marL="109728" indent="0">
              <a:buNone/>
            </a:pPr>
            <a:r>
              <a:rPr lang="en-US" dirty="0">
                <a:latin typeface="Courier"/>
              </a:rPr>
              <a:t>}  </a:t>
            </a:r>
          </a:p>
        </p:txBody>
      </p:sp>
    </p:spTree>
    <p:extLst>
      <p:ext uri="{BB962C8B-B14F-4D97-AF65-F5344CB8AC3E}">
        <p14:creationId xmlns:p14="http://schemas.microsoft.com/office/powerpoint/2010/main" val="118589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User-defined class objects in Java </a:t>
            </a:r>
            <a:r>
              <a:rPr lang="en-US" dirty="0" err="1"/>
              <a:t>ArrayList</a:t>
            </a:r>
            <a:endParaRPr lang="en-US" dirty="0"/>
          </a:p>
        </p:txBody>
      </p:sp>
      <p:sp>
        <p:nvSpPr>
          <p:cNvPr id="3" name="Content Placeholder 2"/>
          <p:cNvSpPr>
            <a:spLocks noGrp="1"/>
          </p:cNvSpPr>
          <p:nvPr>
            <p:ph idx="1"/>
          </p:nvPr>
        </p:nvSpPr>
        <p:spPr>
          <a:xfrm>
            <a:off x="609600" y="1778000"/>
            <a:ext cx="10972800" cy="4826000"/>
          </a:xfrm>
        </p:spPr>
        <p:txBody>
          <a:bodyPr>
            <a:noAutofit/>
          </a:bodyPr>
          <a:lstStyle/>
          <a:p>
            <a:pPr marL="109728" indent="0">
              <a:buNone/>
            </a:pPr>
            <a:r>
              <a:rPr lang="en-US" sz="1200" b="1" dirty="0">
                <a:latin typeface="Courier"/>
              </a:rPr>
              <a:t>import</a:t>
            </a:r>
            <a:r>
              <a:rPr lang="en-US" sz="1200" dirty="0">
                <a:latin typeface="Courier"/>
              </a:rPr>
              <a:t> </a:t>
            </a:r>
            <a:r>
              <a:rPr lang="en-US" sz="1200" dirty="0" err="1">
                <a:latin typeface="Courier"/>
              </a:rPr>
              <a:t>java.util</a:t>
            </a:r>
            <a:r>
              <a:rPr lang="en-US" sz="1200" dirty="0">
                <a:latin typeface="Courier"/>
              </a:rPr>
              <a:t>.*;  </a:t>
            </a:r>
          </a:p>
          <a:p>
            <a:pPr marL="109728" indent="0">
              <a:buNone/>
            </a:pPr>
            <a:r>
              <a:rPr lang="en-US" sz="1200" b="1" dirty="0">
                <a:latin typeface="Courier"/>
              </a:rPr>
              <a:t>public</a:t>
            </a:r>
            <a:r>
              <a:rPr lang="en-US" sz="1200" dirty="0">
                <a:latin typeface="Courier"/>
              </a:rPr>
              <a:t> </a:t>
            </a:r>
            <a:r>
              <a:rPr lang="en-US" sz="1200" b="1" dirty="0">
                <a:latin typeface="Courier"/>
              </a:rPr>
              <a:t>class</a:t>
            </a:r>
            <a:r>
              <a:rPr lang="en-US" sz="1200" dirty="0">
                <a:latin typeface="Courier"/>
              </a:rPr>
              <a:t> TestCollection3{  </a:t>
            </a:r>
          </a:p>
          <a:p>
            <a:pPr marL="109728" indent="0">
              <a:buNone/>
            </a:pPr>
            <a:r>
              <a:rPr lang="en-US" sz="1200" dirty="0">
                <a:latin typeface="Courier"/>
              </a:rPr>
              <a:t> </a:t>
            </a:r>
            <a:r>
              <a:rPr lang="en-US" sz="1200" b="1" dirty="0">
                <a:latin typeface="Courier"/>
              </a:rPr>
              <a:t>public</a:t>
            </a:r>
            <a:r>
              <a:rPr lang="en-US" sz="1200" dirty="0">
                <a:latin typeface="Courier"/>
              </a:rPr>
              <a:t> </a:t>
            </a:r>
            <a:r>
              <a:rPr lang="en-US" sz="1200" b="1" dirty="0">
                <a:latin typeface="Courier"/>
              </a:rPr>
              <a:t>static</a:t>
            </a:r>
            <a:r>
              <a:rPr lang="en-US" sz="1200" dirty="0">
                <a:latin typeface="Courier"/>
              </a:rPr>
              <a:t> </a:t>
            </a:r>
            <a:r>
              <a:rPr lang="en-US" sz="1200" b="1" dirty="0">
                <a:latin typeface="Courier"/>
              </a:rPr>
              <a:t>void</a:t>
            </a:r>
            <a:r>
              <a:rPr lang="en-US" sz="1200" dirty="0">
                <a:latin typeface="Courier"/>
              </a:rPr>
              <a:t> main(String </a:t>
            </a:r>
            <a:r>
              <a:rPr lang="en-US" sz="1200" dirty="0" err="1">
                <a:latin typeface="Courier"/>
              </a:rPr>
              <a:t>args</a:t>
            </a:r>
            <a:r>
              <a:rPr lang="en-US" sz="1200" dirty="0">
                <a:latin typeface="Courier"/>
              </a:rPr>
              <a:t>[]){  </a:t>
            </a:r>
          </a:p>
          <a:p>
            <a:pPr marL="109728" indent="0">
              <a:buNone/>
            </a:pPr>
            <a:r>
              <a:rPr lang="en-US" sz="1200" dirty="0">
                <a:latin typeface="Courier"/>
              </a:rPr>
              <a:t>  //Creating user-defined class objects  </a:t>
            </a:r>
          </a:p>
          <a:p>
            <a:pPr marL="109728" indent="0">
              <a:buNone/>
            </a:pPr>
            <a:r>
              <a:rPr lang="en-US" sz="1200" dirty="0">
                <a:latin typeface="Courier"/>
              </a:rPr>
              <a:t>  Student s1=</a:t>
            </a:r>
            <a:r>
              <a:rPr lang="en-US" sz="1200" b="1" dirty="0">
                <a:latin typeface="Courier"/>
              </a:rPr>
              <a:t>new</a:t>
            </a:r>
            <a:r>
              <a:rPr lang="en-US" sz="1200" dirty="0">
                <a:latin typeface="Courier"/>
              </a:rPr>
              <a:t> Student(101,"Sonoo",23);  </a:t>
            </a:r>
          </a:p>
          <a:p>
            <a:pPr marL="109728" indent="0">
              <a:buNone/>
            </a:pPr>
            <a:r>
              <a:rPr lang="en-US" sz="1200" dirty="0">
                <a:latin typeface="Courier"/>
              </a:rPr>
              <a:t>  Student s2=</a:t>
            </a:r>
            <a:r>
              <a:rPr lang="en-US" sz="1200" b="1" dirty="0">
                <a:latin typeface="Courier"/>
              </a:rPr>
              <a:t>new</a:t>
            </a:r>
            <a:r>
              <a:rPr lang="en-US" sz="1200" dirty="0">
                <a:latin typeface="Courier"/>
              </a:rPr>
              <a:t> Student(102,"Ravi",21);  </a:t>
            </a:r>
          </a:p>
          <a:p>
            <a:pPr marL="109728" indent="0">
              <a:buNone/>
            </a:pPr>
            <a:r>
              <a:rPr lang="en-US" sz="1200" dirty="0">
                <a:latin typeface="Courier"/>
              </a:rPr>
              <a:t>  Student s2=</a:t>
            </a:r>
            <a:r>
              <a:rPr lang="en-US" sz="1200" b="1" dirty="0">
                <a:latin typeface="Courier"/>
              </a:rPr>
              <a:t>new</a:t>
            </a:r>
            <a:r>
              <a:rPr lang="en-US" sz="1200" dirty="0">
                <a:latin typeface="Courier"/>
              </a:rPr>
              <a:t> Student(103,"Hanumat",25);  </a:t>
            </a:r>
          </a:p>
          <a:p>
            <a:pPr marL="109728" indent="0">
              <a:buNone/>
            </a:pPr>
            <a:r>
              <a:rPr lang="en-US" sz="1200" dirty="0">
                <a:latin typeface="Courier"/>
              </a:rPr>
              <a:t>  //creating </a:t>
            </a:r>
            <a:r>
              <a:rPr lang="en-US" sz="1200" dirty="0" err="1">
                <a:latin typeface="Courier"/>
              </a:rPr>
              <a:t>arraylist</a:t>
            </a:r>
            <a:r>
              <a:rPr lang="en-US" sz="1200" dirty="0">
                <a:latin typeface="Courier"/>
              </a:rPr>
              <a:t>  </a:t>
            </a:r>
          </a:p>
          <a:p>
            <a:pPr marL="109728" indent="0">
              <a:buNone/>
            </a:pPr>
            <a:r>
              <a:rPr lang="en-US" sz="1200" dirty="0">
                <a:latin typeface="Courier"/>
              </a:rPr>
              <a:t>  </a:t>
            </a:r>
            <a:r>
              <a:rPr lang="en-US" sz="1200" dirty="0" err="1">
                <a:latin typeface="Courier"/>
              </a:rPr>
              <a:t>ArrayList</a:t>
            </a:r>
            <a:r>
              <a:rPr lang="en-US" sz="1200" dirty="0">
                <a:latin typeface="Courier"/>
              </a:rPr>
              <a:t>&lt;Student&gt; al=</a:t>
            </a:r>
            <a:r>
              <a:rPr lang="en-US" sz="1200" b="1" dirty="0">
                <a:latin typeface="Courier"/>
              </a:rPr>
              <a:t>new</a:t>
            </a:r>
            <a:r>
              <a:rPr lang="en-US" sz="1200" dirty="0">
                <a:latin typeface="Courier"/>
              </a:rPr>
              <a:t> </a:t>
            </a:r>
            <a:r>
              <a:rPr lang="en-US" sz="1200" dirty="0" err="1">
                <a:latin typeface="Courier"/>
              </a:rPr>
              <a:t>ArrayList</a:t>
            </a:r>
            <a:r>
              <a:rPr lang="en-US" sz="1200" dirty="0">
                <a:latin typeface="Courier"/>
              </a:rPr>
              <a:t>&lt;Student&gt;();  </a:t>
            </a:r>
          </a:p>
          <a:p>
            <a:pPr marL="109728" indent="0">
              <a:buNone/>
            </a:pPr>
            <a:r>
              <a:rPr lang="en-US" sz="1200" dirty="0">
                <a:latin typeface="Courier"/>
              </a:rPr>
              <a:t>  </a:t>
            </a:r>
            <a:r>
              <a:rPr lang="en-US" sz="1200" dirty="0" err="1">
                <a:latin typeface="Courier"/>
              </a:rPr>
              <a:t>al.add</a:t>
            </a:r>
            <a:r>
              <a:rPr lang="en-US" sz="1200" dirty="0">
                <a:latin typeface="Courier"/>
              </a:rPr>
              <a:t>(s1);//adding Student class object  </a:t>
            </a:r>
          </a:p>
          <a:p>
            <a:pPr marL="109728" indent="0">
              <a:buNone/>
            </a:pPr>
            <a:r>
              <a:rPr lang="en-US" sz="1200" dirty="0">
                <a:latin typeface="Courier"/>
              </a:rPr>
              <a:t>  </a:t>
            </a:r>
            <a:r>
              <a:rPr lang="en-US" sz="1200" dirty="0" err="1">
                <a:latin typeface="Courier"/>
              </a:rPr>
              <a:t>al.add</a:t>
            </a:r>
            <a:r>
              <a:rPr lang="en-US" sz="1200" dirty="0">
                <a:latin typeface="Courier"/>
              </a:rPr>
              <a:t>(s2);  </a:t>
            </a:r>
          </a:p>
          <a:p>
            <a:pPr marL="109728" indent="0">
              <a:buNone/>
            </a:pPr>
            <a:r>
              <a:rPr lang="en-US" sz="1200" dirty="0">
                <a:latin typeface="Courier"/>
              </a:rPr>
              <a:t>  </a:t>
            </a:r>
            <a:r>
              <a:rPr lang="en-US" sz="1200" dirty="0" err="1">
                <a:latin typeface="Courier"/>
              </a:rPr>
              <a:t>al.add</a:t>
            </a:r>
            <a:r>
              <a:rPr lang="en-US" sz="1200" dirty="0">
                <a:latin typeface="Courier"/>
              </a:rPr>
              <a:t>(s3);  </a:t>
            </a:r>
          </a:p>
          <a:p>
            <a:pPr marL="109728" indent="0">
              <a:buNone/>
            </a:pPr>
            <a:r>
              <a:rPr lang="en-US" sz="1200" dirty="0">
                <a:latin typeface="Courier"/>
              </a:rPr>
              <a:t>  //Getting Iterator  </a:t>
            </a:r>
          </a:p>
          <a:p>
            <a:pPr marL="109728" indent="0">
              <a:buNone/>
            </a:pPr>
            <a:r>
              <a:rPr lang="en-US" sz="1200" dirty="0">
                <a:latin typeface="Courier"/>
              </a:rPr>
              <a:t>  Iterator </a:t>
            </a:r>
            <a:r>
              <a:rPr lang="en-US" sz="1200" dirty="0" err="1">
                <a:latin typeface="Courier"/>
              </a:rPr>
              <a:t>itr</a:t>
            </a:r>
            <a:r>
              <a:rPr lang="en-US" sz="1200" dirty="0">
                <a:latin typeface="Courier"/>
              </a:rPr>
              <a:t>=</a:t>
            </a:r>
            <a:r>
              <a:rPr lang="en-US" sz="1200" dirty="0" err="1">
                <a:latin typeface="Courier"/>
              </a:rPr>
              <a:t>al.iterator</a:t>
            </a:r>
            <a:r>
              <a:rPr lang="en-US" sz="1200" dirty="0">
                <a:latin typeface="Courier"/>
              </a:rPr>
              <a:t>();  </a:t>
            </a:r>
          </a:p>
          <a:p>
            <a:pPr marL="109728" indent="0">
              <a:buNone/>
            </a:pPr>
            <a:r>
              <a:rPr lang="en-US" sz="1200" dirty="0">
                <a:latin typeface="Courier"/>
              </a:rPr>
              <a:t>  //traversing elements of </a:t>
            </a:r>
            <a:r>
              <a:rPr lang="en-US" sz="1200" dirty="0" err="1">
                <a:latin typeface="Courier"/>
              </a:rPr>
              <a:t>ArrayList</a:t>
            </a:r>
            <a:r>
              <a:rPr lang="en-US" sz="1200" dirty="0">
                <a:latin typeface="Courier"/>
              </a:rPr>
              <a:t> object  </a:t>
            </a:r>
          </a:p>
          <a:p>
            <a:pPr marL="109728" indent="0">
              <a:buNone/>
            </a:pPr>
            <a:r>
              <a:rPr lang="en-US" sz="1200" dirty="0">
                <a:latin typeface="Courier"/>
              </a:rPr>
              <a:t>  </a:t>
            </a:r>
            <a:r>
              <a:rPr lang="en-US" sz="1200" b="1" dirty="0">
                <a:latin typeface="Courier"/>
              </a:rPr>
              <a:t>while</a:t>
            </a:r>
            <a:r>
              <a:rPr lang="en-US" sz="1200" dirty="0">
                <a:latin typeface="Courier"/>
              </a:rPr>
              <a:t>(</a:t>
            </a:r>
            <a:r>
              <a:rPr lang="en-US" sz="1200" dirty="0" err="1">
                <a:latin typeface="Courier"/>
              </a:rPr>
              <a:t>itr.hasNext</a:t>
            </a:r>
            <a:r>
              <a:rPr lang="en-US" sz="1200" dirty="0">
                <a:latin typeface="Courier"/>
              </a:rPr>
              <a:t>()){  </a:t>
            </a:r>
          </a:p>
          <a:p>
            <a:pPr marL="109728" indent="0">
              <a:buNone/>
            </a:pPr>
            <a:r>
              <a:rPr lang="en-US" sz="1200" dirty="0">
                <a:latin typeface="Courier"/>
              </a:rPr>
              <a:t>    Student </a:t>
            </a:r>
            <a:r>
              <a:rPr lang="en-US" sz="1200" dirty="0" err="1">
                <a:latin typeface="Courier"/>
              </a:rPr>
              <a:t>st</a:t>
            </a:r>
            <a:r>
              <a:rPr lang="en-US" sz="1200" dirty="0">
                <a:latin typeface="Courier"/>
              </a:rPr>
              <a:t>=(Student)</a:t>
            </a:r>
            <a:r>
              <a:rPr lang="en-US" sz="1200" dirty="0" err="1">
                <a:latin typeface="Courier"/>
              </a:rPr>
              <a:t>itr.next</a:t>
            </a:r>
            <a:r>
              <a:rPr lang="en-US" sz="1200" dirty="0">
                <a:latin typeface="Courier"/>
              </a:rPr>
              <a:t>();  </a:t>
            </a:r>
          </a:p>
          <a:p>
            <a:pPr marL="109728" indent="0">
              <a:buNone/>
            </a:pPr>
            <a:r>
              <a:rPr lang="en-US" sz="1200" dirty="0">
                <a:latin typeface="Courier"/>
              </a:rPr>
              <a:t>    </a:t>
            </a:r>
            <a:r>
              <a:rPr lang="en-US" sz="1200" dirty="0" err="1">
                <a:latin typeface="Courier"/>
              </a:rPr>
              <a:t>System.out.println</a:t>
            </a:r>
            <a:r>
              <a:rPr lang="en-US" sz="1200" dirty="0">
                <a:latin typeface="Courier"/>
              </a:rPr>
              <a:t>(</a:t>
            </a:r>
            <a:r>
              <a:rPr lang="en-US" sz="1200" dirty="0" err="1">
                <a:latin typeface="Courier"/>
              </a:rPr>
              <a:t>st.rollno</a:t>
            </a:r>
            <a:r>
              <a:rPr lang="en-US" sz="1200" dirty="0">
                <a:latin typeface="Courier"/>
              </a:rPr>
              <a:t>+" "+st.name+" "+</a:t>
            </a:r>
            <a:r>
              <a:rPr lang="en-US" sz="1200" dirty="0" err="1">
                <a:latin typeface="Courier"/>
              </a:rPr>
              <a:t>st.age</a:t>
            </a:r>
            <a:r>
              <a:rPr lang="en-US" sz="1200" dirty="0">
                <a:latin typeface="Courier"/>
              </a:rPr>
              <a:t>);  </a:t>
            </a:r>
          </a:p>
          <a:p>
            <a:pPr marL="109728" indent="0">
              <a:buNone/>
            </a:pPr>
            <a:r>
              <a:rPr lang="en-US" sz="1200" dirty="0">
                <a:latin typeface="Courier"/>
              </a:rPr>
              <a:t>  }  </a:t>
            </a:r>
          </a:p>
          <a:p>
            <a:pPr marL="109728" indent="0">
              <a:buNone/>
            </a:pPr>
            <a:r>
              <a:rPr lang="en-US" sz="1200" dirty="0">
                <a:latin typeface="Courier"/>
              </a:rPr>
              <a:t> </a:t>
            </a:r>
            <a:r>
              <a:rPr lang="en-US" sz="1200" dirty="0" smtClean="0">
                <a:latin typeface="Courier"/>
              </a:rPr>
              <a:t>}</a:t>
            </a:r>
          </a:p>
          <a:p>
            <a:pPr marL="109728" indent="0">
              <a:buNone/>
            </a:pPr>
            <a:r>
              <a:rPr lang="en-US" sz="1200" dirty="0">
                <a:latin typeface="Courier"/>
              </a:rPr>
              <a:t>}</a:t>
            </a:r>
          </a:p>
        </p:txBody>
      </p:sp>
    </p:spTree>
    <p:extLst>
      <p:ext uri="{BB962C8B-B14F-4D97-AF65-F5344CB8AC3E}">
        <p14:creationId xmlns:p14="http://schemas.microsoft.com/office/powerpoint/2010/main" val="255014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Example of </a:t>
            </a:r>
            <a:r>
              <a:rPr lang="en-US" dirty="0" err="1"/>
              <a:t>addAll</a:t>
            </a:r>
            <a:r>
              <a:rPr lang="en-US" dirty="0"/>
              <a:t>(Collection c) method</a:t>
            </a:r>
          </a:p>
        </p:txBody>
      </p:sp>
      <p:sp>
        <p:nvSpPr>
          <p:cNvPr id="3" name="Content Placeholder 2"/>
          <p:cNvSpPr>
            <a:spLocks noGrp="1"/>
          </p:cNvSpPr>
          <p:nvPr>
            <p:ph idx="1"/>
          </p:nvPr>
        </p:nvSpPr>
        <p:spPr>
          <a:xfrm>
            <a:off x="609600" y="1778000"/>
            <a:ext cx="10972800" cy="4826000"/>
          </a:xfrm>
        </p:spPr>
        <p:txBody>
          <a:bodyPr>
            <a:noAutofit/>
          </a:bodyPr>
          <a:lstStyle/>
          <a:p>
            <a:pPr marL="109728" indent="0">
              <a:buNone/>
            </a:pPr>
            <a:r>
              <a:rPr lang="en-US" sz="1600" b="1" dirty="0">
                <a:latin typeface="Courier"/>
              </a:rPr>
              <a:t>import</a:t>
            </a:r>
            <a:r>
              <a:rPr lang="en-US" sz="1600" dirty="0">
                <a:latin typeface="Courier"/>
              </a:rPr>
              <a:t> </a:t>
            </a:r>
            <a:r>
              <a:rPr lang="en-US" sz="1600" dirty="0" err="1">
                <a:latin typeface="Courier"/>
              </a:rPr>
              <a:t>java.util</a:t>
            </a:r>
            <a:r>
              <a:rPr lang="en-US" sz="1600" dirty="0">
                <a:latin typeface="Courier"/>
              </a:rPr>
              <a:t>.*;  </a:t>
            </a:r>
          </a:p>
          <a:p>
            <a:pPr marL="109728" indent="0">
              <a:buNone/>
            </a:pPr>
            <a:r>
              <a:rPr lang="en-US" sz="1600" b="1" dirty="0">
                <a:latin typeface="Courier"/>
              </a:rPr>
              <a:t>class</a:t>
            </a:r>
            <a:r>
              <a:rPr lang="en-US" sz="1600" dirty="0">
                <a:latin typeface="Courier"/>
              </a:rPr>
              <a:t> TestCollection4{  </a:t>
            </a:r>
          </a:p>
          <a:p>
            <a:pPr marL="109728" indent="0">
              <a:buNone/>
            </a:pPr>
            <a:r>
              <a:rPr lang="en-US" sz="1600" dirty="0">
                <a:latin typeface="Courier"/>
              </a:rPr>
              <a:t> </a:t>
            </a:r>
            <a:r>
              <a:rPr lang="en-US" sz="1600" b="1" dirty="0">
                <a:latin typeface="Courier"/>
              </a:rPr>
              <a:t>public</a:t>
            </a:r>
            <a:r>
              <a:rPr lang="en-US" sz="1600" dirty="0">
                <a:latin typeface="Courier"/>
              </a:rPr>
              <a:t> </a:t>
            </a:r>
            <a:r>
              <a:rPr lang="en-US" sz="1600" b="1" dirty="0">
                <a:latin typeface="Courier"/>
              </a:rPr>
              <a:t>static</a:t>
            </a:r>
            <a:r>
              <a:rPr lang="en-US" sz="1600" dirty="0">
                <a:latin typeface="Courier"/>
              </a:rPr>
              <a:t> </a:t>
            </a:r>
            <a:r>
              <a:rPr lang="en-US" sz="1600" b="1" dirty="0">
                <a:latin typeface="Courier"/>
              </a:rPr>
              <a:t>void</a:t>
            </a:r>
            <a:r>
              <a:rPr lang="en-US" sz="1600" dirty="0">
                <a:latin typeface="Courier"/>
              </a:rPr>
              <a:t> main(String </a:t>
            </a:r>
            <a:r>
              <a:rPr lang="en-US" sz="1600" dirty="0" err="1">
                <a:latin typeface="Courier"/>
              </a:rPr>
              <a:t>args</a:t>
            </a:r>
            <a:r>
              <a:rPr lang="en-US" sz="1600" dirty="0">
                <a:latin typeface="Courier"/>
              </a:rPr>
              <a:t>[]){  </a:t>
            </a:r>
          </a:p>
          <a:p>
            <a:pPr marL="109728" indent="0">
              <a:buNone/>
            </a:pPr>
            <a:r>
              <a:rPr lang="en-US" sz="1600" dirty="0">
                <a:latin typeface="Courier"/>
              </a:rPr>
              <a:t>  </a:t>
            </a:r>
            <a:r>
              <a:rPr lang="en-US" sz="1600" dirty="0" err="1">
                <a:latin typeface="Courier"/>
              </a:rPr>
              <a:t>ArrayList</a:t>
            </a:r>
            <a:r>
              <a:rPr lang="en-US" sz="1600" dirty="0">
                <a:latin typeface="Courier"/>
              </a:rPr>
              <a:t>&lt;String&gt; al=</a:t>
            </a:r>
            <a:r>
              <a:rPr lang="en-US" sz="1600" b="1" dirty="0">
                <a:latin typeface="Courier"/>
              </a:rPr>
              <a:t>new</a:t>
            </a:r>
            <a:r>
              <a:rPr lang="en-US" sz="1600" dirty="0">
                <a:latin typeface="Courier"/>
              </a:rPr>
              <a:t> </a:t>
            </a:r>
            <a:r>
              <a:rPr lang="en-US" sz="1600" dirty="0" err="1">
                <a:latin typeface="Courier"/>
              </a:rPr>
              <a:t>ArrayList</a:t>
            </a:r>
            <a:r>
              <a:rPr lang="en-US" sz="1600" dirty="0">
                <a:latin typeface="Courier"/>
              </a:rPr>
              <a:t>&lt;String&gt;();  </a:t>
            </a:r>
          </a:p>
          <a:p>
            <a:pPr marL="109728" indent="0">
              <a:buNone/>
            </a:pPr>
            <a:r>
              <a:rPr lang="en-US" sz="1600" dirty="0">
                <a:latin typeface="Courier"/>
              </a:rPr>
              <a:t>  </a:t>
            </a:r>
            <a:r>
              <a:rPr lang="en-US" sz="1600" dirty="0" err="1">
                <a:latin typeface="Courier"/>
              </a:rPr>
              <a:t>al.add</a:t>
            </a:r>
            <a:r>
              <a:rPr lang="en-US" sz="1600" dirty="0">
                <a:latin typeface="Courier"/>
              </a:rPr>
              <a:t>("Ravi");  </a:t>
            </a:r>
          </a:p>
          <a:p>
            <a:pPr marL="109728" indent="0">
              <a:buNone/>
            </a:pPr>
            <a:r>
              <a:rPr lang="en-US" sz="1600" dirty="0">
                <a:latin typeface="Courier"/>
              </a:rPr>
              <a:t>  </a:t>
            </a:r>
            <a:r>
              <a:rPr lang="en-US" sz="1600" dirty="0" err="1">
                <a:latin typeface="Courier"/>
              </a:rPr>
              <a:t>al.add</a:t>
            </a:r>
            <a:r>
              <a:rPr lang="en-US" sz="1600" dirty="0">
                <a:latin typeface="Courier"/>
              </a:rPr>
              <a:t>("Vijay");  </a:t>
            </a:r>
          </a:p>
          <a:p>
            <a:pPr marL="109728" indent="0">
              <a:buNone/>
            </a:pPr>
            <a:r>
              <a:rPr lang="en-US" sz="1600" dirty="0">
                <a:latin typeface="Courier"/>
              </a:rPr>
              <a:t>  </a:t>
            </a:r>
            <a:r>
              <a:rPr lang="en-US" sz="1600" dirty="0" err="1">
                <a:latin typeface="Courier"/>
              </a:rPr>
              <a:t>al.add</a:t>
            </a:r>
            <a:r>
              <a:rPr lang="en-US" sz="1600" dirty="0">
                <a:latin typeface="Courier"/>
              </a:rPr>
              <a:t>("Ajay");  </a:t>
            </a:r>
          </a:p>
          <a:p>
            <a:pPr marL="109728" indent="0">
              <a:buNone/>
            </a:pPr>
            <a:r>
              <a:rPr lang="en-US" sz="1600" dirty="0">
                <a:latin typeface="Courier"/>
              </a:rPr>
              <a:t>  </a:t>
            </a:r>
            <a:r>
              <a:rPr lang="en-US" sz="1600" dirty="0" err="1">
                <a:latin typeface="Courier"/>
              </a:rPr>
              <a:t>ArrayList</a:t>
            </a:r>
            <a:r>
              <a:rPr lang="en-US" sz="1600" dirty="0">
                <a:latin typeface="Courier"/>
              </a:rPr>
              <a:t>&lt;String&gt; al2=</a:t>
            </a:r>
            <a:r>
              <a:rPr lang="en-US" sz="1600" b="1" dirty="0">
                <a:latin typeface="Courier"/>
              </a:rPr>
              <a:t>new</a:t>
            </a:r>
            <a:r>
              <a:rPr lang="en-US" sz="1600" dirty="0">
                <a:latin typeface="Courier"/>
              </a:rPr>
              <a:t> </a:t>
            </a:r>
            <a:r>
              <a:rPr lang="en-US" sz="1600" dirty="0" err="1">
                <a:latin typeface="Courier"/>
              </a:rPr>
              <a:t>ArrayList</a:t>
            </a:r>
            <a:r>
              <a:rPr lang="en-US" sz="1600" dirty="0">
                <a:latin typeface="Courier"/>
              </a:rPr>
              <a:t>&lt;String&gt;();  </a:t>
            </a:r>
          </a:p>
          <a:p>
            <a:pPr marL="109728" indent="0">
              <a:buNone/>
            </a:pPr>
            <a:r>
              <a:rPr lang="en-US" sz="1600" dirty="0">
                <a:latin typeface="Courier"/>
              </a:rPr>
              <a:t>  al2.add("</a:t>
            </a:r>
            <a:r>
              <a:rPr lang="en-US" sz="1600" dirty="0" err="1">
                <a:latin typeface="Courier"/>
              </a:rPr>
              <a:t>Sonoo</a:t>
            </a:r>
            <a:r>
              <a:rPr lang="en-US" sz="1600" dirty="0">
                <a:latin typeface="Courier"/>
              </a:rPr>
              <a:t>");  </a:t>
            </a:r>
          </a:p>
          <a:p>
            <a:pPr marL="109728" indent="0">
              <a:buNone/>
            </a:pPr>
            <a:r>
              <a:rPr lang="en-US" sz="1600" dirty="0">
                <a:latin typeface="Courier"/>
              </a:rPr>
              <a:t>  al2.add("</a:t>
            </a:r>
            <a:r>
              <a:rPr lang="en-US" sz="1600" dirty="0" err="1">
                <a:latin typeface="Courier"/>
              </a:rPr>
              <a:t>Hanumat</a:t>
            </a:r>
            <a:r>
              <a:rPr lang="en-US" sz="1600" dirty="0">
                <a:latin typeface="Courier"/>
              </a:rPr>
              <a:t>");  </a:t>
            </a:r>
          </a:p>
          <a:p>
            <a:pPr marL="109728" indent="0">
              <a:buNone/>
            </a:pPr>
            <a:r>
              <a:rPr lang="en-US" sz="1600" dirty="0">
                <a:latin typeface="Courier"/>
              </a:rPr>
              <a:t>  </a:t>
            </a:r>
            <a:r>
              <a:rPr lang="en-US" sz="1600" dirty="0" err="1">
                <a:latin typeface="Courier"/>
              </a:rPr>
              <a:t>al.addAll</a:t>
            </a:r>
            <a:r>
              <a:rPr lang="en-US" sz="1600" dirty="0">
                <a:latin typeface="Courier"/>
              </a:rPr>
              <a:t>(al2);//adding second list in first list  </a:t>
            </a:r>
          </a:p>
          <a:p>
            <a:pPr marL="109728" indent="0">
              <a:buNone/>
            </a:pPr>
            <a:r>
              <a:rPr lang="en-US" sz="1600" dirty="0">
                <a:latin typeface="Courier"/>
              </a:rPr>
              <a:t>  Iterator </a:t>
            </a:r>
            <a:r>
              <a:rPr lang="en-US" sz="1600" dirty="0" err="1">
                <a:latin typeface="Courier"/>
              </a:rPr>
              <a:t>itr</a:t>
            </a:r>
            <a:r>
              <a:rPr lang="en-US" sz="1600" dirty="0">
                <a:latin typeface="Courier"/>
              </a:rPr>
              <a:t>=</a:t>
            </a:r>
            <a:r>
              <a:rPr lang="en-US" sz="1600" dirty="0" err="1">
                <a:latin typeface="Courier"/>
              </a:rPr>
              <a:t>al.iterator</a:t>
            </a:r>
            <a:r>
              <a:rPr lang="en-US" sz="1600" dirty="0">
                <a:latin typeface="Courier"/>
              </a:rPr>
              <a:t>();  </a:t>
            </a:r>
          </a:p>
          <a:p>
            <a:pPr marL="109728" indent="0">
              <a:buNone/>
            </a:pPr>
            <a:r>
              <a:rPr lang="en-US" sz="1600" dirty="0">
                <a:latin typeface="Courier"/>
              </a:rPr>
              <a:t>  </a:t>
            </a:r>
            <a:r>
              <a:rPr lang="en-US" sz="1600" b="1" dirty="0">
                <a:latin typeface="Courier"/>
              </a:rPr>
              <a:t>while</a:t>
            </a:r>
            <a:r>
              <a:rPr lang="en-US" sz="1600" dirty="0">
                <a:latin typeface="Courier"/>
              </a:rPr>
              <a:t>(</a:t>
            </a:r>
            <a:r>
              <a:rPr lang="en-US" sz="1600" dirty="0" err="1">
                <a:latin typeface="Courier"/>
              </a:rPr>
              <a:t>itr.hasNext</a:t>
            </a:r>
            <a:r>
              <a:rPr lang="en-US" sz="1600" dirty="0">
                <a:latin typeface="Courier"/>
              </a:rPr>
              <a:t>()){  </a:t>
            </a:r>
          </a:p>
          <a:p>
            <a:pPr marL="109728" indent="0">
              <a:buNone/>
            </a:pPr>
            <a:r>
              <a:rPr lang="en-US" sz="1600" dirty="0">
                <a:latin typeface="Courier"/>
              </a:rPr>
              <a:t>   </a:t>
            </a:r>
            <a:r>
              <a:rPr lang="en-US" sz="1600" dirty="0" err="1">
                <a:latin typeface="Courier"/>
              </a:rPr>
              <a:t>System.out.println</a:t>
            </a:r>
            <a:r>
              <a:rPr lang="en-US" sz="1600" dirty="0">
                <a:latin typeface="Courier"/>
              </a:rPr>
              <a:t>(</a:t>
            </a:r>
            <a:r>
              <a:rPr lang="en-US" sz="1600" dirty="0" err="1">
                <a:latin typeface="Courier"/>
              </a:rPr>
              <a:t>itr.next</a:t>
            </a:r>
            <a:r>
              <a:rPr lang="en-US" sz="1600" dirty="0">
                <a:latin typeface="Courier"/>
              </a:rPr>
              <a:t>());  </a:t>
            </a:r>
          </a:p>
          <a:p>
            <a:pPr marL="109728" indent="0">
              <a:buNone/>
            </a:pPr>
            <a:r>
              <a:rPr lang="en-US" sz="1600" dirty="0">
                <a:latin typeface="Courier"/>
              </a:rPr>
              <a:t>  }  </a:t>
            </a:r>
          </a:p>
          <a:p>
            <a:pPr marL="109728" indent="0">
              <a:buNone/>
            </a:pPr>
            <a:r>
              <a:rPr lang="en-US" sz="1600" dirty="0">
                <a:latin typeface="Courier"/>
              </a:rPr>
              <a:t> }  </a:t>
            </a:r>
          </a:p>
          <a:p>
            <a:pPr marL="109728" indent="0">
              <a:buNone/>
            </a:pPr>
            <a:r>
              <a:rPr lang="en-US" sz="1600" dirty="0">
                <a:latin typeface="Courier"/>
              </a:rPr>
              <a:t>}  </a:t>
            </a:r>
            <a:endParaRPr lang="en-US" sz="1200" dirty="0">
              <a:latin typeface="Courier"/>
            </a:endParaRPr>
          </a:p>
        </p:txBody>
      </p:sp>
    </p:spTree>
    <p:extLst>
      <p:ext uri="{BB962C8B-B14F-4D97-AF65-F5344CB8AC3E}">
        <p14:creationId xmlns:p14="http://schemas.microsoft.com/office/powerpoint/2010/main" val="239219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Example of </a:t>
            </a:r>
            <a:r>
              <a:rPr lang="en-US" dirty="0" err="1"/>
              <a:t>removeAll</a:t>
            </a:r>
            <a:r>
              <a:rPr lang="en-US" dirty="0"/>
              <a:t>() method</a:t>
            </a:r>
          </a:p>
        </p:txBody>
      </p:sp>
      <p:sp>
        <p:nvSpPr>
          <p:cNvPr id="3" name="Content Placeholder 2"/>
          <p:cNvSpPr>
            <a:spLocks noGrp="1"/>
          </p:cNvSpPr>
          <p:nvPr>
            <p:ph idx="1"/>
          </p:nvPr>
        </p:nvSpPr>
        <p:spPr>
          <a:xfrm>
            <a:off x="609600" y="1778000"/>
            <a:ext cx="10972800" cy="4826000"/>
          </a:xfrm>
        </p:spPr>
        <p:txBody>
          <a:bodyPr>
            <a:noAutofit/>
          </a:bodyPr>
          <a:lstStyle/>
          <a:p>
            <a:pPr marL="109728" indent="0">
              <a:buNone/>
            </a:pPr>
            <a:r>
              <a:rPr lang="en-US" sz="1400" b="1" dirty="0">
                <a:latin typeface="Courier"/>
              </a:rPr>
              <a:t>import</a:t>
            </a:r>
            <a:r>
              <a:rPr lang="en-US" sz="1400" dirty="0">
                <a:latin typeface="Courier"/>
              </a:rPr>
              <a:t> </a:t>
            </a:r>
            <a:r>
              <a:rPr lang="en-US" sz="1400" dirty="0" err="1">
                <a:latin typeface="Courier"/>
              </a:rPr>
              <a:t>java.util</a:t>
            </a:r>
            <a:r>
              <a:rPr lang="en-US" sz="1400" dirty="0">
                <a:latin typeface="Courier"/>
              </a:rPr>
              <a:t>.*;  </a:t>
            </a:r>
          </a:p>
          <a:p>
            <a:pPr marL="109728" indent="0">
              <a:buNone/>
            </a:pPr>
            <a:r>
              <a:rPr lang="en-US" sz="1400" b="1" dirty="0">
                <a:latin typeface="Courier"/>
              </a:rPr>
              <a:t>class</a:t>
            </a:r>
            <a:r>
              <a:rPr lang="en-US" sz="1400" dirty="0">
                <a:latin typeface="Courier"/>
              </a:rPr>
              <a:t> TestCollection5{  </a:t>
            </a:r>
          </a:p>
          <a:p>
            <a:pPr marL="109728" indent="0">
              <a:buNone/>
            </a:pPr>
            <a:r>
              <a:rPr lang="en-US" sz="1400" dirty="0">
                <a:latin typeface="Courier"/>
              </a:rPr>
              <a:t> </a:t>
            </a:r>
            <a:r>
              <a:rPr lang="en-US" sz="1400" b="1" dirty="0">
                <a:latin typeface="Courier"/>
              </a:rPr>
              <a:t>public</a:t>
            </a:r>
            <a:r>
              <a:rPr lang="en-US" sz="1400" dirty="0">
                <a:latin typeface="Courier"/>
              </a:rPr>
              <a:t> </a:t>
            </a:r>
            <a:r>
              <a:rPr lang="en-US" sz="1400" b="1" dirty="0">
                <a:latin typeface="Courier"/>
              </a:rPr>
              <a:t>static</a:t>
            </a:r>
            <a:r>
              <a:rPr lang="en-US" sz="1400" dirty="0">
                <a:latin typeface="Courier"/>
              </a:rPr>
              <a:t> </a:t>
            </a:r>
            <a:r>
              <a:rPr lang="en-US" sz="1400" b="1" dirty="0">
                <a:latin typeface="Courier"/>
              </a:rPr>
              <a:t>void</a:t>
            </a:r>
            <a:r>
              <a:rPr lang="en-US" sz="1400" dirty="0">
                <a:latin typeface="Courier"/>
              </a:rPr>
              <a:t> main(String </a:t>
            </a:r>
            <a:r>
              <a:rPr lang="en-US" sz="1400" dirty="0" err="1">
                <a:latin typeface="Courier"/>
              </a:rPr>
              <a:t>args</a:t>
            </a:r>
            <a:r>
              <a:rPr lang="en-US" sz="1400" dirty="0">
                <a:latin typeface="Courier"/>
              </a:rPr>
              <a:t>[]){  </a:t>
            </a:r>
          </a:p>
          <a:p>
            <a:pPr marL="109728" indent="0">
              <a:buNone/>
            </a:pPr>
            <a:r>
              <a:rPr lang="en-US" sz="1400" dirty="0">
                <a:latin typeface="Courier"/>
              </a:rPr>
              <a:t>  </a:t>
            </a:r>
            <a:r>
              <a:rPr lang="en-US" sz="1400" dirty="0" err="1">
                <a:latin typeface="Courier"/>
              </a:rPr>
              <a:t>ArrayList</a:t>
            </a:r>
            <a:r>
              <a:rPr lang="en-US" sz="1400" dirty="0">
                <a:latin typeface="Courier"/>
              </a:rPr>
              <a:t>&lt;String&gt; al=</a:t>
            </a:r>
            <a:r>
              <a:rPr lang="en-US" sz="1400" b="1" dirty="0">
                <a:latin typeface="Courier"/>
              </a:rPr>
              <a:t>new</a:t>
            </a:r>
            <a:r>
              <a:rPr lang="en-US" sz="1400" dirty="0">
                <a:latin typeface="Courier"/>
              </a:rPr>
              <a:t> </a:t>
            </a:r>
            <a:r>
              <a:rPr lang="en-US" sz="1400" dirty="0" err="1">
                <a:latin typeface="Courier"/>
              </a:rPr>
              <a:t>ArrayList</a:t>
            </a:r>
            <a:r>
              <a:rPr lang="en-US" sz="1400" dirty="0">
                <a:latin typeface="Courier"/>
              </a:rPr>
              <a:t>&lt;String&gt;();  </a:t>
            </a:r>
          </a:p>
          <a:p>
            <a:pPr marL="109728" indent="0">
              <a:buNone/>
            </a:pPr>
            <a:r>
              <a:rPr lang="en-US" sz="1400" dirty="0">
                <a:latin typeface="Courier"/>
              </a:rPr>
              <a:t>  </a:t>
            </a:r>
            <a:r>
              <a:rPr lang="en-US" sz="1400" dirty="0" err="1">
                <a:latin typeface="Courier"/>
              </a:rPr>
              <a:t>al.add</a:t>
            </a:r>
            <a:r>
              <a:rPr lang="en-US" sz="1400" dirty="0">
                <a:latin typeface="Courier"/>
              </a:rPr>
              <a:t>("Ravi");  </a:t>
            </a:r>
          </a:p>
          <a:p>
            <a:pPr marL="109728" indent="0">
              <a:buNone/>
            </a:pPr>
            <a:r>
              <a:rPr lang="en-US" sz="1400" dirty="0">
                <a:latin typeface="Courier"/>
              </a:rPr>
              <a:t>  </a:t>
            </a:r>
            <a:r>
              <a:rPr lang="en-US" sz="1400" dirty="0" err="1">
                <a:latin typeface="Courier"/>
              </a:rPr>
              <a:t>al.add</a:t>
            </a:r>
            <a:r>
              <a:rPr lang="en-US" sz="1400" dirty="0">
                <a:latin typeface="Courier"/>
              </a:rPr>
              <a:t>("Vijay");  </a:t>
            </a:r>
          </a:p>
          <a:p>
            <a:pPr marL="109728" indent="0">
              <a:buNone/>
            </a:pPr>
            <a:r>
              <a:rPr lang="en-US" sz="1400" dirty="0">
                <a:latin typeface="Courier"/>
              </a:rPr>
              <a:t>  </a:t>
            </a:r>
            <a:r>
              <a:rPr lang="en-US" sz="1400" dirty="0" err="1">
                <a:latin typeface="Courier"/>
              </a:rPr>
              <a:t>al.add</a:t>
            </a:r>
            <a:r>
              <a:rPr lang="en-US" sz="1400" dirty="0">
                <a:latin typeface="Courier"/>
              </a:rPr>
              <a:t>("Ajay");  </a:t>
            </a:r>
          </a:p>
          <a:p>
            <a:pPr marL="109728" indent="0">
              <a:buNone/>
            </a:pPr>
            <a:r>
              <a:rPr lang="en-US" sz="1400" dirty="0">
                <a:latin typeface="Courier"/>
              </a:rPr>
              <a:t>  </a:t>
            </a:r>
            <a:r>
              <a:rPr lang="en-US" sz="1400" dirty="0" err="1">
                <a:latin typeface="Courier"/>
              </a:rPr>
              <a:t>ArrayList</a:t>
            </a:r>
            <a:r>
              <a:rPr lang="en-US" sz="1400" dirty="0">
                <a:latin typeface="Courier"/>
              </a:rPr>
              <a:t>&lt;String&gt; al2=</a:t>
            </a:r>
            <a:r>
              <a:rPr lang="en-US" sz="1400" b="1" dirty="0">
                <a:latin typeface="Courier"/>
              </a:rPr>
              <a:t>new</a:t>
            </a:r>
            <a:r>
              <a:rPr lang="en-US" sz="1400" dirty="0">
                <a:latin typeface="Courier"/>
              </a:rPr>
              <a:t> </a:t>
            </a:r>
            <a:r>
              <a:rPr lang="en-US" sz="1400" dirty="0" err="1">
                <a:latin typeface="Courier"/>
              </a:rPr>
              <a:t>ArrayList</a:t>
            </a:r>
            <a:r>
              <a:rPr lang="en-US" sz="1400" dirty="0">
                <a:latin typeface="Courier"/>
              </a:rPr>
              <a:t>&lt;String&gt;();  </a:t>
            </a:r>
          </a:p>
          <a:p>
            <a:pPr marL="109728" indent="0">
              <a:buNone/>
            </a:pPr>
            <a:r>
              <a:rPr lang="en-US" sz="1400" dirty="0">
                <a:latin typeface="Courier"/>
              </a:rPr>
              <a:t>  al2.add("Ravi");  </a:t>
            </a:r>
          </a:p>
          <a:p>
            <a:pPr marL="109728" indent="0">
              <a:buNone/>
            </a:pPr>
            <a:r>
              <a:rPr lang="en-US" sz="1400" dirty="0">
                <a:latin typeface="Courier"/>
              </a:rPr>
              <a:t>  al2.add("</a:t>
            </a:r>
            <a:r>
              <a:rPr lang="en-US" sz="1400" dirty="0" err="1">
                <a:latin typeface="Courier"/>
              </a:rPr>
              <a:t>Hanumat</a:t>
            </a:r>
            <a:r>
              <a:rPr lang="en-US" sz="1400" dirty="0">
                <a:latin typeface="Courier"/>
              </a:rPr>
              <a:t>");  </a:t>
            </a:r>
          </a:p>
          <a:p>
            <a:pPr marL="109728" indent="0">
              <a:buNone/>
            </a:pPr>
            <a:r>
              <a:rPr lang="en-US" sz="1400" dirty="0">
                <a:latin typeface="Courier"/>
              </a:rPr>
              <a:t>  </a:t>
            </a:r>
            <a:r>
              <a:rPr lang="en-US" sz="1400" dirty="0" err="1">
                <a:latin typeface="Courier"/>
              </a:rPr>
              <a:t>al.removeAll</a:t>
            </a:r>
            <a:r>
              <a:rPr lang="en-US" sz="1400" dirty="0">
                <a:latin typeface="Courier"/>
              </a:rPr>
              <a:t>(al2);  </a:t>
            </a:r>
          </a:p>
          <a:p>
            <a:pPr marL="109728" indent="0">
              <a:buNone/>
            </a:pPr>
            <a:r>
              <a:rPr lang="en-US" sz="1400" dirty="0">
                <a:latin typeface="Courier"/>
              </a:rPr>
              <a:t>  </a:t>
            </a:r>
            <a:r>
              <a:rPr lang="en-US" sz="1400" dirty="0" err="1">
                <a:latin typeface="Courier"/>
              </a:rPr>
              <a:t>System.out.println</a:t>
            </a:r>
            <a:r>
              <a:rPr lang="en-US" sz="1400" dirty="0">
                <a:latin typeface="Courier"/>
              </a:rPr>
              <a:t>("iterating the elements after removing the elements of al2...");  </a:t>
            </a:r>
          </a:p>
          <a:p>
            <a:pPr marL="109728" indent="0">
              <a:buNone/>
            </a:pPr>
            <a:r>
              <a:rPr lang="en-US" sz="1400" dirty="0">
                <a:latin typeface="Courier"/>
              </a:rPr>
              <a:t>  Iterator </a:t>
            </a:r>
            <a:r>
              <a:rPr lang="en-US" sz="1400" dirty="0" err="1">
                <a:latin typeface="Courier"/>
              </a:rPr>
              <a:t>itr</a:t>
            </a:r>
            <a:r>
              <a:rPr lang="en-US" sz="1400" dirty="0">
                <a:latin typeface="Courier"/>
              </a:rPr>
              <a:t>=</a:t>
            </a:r>
            <a:r>
              <a:rPr lang="en-US" sz="1400" dirty="0" err="1">
                <a:latin typeface="Courier"/>
              </a:rPr>
              <a:t>al.iterator</a:t>
            </a:r>
            <a:r>
              <a:rPr lang="en-US" sz="1400" dirty="0">
                <a:latin typeface="Courier"/>
              </a:rPr>
              <a:t>();  </a:t>
            </a:r>
          </a:p>
          <a:p>
            <a:pPr marL="109728" indent="0">
              <a:buNone/>
            </a:pPr>
            <a:r>
              <a:rPr lang="en-US" sz="1400" dirty="0">
                <a:latin typeface="Courier"/>
              </a:rPr>
              <a:t>  </a:t>
            </a:r>
            <a:r>
              <a:rPr lang="en-US" sz="1400" b="1" dirty="0">
                <a:latin typeface="Courier"/>
              </a:rPr>
              <a:t>while</a:t>
            </a:r>
            <a:r>
              <a:rPr lang="en-US" sz="1400" dirty="0">
                <a:latin typeface="Courier"/>
              </a:rPr>
              <a:t>(</a:t>
            </a:r>
            <a:r>
              <a:rPr lang="en-US" sz="1400" dirty="0" err="1">
                <a:latin typeface="Courier"/>
              </a:rPr>
              <a:t>itr.hasNext</a:t>
            </a:r>
            <a:r>
              <a:rPr lang="en-US" sz="1400" dirty="0">
                <a:latin typeface="Courier"/>
              </a:rPr>
              <a:t>()){  </a:t>
            </a:r>
          </a:p>
          <a:p>
            <a:pPr marL="109728" indent="0">
              <a:buNone/>
            </a:pPr>
            <a:r>
              <a:rPr lang="en-US" sz="1400" dirty="0">
                <a:latin typeface="Courier"/>
              </a:rPr>
              <a:t>   </a:t>
            </a:r>
            <a:r>
              <a:rPr lang="en-US" sz="1400" dirty="0" err="1">
                <a:latin typeface="Courier"/>
              </a:rPr>
              <a:t>System.out.println</a:t>
            </a:r>
            <a:r>
              <a:rPr lang="en-US" sz="1400" dirty="0">
                <a:latin typeface="Courier"/>
              </a:rPr>
              <a:t>(</a:t>
            </a:r>
            <a:r>
              <a:rPr lang="en-US" sz="1400" dirty="0" err="1">
                <a:latin typeface="Courier"/>
              </a:rPr>
              <a:t>itr.next</a:t>
            </a:r>
            <a:r>
              <a:rPr lang="en-US" sz="1400" dirty="0">
                <a:latin typeface="Courier"/>
              </a:rPr>
              <a:t>());  </a:t>
            </a:r>
          </a:p>
          <a:p>
            <a:pPr marL="109728" indent="0">
              <a:buNone/>
            </a:pPr>
            <a:r>
              <a:rPr lang="en-US" sz="1400" dirty="0">
                <a:latin typeface="Courier"/>
              </a:rPr>
              <a:t>  }  </a:t>
            </a:r>
          </a:p>
          <a:p>
            <a:pPr marL="109728" indent="0">
              <a:buNone/>
            </a:pPr>
            <a:r>
              <a:rPr lang="en-US" sz="1400" dirty="0">
                <a:latin typeface="Courier"/>
              </a:rPr>
              <a:t>  }  </a:t>
            </a:r>
          </a:p>
          <a:p>
            <a:pPr marL="109728" indent="0">
              <a:buNone/>
            </a:pPr>
            <a:r>
              <a:rPr lang="en-US" sz="1400" dirty="0">
                <a:latin typeface="Courier"/>
              </a:rPr>
              <a:t>}  </a:t>
            </a:r>
          </a:p>
        </p:txBody>
      </p:sp>
    </p:spTree>
    <p:extLst>
      <p:ext uri="{BB962C8B-B14F-4D97-AF65-F5344CB8AC3E}">
        <p14:creationId xmlns:p14="http://schemas.microsoft.com/office/powerpoint/2010/main" val="96291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smtClean="0"/>
              <a:t>Collections/Data Structures </a:t>
            </a:r>
            <a:r>
              <a:rPr lang="en-US" b="1" dirty="0"/>
              <a:t>in Java</a:t>
            </a:r>
          </a:p>
        </p:txBody>
      </p:sp>
    </p:spTree>
    <p:extLst>
      <p:ext uri="{BB962C8B-B14F-4D97-AF65-F5344CB8AC3E}">
        <p14:creationId xmlns:p14="http://schemas.microsoft.com/office/powerpoint/2010/main" val="157381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Example of </a:t>
            </a:r>
            <a:r>
              <a:rPr lang="en-US" dirty="0" err="1"/>
              <a:t>retainAll</a:t>
            </a:r>
            <a:r>
              <a:rPr lang="en-US" dirty="0"/>
              <a:t>() method</a:t>
            </a:r>
          </a:p>
        </p:txBody>
      </p:sp>
      <p:sp>
        <p:nvSpPr>
          <p:cNvPr id="3" name="Content Placeholder 2"/>
          <p:cNvSpPr>
            <a:spLocks noGrp="1"/>
          </p:cNvSpPr>
          <p:nvPr>
            <p:ph idx="1"/>
          </p:nvPr>
        </p:nvSpPr>
        <p:spPr>
          <a:xfrm>
            <a:off x="609600" y="1778000"/>
            <a:ext cx="10972800" cy="4826000"/>
          </a:xfrm>
        </p:spPr>
        <p:txBody>
          <a:bodyPr>
            <a:noAutofit/>
          </a:bodyPr>
          <a:lstStyle/>
          <a:p>
            <a:pPr marL="109728" indent="0">
              <a:buNone/>
            </a:pPr>
            <a:r>
              <a:rPr lang="en-US" sz="1400" b="1" dirty="0">
                <a:latin typeface="Courier"/>
              </a:rPr>
              <a:t>import</a:t>
            </a:r>
            <a:r>
              <a:rPr lang="en-US" sz="1400" dirty="0">
                <a:latin typeface="Courier"/>
              </a:rPr>
              <a:t> </a:t>
            </a:r>
            <a:r>
              <a:rPr lang="en-US" sz="1400" dirty="0" err="1">
                <a:latin typeface="Courier"/>
              </a:rPr>
              <a:t>java.util</a:t>
            </a:r>
            <a:r>
              <a:rPr lang="en-US" sz="1400" dirty="0">
                <a:latin typeface="Courier"/>
              </a:rPr>
              <a:t>.*;  </a:t>
            </a:r>
          </a:p>
          <a:p>
            <a:pPr marL="109728" indent="0">
              <a:buNone/>
            </a:pPr>
            <a:r>
              <a:rPr lang="en-US" sz="1400" b="1" dirty="0">
                <a:latin typeface="Courier"/>
              </a:rPr>
              <a:t>class</a:t>
            </a:r>
            <a:r>
              <a:rPr lang="en-US" sz="1400" dirty="0">
                <a:latin typeface="Courier"/>
              </a:rPr>
              <a:t> TestCollection6{  </a:t>
            </a:r>
          </a:p>
          <a:p>
            <a:pPr marL="109728" indent="0">
              <a:buNone/>
            </a:pPr>
            <a:r>
              <a:rPr lang="en-US" sz="1400" dirty="0">
                <a:latin typeface="Courier"/>
              </a:rPr>
              <a:t> </a:t>
            </a:r>
            <a:r>
              <a:rPr lang="en-US" sz="1400" b="1" dirty="0">
                <a:latin typeface="Courier"/>
              </a:rPr>
              <a:t>public</a:t>
            </a:r>
            <a:r>
              <a:rPr lang="en-US" sz="1400" dirty="0">
                <a:latin typeface="Courier"/>
              </a:rPr>
              <a:t> </a:t>
            </a:r>
            <a:r>
              <a:rPr lang="en-US" sz="1400" b="1" dirty="0">
                <a:latin typeface="Courier"/>
              </a:rPr>
              <a:t>static</a:t>
            </a:r>
            <a:r>
              <a:rPr lang="en-US" sz="1400" dirty="0">
                <a:latin typeface="Courier"/>
              </a:rPr>
              <a:t> </a:t>
            </a:r>
            <a:r>
              <a:rPr lang="en-US" sz="1400" b="1" dirty="0">
                <a:latin typeface="Courier"/>
              </a:rPr>
              <a:t>void</a:t>
            </a:r>
            <a:r>
              <a:rPr lang="en-US" sz="1400" dirty="0">
                <a:latin typeface="Courier"/>
              </a:rPr>
              <a:t> main(String </a:t>
            </a:r>
            <a:r>
              <a:rPr lang="en-US" sz="1400" dirty="0" err="1">
                <a:latin typeface="Courier"/>
              </a:rPr>
              <a:t>args</a:t>
            </a:r>
            <a:r>
              <a:rPr lang="en-US" sz="1400" dirty="0">
                <a:latin typeface="Courier"/>
              </a:rPr>
              <a:t>[]){  </a:t>
            </a:r>
          </a:p>
          <a:p>
            <a:pPr marL="109728" indent="0">
              <a:buNone/>
            </a:pPr>
            <a:r>
              <a:rPr lang="en-US" sz="1400" dirty="0">
                <a:latin typeface="Courier"/>
              </a:rPr>
              <a:t>  </a:t>
            </a:r>
            <a:r>
              <a:rPr lang="en-US" sz="1400" dirty="0" err="1">
                <a:latin typeface="Courier"/>
              </a:rPr>
              <a:t>ArrayList</a:t>
            </a:r>
            <a:r>
              <a:rPr lang="en-US" sz="1400" dirty="0">
                <a:latin typeface="Courier"/>
              </a:rPr>
              <a:t>&lt;String&gt; al=</a:t>
            </a:r>
            <a:r>
              <a:rPr lang="en-US" sz="1400" b="1" dirty="0">
                <a:latin typeface="Courier"/>
              </a:rPr>
              <a:t>new</a:t>
            </a:r>
            <a:r>
              <a:rPr lang="en-US" sz="1400" dirty="0">
                <a:latin typeface="Courier"/>
              </a:rPr>
              <a:t> </a:t>
            </a:r>
            <a:r>
              <a:rPr lang="en-US" sz="1400" dirty="0" err="1">
                <a:latin typeface="Courier"/>
              </a:rPr>
              <a:t>ArrayList</a:t>
            </a:r>
            <a:r>
              <a:rPr lang="en-US" sz="1400" dirty="0">
                <a:latin typeface="Courier"/>
              </a:rPr>
              <a:t>&lt;String&gt;();  </a:t>
            </a:r>
          </a:p>
          <a:p>
            <a:pPr marL="109728" indent="0">
              <a:buNone/>
            </a:pPr>
            <a:r>
              <a:rPr lang="en-US" sz="1400" dirty="0">
                <a:latin typeface="Courier"/>
              </a:rPr>
              <a:t>  </a:t>
            </a:r>
            <a:r>
              <a:rPr lang="en-US" sz="1400" dirty="0" err="1">
                <a:latin typeface="Courier"/>
              </a:rPr>
              <a:t>al.add</a:t>
            </a:r>
            <a:r>
              <a:rPr lang="en-US" sz="1400" dirty="0">
                <a:latin typeface="Courier"/>
              </a:rPr>
              <a:t>("Ravi");  </a:t>
            </a:r>
          </a:p>
          <a:p>
            <a:pPr marL="109728" indent="0">
              <a:buNone/>
            </a:pPr>
            <a:r>
              <a:rPr lang="en-US" sz="1400" dirty="0">
                <a:latin typeface="Courier"/>
              </a:rPr>
              <a:t>  </a:t>
            </a:r>
            <a:r>
              <a:rPr lang="en-US" sz="1400" dirty="0" err="1">
                <a:latin typeface="Courier"/>
              </a:rPr>
              <a:t>al.add</a:t>
            </a:r>
            <a:r>
              <a:rPr lang="en-US" sz="1400" dirty="0">
                <a:latin typeface="Courier"/>
              </a:rPr>
              <a:t>("Vijay");  </a:t>
            </a:r>
          </a:p>
          <a:p>
            <a:pPr marL="109728" indent="0">
              <a:buNone/>
            </a:pPr>
            <a:r>
              <a:rPr lang="en-US" sz="1400" dirty="0">
                <a:latin typeface="Courier"/>
              </a:rPr>
              <a:t>  </a:t>
            </a:r>
            <a:r>
              <a:rPr lang="en-US" sz="1400" dirty="0" err="1">
                <a:latin typeface="Courier"/>
              </a:rPr>
              <a:t>al.add</a:t>
            </a:r>
            <a:r>
              <a:rPr lang="en-US" sz="1400" dirty="0">
                <a:latin typeface="Courier"/>
              </a:rPr>
              <a:t>("Ajay");  </a:t>
            </a:r>
          </a:p>
          <a:p>
            <a:pPr marL="109728" indent="0">
              <a:buNone/>
            </a:pPr>
            <a:r>
              <a:rPr lang="en-US" sz="1400" dirty="0">
                <a:latin typeface="Courier"/>
              </a:rPr>
              <a:t>  </a:t>
            </a:r>
            <a:r>
              <a:rPr lang="en-US" sz="1400" dirty="0" err="1">
                <a:latin typeface="Courier"/>
              </a:rPr>
              <a:t>ArrayList</a:t>
            </a:r>
            <a:r>
              <a:rPr lang="en-US" sz="1400" dirty="0">
                <a:latin typeface="Courier"/>
              </a:rPr>
              <a:t>&lt;String&gt; al2=</a:t>
            </a:r>
            <a:r>
              <a:rPr lang="en-US" sz="1400" b="1" dirty="0">
                <a:latin typeface="Courier"/>
              </a:rPr>
              <a:t>new</a:t>
            </a:r>
            <a:r>
              <a:rPr lang="en-US" sz="1400" dirty="0">
                <a:latin typeface="Courier"/>
              </a:rPr>
              <a:t> </a:t>
            </a:r>
            <a:r>
              <a:rPr lang="en-US" sz="1400" dirty="0" err="1">
                <a:latin typeface="Courier"/>
              </a:rPr>
              <a:t>ArrayList</a:t>
            </a:r>
            <a:r>
              <a:rPr lang="en-US" sz="1400" dirty="0">
                <a:latin typeface="Courier"/>
              </a:rPr>
              <a:t>&lt;String&gt;();  </a:t>
            </a:r>
          </a:p>
          <a:p>
            <a:pPr marL="109728" indent="0">
              <a:buNone/>
            </a:pPr>
            <a:r>
              <a:rPr lang="en-US" sz="1400" dirty="0">
                <a:latin typeface="Courier"/>
              </a:rPr>
              <a:t>  al2.add("Ravi");  </a:t>
            </a:r>
          </a:p>
          <a:p>
            <a:pPr marL="109728" indent="0">
              <a:buNone/>
            </a:pPr>
            <a:r>
              <a:rPr lang="en-US" sz="1400" dirty="0">
                <a:latin typeface="Courier"/>
              </a:rPr>
              <a:t>  al2.add("</a:t>
            </a:r>
            <a:r>
              <a:rPr lang="en-US" sz="1400" dirty="0" err="1">
                <a:latin typeface="Courier"/>
              </a:rPr>
              <a:t>Hanumat</a:t>
            </a:r>
            <a:r>
              <a:rPr lang="en-US" sz="1400" dirty="0">
                <a:latin typeface="Courier"/>
              </a:rPr>
              <a:t>");  </a:t>
            </a:r>
          </a:p>
          <a:p>
            <a:pPr marL="109728" indent="0">
              <a:buNone/>
            </a:pPr>
            <a:r>
              <a:rPr lang="en-US" sz="1400" dirty="0">
                <a:latin typeface="Courier"/>
              </a:rPr>
              <a:t>  </a:t>
            </a:r>
            <a:r>
              <a:rPr lang="en-US" sz="1400" dirty="0" err="1">
                <a:latin typeface="Courier"/>
              </a:rPr>
              <a:t>al.retainAll</a:t>
            </a:r>
            <a:r>
              <a:rPr lang="en-US" sz="1400" dirty="0">
                <a:latin typeface="Courier"/>
              </a:rPr>
              <a:t>(al2);  </a:t>
            </a:r>
          </a:p>
          <a:p>
            <a:pPr marL="109728" indent="0">
              <a:buNone/>
            </a:pPr>
            <a:r>
              <a:rPr lang="en-US" sz="1400" dirty="0">
                <a:latin typeface="Courier"/>
              </a:rPr>
              <a:t>  </a:t>
            </a:r>
            <a:r>
              <a:rPr lang="en-US" sz="1400" dirty="0" err="1">
                <a:latin typeface="Courier"/>
              </a:rPr>
              <a:t>System.out.println</a:t>
            </a:r>
            <a:r>
              <a:rPr lang="en-US" sz="1400" dirty="0">
                <a:latin typeface="Courier"/>
              </a:rPr>
              <a:t>("iterating the elements after retaining the elements of al2...");  </a:t>
            </a:r>
          </a:p>
          <a:p>
            <a:pPr marL="109728" indent="0">
              <a:buNone/>
            </a:pPr>
            <a:r>
              <a:rPr lang="en-US" sz="1400" dirty="0">
                <a:latin typeface="Courier"/>
              </a:rPr>
              <a:t>  Iterator </a:t>
            </a:r>
            <a:r>
              <a:rPr lang="en-US" sz="1400" dirty="0" err="1">
                <a:latin typeface="Courier"/>
              </a:rPr>
              <a:t>itr</a:t>
            </a:r>
            <a:r>
              <a:rPr lang="en-US" sz="1400" dirty="0">
                <a:latin typeface="Courier"/>
              </a:rPr>
              <a:t>=</a:t>
            </a:r>
            <a:r>
              <a:rPr lang="en-US" sz="1400" dirty="0" err="1">
                <a:latin typeface="Courier"/>
              </a:rPr>
              <a:t>al.iterator</a:t>
            </a:r>
            <a:r>
              <a:rPr lang="en-US" sz="1400" dirty="0">
                <a:latin typeface="Courier"/>
              </a:rPr>
              <a:t>();  </a:t>
            </a:r>
          </a:p>
          <a:p>
            <a:pPr marL="109728" indent="0">
              <a:buNone/>
            </a:pPr>
            <a:r>
              <a:rPr lang="en-US" sz="1400" dirty="0">
                <a:latin typeface="Courier"/>
              </a:rPr>
              <a:t>  </a:t>
            </a:r>
            <a:r>
              <a:rPr lang="en-US" sz="1400" b="1" dirty="0">
                <a:latin typeface="Courier"/>
              </a:rPr>
              <a:t>while</a:t>
            </a:r>
            <a:r>
              <a:rPr lang="en-US" sz="1400" dirty="0">
                <a:latin typeface="Courier"/>
              </a:rPr>
              <a:t>(</a:t>
            </a:r>
            <a:r>
              <a:rPr lang="en-US" sz="1400" dirty="0" err="1">
                <a:latin typeface="Courier"/>
              </a:rPr>
              <a:t>itr.hasNext</a:t>
            </a:r>
            <a:r>
              <a:rPr lang="en-US" sz="1400" dirty="0">
                <a:latin typeface="Courier"/>
              </a:rPr>
              <a:t>()){  </a:t>
            </a:r>
          </a:p>
          <a:p>
            <a:pPr marL="109728" indent="0">
              <a:buNone/>
            </a:pPr>
            <a:r>
              <a:rPr lang="en-US" sz="1400" dirty="0">
                <a:latin typeface="Courier"/>
              </a:rPr>
              <a:t>   </a:t>
            </a:r>
            <a:r>
              <a:rPr lang="en-US" sz="1400" dirty="0" err="1">
                <a:latin typeface="Courier"/>
              </a:rPr>
              <a:t>System.out.println</a:t>
            </a:r>
            <a:r>
              <a:rPr lang="en-US" sz="1400" dirty="0">
                <a:latin typeface="Courier"/>
              </a:rPr>
              <a:t>(</a:t>
            </a:r>
            <a:r>
              <a:rPr lang="en-US" sz="1400" dirty="0" err="1">
                <a:latin typeface="Courier"/>
              </a:rPr>
              <a:t>itr.next</a:t>
            </a:r>
            <a:r>
              <a:rPr lang="en-US" sz="1400" dirty="0">
                <a:latin typeface="Courier"/>
              </a:rPr>
              <a:t>());  </a:t>
            </a:r>
          </a:p>
          <a:p>
            <a:pPr marL="109728" indent="0">
              <a:buNone/>
            </a:pPr>
            <a:r>
              <a:rPr lang="en-US" sz="1400" dirty="0">
                <a:latin typeface="Courier"/>
              </a:rPr>
              <a:t>  }  </a:t>
            </a:r>
          </a:p>
          <a:p>
            <a:pPr marL="109728" indent="0">
              <a:buNone/>
            </a:pPr>
            <a:r>
              <a:rPr lang="en-US" sz="1400" dirty="0">
                <a:latin typeface="Courier"/>
              </a:rPr>
              <a:t> }  </a:t>
            </a:r>
          </a:p>
          <a:p>
            <a:pPr marL="109728" indent="0">
              <a:buNone/>
            </a:pPr>
            <a:r>
              <a:rPr lang="en-US" sz="1400" dirty="0">
                <a:latin typeface="Courier"/>
              </a:rPr>
              <a:t>} </a:t>
            </a:r>
          </a:p>
        </p:txBody>
      </p:sp>
    </p:spTree>
    <p:extLst>
      <p:ext uri="{BB962C8B-B14F-4D97-AF65-F5344CB8AC3E}">
        <p14:creationId xmlns:p14="http://schemas.microsoft.com/office/powerpoint/2010/main" val="112060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LinkedList</a:t>
            </a:r>
            <a:r>
              <a:rPr lang="en-US" dirty="0"/>
              <a:t> class</a:t>
            </a:r>
          </a:p>
        </p:txBody>
      </p:sp>
      <p:sp>
        <p:nvSpPr>
          <p:cNvPr id="3" name="Content Placeholder 2"/>
          <p:cNvSpPr>
            <a:spLocks noGrp="1"/>
          </p:cNvSpPr>
          <p:nvPr>
            <p:ph idx="1"/>
          </p:nvPr>
        </p:nvSpPr>
        <p:spPr>
          <a:xfrm>
            <a:off x="609600" y="1778000"/>
            <a:ext cx="10972800" cy="4037076"/>
          </a:xfrm>
        </p:spPr>
        <p:txBody>
          <a:bodyPr>
            <a:normAutofit lnSpcReduction="10000"/>
          </a:bodyPr>
          <a:lstStyle/>
          <a:p>
            <a:r>
              <a:rPr lang="en-US" dirty="0"/>
              <a:t>Java </a:t>
            </a:r>
            <a:r>
              <a:rPr lang="en-US" dirty="0" err="1"/>
              <a:t>LinkedList</a:t>
            </a:r>
            <a:r>
              <a:rPr lang="en-US" dirty="0"/>
              <a:t> class uses doubly linked list to store the elements. It provides a linked-list data structure. It inherits the </a:t>
            </a:r>
            <a:r>
              <a:rPr lang="en-US" dirty="0" err="1"/>
              <a:t>AbstractList</a:t>
            </a:r>
            <a:r>
              <a:rPr lang="en-US" dirty="0"/>
              <a:t> class and implements List and </a:t>
            </a:r>
            <a:r>
              <a:rPr lang="en-US" dirty="0" err="1"/>
              <a:t>Deque</a:t>
            </a:r>
            <a:r>
              <a:rPr lang="en-US" dirty="0"/>
              <a:t> interfaces.</a:t>
            </a:r>
          </a:p>
          <a:p>
            <a:r>
              <a:rPr lang="en-US" dirty="0"/>
              <a:t>The important points about Java </a:t>
            </a:r>
            <a:r>
              <a:rPr lang="en-US" dirty="0" err="1"/>
              <a:t>LinkedList</a:t>
            </a:r>
            <a:r>
              <a:rPr lang="en-US" dirty="0"/>
              <a:t> are:</a:t>
            </a:r>
          </a:p>
          <a:p>
            <a:pPr lvl="1"/>
            <a:r>
              <a:rPr lang="en-US" dirty="0"/>
              <a:t>Java </a:t>
            </a:r>
            <a:r>
              <a:rPr lang="en-US" dirty="0" err="1"/>
              <a:t>LinkedList</a:t>
            </a:r>
            <a:r>
              <a:rPr lang="en-US" dirty="0"/>
              <a:t> class can contain duplicate elements.</a:t>
            </a:r>
          </a:p>
          <a:p>
            <a:pPr lvl="1"/>
            <a:r>
              <a:rPr lang="en-US" dirty="0"/>
              <a:t>Java </a:t>
            </a:r>
            <a:r>
              <a:rPr lang="en-US" dirty="0" err="1"/>
              <a:t>LinkedList</a:t>
            </a:r>
            <a:r>
              <a:rPr lang="en-US" dirty="0"/>
              <a:t> class maintains insertion order.</a:t>
            </a:r>
          </a:p>
          <a:p>
            <a:pPr lvl="1"/>
            <a:r>
              <a:rPr lang="en-US" dirty="0"/>
              <a:t>Java </a:t>
            </a:r>
            <a:r>
              <a:rPr lang="en-US" dirty="0" err="1"/>
              <a:t>LinkedList</a:t>
            </a:r>
            <a:r>
              <a:rPr lang="en-US" dirty="0"/>
              <a:t> class is non synchronized.</a:t>
            </a:r>
          </a:p>
          <a:p>
            <a:pPr lvl="1"/>
            <a:r>
              <a:rPr lang="en-US" dirty="0"/>
              <a:t>In Java </a:t>
            </a:r>
            <a:r>
              <a:rPr lang="en-US" dirty="0" err="1"/>
              <a:t>LinkedList</a:t>
            </a:r>
            <a:r>
              <a:rPr lang="en-US" dirty="0"/>
              <a:t> class, manipulation is fast because no shifting needs to be occurred.</a:t>
            </a:r>
          </a:p>
          <a:p>
            <a:pPr lvl="1"/>
            <a:r>
              <a:rPr lang="en-US" dirty="0"/>
              <a:t>Java </a:t>
            </a:r>
            <a:r>
              <a:rPr lang="en-US" dirty="0" err="1"/>
              <a:t>LinkedList</a:t>
            </a:r>
            <a:r>
              <a:rPr lang="en-US" dirty="0"/>
              <a:t> class can be used as list, stack or queue.</a:t>
            </a:r>
          </a:p>
        </p:txBody>
      </p:sp>
    </p:spTree>
    <p:extLst>
      <p:ext uri="{BB962C8B-B14F-4D97-AF65-F5344CB8AC3E}">
        <p14:creationId xmlns:p14="http://schemas.microsoft.com/office/powerpoint/2010/main" val="271324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LinkedList</a:t>
            </a:r>
            <a:r>
              <a:rPr lang="en-US" dirty="0"/>
              <a:t> class</a:t>
            </a:r>
          </a:p>
        </p:txBody>
      </p:sp>
      <p:sp>
        <p:nvSpPr>
          <p:cNvPr id="3" name="Content Placeholder 2"/>
          <p:cNvSpPr>
            <a:spLocks noGrp="1"/>
          </p:cNvSpPr>
          <p:nvPr>
            <p:ph idx="1"/>
          </p:nvPr>
        </p:nvSpPr>
        <p:spPr>
          <a:xfrm>
            <a:off x="609600" y="1778000"/>
            <a:ext cx="10972800" cy="4037076"/>
          </a:xfrm>
        </p:spPr>
        <p:txBody>
          <a:bodyPr>
            <a:normAutofit/>
          </a:bodyPr>
          <a:lstStyle/>
          <a:p>
            <a:pPr algn="just"/>
            <a:r>
              <a:rPr lang="en-US" dirty="0"/>
              <a:t>Hierarchy of </a:t>
            </a:r>
            <a:r>
              <a:rPr lang="en-US" dirty="0" err="1"/>
              <a:t>LinkedList</a:t>
            </a:r>
            <a:r>
              <a:rPr lang="en-US" dirty="0"/>
              <a:t> class</a:t>
            </a:r>
          </a:p>
          <a:p>
            <a:pPr algn="just"/>
            <a:r>
              <a:rPr lang="en-US" dirty="0" smtClean="0"/>
              <a:t>Java </a:t>
            </a:r>
            <a:r>
              <a:rPr lang="en-US" dirty="0" err="1"/>
              <a:t>LinkedList</a:t>
            </a:r>
            <a:r>
              <a:rPr lang="en-US" dirty="0"/>
              <a:t> class extends </a:t>
            </a:r>
            <a:r>
              <a:rPr lang="en-US" dirty="0" err="1"/>
              <a:t>AbstractSequentialList</a:t>
            </a:r>
            <a:r>
              <a:rPr lang="en-US" dirty="0"/>
              <a:t> class and implements List and </a:t>
            </a:r>
            <a:r>
              <a:rPr lang="en-US" dirty="0" err="1"/>
              <a:t>Deque</a:t>
            </a:r>
            <a:r>
              <a:rPr lang="en-US" dirty="0"/>
              <a:t> interfaces.</a:t>
            </a:r>
          </a:p>
          <a:p>
            <a:pPr algn="just"/>
            <a:r>
              <a:rPr lang="en-US" dirty="0" smtClean="0"/>
              <a:t>In </a:t>
            </a:r>
            <a:r>
              <a:rPr lang="en-US" dirty="0"/>
              <a:t>case of doubly linked list, we can add or remove elements from both side.</a:t>
            </a:r>
          </a:p>
        </p:txBody>
      </p:sp>
      <p:pic>
        <p:nvPicPr>
          <p:cNvPr id="4" name="Picture 3"/>
          <p:cNvPicPr>
            <a:picLocks noChangeAspect="1"/>
          </p:cNvPicPr>
          <p:nvPr/>
        </p:nvPicPr>
        <p:blipFill>
          <a:blip r:embed="rId3"/>
          <a:stretch>
            <a:fillRect/>
          </a:stretch>
        </p:blipFill>
        <p:spPr>
          <a:xfrm>
            <a:off x="1984709" y="4559352"/>
            <a:ext cx="8019512" cy="1255724"/>
          </a:xfrm>
          <a:prstGeom prst="rect">
            <a:avLst/>
          </a:prstGeom>
        </p:spPr>
      </p:pic>
    </p:spTree>
    <p:extLst>
      <p:ext uri="{BB962C8B-B14F-4D97-AF65-F5344CB8AC3E}">
        <p14:creationId xmlns:p14="http://schemas.microsoft.com/office/powerpoint/2010/main" val="199984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err="1"/>
              <a:t>LinkedList</a:t>
            </a:r>
            <a:r>
              <a:rPr lang="en-US" dirty="0"/>
              <a:t> class declaration</a:t>
            </a:r>
          </a:p>
        </p:txBody>
      </p:sp>
      <p:sp>
        <p:nvSpPr>
          <p:cNvPr id="3" name="Content Placeholder 2"/>
          <p:cNvSpPr>
            <a:spLocks noGrp="1"/>
          </p:cNvSpPr>
          <p:nvPr>
            <p:ph idx="1"/>
          </p:nvPr>
        </p:nvSpPr>
        <p:spPr>
          <a:xfrm>
            <a:off x="609600" y="1778000"/>
            <a:ext cx="10972800" cy="4037076"/>
          </a:xfrm>
        </p:spPr>
        <p:txBody>
          <a:bodyPr>
            <a:normAutofit/>
          </a:bodyPr>
          <a:lstStyle/>
          <a:p>
            <a:r>
              <a:rPr lang="en-US" dirty="0"/>
              <a:t>Let's see the declaration for </a:t>
            </a:r>
            <a:r>
              <a:rPr lang="en-US" dirty="0" err="1"/>
              <a:t>java.util.LinkedList</a:t>
            </a:r>
            <a:r>
              <a:rPr lang="en-US" dirty="0"/>
              <a:t> class.</a:t>
            </a:r>
          </a:p>
          <a:p>
            <a:pPr marL="402336" lvl="1" indent="0">
              <a:buNone/>
            </a:pPr>
            <a:endParaRPr lang="en-US" sz="2000" b="1" dirty="0" smtClean="0">
              <a:latin typeface="Courier"/>
            </a:endParaRPr>
          </a:p>
          <a:p>
            <a:pPr marL="402336" lvl="1" indent="0">
              <a:buNone/>
            </a:pPr>
            <a:r>
              <a:rPr lang="en-US" sz="1800" b="1" dirty="0" smtClean="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LinkedList</a:t>
            </a:r>
            <a:r>
              <a:rPr lang="en-US" sz="1800" dirty="0">
                <a:latin typeface="Courier"/>
              </a:rPr>
              <a:t>&lt;E&gt; </a:t>
            </a:r>
            <a:r>
              <a:rPr lang="en-US" sz="1800" b="1" dirty="0">
                <a:latin typeface="Courier"/>
              </a:rPr>
              <a:t>extends</a:t>
            </a:r>
            <a:r>
              <a:rPr lang="en-US" sz="1800" dirty="0">
                <a:latin typeface="Courier"/>
              </a:rPr>
              <a:t> </a:t>
            </a:r>
            <a:r>
              <a:rPr lang="en-US" sz="1800" dirty="0" err="1">
                <a:latin typeface="Courier"/>
              </a:rPr>
              <a:t>AbstractSequentialList</a:t>
            </a:r>
            <a:r>
              <a:rPr lang="en-US" sz="1800" dirty="0">
                <a:latin typeface="Courier"/>
              </a:rPr>
              <a:t>&lt;E&gt; </a:t>
            </a:r>
            <a:r>
              <a:rPr lang="en-US" sz="1800" b="1" dirty="0">
                <a:latin typeface="Courier"/>
              </a:rPr>
              <a:t>implements</a:t>
            </a:r>
            <a:r>
              <a:rPr lang="en-US" sz="1800" dirty="0">
                <a:latin typeface="Courier"/>
              </a:rPr>
              <a:t> List&lt;E&gt;, </a:t>
            </a:r>
            <a:r>
              <a:rPr lang="en-US" sz="1800" dirty="0" err="1">
                <a:latin typeface="Courier"/>
              </a:rPr>
              <a:t>Deque</a:t>
            </a:r>
            <a:r>
              <a:rPr lang="en-US" sz="1800" dirty="0">
                <a:latin typeface="Courier"/>
              </a:rPr>
              <a:t>&lt;E&gt;, </a:t>
            </a:r>
            <a:r>
              <a:rPr lang="en-US" sz="1800" dirty="0" err="1">
                <a:latin typeface="Courier"/>
              </a:rPr>
              <a:t>Cloneable</a:t>
            </a:r>
            <a:r>
              <a:rPr lang="en-US" sz="1800" dirty="0">
                <a:latin typeface="Courier"/>
              </a:rPr>
              <a:t>, Serializable</a:t>
            </a:r>
            <a:r>
              <a:rPr lang="en-US" sz="2400" dirty="0"/>
              <a:t> </a:t>
            </a:r>
            <a:r>
              <a:rPr lang="en-US" dirty="0"/>
              <a:t> </a:t>
            </a:r>
          </a:p>
          <a:p>
            <a:endParaRPr lang="en-US" dirty="0" smtClean="0"/>
          </a:p>
          <a:p>
            <a:r>
              <a:rPr lang="en-US" dirty="0" smtClean="0"/>
              <a:t>Constructors </a:t>
            </a:r>
            <a:r>
              <a:rPr lang="en-US" dirty="0"/>
              <a:t>of Java </a:t>
            </a:r>
            <a:r>
              <a:rPr lang="en-US" dirty="0" err="1"/>
              <a:t>LinkedList</a:t>
            </a:r>
            <a:endParaRPr lang="en-US" dirty="0"/>
          </a:p>
        </p:txBody>
      </p:sp>
      <p:pic>
        <p:nvPicPr>
          <p:cNvPr id="5" name="Picture 4"/>
          <p:cNvPicPr>
            <a:picLocks noChangeAspect="1"/>
          </p:cNvPicPr>
          <p:nvPr/>
        </p:nvPicPr>
        <p:blipFill>
          <a:blip r:embed="rId3"/>
          <a:stretch>
            <a:fillRect/>
          </a:stretch>
        </p:blipFill>
        <p:spPr>
          <a:xfrm>
            <a:off x="1393544" y="4418266"/>
            <a:ext cx="9404912" cy="1715834"/>
          </a:xfrm>
          <a:prstGeom prst="rect">
            <a:avLst/>
          </a:prstGeom>
        </p:spPr>
      </p:pic>
    </p:spTree>
    <p:extLst>
      <p:ext uri="{BB962C8B-B14F-4D97-AF65-F5344CB8AC3E}">
        <p14:creationId xmlns:p14="http://schemas.microsoft.com/office/powerpoint/2010/main" val="371648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Methods of Java </a:t>
            </a:r>
            <a:r>
              <a:rPr lang="en-US" dirty="0" err="1"/>
              <a:t>LinkedList</a:t>
            </a:r>
            <a:endParaRPr lang="en-US" dirty="0"/>
          </a:p>
        </p:txBody>
      </p:sp>
      <p:pic>
        <p:nvPicPr>
          <p:cNvPr id="4" name="Picture 3"/>
          <p:cNvPicPr>
            <a:picLocks noChangeAspect="1"/>
          </p:cNvPicPr>
          <p:nvPr/>
        </p:nvPicPr>
        <p:blipFill>
          <a:blip r:embed="rId3"/>
          <a:stretch>
            <a:fillRect/>
          </a:stretch>
        </p:blipFill>
        <p:spPr>
          <a:xfrm>
            <a:off x="2491320" y="1778000"/>
            <a:ext cx="7209360" cy="4828062"/>
          </a:xfrm>
          <a:prstGeom prst="rect">
            <a:avLst/>
          </a:prstGeom>
        </p:spPr>
      </p:pic>
    </p:spTree>
    <p:extLst>
      <p:ext uri="{BB962C8B-B14F-4D97-AF65-F5344CB8AC3E}">
        <p14:creationId xmlns:p14="http://schemas.microsoft.com/office/powerpoint/2010/main" val="108293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LinkedList</a:t>
            </a:r>
            <a:r>
              <a:rPr lang="en-US" dirty="0"/>
              <a:t> Example</a:t>
            </a:r>
          </a:p>
        </p:txBody>
      </p:sp>
      <p:sp>
        <p:nvSpPr>
          <p:cNvPr id="3" name="Content Placeholder 2"/>
          <p:cNvSpPr>
            <a:spLocks noGrp="1"/>
          </p:cNvSpPr>
          <p:nvPr>
            <p:ph idx="1"/>
          </p:nvPr>
        </p:nvSpPr>
        <p:spPr>
          <a:xfrm>
            <a:off x="609600" y="1778000"/>
            <a:ext cx="10972800" cy="4673600"/>
          </a:xfrm>
        </p:spPr>
        <p:txBody>
          <a:bodyPr>
            <a:normAutofit fontScale="55000" lnSpcReduction="20000"/>
          </a:bodyPr>
          <a:lstStyle/>
          <a:p>
            <a:pPr marL="109728" indent="0">
              <a:buNone/>
            </a:pPr>
            <a:r>
              <a:rPr lang="en-US" b="1" dirty="0">
                <a:latin typeface="Courier"/>
              </a:rPr>
              <a:t>import</a:t>
            </a:r>
            <a:r>
              <a:rPr lang="en-US" dirty="0">
                <a:latin typeface="Courier"/>
              </a:rPr>
              <a:t> </a:t>
            </a:r>
            <a:r>
              <a:rPr lang="en-US" dirty="0" err="1">
                <a:latin typeface="Courier"/>
              </a:rPr>
              <a:t>java.util</a:t>
            </a:r>
            <a:r>
              <a:rPr lang="en-US" dirty="0">
                <a:latin typeface="Courier"/>
              </a:rPr>
              <a:t>.*;  </a:t>
            </a:r>
          </a:p>
          <a:p>
            <a:pPr marL="109728" indent="0">
              <a:buNone/>
            </a:pPr>
            <a:r>
              <a:rPr lang="en-US" b="1" dirty="0">
                <a:latin typeface="Courier"/>
              </a:rPr>
              <a:t>public</a:t>
            </a:r>
            <a:r>
              <a:rPr lang="en-US" dirty="0">
                <a:latin typeface="Courier"/>
              </a:rPr>
              <a:t> </a:t>
            </a:r>
            <a:r>
              <a:rPr lang="en-US" b="1" dirty="0">
                <a:latin typeface="Courier"/>
              </a:rPr>
              <a:t>class</a:t>
            </a:r>
            <a:r>
              <a:rPr lang="en-US" dirty="0">
                <a:latin typeface="Courier"/>
              </a:rPr>
              <a:t> TestCollection7{  </a:t>
            </a:r>
          </a:p>
          <a:p>
            <a:pPr marL="109728" indent="0">
              <a:buNone/>
            </a:pPr>
            <a:r>
              <a:rPr lang="en-US" dirty="0">
                <a:latin typeface="Courier"/>
              </a:rPr>
              <a:t> </a:t>
            </a:r>
            <a:r>
              <a:rPr lang="en-US" b="1" dirty="0">
                <a:latin typeface="Courier"/>
              </a:rPr>
              <a:t>public</a:t>
            </a:r>
            <a:r>
              <a:rPr lang="en-US" dirty="0">
                <a:latin typeface="Courier"/>
              </a:rPr>
              <a:t> </a:t>
            </a:r>
            <a:r>
              <a:rPr lang="en-US" b="1" dirty="0">
                <a:latin typeface="Courier"/>
              </a:rPr>
              <a:t>static</a:t>
            </a:r>
            <a:r>
              <a:rPr lang="en-US" dirty="0">
                <a:latin typeface="Courier"/>
              </a:rPr>
              <a:t> </a:t>
            </a:r>
            <a:r>
              <a:rPr lang="en-US" b="1" dirty="0">
                <a:latin typeface="Courier"/>
              </a:rPr>
              <a:t>void</a:t>
            </a:r>
            <a:r>
              <a:rPr lang="en-US" dirty="0">
                <a:latin typeface="Courier"/>
              </a:rPr>
              <a:t> main(String </a:t>
            </a:r>
            <a:r>
              <a:rPr lang="en-US" dirty="0" err="1">
                <a:latin typeface="Courier"/>
              </a:rPr>
              <a:t>args</a:t>
            </a:r>
            <a:r>
              <a:rPr lang="en-US" dirty="0">
                <a:latin typeface="Courier"/>
              </a:rPr>
              <a:t>[]){  </a:t>
            </a:r>
          </a:p>
          <a:p>
            <a:pPr marL="109728" indent="0">
              <a:buNone/>
            </a:pPr>
            <a:r>
              <a:rPr lang="en-US" dirty="0">
                <a:latin typeface="Courier"/>
              </a:rPr>
              <a:t>  </a:t>
            </a:r>
          </a:p>
          <a:p>
            <a:pPr marL="109728" indent="0">
              <a:buNone/>
            </a:pPr>
            <a:r>
              <a:rPr lang="en-US" dirty="0">
                <a:latin typeface="Courier"/>
              </a:rPr>
              <a:t>  </a:t>
            </a:r>
            <a:r>
              <a:rPr lang="en-US" dirty="0" err="1">
                <a:latin typeface="Courier"/>
              </a:rPr>
              <a:t>LinkedList</a:t>
            </a:r>
            <a:r>
              <a:rPr lang="en-US" dirty="0">
                <a:latin typeface="Courier"/>
              </a:rPr>
              <a:t>&lt;String&gt; al=</a:t>
            </a:r>
            <a:r>
              <a:rPr lang="en-US" b="1" dirty="0">
                <a:latin typeface="Courier"/>
              </a:rPr>
              <a:t>new</a:t>
            </a:r>
            <a:r>
              <a:rPr lang="en-US" dirty="0">
                <a:latin typeface="Courier"/>
              </a:rPr>
              <a:t> </a:t>
            </a:r>
            <a:r>
              <a:rPr lang="en-US" dirty="0" err="1">
                <a:latin typeface="Courier"/>
              </a:rPr>
              <a:t>LinkedList</a:t>
            </a:r>
            <a:r>
              <a:rPr lang="en-US" dirty="0">
                <a:latin typeface="Courier"/>
              </a:rPr>
              <a:t>&lt;String&gt;();  </a:t>
            </a:r>
          </a:p>
          <a:p>
            <a:pPr marL="109728" indent="0">
              <a:buNone/>
            </a:pPr>
            <a:r>
              <a:rPr lang="en-US" dirty="0">
                <a:latin typeface="Courier"/>
              </a:rPr>
              <a:t>  </a:t>
            </a:r>
            <a:r>
              <a:rPr lang="en-US" dirty="0" err="1">
                <a:latin typeface="Courier"/>
              </a:rPr>
              <a:t>al.add</a:t>
            </a:r>
            <a:r>
              <a:rPr lang="en-US" dirty="0">
                <a:latin typeface="Courier"/>
              </a:rPr>
              <a:t>("Ravi");  </a:t>
            </a:r>
          </a:p>
          <a:p>
            <a:pPr marL="109728" indent="0">
              <a:buNone/>
            </a:pPr>
            <a:r>
              <a:rPr lang="en-US" dirty="0">
                <a:latin typeface="Courier"/>
              </a:rPr>
              <a:t>  </a:t>
            </a:r>
            <a:r>
              <a:rPr lang="en-US" dirty="0" err="1">
                <a:latin typeface="Courier"/>
              </a:rPr>
              <a:t>al.add</a:t>
            </a:r>
            <a:r>
              <a:rPr lang="en-US" dirty="0">
                <a:latin typeface="Courier"/>
              </a:rPr>
              <a:t>("Vijay");  </a:t>
            </a:r>
          </a:p>
          <a:p>
            <a:pPr marL="109728" indent="0">
              <a:buNone/>
            </a:pPr>
            <a:r>
              <a:rPr lang="en-US" dirty="0">
                <a:latin typeface="Courier"/>
              </a:rPr>
              <a:t>  </a:t>
            </a:r>
            <a:r>
              <a:rPr lang="en-US" dirty="0" err="1">
                <a:latin typeface="Courier"/>
              </a:rPr>
              <a:t>al.add</a:t>
            </a:r>
            <a:r>
              <a:rPr lang="en-US" dirty="0">
                <a:latin typeface="Courier"/>
              </a:rPr>
              <a:t>("Ravi");  </a:t>
            </a:r>
          </a:p>
          <a:p>
            <a:pPr marL="109728" indent="0">
              <a:buNone/>
            </a:pPr>
            <a:r>
              <a:rPr lang="en-US" dirty="0">
                <a:latin typeface="Courier"/>
              </a:rPr>
              <a:t>  </a:t>
            </a:r>
            <a:r>
              <a:rPr lang="en-US" dirty="0" err="1">
                <a:latin typeface="Courier"/>
              </a:rPr>
              <a:t>al.add</a:t>
            </a:r>
            <a:r>
              <a:rPr lang="en-US" dirty="0">
                <a:latin typeface="Courier"/>
              </a:rPr>
              <a:t>("Ajay");  </a:t>
            </a:r>
          </a:p>
          <a:p>
            <a:pPr marL="109728" indent="0">
              <a:buNone/>
            </a:pPr>
            <a:r>
              <a:rPr lang="en-US" dirty="0">
                <a:latin typeface="Courier"/>
              </a:rPr>
              <a:t>  </a:t>
            </a:r>
          </a:p>
          <a:p>
            <a:pPr marL="109728" indent="0">
              <a:buNone/>
            </a:pPr>
            <a:r>
              <a:rPr lang="en-US" dirty="0">
                <a:latin typeface="Courier"/>
              </a:rPr>
              <a:t>  Iterator&lt;String&gt; </a:t>
            </a:r>
            <a:r>
              <a:rPr lang="en-US" dirty="0" err="1">
                <a:latin typeface="Courier"/>
              </a:rPr>
              <a:t>itr</a:t>
            </a:r>
            <a:r>
              <a:rPr lang="en-US" dirty="0">
                <a:latin typeface="Courier"/>
              </a:rPr>
              <a:t>=</a:t>
            </a:r>
            <a:r>
              <a:rPr lang="en-US" dirty="0" err="1">
                <a:latin typeface="Courier"/>
              </a:rPr>
              <a:t>al.iterator</a:t>
            </a:r>
            <a:r>
              <a:rPr lang="en-US" dirty="0">
                <a:latin typeface="Courier"/>
              </a:rPr>
              <a:t>();  </a:t>
            </a:r>
          </a:p>
          <a:p>
            <a:pPr marL="109728" indent="0">
              <a:buNone/>
            </a:pPr>
            <a:r>
              <a:rPr lang="en-US" dirty="0">
                <a:latin typeface="Courier"/>
              </a:rPr>
              <a:t>  </a:t>
            </a:r>
            <a:r>
              <a:rPr lang="en-US" b="1" dirty="0">
                <a:latin typeface="Courier"/>
              </a:rPr>
              <a:t>while</a:t>
            </a:r>
            <a:r>
              <a:rPr lang="en-US" dirty="0">
                <a:latin typeface="Courier"/>
              </a:rPr>
              <a:t>(</a:t>
            </a:r>
            <a:r>
              <a:rPr lang="en-US" dirty="0" err="1">
                <a:latin typeface="Courier"/>
              </a:rPr>
              <a:t>itr.hasNext</a:t>
            </a:r>
            <a:r>
              <a:rPr lang="en-US" dirty="0">
                <a:latin typeface="Courier"/>
              </a:rPr>
              <a:t>()){  </a:t>
            </a:r>
          </a:p>
          <a:p>
            <a:pPr marL="109728" indent="0">
              <a:buNone/>
            </a:pPr>
            <a:r>
              <a:rPr lang="en-US" dirty="0">
                <a:latin typeface="Courier"/>
              </a:rPr>
              <a:t>   </a:t>
            </a:r>
            <a:r>
              <a:rPr lang="en-US" dirty="0" err="1">
                <a:latin typeface="Courier"/>
              </a:rPr>
              <a:t>System.out.println</a:t>
            </a:r>
            <a:r>
              <a:rPr lang="en-US" dirty="0">
                <a:latin typeface="Courier"/>
              </a:rPr>
              <a:t>(</a:t>
            </a:r>
            <a:r>
              <a:rPr lang="en-US" dirty="0" err="1">
                <a:latin typeface="Courier"/>
              </a:rPr>
              <a:t>itr.next</a:t>
            </a:r>
            <a:r>
              <a:rPr lang="en-US" dirty="0">
                <a:latin typeface="Courier"/>
              </a:rPr>
              <a:t>());  </a:t>
            </a:r>
          </a:p>
          <a:p>
            <a:pPr marL="109728" indent="0">
              <a:buNone/>
            </a:pPr>
            <a:r>
              <a:rPr lang="en-US" dirty="0">
                <a:latin typeface="Courier"/>
              </a:rPr>
              <a:t>  }  </a:t>
            </a:r>
          </a:p>
          <a:p>
            <a:pPr marL="109728" indent="0">
              <a:buNone/>
            </a:pPr>
            <a:r>
              <a:rPr lang="en-US" dirty="0">
                <a:latin typeface="Courier"/>
              </a:rPr>
              <a:t> }  </a:t>
            </a:r>
          </a:p>
          <a:p>
            <a:pPr marL="109728" indent="0">
              <a:buNone/>
            </a:pPr>
            <a:r>
              <a:rPr lang="en-US" dirty="0">
                <a:latin typeface="Courier"/>
              </a:rPr>
              <a:t>}  </a:t>
            </a:r>
          </a:p>
        </p:txBody>
      </p:sp>
    </p:spTree>
    <p:extLst>
      <p:ext uri="{BB962C8B-B14F-4D97-AF65-F5344CB8AC3E}">
        <p14:creationId xmlns:p14="http://schemas.microsoft.com/office/powerpoint/2010/main" val="131257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Difference between </a:t>
            </a:r>
            <a:r>
              <a:rPr lang="en-US" dirty="0" err="1"/>
              <a:t>ArrayList</a:t>
            </a:r>
            <a:r>
              <a:rPr lang="en-US" dirty="0"/>
              <a:t> and </a:t>
            </a:r>
            <a:r>
              <a:rPr lang="en-US" dirty="0" err="1"/>
              <a:t>LinkedList</a:t>
            </a:r>
            <a:endParaRPr lang="en-US" dirty="0"/>
          </a:p>
        </p:txBody>
      </p:sp>
      <p:sp>
        <p:nvSpPr>
          <p:cNvPr id="3" name="Content Placeholder 2"/>
          <p:cNvSpPr>
            <a:spLocks noGrp="1"/>
          </p:cNvSpPr>
          <p:nvPr>
            <p:ph idx="1"/>
          </p:nvPr>
        </p:nvSpPr>
        <p:spPr>
          <a:xfrm>
            <a:off x="609600" y="1778000"/>
            <a:ext cx="10972800" cy="4673600"/>
          </a:xfrm>
        </p:spPr>
        <p:txBody>
          <a:bodyPr>
            <a:normAutofit/>
          </a:bodyPr>
          <a:lstStyle/>
          <a:p>
            <a:r>
              <a:rPr lang="en-US" sz="2000" dirty="0" err="1"/>
              <a:t>ArrayList</a:t>
            </a:r>
            <a:r>
              <a:rPr lang="en-US" sz="2000" dirty="0"/>
              <a:t> and </a:t>
            </a:r>
            <a:r>
              <a:rPr lang="en-US" sz="2000" dirty="0" err="1"/>
              <a:t>LinkedList</a:t>
            </a:r>
            <a:r>
              <a:rPr lang="en-US" sz="2000" dirty="0"/>
              <a:t> both implements List interface and maintains insertion order. Both are non synchronized classes.</a:t>
            </a:r>
          </a:p>
          <a:p>
            <a:r>
              <a:rPr lang="en-US" sz="2000" dirty="0"/>
              <a:t>But there are many differences between </a:t>
            </a:r>
            <a:r>
              <a:rPr lang="en-US" sz="2000" dirty="0" err="1"/>
              <a:t>ArrayList</a:t>
            </a:r>
            <a:r>
              <a:rPr lang="en-US" sz="2000" dirty="0"/>
              <a:t> and </a:t>
            </a:r>
            <a:r>
              <a:rPr lang="en-US" sz="2000" dirty="0" err="1"/>
              <a:t>LinkedList</a:t>
            </a:r>
            <a:r>
              <a:rPr lang="en-US" sz="2000" dirty="0"/>
              <a:t> classes that are given below.</a:t>
            </a:r>
          </a:p>
        </p:txBody>
      </p:sp>
      <p:pic>
        <p:nvPicPr>
          <p:cNvPr id="4" name="Picture 3"/>
          <p:cNvPicPr>
            <a:picLocks noChangeAspect="1"/>
          </p:cNvPicPr>
          <p:nvPr/>
        </p:nvPicPr>
        <p:blipFill>
          <a:blip r:embed="rId3"/>
          <a:stretch>
            <a:fillRect/>
          </a:stretch>
        </p:blipFill>
        <p:spPr>
          <a:xfrm>
            <a:off x="1915047" y="3095809"/>
            <a:ext cx="8361905" cy="2952381"/>
          </a:xfrm>
          <a:prstGeom prst="rect">
            <a:avLst/>
          </a:prstGeom>
        </p:spPr>
      </p:pic>
    </p:spTree>
    <p:extLst>
      <p:ext uri="{BB962C8B-B14F-4D97-AF65-F5344CB8AC3E}">
        <p14:creationId xmlns:p14="http://schemas.microsoft.com/office/powerpoint/2010/main" val="379747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Example of </a:t>
            </a:r>
            <a:r>
              <a:rPr lang="en-US" dirty="0" err="1"/>
              <a:t>ArrayList</a:t>
            </a:r>
            <a:r>
              <a:rPr lang="en-US" dirty="0"/>
              <a:t> and </a:t>
            </a:r>
            <a:r>
              <a:rPr lang="en-US" dirty="0" err="1"/>
              <a:t>LinkedList</a:t>
            </a:r>
            <a:r>
              <a:rPr lang="en-US" dirty="0"/>
              <a:t> in Java</a:t>
            </a:r>
          </a:p>
        </p:txBody>
      </p:sp>
      <p:sp>
        <p:nvSpPr>
          <p:cNvPr id="3" name="Content Placeholder 2"/>
          <p:cNvSpPr>
            <a:spLocks noGrp="1"/>
          </p:cNvSpPr>
          <p:nvPr>
            <p:ph idx="1"/>
          </p:nvPr>
        </p:nvSpPr>
        <p:spPr>
          <a:xfrm>
            <a:off x="609600" y="1778000"/>
            <a:ext cx="10972800" cy="4673600"/>
          </a:xfrm>
        </p:spPr>
        <p:txBody>
          <a:bodyPr>
            <a:noAutofit/>
          </a:bodyPr>
          <a:lstStyle/>
          <a:p>
            <a:pPr marL="109728" indent="0">
              <a:buNone/>
            </a:pPr>
            <a:r>
              <a:rPr lang="en-US" sz="1200" b="1" dirty="0">
                <a:latin typeface="Courier"/>
              </a:rPr>
              <a:t>import</a:t>
            </a:r>
            <a:r>
              <a:rPr lang="en-US" sz="1200" dirty="0">
                <a:latin typeface="Courier"/>
              </a:rPr>
              <a:t> </a:t>
            </a:r>
            <a:r>
              <a:rPr lang="en-US" sz="1200" dirty="0" err="1">
                <a:latin typeface="Courier"/>
              </a:rPr>
              <a:t>java.util</a:t>
            </a:r>
            <a:r>
              <a:rPr lang="en-US" sz="1200" dirty="0">
                <a:latin typeface="Courier"/>
              </a:rPr>
              <a:t>.*;    </a:t>
            </a:r>
          </a:p>
          <a:p>
            <a:pPr marL="109728" indent="0">
              <a:buNone/>
            </a:pPr>
            <a:r>
              <a:rPr lang="en-US" sz="1200" b="1" dirty="0">
                <a:latin typeface="Courier"/>
              </a:rPr>
              <a:t>class</a:t>
            </a:r>
            <a:r>
              <a:rPr lang="en-US" sz="1200" dirty="0">
                <a:latin typeface="Courier"/>
              </a:rPr>
              <a:t> </a:t>
            </a:r>
            <a:r>
              <a:rPr lang="en-US" sz="1200" dirty="0" err="1">
                <a:latin typeface="Courier"/>
              </a:rPr>
              <a:t>TestArrayLinked</a:t>
            </a:r>
            <a:r>
              <a:rPr lang="en-US" sz="1200" dirty="0">
                <a:latin typeface="Courier"/>
              </a:rPr>
              <a:t>{    </a:t>
            </a:r>
          </a:p>
          <a:p>
            <a:pPr marL="109728" indent="0">
              <a:buNone/>
            </a:pPr>
            <a:r>
              <a:rPr lang="en-US" sz="1200" dirty="0">
                <a:latin typeface="Courier"/>
              </a:rPr>
              <a:t> </a:t>
            </a:r>
            <a:r>
              <a:rPr lang="en-US" sz="1200" b="1" dirty="0">
                <a:latin typeface="Courier"/>
              </a:rPr>
              <a:t>public</a:t>
            </a:r>
            <a:r>
              <a:rPr lang="en-US" sz="1200" dirty="0">
                <a:latin typeface="Courier"/>
              </a:rPr>
              <a:t> </a:t>
            </a:r>
            <a:r>
              <a:rPr lang="en-US" sz="1200" b="1" dirty="0">
                <a:latin typeface="Courier"/>
              </a:rPr>
              <a:t>static</a:t>
            </a:r>
            <a:r>
              <a:rPr lang="en-US" sz="1200" dirty="0">
                <a:latin typeface="Courier"/>
              </a:rPr>
              <a:t> </a:t>
            </a:r>
            <a:r>
              <a:rPr lang="en-US" sz="1200" b="1" dirty="0">
                <a:latin typeface="Courier"/>
              </a:rPr>
              <a:t>void</a:t>
            </a:r>
            <a:r>
              <a:rPr lang="en-US" sz="1200" dirty="0">
                <a:latin typeface="Courier"/>
              </a:rPr>
              <a:t> main(String </a:t>
            </a:r>
            <a:r>
              <a:rPr lang="en-US" sz="1200" dirty="0" err="1">
                <a:latin typeface="Courier"/>
              </a:rPr>
              <a:t>args</a:t>
            </a:r>
            <a:r>
              <a:rPr lang="en-US" sz="1200" dirty="0">
                <a:latin typeface="Courier"/>
              </a:rPr>
              <a:t>[]){    </a:t>
            </a:r>
          </a:p>
          <a:p>
            <a:pPr marL="109728" indent="0">
              <a:buNone/>
            </a:pPr>
            <a:r>
              <a:rPr lang="en-US" sz="1200" dirty="0">
                <a:latin typeface="Courier"/>
              </a:rPr>
              <a:t>     </a:t>
            </a:r>
          </a:p>
          <a:p>
            <a:pPr marL="109728" indent="0">
              <a:buNone/>
            </a:pPr>
            <a:r>
              <a:rPr lang="en-US" sz="1200" dirty="0">
                <a:latin typeface="Courier"/>
              </a:rPr>
              <a:t>  List&lt;String&gt; al=</a:t>
            </a:r>
            <a:r>
              <a:rPr lang="en-US" sz="1200" b="1" dirty="0">
                <a:latin typeface="Courier"/>
              </a:rPr>
              <a:t>new</a:t>
            </a:r>
            <a:r>
              <a:rPr lang="en-US" sz="1200" dirty="0">
                <a:latin typeface="Courier"/>
              </a:rPr>
              <a:t> </a:t>
            </a:r>
            <a:r>
              <a:rPr lang="en-US" sz="1200" dirty="0" err="1">
                <a:latin typeface="Courier"/>
              </a:rPr>
              <a:t>ArrayList</a:t>
            </a:r>
            <a:r>
              <a:rPr lang="en-US" sz="1200" dirty="0">
                <a:latin typeface="Courier"/>
              </a:rPr>
              <a:t>&lt;String&gt;();//creating </a:t>
            </a:r>
            <a:r>
              <a:rPr lang="en-US" sz="1200" dirty="0" err="1">
                <a:latin typeface="Courier"/>
              </a:rPr>
              <a:t>arraylist</a:t>
            </a:r>
            <a:r>
              <a:rPr lang="en-US" sz="1200" dirty="0">
                <a:latin typeface="Courier"/>
              </a:rPr>
              <a:t>    </a:t>
            </a:r>
          </a:p>
          <a:p>
            <a:pPr marL="109728" indent="0">
              <a:buNone/>
            </a:pPr>
            <a:r>
              <a:rPr lang="en-US" sz="1200" dirty="0">
                <a:latin typeface="Courier"/>
              </a:rPr>
              <a:t>  </a:t>
            </a:r>
            <a:r>
              <a:rPr lang="en-US" sz="1200" dirty="0" err="1">
                <a:latin typeface="Courier"/>
              </a:rPr>
              <a:t>al.add</a:t>
            </a:r>
            <a:r>
              <a:rPr lang="en-US" sz="1200" dirty="0">
                <a:latin typeface="Courier"/>
              </a:rPr>
              <a:t>("Ravi");//adding object in </a:t>
            </a:r>
            <a:r>
              <a:rPr lang="en-US" sz="1200" dirty="0" err="1">
                <a:latin typeface="Courier"/>
              </a:rPr>
              <a:t>arraylist</a:t>
            </a:r>
            <a:r>
              <a:rPr lang="en-US" sz="1200" dirty="0">
                <a:latin typeface="Courier"/>
              </a:rPr>
              <a:t>    </a:t>
            </a:r>
          </a:p>
          <a:p>
            <a:pPr marL="109728" indent="0">
              <a:buNone/>
            </a:pPr>
            <a:r>
              <a:rPr lang="en-US" sz="1200" dirty="0">
                <a:latin typeface="Courier"/>
              </a:rPr>
              <a:t>  </a:t>
            </a:r>
            <a:r>
              <a:rPr lang="en-US" sz="1200" dirty="0" err="1">
                <a:latin typeface="Courier"/>
              </a:rPr>
              <a:t>al.add</a:t>
            </a:r>
            <a:r>
              <a:rPr lang="en-US" sz="1200" dirty="0">
                <a:latin typeface="Courier"/>
              </a:rPr>
              <a:t>("Vijay");    </a:t>
            </a:r>
          </a:p>
          <a:p>
            <a:pPr marL="109728" indent="0">
              <a:buNone/>
            </a:pPr>
            <a:r>
              <a:rPr lang="en-US" sz="1200" dirty="0">
                <a:latin typeface="Courier"/>
              </a:rPr>
              <a:t>  </a:t>
            </a:r>
            <a:r>
              <a:rPr lang="en-US" sz="1200" dirty="0" err="1">
                <a:latin typeface="Courier"/>
              </a:rPr>
              <a:t>al.add</a:t>
            </a:r>
            <a:r>
              <a:rPr lang="en-US" sz="1200" dirty="0">
                <a:latin typeface="Courier"/>
              </a:rPr>
              <a:t>("Ravi");    </a:t>
            </a:r>
          </a:p>
          <a:p>
            <a:pPr marL="109728" indent="0">
              <a:buNone/>
            </a:pPr>
            <a:r>
              <a:rPr lang="en-US" sz="1200" dirty="0">
                <a:latin typeface="Courier"/>
              </a:rPr>
              <a:t>  </a:t>
            </a:r>
            <a:r>
              <a:rPr lang="en-US" sz="1200" dirty="0" err="1">
                <a:latin typeface="Courier"/>
              </a:rPr>
              <a:t>al.add</a:t>
            </a:r>
            <a:r>
              <a:rPr lang="en-US" sz="1200" dirty="0">
                <a:latin typeface="Courier"/>
              </a:rPr>
              <a:t>("Ajay");    </a:t>
            </a:r>
          </a:p>
          <a:p>
            <a:pPr marL="109728" indent="0">
              <a:buNone/>
            </a:pPr>
            <a:r>
              <a:rPr lang="en-US" sz="1200" dirty="0">
                <a:latin typeface="Courier"/>
              </a:rPr>
              <a:t>    </a:t>
            </a:r>
          </a:p>
          <a:p>
            <a:pPr marL="109728" indent="0">
              <a:buNone/>
            </a:pPr>
            <a:r>
              <a:rPr lang="en-US" sz="1200" dirty="0">
                <a:latin typeface="Courier"/>
              </a:rPr>
              <a:t>  List&lt;String&gt; al2=</a:t>
            </a:r>
            <a:r>
              <a:rPr lang="en-US" sz="1200" b="1" dirty="0">
                <a:latin typeface="Courier"/>
              </a:rPr>
              <a:t>new</a:t>
            </a:r>
            <a:r>
              <a:rPr lang="en-US" sz="1200" dirty="0">
                <a:latin typeface="Courier"/>
              </a:rPr>
              <a:t> </a:t>
            </a:r>
            <a:r>
              <a:rPr lang="en-US" sz="1200" dirty="0" err="1">
                <a:latin typeface="Courier"/>
              </a:rPr>
              <a:t>LinkedList</a:t>
            </a:r>
            <a:r>
              <a:rPr lang="en-US" sz="1200" dirty="0">
                <a:latin typeface="Courier"/>
              </a:rPr>
              <a:t>&lt;String&gt;();//creating </a:t>
            </a:r>
            <a:r>
              <a:rPr lang="en-US" sz="1200" dirty="0" err="1">
                <a:latin typeface="Courier"/>
              </a:rPr>
              <a:t>linkedlist</a:t>
            </a:r>
            <a:r>
              <a:rPr lang="en-US" sz="1200" dirty="0">
                <a:latin typeface="Courier"/>
              </a:rPr>
              <a:t>    </a:t>
            </a:r>
          </a:p>
          <a:p>
            <a:pPr marL="109728" indent="0">
              <a:buNone/>
            </a:pPr>
            <a:r>
              <a:rPr lang="en-US" sz="1200" dirty="0">
                <a:latin typeface="Courier"/>
              </a:rPr>
              <a:t>  al2.add("James");//adding object in </a:t>
            </a:r>
            <a:r>
              <a:rPr lang="en-US" sz="1200" dirty="0" err="1">
                <a:latin typeface="Courier"/>
              </a:rPr>
              <a:t>linkedlist</a:t>
            </a:r>
            <a:r>
              <a:rPr lang="en-US" sz="1200" dirty="0">
                <a:latin typeface="Courier"/>
              </a:rPr>
              <a:t>    </a:t>
            </a:r>
          </a:p>
          <a:p>
            <a:pPr marL="109728" indent="0">
              <a:buNone/>
            </a:pPr>
            <a:r>
              <a:rPr lang="en-US" sz="1200" dirty="0">
                <a:latin typeface="Courier"/>
              </a:rPr>
              <a:t>  al2.add("Serena");    </a:t>
            </a:r>
          </a:p>
          <a:p>
            <a:pPr marL="109728" indent="0">
              <a:buNone/>
            </a:pPr>
            <a:r>
              <a:rPr lang="en-US" sz="1200" dirty="0">
                <a:latin typeface="Courier"/>
              </a:rPr>
              <a:t>  al2.add("Swati");    </a:t>
            </a:r>
          </a:p>
          <a:p>
            <a:pPr marL="109728" indent="0">
              <a:buNone/>
            </a:pPr>
            <a:r>
              <a:rPr lang="en-US" sz="1200" dirty="0">
                <a:latin typeface="Courier"/>
              </a:rPr>
              <a:t>  al2.add("Junaid");    </a:t>
            </a:r>
          </a:p>
          <a:p>
            <a:pPr marL="109728" indent="0">
              <a:buNone/>
            </a:pPr>
            <a:r>
              <a:rPr lang="en-US" sz="1200" dirty="0">
                <a:latin typeface="Courier"/>
              </a:rPr>
              <a:t>    </a:t>
            </a:r>
          </a:p>
          <a:p>
            <a:pPr marL="109728" indent="0">
              <a:buNone/>
            </a:pPr>
            <a:r>
              <a:rPr lang="en-US" sz="1200" dirty="0">
                <a:latin typeface="Courier"/>
              </a:rPr>
              <a:t>  </a:t>
            </a:r>
            <a:r>
              <a:rPr lang="en-US" sz="1200" dirty="0" err="1">
                <a:latin typeface="Courier"/>
              </a:rPr>
              <a:t>System.out.println</a:t>
            </a:r>
            <a:r>
              <a:rPr lang="en-US" sz="1200" dirty="0">
                <a:latin typeface="Courier"/>
              </a:rPr>
              <a:t>("</a:t>
            </a:r>
            <a:r>
              <a:rPr lang="en-US" sz="1200" dirty="0" err="1">
                <a:latin typeface="Courier"/>
              </a:rPr>
              <a:t>arraylist</a:t>
            </a:r>
            <a:r>
              <a:rPr lang="en-US" sz="1200" dirty="0">
                <a:latin typeface="Courier"/>
              </a:rPr>
              <a:t>: "+al);  </a:t>
            </a:r>
          </a:p>
          <a:p>
            <a:pPr marL="109728" indent="0">
              <a:buNone/>
            </a:pPr>
            <a:r>
              <a:rPr lang="en-US" sz="1200" dirty="0">
                <a:latin typeface="Courier"/>
              </a:rPr>
              <a:t>  </a:t>
            </a:r>
            <a:r>
              <a:rPr lang="en-US" sz="1200" dirty="0" err="1">
                <a:latin typeface="Courier"/>
              </a:rPr>
              <a:t>System.out.println</a:t>
            </a:r>
            <a:r>
              <a:rPr lang="en-US" sz="1200" dirty="0">
                <a:latin typeface="Courier"/>
              </a:rPr>
              <a:t>("</a:t>
            </a:r>
            <a:r>
              <a:rPr lang="en-US" sz="1200" dirty="0" err="1">
                <a:latin typeface="Courier"/>
              </a:rPr>
              <a:t>linkedlist</a:t>
            </a:r>
            <a:r>
              <a:rPr lang="en-US" sz="1200" dirty="0">
                <a:latin typeface="Courier"/>
              </a:rPr>
              <a:t>: "+al2);  </a:t>
            </a:r>
          </a:p>
          <a:p>
            <a:pPr marL="109728" indent="0">
              <a:buNone/>
            </a:pPr>
            <a:r>
              <a:rPr lang="en-US" sz="1200" dirty="0">
                <a:latin typeface="Courier"/>
              </a:rPr>
              <a:t> }    </a:t>
            </a:r>
          </a:p>
          <a:p>
            <a:pPr marL="109728" indent="0">
              <a:buNone/>
            </a:pPr>
            <a:r>
              <a:rPr lang="en-US" sz="1200" dirty="0">
                <a:latin typeface="Courier"/>
              </a:rPr>
              <a:t>}    </a:t>
            </a:r>
          </a:p>
        </p:txBody>
      </p:sp>
    </p:spTree>
    <p:extLst>
      <p:ext uri="{BB962C8B-B14F-4D97-AF65-F5344CB8AC3E}">
        <p14:creationId xmlns:p14="http://schemas.microsoft.com/office/powerpoint/2010/main" val="69075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Searching and Sorting</a:t>
            </a:r>
          </a:p>
        </p:txBody>
      </p:sp>
    </p:spTree>
    <p:extLst>
      <p:ext uri="{BB962C8B-B14F-4D97-AF65-F5344CB8AC3E}">
        <p14:creationId xmlns:p14="http://schemas.microsoft.com/office/powerpoint/2010/main" val="182317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Searching and </a:t>
            </a:r>
            <a:r>
              <a:rPr lang="en-US" b="1" dirty="0" smtClean="0"/>
              <a:t>Sorting</a:t>
            </a:r>
            <a:endParaRPr lang="en-US" dirty="0"/>
          </a:p>
        </p:txBody>
      </p:sp>
      <p:sp>
        <p:nvSpPr>
          <p:cNvPr id="3" name="Content Placeholder 2"/>
          <p:cNvSpPr>
            <a:spLocks noGrp="1"/>
          </p:cNvSpPr>
          <p:nvPr>
            <p:ph idx="1"/>
          </p:nvPr>
        </p:nvSpPr>
        <p:spPr>
          <a:xfrm>
            <a:off x="609600" y="1778000"/>
            <a:ext cx="10972800" cy="4445000"/>
          </a:xfrm>
        </p:spPr>
        <p:txBody>
          <a:bodyPr>
            <a:normAutofit fontScale="85000" lnSpcReduction="20000"/>
          </a:bodyPr>
          <a:lstStyle/>
          <a:p>
            <a:pPr algn="just"/>
            <a:r>
              <a:rPr lang="en-US" sz="3200" dirty="0"/>
              <a:t>TWO ARRAY PROCESSING TECHNIQUES that are particularly common are searching and sorting. </a:t>
            </a:r>
            <a:endParaRPr lang="en-US" sz="3200" dirty="0" smtClean="0"/>
          </a:p>
          <a:p>
            <a:pPr algn="just"/>
            <a:r>
              <a:rPr lang="en-US" sz="3200" dirty="0" smtClean="0"/>
              <a:t>Searching </a:t>
            </a:r>
            <a:r>
              <a:rPr lang="en-US" sz="3200" dirty="0"/>
              <a:t>here refers to finding an item in the array that meets some specified criterion. </a:t>
            </a:r>
            <a:endParaRPr lang="en-US" sz="3200" dirty="0" smtClean="0"/>
          </a:p>
          <a:p>
            <a:pPr algn="just"/>
            <a:r>
              <a:rPr lang="en-US" sz="3200" dirty="0" smtClean="0"/>
              <a:t>Sorting </a:t>
            </a:r>
            <a:r>
              <a:rPr lang="en-US" sz="3200" dirty="0"/>
              <a:t>refers to rearranging all the items in the array into increasing or decreasing order (where the meaning of increasing and decreasing can depend on the context). </a:t>
            </a:r>
            <a:endParaRPr lang="en-US" sz="3200" dirty="0" smtClean="0"/>
          </a:p>
          <a:p>
            <a:pPr algn="just"/>
            <a:r>
              <a:rPr lang="en-US" sz="3200" dirty="0"/>
              <a:t>An array is not just used to store elements but also access those stored values later on. We may also need to search for a particular element in the array. Sorting the array may also be required at times. We will now look into how these things are done using different algorithms. And we shall also see what the big O notation is and use it to determine the efficiency of these algorithms. </a:t>
            </a:r>
            <a:r>
              <a:rPr lang="en-US" sz="3200" dirty="0" smtClean="0"/>
              <a:t>.</a:t>
            </a:r>
            <a:endParaRPr lang="en-US" sz="1900" dirty="0" smtClean="0"/>
          </a:p>
        </p:txBody>
      </p:sp>
    </p:spTree>
    <p:extLst>
      <p:ext uri="{BB962C8B-B14F-4D97-AF65-F5344CB8AC3E}">
        <p14:creationId xmlns:p14="http://schemas.microsoft.com/office/powerpoint/2010/main" val="127652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smtClean="0"/>
              <a:t>Collections</a:t>
            </a:r>
            <a:endParaRPr lang="en-US" dirty="0"/>
          </a:p>
        </p:txBody>
      </p:sp>
      <p:sp>
        <p:nvSpPr>
          <p:cNvPr id="3" name="Content Placeholder 2"/>
          <p:cNvSpPr>
            <a:spLocks noGrp="1"/>
          </p:cNvSpPr>
          <p:nvPr>
            <p:ph idx="1"/>
          </p:nvPr>
        </p:nvSpPr>
        <p:spPr>
          <a:xfrm>
            <a:off x="609600" y="1778000"/>
            <a:ext cx="10972800" cy="4037076"/>
          </a:xfrm>
        </p:spPr>
        <p:txBody>
          <a:bodyPr>
            <a:normAutofit fontScale="92500" lnSpcReduction="10000"/>
          </a:bodyPr>
          <a:lstStyle/>
          <a:p>
            <a:pPr algn="just"/>
            <a:r>
              <a:rPr lang="en-US" sz="3200" b="1" dirty="0"/>
              <a:t>Collections in java</a:t>
            </a:r>
            <a:r>
              <a:rPr lang="en-US" sz="3200" dirty="0"/>
              <a:t> is a framework that provides an architecture to store and manipulate the group of </a:t>
            </a:r>
            <a:r>
              <a:rPr lang="en-US" sz="3200" dirty="0" smtClean="0"/>
              <a:t>objects. </a:t>
            </a:r>
          </a:p>
          <a:p>
            <a:pPr algn="just"/>
            <a:r>
              <a:rPr lang="en-US" sz="3200" dirty="0"/>
              <a:t>All the operations that you perform on a data such as searching, sorting, insertion, manipulation, deletion etc. can be performed by Java Collections</a:t>
            </a:r>
            <a:r>
              <a:rPr lang="en-US" sz="3200" dirty="0" smtClean="0"/>
              <a:t>. </a:t>
            </a:r>
          </a:p>
          <a:p>
            <a:pPr algn="just"/>
            <a:r>
              <a:rPr lang="en-US" sz="3200" dirty="0"/>
              <a:t>Java Collection simply means a single unit of objects. Java Collection framework provides many interfaces (Set, List, Queue, </a:t>
            </a:r>
            <a:r>
              <a:rPr lang="en-US" sz="3200" dirty="0" err="1"/>
              <a:t>Deque</a:t>
            </a:r>
            <a:r>
              <a:rPr lang="en-US" sz="3200" dirty="0"/>
              <a:t> etc.) and classes (</a:t>
            </a:r>
            <a:r>
              <a:rPr lang="en-US" sz="3200" dirty="0" err="1"/>
              <a:t>ArrayList</a:t>
            </a:r>
            <a:r>
              <a:rPr lang="en-US" sz="3200" dirty="0"/>
              <a:t>, Vector, </a:t>
            </a:r>
            <a:r>
              <a:rPr lang="en-US" sz="3200" dirty="0" err="1"/>
              <a:t>LinkedList</a:t>
            </a:r>
            <a:r>
              <a:rPr lang="en-US" sz="3200" dirty="0"/>
              <a:t>, </a:t>
            </a:r>
            <a:r>
              <a:rPr lang="en-US" sz="3200" dirty="0" err="1"/>
              <a:t>PriorityQueue</a:t>
            </a:r>
            <a:r>
              <a:rPr lang="en-US" sz="3200" dirty="0"/>
              <a:t>, </a:t>
            </a:r>
            <a:r>
              <a:rPr lang="en-US" sz="3200" dirty="0" err="1"/>
              <a:t>HashSet</a:t>
            </a:r>
            <a:r>
              <a:rPr lang="en-US" sz="3200" dirty="0"/>
              <a:t>, </a:t>
            </a:r>
            <a:r>
              <a:rPr lang="en-US" sz="3200" dirty="0" err="1"/>
              <a:t>LinkedHashSet</a:t>
            </a:r>
            <a:r>
              <a:rPr lang="en-US" sz="3200" dirty="0"/>
              <a:t>, </a:t>
            </a:r>
            <a:r>
              <a:rPr lang="en-US" sz="3200" dirty="0" err="1"/>
              <a:t>TreeSet</a:t>
            </a:r>
            <a:r>
              <a:rPr lang="en-US" sz="3200" dirty="0"/>
              <a:t> </a:t>
            </a:r>
            <a:r>
              <a:rPr lang="en-US" sz="3200" dirty="0" err="1"/>
              <a:t>etc</a:t>
            </a:r>
            <a:r>
              <a:rPr lang="en-US" sz="3200" dirty="0"/>
              <a:t>)</a:t>
            </a:r>
            <a:r>
              <a:rPr lang="en-US" sz="3200" dirty="0" smtClean="0"/>
              <a:t>.</a:t>
            </a:r>
            <a:endParaRPr lang="en-US" sz="1900" dirty="0" smtClean="0"/>
          </a:p>
        </p:txBody>
      </p:sp>
    </p:spTree>
    <p:extLst>
      <p:ext uri="{BB962C8B-B14F-4D97-AF65-F5344CB8AC3E}">
        <p14:creationId xmlns:p14="http://schemas.microsoft.com/office/powerpoint/2010/main" val="169255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Simple Search or Linear Search</a:t>
            </a:r>
            <a:endParaRPr lang="en-US" dirty="0"/>
          </a:p>
        </p:txBody>
      </p:sp>
      <p:sp>
        <p:nvSpPr>
          <p:cNvPr id="3" name="Content Placeholder 2"/>
          <p:cNvSpPr>
            <a:spLocks noGrp="1"/>
          </p:cNvSpPr>
          <p:nvPr>
            <p:ph idx="1"/>
          </p:nvPr>
        </p:nvSpPr>
        <p:spPr>
          <a:xfrm>
            <a:off x="609600" y="1778000"/>
            <a:ext cx="10972800" cy="4495800"/>
          </a:xfrm>
        </p:spPr>
        <p:txBody>
          <a:bodyPr>
            <a:noAutofit/>
          </a:bodyPr>
          <a:lstStyle/>
          <a:p>
            <a:pPr algn="just"/>
            <a:r>
              <a:rPr lang="en-US" sz="2400" dirty="0"/>
              <a:t>The simplest way to search for an element is to iterate through the entire array and compare each value of that array with the target element. </a:t>
            </a:r>
            <a:endParaRPr lang="en-US" sz="2400" dirty="0" smtClean="0"/>
          </a:p>
          <a:p>
            <a:pPr algn="just"/>
            <a:r>
              <a:rPr lang="en-US" sz="2400" dirty="0" smtClean="0"/>
              <a:t>When </a:t>
            </a:r>
            <a:r>
              <a:rPr lang="en-US" sz="2400" dirty="0"/>
              <a:t>a match is found, we may break out of the loop if we are sure that there exist no duplicate values. </a:t>
            </a:r>
            <a:endParaRPr lang="en-US" sz="2400" dirty="0" smtClean="0"/>
          </a:p>
          <a:p>
            <a:pPr algn="just"/>
            <a:r>
              <a:rPr lang="en-US" sz="2400" dirty="0" smtClean="0"/>
              <a:t>However</a:t>
            </a:r>
            <a:r>
              <a:rPr lang="en-US" sz="2400" dirty="0"/>
              <a:t>, if duplicate values do exist in the array, we might have to continue searching even when a match is found. Since we search for the elements in a linear order from left to right ( by convention, you may also search from the end of the array to the beginning), this algorithm is named as linear search. </a:t>
            </a:r>
            <a:endParaRPr lang="en-US" sz="2400" dirty="0" smtClean="0"/>
          </a:p>
        </p:txBody>
      </p:sp>
    </p:spTree>
    <p:extLst>
      <p:ext uri="{BB962C8B-B14F-4D97-AF65-F5344CB8AC3E}">
        <p14:creationId xmlns:p14="http://schemas.microsoft.com/office/powerpoint/2010/main" val="136348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Simple Search or Linear 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marL="109728" indent="0" algn="just">
              <a:buNone/>
            </a:pPr>
            <a:r>
              <a:rPr lang="en-US" sz="1800" dirty="0" err="1">
                <a:latin typeface="Courier"/>
              </a:rPr>
              <a:t>int</a:t>
            </a:r>
            <a:r>
              <a:rPr lang="en-US" sz="1800" dirty="0">
                <a:latin typeface="Courier"/>
              </a:rPr>
              <a:t>[] a = { 3, 34, 5,91, 100}; // an array not containing duplicates</a:t>
            </a:r>
          </a:p>
          <a:p>
            <a:pPr marL="109728" indent="0" algn="just">
              <a:buNone/>
            </a:pPr>
            <a:r>
              <a:rPr lang="en-US" sz="1800" dirty="0" err="1">
                <a:latin typeface="Courier"/>
              </a:rPr>
              <a:t>int</a:t>
            </a:r>
            <a:r>
              <a:rPr lang="en-US" sz="1800" dirty="0">
                <a:latin typeface="Courier"/>
              </a:rPr>
              <a:t> target = 91; // the element to be searched</a:t>
            </a:r>
          </a:p>
          <a:p>
            <a:pPr marL="109728" indent="0" algn="just">
              <a:buNone/>
            </a:pPr>
            <a:r>
              <a:rPr lang="en-US" sz="1800" dirty="0">
                <a:latin typeface="Courier"/>
              </a:rPr>
              <a:t>for( </a:t>
            </a:r>
            <a:r>
              <a:rPr lang="en-US" sz="1800" dirty="0" err="1">
                <a:latin typeface="Courier"/>
              </a:rPr>
              <a:t>int</a:t>
            </a:r>
            <a:r>
              <a:rPr lang="en-US" sz="1800" dirty="0">
                <a:latin typeface="Courier"/>
              </a:rPr>
              <a:t> </a:t>
            </a:r>
            <a:r>
              <a:rPr lang="en-US" sz="1800" dirty="0" err="1">
                <a:latin typeface="Courier"/>
              </a:rPr>
              <a:t>i</a:t>
            </a:r>
            <a:r>
              <a:rPr lang="en-US" sz="1800" dirty="0">
                <a:latin typeface="Courier"/>
              </a:rPr>
              <a:t>=0; </a:t>
            </a:r>
            <a:r>
              <a:rPr lang="en-US" sz="1800" dirty="0" err="1">
                <a:latin typeface="Courier"/>
              </a:rPr>
              <a:t>i</a:t>
            </a:r>
            <a:r>
              <a:rPr lang="en-US" sz="1800" dirty="0">
                <a:latin typeface="Courier"/>
              </a:rPr>
              <a:t>&lt;</a:t>
            </a:r>
            <a:r>
              <a:rPr lang="en-US" sz="1800" dirty="0" err="1">
                <a:latin typeface="Courier"/>
              </a:rPr>
              <a:t>a.length</a:t>
            </a:r>
            <a:r>
              <a:rPr lang="en-US" sz="1800" dirty="0">
                <a:latin typeface="Courier"/>
              </a:rPr>
              <a:t>; </a:t>
            </a:r>
            <a:r>
              <a:rPr lang="en-US" sz="1800" dirty="0" err="1">
                <a:latin typeface="Courier"/>
              </a:rPr>
              <a:t>i</a:t>
            </a:r>
            <a:r>
              <a:rPr lang="en-US" sz="1800" dirty="0">
                <a:latin typeface="Courier"/>
              </a:rPr>
              <a:t>++) {</a:t>
            </a:r>
          </a:p>
          <a:p>
            <a:pPr marL="109728" indent="0" algn="just">
              <a:buNone/>
            </a:pPr>
            <a:r>
              <a:rPr lang="en-US" sz="1800" dirty="0">
                <a:latin typeface="Courier"/>
              </a:rPr>
              <a:t>    if(a[</a:t>
            </a:r>
            <a:r>
              <a:rPr lang="en-US" sz="1800" dirty="0" err="1">
                <a:latin typeface="Courier"/>
              </a:rPr>
              <a:t>i</a:t>
            </a:r>
            <a:r>
              <a:rPr lang="en-US" sz="1800" dirty="0">
                <a:latin typeface="Courier"/>
              </a:rPr>
              <a:t>]==target) {</a:t>
            </a:r>
          </a:p>
          <a:p>
            <a:pPr marL="109728" indent="0" algn="just">
              <a:buNone/>
            </a:pPr>
            <a:r>
              <a:rPr lang="en-US" sz="1800" dirty="0">
                <a:latin typeface="Courier"/>
              </a:rPr>
              <a:t>        </a:t>
            </a:r>
            <a:r>
              <a:rPr lang="en-US" sz="1800" dirty="0" err="1">
                <a:latin typeface="Courier"/>
              </a:rPr>
              <a:t>System.out.println</a:t>
            </a:r>
            <a:r>
              <a:rPr lang="en-US" sz="1800" dirty="0">
                <a:latin typeface="Courier"/>
              </a:rPr>
              <a:t> ( "Element found at index "+</a:t>
            </a:r>
            <a:r>
              <a:rPr lang="en-US" sz="1800" dirty="0" err="1">
                <a:latin typeface="Courier"/>
              </a:rPr>
              <a:t>i</a:t>
            </a:r>
            <a:r>
              <a:rPr lang="en-US" sz="1800" dirty="0">
                <a:latin typeface="Courier"/>
              </a:rPr>
              <a:t>);</a:t>
            </a:r>
          </a:p>
          <a:p>
            <a:pPr marL="109728" indent="0" algn="just">
              <a:buNone/>
            </a:pPr>
            <a:r>
              <a:rPr lang="en-US" sz="1800" dirty="0">
                <a:latin typeface="Courier"/>
              </a:rPr>
              <a:t>        break; // break should be omitted if the array contains duplicates</a:t>
            </a:r>
          </a:p>
          <a:p>
            <a:pPr marL="109728" indent="0" algn="just">
              <a:buNone/>
            </a:pPr>
            <a:r>
              <a:rPr lang="en-US" sz="1800" dirty="0">
                <a:latin typeface="Courier"/>
              </a:rPr>
              <a:t>    }</a:t>
            </a:r>
          </a:p>
          <a:p>
            <a:pPr marL="109728" indent="0" algn="just">
              <a:buNone/>
            </a:pPr>
            <a:r>
              <a:rPr lang="en-US" sz="1800" dirty="0">
                <a:latin typeface="Courier"/>
              </a:rPr>
              <a:t>}</a:t>
            </a:r>
            <a:endParaRPr lang="en-US" sz="3200" dirty="0" smtClean="0">
              <a:latin typeface="Courier"/>
            </a:endParaRPr>
          </a:p>
        </p:txBody>
      </p:sp>
    </p:spTree>
    <p:extLst>
      <p:ext uri="{BB962C8B-B14F-4D97-AF65-F5344CB8AC3E}">
        <p14:creationId xmlns:p14="http://schemas.microsoft.com/office/powerpoint/2010/main" val="34260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Simple Search or Linear 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400" dirty="0"/>
              <a:t>Before we move onto the next algorithm, we will look at what efficiency means in the context of algorithms. </a:t>
            </a:r>
            <a:endParaRPr lang="en-US" sz="2400" dirty="0" smtClean="0"/>
          </a:p>
          <a:p>
            <a:pPr algn="just"/>
            <a:r>
              <a:rPr lang="en-US" sz="2400" dirty="0" smtClean="0"/>
              <a:t>There </a:t>
            </a:r>
            <a:r>
              <a:rPr lang="en-US" sz="2400" dirty="0"/>
              <a:t>are two things that have to be taken care of when we write algorithms. </a:t>
            </a:r>
            <a:r>
              <a:rPr lang="en-US" sz="2400" dirty="0" smtClean="0"/>
              <a:t>The </a:t>
            </a:r>
            <a:r>
              <a:rPr lang="en-US" sz="2400" dirty="0"/>
              <a:t>first is the execution time and the second is the memory requirement. Execution time is determined by the numbers of statements that are excited by the algorithm while memory requirement is determined by the additional variables that we use. </a:t>
            </a:r>
            <a:endParaRPr lang="en-US" sz="2400" dirty="0" smtClean="0"/>
          </a:p>
          <a:p>
            <a:pPr algn="just"/>
            <a:r>
              <a:rPr lang="en-US" sz="2400" dirty="0" smtClean="0"/>
              <a:t>In </a:t>
            </a:r>
            <a:r>
              <a:rPr lang="en-US" sz="2400" dirty="0"/>
              <a:t>the above program, we have used only one variable, target, which falls under memory requirement. However, the execution time cannot be specified directly as such even if we consider every statement to take the same time to execute. </a:t>
            </a:r>
            <a:endParaRPr lang="en-US" sz="2400" dirty="0" smtClean="0"/>
          </a:p>
          <a:p>
            <a:pPr algn="just"/>
            <a:r>
              <a:rPr lang="en-US" sz="2400" dirty="0" smtClean="0"/>
              <a:t>The </a:t>
            </a:r>
            <a:r>
              <a:rPr lang="en-US" sz="2400" dirty="0"/>
              <a:t>reason is that, in this particular algorithm, if the target is in the beginning of the array, then this search would require only a single comparison which is known as the best case. </a:t>
            </a:r>
            <a:endParaRPr lang="en-US" sz="2400" dirty="0" smtClean="0"/>
          </a:p>
          <a:p>
            <a:pPr algn="just"/>
            <a:endParaRPr lang="en-US" sz="4000" dirty="0" smtClean="0">
              <a:latin typeface="Courier"/>
            </a:endParaRPr>
          </a:p>
        </p:txBody>
      </p:sp>
    </p:spTree>
    <p:extLst>
      <p:ext uri="{BB962C8B-B14F-4D97-AF65-F5344CB8AC3E}">
        <p14:creationId xmlns:p14="http://schemas.microsoft.com/office/powerpoint/2010/main" val="170462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Simple Search or Linear 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400" dirty="0"/>
              <a:t>However if the target is located at the end of the array, the number of comparisons required would be equal to the length of the array. This is the worst case. The average execution time would occur when the target is located in the middle of the array. So, one thing that we can conclude is that the efficiency of algorithms depends on the input data too. Here arises the need for a </a:t>
            </a:r>
            <a:r>
              <a:rPr lang="en-US" sz="2400" dirty="0" err="1"/>
              <a:t>standardised</a:t>
            </a:r>
            <a:r>
              <a:rPr lang="en-US" sz="2400" dirty="0"/>
              <a:t> comparison of efficiencies. And one solution </a:t>
            </a:r>
            <a:r>
              <a:rPr lang="en-US" sz="2400" dirty="0" smtClean="0"/>
              <a:t>is </a:t>
            </a:r>
            <a:r>
              <a:rPr lang="en-US" sz="2400" dirty="0"/>
              <a:t>the Big O notation. </a:t>
            </a:r>
            <a:endParaRPr lang="en-US" sz="2400" dirty="0" smtClean="0"/>
          </a:p>
          <a:p>
            <a:pPr algn="just"/>
            <a:r>
              <a:rPr lang="en-US" sz="2400" dirty="0"/>
              <a:t>The big O notation is gives us a relation between the number of data items contained in the array and the number of comparisons required. It takes the worst case into account. It determines how hard an algorithm has to work to obtain the result. In this particular linear search algorithm, if the number of data items are n, then the number of compressions required are also n. This is the order of the algorithm. Hence, linear search is said to be an algorithm of order n. </a:t>
            </a:r>
            <a:endParaRPr lang="en-US" sz="2400" dirty="0" smtClean="0">
              <a:latin typeface="Courier"/>
            </a:endParaRPr>
          </a:p>
        </p:txBody>
      </p:sp>
    </p:spTree>
    <p:extLst>
      <p:ext uri="{BB962C8B-B14F-4D97-AF65-F5344CB8AC3E}">
        <p14:creationId xmlns:p14="http://schemas.microsoft.com/office/powerpoint/2010/main" val="47808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5054600" cy="4864100"/>
          </a:xfrm>
        </p:spPr>
        <p:txBody>
          <a:bodyPr>
            <a:noAutofit/>
          </a:bodyPr>
          <a:lstStyle/>
          <a:p>
            <a:pPr algn="just"/>
            <a:r>
              <a:rPr lang="en-US" sz="2000" dirty="0"/>
              <a:t>Binary search is an efficient algorithm which can be used to search in a sorted array. Note that the array has to be sorted in either ascending or descending order for the algorithm to worth. </a:t>
            </a:r>
            <a:endParaRPr lang="en-US" sz="2000" dirty="0" smtClean="0"/>
          </a:p>
          <a:p>
            <a:pPr algn="just"/>
            <a:r>
              <a:rPr lang="en-US" sz="2000" dirty="0" smtClean="0"/>
              <a:t>Initially</a:t>
            </a:r>
            <a:r>
              <a:rPr lang="en-US" sz="2000" dirty="0"/>
              <a:t>, the range of the array to be searched begins at the first element of the array and extends up to the last element. </a:t>
            </a:r>
            <a:endParaRPr lang="en-US" sz="2000" dirty="0" smtClean="0"/>
          </a:p>
          <a:p>
            <a:pPr algn="just"/>
            <a:r>
              <a:rPr lang="en-US" sz="2000" dirty="0" smtClean="0"/>
              <a:t>This </a:t>
            </a:r>
            <a:r>
              <a:rPr lang="en-US" sz="2000" dirty="0"/>
              <a:t>range reduces by half in every iteration. We locate the middle element of the array and compare it with the target. If the target equals the middle element, our search is completed, otherwise the range has to be adjusted accordingly.</a:t>
            </a:r>
          </a:p>
        </p:txBody>
      </p:sp>
      <p:pic>
        <p:nvPicPr>
          <p:cNvPr id="4" name="Picture 3"/>
          <p:cNvPicPr>
            <a:picLocks noChangeAspect="1"/>
          </p:cNvPicPr>
          <p:nvPr/>
        </p:nvPicPr>
        <p:blipFill>
          <a:blip r:embed="rId3"/>
          <a:stretch>
            <a:fillRect/>
          </a:stretch>
        </p:blipFill>
        <p:spPr>
          <a:xfrm>
            <a:off x="6375400" y="1778000"/>
            <a:ext cx="4711700" cy="4497532"/>
          </a:xfrm>
          <a:prstGeom prst="rect">
            <a:avLst/>
          </a:prstGeom>
        </p:spPr>
      </p:pic>
    </p:spTree>
    <p:extLst>
      <p:ext uri="{BB962C8B-B14F-4D97-AF65-F5344CB8AC3E}">
        <p14:creationId xmlns:p14="http://schemas.microsoft.com/office/powerpoint/2010/main" val="311827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400" dirty="0"/>
              <a:t>For now, assume that the array is sorted in ascending order. If the middle element is smaller than the target, then the target cannot be found in the left half of the array as each of those elements would also be smaller than the target. </a:t>
            </a:r>
            <a:endParaRPr lang="en-US" sz="2400" dirty="0" smtClean="0"/>
          </a:p>
          <a:p>
            <a:pPr algn="just"/>
            <a:r>
              <a:rPr lang="en-US" sz="2400" dirty="0" smtClean="0"/>
              <a:t>Hence</a:t>
            </a:r>
            <a:r>
              <a:rPr lang="en-US" sz="2400" dirty="0"/>
              <a:t>, we can narrow down our search to the right half of the array. On the other hand, if the middle element is larger than the target, we narrow our search to the left auld of the array. Clearly, the range of elements to be searched has been reduced by half. </a:t>
            </a:r>
            <a:endParaRPr lang="en-US" sz="2400" dirty="0" smtClean="0"/>
          </a:p>
          <a:p>
            <a:pPr algn="just"/>
            <a:r>
              <a:rPr lang="en-US" sz="2400" dirty="0" smtClean="0"/>
              <a:t>We </a:t>
            </a:r>
            <a:r>
              <a:rPr lang="en-US" sz="2400" dirty="0"/>
              <a:t>now perform the same operation of finding the middle element of the new range and reduce the range accordingly. In the second iteration, the range of elements to be searched reduces to one fourth of the original array length. Similarly, with the third iteration, the range of elements reduce to one eighth</a:t>
            </a:r>
            <a:r>
              <a:rPr lang="en-US" sz="2400" dirty="0" smtClean="0"/>
              <a:t>.</a:t>
            </a:r>
            <a:endParaRPr lang="en-US" sz="2400" dirty="0" smtClean="0">
              <a:latin typeface="Courier"/>
            </a:endParaRPr>
          </a:p>
        </p:txBody>
      </p:sp>
    </p:spTree>
    <p:extLst>
      <p:ext uri="{BB962C8B-B14F-4D97-AF65-F5344CB8AC3E}">
        <p14:creationId xmlns:p14="http://schemas.microsoft.com/office/powerpoint/2010/main" val="36615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000" dirty="0"/>
              <a:t>We now have to represent this algorithm programmatically. For this purpose, we take two variables left and right which represent the bounds of the array to be searched. Left indicates the left bound of the range and right indicates the right bound of the range. </a:t>
            </a:r>
            <a:endParaRPr lang="en-US" sz="2000" dirty="0" smtClean="0"/>
          </a:p>
          <a:p>
            <a:pPr algn="just"/>
            <a:r>
              <a:rPr lang="en-US" sz="2000" dirty="0" smtClean="0"/>
              <a:t>Initially</a:t>
            </a:r>
            <a:r>
              <a:rPr lang="en-US" sz="2000" dirty="0"/>
              <a:t>, the left bound is set to 0 and the right bound is set to array length -1. We then use a while loop to perform the repetitive task of finding the middle element and comparing it with the target event. </a:t>
            </a:r>
            <a:endParaRPr lang="en-US" sz="2000" dirty="0" smtClean="0"/>
          </a:p>
          <a:p>
            <a:pPr algn="just"/>
            <a:r>
              <a:rPr lang="en-US" sz="2000" dirty="0" smtClean="0"/>
              <a:t>We </a:t>
            </a:r>
            <a:r>
              <a:rPr lang="en-US" sz="2000" dirty="0"/>
              <a:t>shall look into the termination condition of while shortly. For now, the various things to be included in the while loop are statements to find the middle element, compare it with the target and set the left and right bounds accordingly. </a:t>
            </a:r>
            <a:endParaRPr lang="en-US" sz="2000" dirty="0" smtClean="0"/>
          </a:p>
          <a:p>
            <a:pPr algn="just"/>
            <a:r>
              <a:rPr lang="en-US" sz="2000" dirty="0" smtClean="0"/>
              <a:t>Now </a:t>
            </a:r>
            <a:r>
              <a:rPr lang="en-US" sz="2000" dirty="0"/>
              <a:t>coming to the condition in the while loop, this process of finding the middle element and comparing it with the target would end when we are left with just a single element. This happens when the value of left and right becomes identical. On moving further, either right would become less than left or left would become more than right. At this point of time, the search needs to be stopped. Hence the loop condition is left&lt;=right.</a:t>
            </a:r>
          </a:p>
        </p:txBody>
      </p:sp>
    </p:spTree>
    <p:extLst>
      <p:ext uri="{BB962C8B-B14F-4D97-AF65-F5344CB8AC3E}">
        <p14:creationId xmlns:p14="http://schemas.microsoft.com/office/powerpoint/2010/main" val="307310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marL="109728" indent="0" algn="just">
              <a:buNone/>
            </a:pPr>
            <a:r>
              <a:rPr lang="en-US" sz="1600" dirty="0" err="1">
                <a:latin typeface="Courier"/>
              </a:rPr>
              <a:t>int</a:t>
            </a:r>
            <a:r>
              <a:rPr lang="en-US" sz="1600" dirty="0">
                <a:latin typeface="Courier"/>
              </a:rPr>
              <a:t>[] a = {3, 7, 10, 15, 91, 110, 150}; // a sorted array not containing duplicates</a:t>
            </a:r>
          </a:p>
          <a:p>
            <a:pPr marL="109728" indent="0" algn="just">
              <a:buNone/>
            </a:pPr>
            <a:r>
              <a:rPr lang="en-US" sz="1600" dirty="0" err="1">
                <a:latin typeface="Courier"/>
              </a:rPr>
              <a:t>int</a:t>
            </a:r>
            <a:r>
              <a:rPr lang="en-US" sz="1600" dirty="0">
                <a:latin typeface="Courier"/>
              </a:rPr>
              <a:t> target = 91; // the element to be searched</a:t>
            </a:r>
          </a:p>
          <a:p>
            <a:pPr marL="109728" indent="0" algn="just">
              <a:buNone/>
            </a:pPr>
            <a:r>
              <a:rPr lang="en-US" sz="1600" dirty="0" err="1">
                <a:latin typeface="Courier"/>
              </a:rPr>
              <a:t>int</a:t>
            </a:r>
            <a:r>
              <a:rPr lang="en-US" sz="1600" dirty="0">
                <a:latin typeface="Courier"/>
              </a:rPr>
              <a:t> left = 0;</a:t>
            </a:r>
          </a:p>
          <a:p>
            <a:pPr marL="109728" indent="0" algn="just">
              <a:buNone/>
            </a:pPr>
            <a:r>
              <a:rPr lang="en-US" sz="1600" dirty="0" err="1">
                <a:latin typeface="Courier"/>
              </a:rPr>
              <a:t>int</a:t>
            </a:r>
            <a:r>
              <a:rPr lang="en-US" sz="1600" dirty="0">
                <a:latin typeface="Courier"/>
              </a:rPr>
              <a:t> middle;</a:t>
            </a:r>
          </a:p>
          <a:p>
            <a:pPr marL="109728" indent="0" algn="just">
              <a:buNone/>
            </a:pPr>
            <a:r>
              <a:rPr lang="en-US" sz="1600" dirty="0" err="1">
                <a:latin typeface="Courier"/>
              </a:rPr>
              <a:t>int</a:t>
            </a:r>
            <a:r>
              <a:rPr lang="en-US" sz="1600" dirty="0">
                <a:latin typeface="Courier"/>
              </a:rPr>
              <a:t> right = </a:t>
            </a:r>
            <a:r>
              <a:rPr lang="en-US" sz="1600" dirty="0" err="1">
                <a:latin typeface="Courier"/>
              </a:rPr>
              <a:t>a.length</a:t>
            </a:r>
            <a:r>
              <a:rPr lang="en-US" sz="1600" dirty="0">
                <a:latin typeface="Courier"/>
              </a:rPr>
              <a:t> - 1;</a:t>
            </a:r>
          </a:p>
          <a:p>
            <a:pPr marL="109728" indent="0" algn="just">
              <a:buNone/>
            </a:pPr>
            <a:r>
              <a:rPr lang="en-US" sz="1600" dirty="0">
                <a:latin typeface="Courier"/>
              </a:rPr>
              <a:t>while (left &lt;= right) {</a:t>
            </a:r>
          </a:p>
          <a:p>
            <a:pPr marL="109728" indent="0" algn="just">
              <a:buNone/>
            </a:pPr>
            <a:r>
              <a:rPr lang="en-US" sz="1600" dirty="0">
                <a:latin typeface="Courier"/>
              </a:rPr>
              <a:t>    middle = (left + right) / 2;</a:t>
            </a:r>
          </a:p>
          <a:p>
            <a:pPr marL="109728" indent="0" algn="just">
              <a:buNone/>
            </a:pPr>
            <a:r>
              <a:rPr lang="en-US" sz="1600" dirty="0">
                <a:latin typeface="Courier"/>
              </a:rPr>
              <a:t>    if (a[middle] == target) {</a:t>
            </a:r>
          </a:p>
          <a:p>
            <a:pPr marL="109728" indent="0" algn="just">
              <a:buNone/>
            </a:pPr>
            <a:r>
              <a:rPr lang="en-US" sz="1600" dirty="0">
                <a:latin typeface="Courier"/>
              </a:rPr>
              <a:t>        </a:t>
            </a:r>
            <a:r>
              <a:rPr lang="en-US" sz="1600" dirty="0" err="1">
                <a:latin typeface="Courier"/>
              </a:rPr>
              <a:t>System.out.println</a:t>
            </a:r>
            <a:r>
              <a:rPr lang="en-US" sz="1600" dirty="0">
                <a:latin typeface="Courier"/>
              </a:rPr>
              <a:t>("Element found at index " + middle);</a:t>
            </a:r>
          </a:p>
          <a:p>
            <a:pPr marL="109728" indent="0" algn="just">
              <a:buNone/>
            </a:pPr>
            <a:r>
              <a:rPr lang="en-US" sz="1600" dirty="0">
                <a:latin typeface="Courier"/>
              </a:rPr>
              <a:t>        break;</a:t>
            </a:r>
          </a:p>
          <a:p>
            <a:pPr marL="109728" indent="0" algn="just">
              <a:buNone/>
            </a:pPr>
            <a:r>
              <a:rPr lang="en-US" sz="1600" dirty="0">
                <a:latin typeface="Courier"/>
              </a:rPr>
              <a:t>    } else if (a[middle] &lt; target) {</a:t>
            </a:r>
          </a:p>
          <a:p>
            <a:pPr marL="109728" indent="0" algn="just">
              <a:buNone/>
            </a:pPr>
            <a:r>
              <a:rPr lang="en-US" sz="1600" dirty="0">
                <a:latin typeface="Courier"/>
              </a:rPr>
              <a:t>        left = middle + 1;</a:t>
            </a:r>
          </a:p>
          <a:p>
            <a:pPr marL="109728" indent="0" algn="just">
              <a:buNone/>
            </a:pPr>
            <a:r>
              <a:rPr lang="en-US" sz="1600" dirty="0">
                <a:latin typeface="Courier"/>
              </a:rPr>
              <a:t>    } else if (a[middle] &gt; target) {</a:t>
            </a:r>
          </a:p>
          <a:p>
            <a:pPr marL="109728" indent="0" algn="just">
              <a:buNone/>
            </a:pPr>
            <a:r>
              <a:rPr lang="en-US" sz="1600" dirty="0">
                <a:latin typeface="Courier"/>
              </a:rPr>
              <a:t>        right = middle - 1;</a:t>
            </a:r>
          </a:p>
          <a:p>
            <a:pPr marL="109728" indent="0" algn="just">
              <a:buNone/>
            </a:pPr>
            <a:r>
              <a:rPr lang="en-US" sz="1600" dirty="0">
                <a:latin typeface="Courier"/>
              </a:rPr>
              <a:t>    }</a:t>
            </a:r>
          </a:p>
          <a:p>
            <a:pPr marL="109728" indent="0" algn="just">
              <a:buNone/>
            </a:pPr>
            <a:r>
              <a:rPr lang="en-US" sz="1600" dirty="0">
                <a:latin typeface="Courier"/>
              </a:rPr>
              <a:t>}</a:t>
            </a:r>
            <a:endParaRPr lang="en-US" sz="2000" dirty="0">
              <a:latin typeface="Courier"/>
            </a:endParaRPr>
          </a:p>
        </p:txBody>
      </p:sp>
    </p:spTree>
    <p:extLst>
      <p:ext uri="{BB962C8B-B14F-4D97-AF65-F5344CB8AC3E}">
        <p14:creationId xmlns:p14="http://schemas.microsoft.com/office/powerpoint/2010/main" val="211077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000" dirty="0"/>
              <a:t>Now we move to sorting of arrays. Sorting refers to arranging the elements of an array in either ascending or descending order. We will in the code snippets that follow arrange the elements in ascending order. The code may be suitably modified to sort in descending order. We will deal with two algorithms: Simple or selection sort and insertion or bubble sort. </a:t>
            </a:r>
          </a:p>
          <a:p>
            <a:pPr algn="just"/>
            <a:r>
              <a:rPr lang="en-US" sz="2000" dirty="0"/>
              <a:t>The selection sort algorithm is rather quiet simple. We start from the left of the array and search for the smallest element and then place is at index 0 by swapping the two elements. In order to find the smallest element, we first assume that the element at index zero is the smallest and assign the index 0 to a variable, say </a:t>
            </a:r>
            <a:r>
              <a:rPr lang="en-US" sz="2000" dirty="0" err="1"/>
              <a:t>minPos</a:t>
            </a:r>
            <a:r>
              <a:rPr lang="en-US" sz="2000" dirty="0"/>
              <a:t>. </a:t>
            </a:r>
            <a:endParaRPr lang="en-US" sz="2000" dirty="0" smtClean="0"/>
          </a:p>
          <a:p>
            <a:pPr algn="just"/>
            <a:r>
              <a:rPr lang="en-US" sz="2000" dirty="0" smtClean="0"/>
              <a:t>We </a:t>
            </a:r>
            <a:r>
              <a:rPr lang="en-US" sz="2000" dirty="0"/>
              <a:t>then compare each of the successive elements with the value held at </a:t>
            </a:r>
            <a:r>
              <a:rPr lang="en-US" sz="2000" dirty="0" err="1"/>
              <a:t>minPos</a:t>
            </a:r>
            <a:r>
              <a:rPr lang="en-US" sz="2000" dirty="0"/>
              <a:t>. If the new value in smaller than what </a:t>
            </a:r>
            <a:r>
              <a:rPr lang="en-US" sz="2000" dirty="0" err="1"/>
              <a:t>minPos</a:t>
            </a:r>
            <a:r>
              <a:rPr lang="en-US" sz="2000" dirty="0"/>
              <a:t> corresponds to, the index stored in </a:t>
            </a:r>
            <a:r>
              <a:rPr lang="en-US" sz="2000" dirty="0" err="1"/>
              <a:t>minPos</a:t>
            </a:r>
            <a:r>
              <a:rPr lang="en-US" sz="2000" dirty="0"/>
              <a:t> is updated. In this way, when we reach the end of the array, the variable </a:t>
            </a:r>
            <a:r>
              <a:rPr lang="en-US" sz="2000" dirty="0" err="1"/>
              <a:t>minPos</a:t>
            </a:r>
            <a:r>
              <a:rPr lang="en-US" sz="2000" dirty="0"/>
              <a:t> will be holding the index of the smallest element. Now, we exchange the number stored at index 0 with the number stored at index </a:t>
            </a:r>
            <a:r>
              <a:rPr lang="en-US" sz="2000" dirty="0" err="1" smtClean="0"/>
              <a:t>minPos</a:t>
            </a:r>
            <a:r>
              <a:rPr lang="en-US" sz="2000" dirty="0" smtClean="0"/>
              <a:t>.</a:t>
            </a:r>
            <a:r>
              <a:rPr lang="en-US" sz="2000" dirty="0"/>
              <a:t> </a:t>
            </a:r>
          </a:p>
        </p:txBody>
      </p:sp>
    </p:spTree>
    <p:extLst>
      <p:ext uri="{BB962C8B-B14F-4D97-AF65-F5344CB8AC3E}">
        <p14:creationId xmlns:p14="http://schemas.microsoft.com/office/powerpoint/2010/main" val="68267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r>
              <a:rPr lang="en-US" sz="2000" dirty="0"/>
              <a:t>To do this, we require an additional variable and a simple pair of statements shown below do not work. </a:t>
            </a:r>
            <a:br>
              <a:rPr lang="en-US" sz="2000" dirty="0"/>
            </a:br>
            <a:r>
              <a:rPr lang="en-US" sz="2000" dirty="0"/>
              <a:t/>
            </a:r>
            <a:br>
              <a:rPr lang="en-US" sz="2000" dirty="0"/>
            </a:br>
            <a:r>
              <a:rPr lang="en-US" sz="1800" dirty="0" smtClean="0">
                <a:latin typeface="Courier"/>
              </a:rPr>
              <a:t>a[0</a:t>
            </a:r>
            <a:r>
              <a:rPr lang="en-US" sz="1800" dirty="0">
                <a:latin typeface="Courier"/>
              </a:rPr>
              <a:t>] =a[</a:t>
            </a:r>
            <a:r>
              <a:rPr lang="en-US" sz="1800" dirty="0" err="1">
                <a:latin typeface="Courier"/>
              </a:rPr>
              <a:t>minPos</a:t>
            </a:r>
            <a:r>
              <a:rPr lang="en-US" sz="1800" dirty="0">
                <a:latin typeface="Courier"/>
              </a:rPr>
              <a:t>];</a:t>
            </a:r>
            <a:br>
              <a:rPr lang="en-US" sz="1800" dirty="0">
                <a:latin typeface="Courier"/>
              </a:rPr>
            </a:br>
            <a:r>
              <a:rPr lang="en-US" sz="1800" dirty="0">
                <a:latin typeface="Courier"/>
              </a:rPr>
              <a:t>a[</a:t>
            </a:r>
            <a:r>
              <a:rPr lang="en-US" sz="1800" dirty="0" err="1">
                <a:latin typeface="Courier"/>
              </a:rPr>
              <a:t>minPos</a:t>
            </a:r>
            <a:r>
              <a:rPr lang="en-US" sz="1800" dirty="0">
                <a:latin typeface="Courier"/>
              </a:rPr>
              <a:t>]=a[0</a:t>
            </a:r>
            <a:r>
              <a:rPr lang="en-US" sz="1800" dirty="0" smtClean="0">
                <a:latin typeface="Courier"/>
              </a:rPr>
              <a:t>];</a:t>
            </a:r>
          </a:p>
          <a:p>
            <a:endParaRPr lang="en-US" sz="2000" dirty="0">
              <a:latin typeface="Courier"/>
            </a:endParaRPr>
          </a:p>
          <a:p>
            <a:r>
              <a:rPr lang="en-US" sz="2000" dirty="0"/>
              <a:t>After the above two statements are executed, what we will be left with is just a single value which was earlier the value stored at the index </a:t>
            </a:r>
            <a:r>
              <a:rPr lang="en-US" sz="2000" dirty="0" err="1"/>
              <a:t>minPos</a:t>
            </a:r>
            <a:r>
              <a:rPr lang="en-US" sz="2000" dirty="0"/>
              <a:t>. The value at index 0 is lost. To avoid this, the value at index 0 should first be stored in a temporary variable and swapping be performed using the following set of three statements. </a:t>
            </a:r>
            <a:br>
              <a:rPr lang="en-US" sz="2000" dirty="0"/>
            </a:br>
            <a:endParaRPr lang="en-US" sz="2000" dirty="0"/>
          </a:p>
          <a:p>
            <a:pPr marL="402336" lvl="1" indent="0">
              <a:buNone/>
            </a:pPr>
            <a:r>
              <a:rPr lang="en-US" sz="1800" dirty="0" err="1">
                <a:latin typeface="Courier"/>
              </a:rPr>
              <a:t>int</a:t>
            </a:r>
            <a:r>
              <a:rPr lang="en-US" sz="1800" dirty="0">
                <a:latin typeface="Courier"/>
              </a:rPr>
              <a:t> temp = a[0];</a:t>
            </a:r>
            <a:br>
              <a:rPr lang="en-US" sz="1800" dirty="0">
                <a:latin typeface="Courier"/>
              </a:rPr>
            </a:br>
            <a:r>
              <a:rPr lang="en-US" sz="1800" dirty="0">
                <a:latin typeface="Courier"/>
              </a:rPr>
              <a:t>a[0] = a[</a:t>
            </a:r>
            <a:r>
              <a:rPr lang="en-US" sz="1800" dirty="0" err="1">
                <a:latin typeface="Courier"/>
              </a:rPr>
              <a:t>minPos</a:t>
            </a:r>
            <a:r>
              <a:rPr lang="en-US" sz="1800" dirty="0">
                <a:latin typeface="Courier"/>
              </a:rPr>
              <a:t>];</a:t>
            </a:r>
            <a:br>
              <a:rPr lang="en-US" sz="1800" dirty="0">
                <a:latin typeface="Courier"/>
              </a:rPr>
            </a:br>
            <a:r>
              <a:rPr lang="en-US" sz="1800" dirty="0">
                <a:latin typeface="Courier"/>
              </a:rPr>
              <a:t>a[</a:t>
            </a:r>
            <a:r>
              <a:rPr lang="en-US" sz="1800" dirty="0" err="1">
                <a:latin typeface="Courier"/>
              </a:rPr>
              <a:t>minPos</a:t>
            </a:r>
            <a:r>
              <a:rPr lang="en-US" sz="1800" dirty="0">
                <a:latin typeface="Courier"/>
              </a:rPr>
              <a:t>]= temp;</a:t>
            </a:r>
          </a:p>
          <a:p>
            <a:endParaRPr lang="en-US" sz="2000" dirty="0">
              <a:latin typeface="Courier"/>
            </a:endParaRPr>
          </a:p>
        </p:txBody>
      </p:sp>
    </p:spTree>
    <p:extLst>
      <p:ext uri="{BB962C8B-B14F-4D97-AF65-F5344CB8AC3E}">
        <p14:creationId xmlns:p14="http://schemas.microsoft.com/office/powerpoint/2010/main" val="116906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smtClean="0"/>
              <a:t>Collections</a:t>
            </a:r>
            <a:endParaRPr lang="en-US" dirty="0"/>
          </a:p>
        </p:txBody>
      </p:sp>
      <p:sp>
        <p:nvSpPr>
          <p:cNvPr id="3" name="Content Placeholder 2"/>
          <p:cNvSpPr>
            <a:spLocks noGrp="1"/>
          </p:cNvSpPr>
          <p:nvPr>
            <p:ph idx="1"/>
          </p:nvPr>
        </p:nvSpPr>
        <p:spPr>
          <a:xfrm>
            <a:off x="609600" y="1778000"/>
            <a:ext cx="10972800" cy="4037076"/>
          </a:xfrm>
        </p:spPr>
        <p:txBody>
          <a:bodyPr>
            <a:normAutofit fontScale="85000" lnSpcReduction="10000"/>
          </a:bodyPr>
          <a:lstStyle/>
          <a:p>
            <a:pPr algn="just"/>
            <a:r>
              <a:rPr lang="en-US" sz="3200" dirty="0"/>
              <a:t>What is Collection in java? Collection represents a single unit of objects i.e. a group</a:t>
            </a:r>
            <a:r>
              <a:rPr lang="en-US" sz="3200" dirty="0" smtClean="0"/>
              <a:t>. </a:t>
            </a:r>
          </a:p>
          <a:p>
            <a:pPr algn="just"/>
            <a:r>
              <a:rPr lang="en-US" sz="3200" dirty="0"/>
              <a:t>What is framework in </a:t>
            </a:r>
            <a:r>
              <a:rPr lang="en-US" sz="3200" dirty="0" smtClean="0"/>
              <a:t>java?</a:t>
            </a:r>
            <a:endParaRPr lang="en-US" sz="3200" dirty="0"/>
          </a:p>
          <a:p>
            <a:pPr lvl="1" algn="just"/>
            <a:r>
              <a:rPr lang="en-US" sz="3000" dirty="0"/>
              <a:t>provides readymade architecture.</a:t>
            </a:r>
          </a:p>
          <a:p>
            <a:pPr lvl="1" algn="just"/>
            <a:r>
              <a:rPr lang="en-US" sz="3000" dirty="0"/>
              <a:t>represents set of classes and interface.</a:t>
            </a:r>
          </a:p>
          <a:p>
            <a:pPr lvl="1" algn="just"/>
            <a:r>
              <a:rPr lang="en-US" sz="3000" dirty="0"/>
              <a:t>is </a:t>
            </a:r>
            <a:r>
              <a:rPr lang="en-US" sz="3000" dirty="0" smtClean="0"/>
              <a:t>optional. </a:t>
            </a:r>
          </a:p>
          <a:p>
            <a:r>
              <a:rPr lang="en-US" sz="3200" dirty="0"/>
              <a:t>What is Collection </a:t>
            </a:r>
            <a:r>
              <a:rPr lang="en-US" sz="3200" dirty="0" smtClean="0"/>
              <a:t>framework? </a:t>
            </a:r>
            <a:r>
              <a:rPr lang="en-US" sz="3200" dirty="0"/>
              <a:t>Collection framework represents a unified architecture for storing and manipulating group of objects. It has:</a:t>
            </a:r>
          </a:p>
          <a:p>
            <a:pPr lvl="1"/>
            <a:r>
              <a:rPr lang="en-US" sz="3000" dirty="0"/>
              <a:t>Interfaces and its implementations i.e. classes</a:t>
            </a:r>
          </a:p>
          <a:p>
            <a:pPr lvl="1"/>
            <a:r>
              <a:rPr lang="en-US" sz="3000" dirty="0" smtClean="0"/>
              <a:t>Algorithm</a:t>
            </a:r>
            <a:endParaRPr lang="en-US" sz="3000" dirty="0"/>
          </a:p>
        </p:txBody>
      </p:sp>
    </p:spTree>
    <p:extLst>
      <p:ext uri="{BB962C8B-B14F-4D97-AF65-F5344CB8AC3E}">
        <p14:creationId xmlns:p14="http://schemas.microsoft.com/office/powerpoint/2010/main" val="382943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000" dirty="0"/>
              <a:t>After this first iteration, we bought the smallest element to index 0. Now, we need to search for the second smallest element. To do it, we assume that the element at index 1 is the smallest and proceed as before. In this way, we sort the entire array. Given below is </a:t>
            </a:r>
            <a:r>
              <a:rPr lang="en-US" sz="2000" dirty="0" smtClean="0"/>
              <a:t>the example </a:t>
            </a:r>
            <a:r>
              <a:rPr lang="en-US" sz="2000" dirty="0"/>
              <a:t>for selection sort. </a:t>
            </a:r>
          </a:p>
          <a:p>
            <a:endParaRPr lang="en-US" sz="2000" dirty="0"/>
          </a:p>
          <a:p>
            <a:pPr marL="402336" lvl="1" indent="0">
              <a:buNone/>
            </a:pPr>
            <a:r>
              <a:rPr lang="en-US" sz="1400" dirty="0" err="1">
                <a:latin typeface="Courier"/>
              </a:rPr>
              <a:t>int</a:t>
            </a:r>
            <a:r>
              <a:rPr lang="en-US" sz="1400" dirty="0">
                <a:latin typeface="Courier"/>
              </a:rPr>
              <a:t>[] a = {4, 85, 7, 1, 0, 36, -5, 48};</a:t>
            </a:r>
            <a:br>
              <a:rPr lang="en-US" sz="1400" dirty="0">
                <a:latin typeface="Courier"/>
              </a:rPr>
            </a:br>
            <a:r>
              <a:rPr lang="en-US" sz="1400" dirty="0" err="1">
                <a:latin typeface="Courier"/>
              </a:rPr>
              <a:t>int</a:t>
            </a:r>
            <a:r>
              <a:rPr lang="en-US" sz="1400" dirty="0">
                <a:latin typeface="Courier"/>
              </a:rPr>
              <a:t> </a:t>
            </a:r>
            <a:r>
              <a:rPr lang="en-US" sz="1400" dirty="0" err="1">
                <a:latin typeface="Courier"/>
              </a:rPr>
              <a:t>minPos</a:t>
            </a:r>
            <a:r>
              <a:rPr lang="en-US" sz="1400" dirty="0">
                <a:latin typeface="Courier"/>
              </a:rPr>
              <a:t>;</a:t>
            </a:r>
            <a:br>
              <a:rPr lang="en-US" sz="1400" dirty="0">
                <a:latin typeface="Courier"/>
              </a:rPr>
            </a:br>
            <a:r>
              <a:rPr lang="en-US" sz="1400" dirty="0">
                <a:latin typeface="Courier"/>
              </a:rPr>
              <a:t>for (</a:t>
            </a:r>
            <a:r>
              <a:rPr lang="en-US" sz="1400" dirty="0" err="1">
                <a:latin typeface="Courier"/>
              </a:rPr>
              <a:t>int</a:t>
            </a:r>
            <a:r>
              <a:rPr lang="en-US" sz="1400" dirty="0">
                <a:latin typeface="Courier"/>
              </a:rPr>
              <a:t> </a:t>
            </a:r>
            <a:r>
              <a:rPr lang="en-US" sz="1400" dirty="0" err="1">
                <a:latin typeface="Courier"/>
              </a:rPr>
              <a:t>i</a:t>
            </a:r>
            <a:r>
              <a:rPr lang="en-US" sz="1400" dirty="0">
                <a:latin typeface="Courier"/>
              </a:rPr>
              <a:t> = 0; </a:t>
            </a:r>
            <a:r>
              <a:rPr lang="en-US" sz="1400" dirty="0" err="1">
                <a:latin typeface="Courier"/>
              </a:rPr>
              <a:t>i</a:t>
            </a:r>
            <a:r>
              <a:rPr lang="en-US" sz="1400" dirty="0">
                <a:latin typeface="Courier"/>
              </a:rPr>
              <a:t> &lt; </a:t>
            </a:r>
            <a:r>
              <a:rPr lang="en-US" sz="1400" dirty="0" err="1">
                <a:latin typeface="Courier"/>
              </a:rPr>
              <a:t>a.length</a:t>
            </a:r>
            <a:r>
              <a:rPr lang="en-US" sz="1400" dirty="0">
                <a:latin typeface="Courier"/>
              </a:rPr>
              <a:t>; </a:t>
            </a:r>
            <a:r>
              <a:rPr lang="en-US" sz="1400" dirty="0" err="1">
                <a:latin typeface="Courier"/>
              </a:rPr>
              <a:t>i</a:t>
            </a:r>
            <a:r>
              <a:rPr lang="en-US" sz="1400" dirty="0">
                <a:latin typeface="Courier"/>
              </a:rPr>
              <a:t>++) {</a:t>
            </a:r>
            <a:br>
              <a:rPr lang="en-US" sz="1400" dirty="0">
                <a:latin typeface="Courier"/>
              </a:rPr>
            </a:br>
            <a:r>
              <a:rPr lang="en-US" sz="1400" dirty="0">
                <a:latin typeface="Courier"/>
              </a:rPr>
              <a:t>    </a:t>
            </a:r>
            <a:r>
              <a:rPr lang="en-US" sz="1400" dirty="0" err="1">
                <a:latin typeface="Courier"/>
              </a:rPr>
              <a:t>minPos</a:t>
            </a:r>
            <a:r>
              <a:rPr lang="en-US" sz="1400" dirty="0">
                <a:latin typeface="Courier"/>
              </a:rPr>
              <a:t> = </a:t>
            </a:r>
            <a:r>
              <a:rPr lang="en-US" sz="1400" dirty="0" err="1">
                <a:latin typeface="Courier"/>
              </a:rPr>
              <a:t>i</a:t>
            </a:r>
            <a:r>
              <a:rPr lang="en-US" sz="1400" dirty="0">
                <a:latin typeface="Courier"/>
              </a:rPr>
              <a:t>;</a:t>
            </a:r>
            <a:br>
              <a:rPr lang="en-US" sz="1400" dirty="0">
                <a:latin typeface="Courier"/>
              </a:rPr>
            </a:br>
            <a:r>
              <a:rPr lang="en-US" sz="1400" dirty="0">
                <a:latin typeface="Courier"/>
              </a:rPr>
              <a:t>    for (</a:t>
            </a:r>
            <a:r>
              <a:rPr lang="en-US" sz="1400" dirty="0" err="1">
                <a:latin typeface="Courier"/>
              </a:rPr>
              <a:t>int</a:t>
            </a:r>
            <a:r>
              <a:rPr lang="en-US" sz="1400" dirty="0">
                <a:latin typeface="Courier"/>
              </a:rPr>
              <a:t> j = </a:t>
            </a:r>
            <a:r>
              <a:rPr lang="en-US" sz="1400" dirty="0" err="1">
                <a:latin typeface="Courier"/>
              </a:rPr>
              <a:t>i</a:t>
            </a:r>
            <a:r>
              <a:rPr lang="en-US" sz="1400" dirty="0">
                <a:latin typeface="Courier"/>
              </a:rPr>
              <a:t> + 1; j &lt; </a:t>
            </a:r>
            <a:r>
              <a:rPr lang="en-US" sz="1400" dirty="0" err="1">
                <a:latin typeface="Courier"/>
              </a:rPr>
              <a:t>a.length</a:t>
            </a:r>
            <a:r>
              <a:rPr lang="en-US" sz="1400" dirty="0">
                <a:latin typeface="Courier"/>
              </a:rPr>
              <a:t>; </a:t>
            </a:r>
            <a:r>
              <a:rPr lang="en-US" sz="1400" dirty="0" err="1">
                <a:latin typeface="Courier"/>
              </a:rPr>
              <a:t>j++</a:t>
            </a:r>
            <a:r>
              <a:rPr lang="en-US" sz="1400" dirty="0">
                <a:latin typeface="Courier"/>
              </a:rPr>
              <a:t>) {</a:t>
            </a:r>
            <a:br>
              <a:rPr lang="en-US" sz="1400" dirty="0">
                <a:latin typeface="Courier"/>
              </a:rPr>
            </a:br>
            <a:r>
              <a:rPr lang="en-US" sz="1400" dirty="0">
                <a:latin typeface="Courier"/>
              </a:rPr>
              <a:t>        if (a[j] &lt; a[</a:t>
            </a:r>
            <a:r>
              <a:rPr lang="en-US" sz="1400" dirty="0" err="1">
                <a:latin typeface="Courier"/>
              </a:rPr>
              <a:t>minPos</a:t>
            </a:r>
            <a:r>
              <a:rPr lang="en-US" sz="1400" dirty="0">
                <a:latin typeface="Courier"/>
              </a:rPr>
              <a:t>]) {</a:t>
            </a:r>
            <a:br>
              <a:rPr lang="en-US" sz="1400" dirty="0">
                <a:latin typeface="Courier"/>
              </a:rPr>
            </a:br>
            <a:r>
              <a:rPr lang="en-US" sz="1400" dirty="0">
                <a:latin typeface="Courier"/>
              </a:rPr>
              <a:t>            </a:t>
            </a:r>
            <a:r>
              <a:rPr lang="en-US" sz="1400" dirty="0" err="1">
                <a:latin typeface="Courier"/>
              </a:rPr>
              <a:t>minPos</a:t>
            </a:r>
            <a:r>
              <a:rPr lang="en-US" sz="1400" dirty="0">
                <a:latin typeface="Courier"/>
              </a:rPr>
              <a:t> = j;</a:t>
            </a:r>
            <a:br>
              <a:rPr lang="en-US" sz="1400" dirty="0">
                <a:latin typeface="Courier"/>
              </a:rPr>
            </a:br>
            <a:r>
              <a:rPr lang="en-US" sz="1400" dirty="0">
                <a:latin typeface="Courier"/>
              </a:rPr>
              <a:t>        }</a:t>
            </a:r>
            <a:br>
              <a:rPr lang="en-US" sz="1400" dirty="0">
                <a:latin typeface="Courier"/>
              </a:rPr>
            </a:br>
            <a:r>
              <a:rPr lang="en-US" sz="1400" dirty="0">
                <a:latin typeface="Courier"/>
              </a:rPr>
              <a:t>    }</a:t>
            </a:r>
            <a:br>
              <a:rPr lang="en-US" sz="1400" dirty="0">
                <a:latin typeface="Courier"/>
              </a:rPr>
            </a:br>
            <a:r>
              <a:rPr lang="en-US" sz="1400" dirty="0">
                <a:latin typeface="Courier"/>
              </a:rPr>
              <a:t>    </a:t>
            </a:r>
            <a:r>
              <a:rPr lang="en-US" sz="1400" dirty="0" err="1">
                <a:latin typeface="Courier"/>
              </a:rPr>
              <a:t>int</a:t>
            </a:r>
            <a:r>
              <a:rPr lang="en-US" sz="1400" dirty="0">
                <a:latin typeface="Courier"/>
              </a:rPr>
              <a:t> temp = </a:t>
            </a:r>
            <a:r>
              <a:rPr lang="en-US" sz="1400" dirty="0" smtClean="0">
                <a:latin typeface="Courier"/>
              </a:rPr>
              <a:t>a[</a:t>
            </a:r>
            <a:r>
              <a:rPr lang="en-US" sz="1400" dirty="0" err="1" smtClean="0">
                <a:latin typeface="Courier"/>
              </a:rPr>
              <a:t>i</a:t>
            </a:r>
            <a:r>
              <a:rPr lang="en-US" sz="1400" dirty="0" smtClean="0">
                <a:latin typeface="Courier"/>
              </a:rPr>
              <a:t>];</a:t>
            </a:r>
            <a:r>
              <a:rPr lang="en-US" sz="1400" dirty="0">
                <a:latin typeface="Courier"/>
              </a:rPr>
              <a:t/>
            </a:r>
            <a:br>
              <a:rPr lang="en-US" sz="1400" dirty="0">
                <a:latin typeface="Courier"/>
              </a:rPr>
            </a:br>
            <a:r>
              <a:rPr lang="en-US" sz="1400" dirty="0">
                <a:latin typeface="Courier"/>
              </a:rPr>
              <a:t>    </a:t>
            </a:r>
            <a:r>
              <a:rPr lang="en-US" sz="1400" dirty="0" smtClean="0">
                <a:latin typeface="Courier"/>
              </a:rPr>
              <a:t>a[</a:t>
            </a:r>
            <a:r>
              <a:rPr lang="en-US" sz="1400" dirty="0" err="1" smtClean="0">
                <a:latin typeface="Courier"/>
              </a:rPr>
              <a:t>i</a:t>
            </a:r>
            <a:r>
              <a:rPr lang="en-US" sz="1400" dirty="0" smtClean="0">
                <a:latin typeface="Courier"/>
              </a:rPr>
              <a:t>]</a:t>
            </a:r>
            <a:r>
              <a:rPr lang="en-US" sz="1400" dirty="0">
                <a:latin typeface="Courier"/>
              </a:rPr>
              <a:t> = a[</a:t>
            </a:r>
            <a:r>
              <a:rPr lang="en-US" sz="1400" dirty="0" err="1">
                <a:latin typeface="Courier"/>
              </a:rPr>
              <a:t>minPos</a:t>
            </a:r>
            <a:r>
              <a:rPr lang="en-US" sz="1400" dirty="0">
                <a:latin typeface="Courier"/>
              </a:rPr>
              <a:t>];</a:t>
            </a:r>
            <a:br>
              <a:rPr lang="en-US" sz="1400" dirty="0">
                <a:latin typeface="Courier"/>
              </a:rPr>
            </a:br>
            <a:r>
              <a:rPr lang="en-US" sz="1400" dirty="0">
                <a:latin typeface="Courier"/>
              </a:rPr>
              <a:t>    a[</a:t>
            </a:r>
            <a:r>
              <a:rPr lang="en-US" sz="1400" dirty="0" err="1">
                <a:latin typeface="Courier"/>
              </a:rPr>
              <a:t>minPos</a:t>
            </a:r>
            <a:r>
              <a:rPr lang="en-US" sz="1400" dirty="0">
                <a:latin typeface="Courier"/>
              </a:rPr>
              <a:t>] = temp;</a:t>
            </a:r>
            <a:br>
              <a:rPr lang="en-US" sz="1400" dirty="0">
                <a:latin typeface="Courier"/>
              </a:rPr>
            </a:br>
            <a:r>
              <a:rPr lang="en-US" sz="1400" dirty="0">
                <a:latin typeface="Courier"/>
              </a:rPr>
              <a:t>}</a:t>
            </a:r>
            <a:endParaRPr lang="en-US" sz="1800" dirty="0">
              <a:latin typeface="Courier"/>
            </a:endParaRPr>
          </a:p>
        </p:txBody>
      </p:sp>
    </p:spTree>
    <p:extLst>
      <p:ext uri="{BB962C8B-B14F-4D97-AF65-F5344CB8AC3E}">
        <p14:creationId xmlns:p14="http://schemas.microsoft.com/office/powerpoint/2010/main" val="5390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400" dirty="0"/>
              <a:t>Note that the above code uses two for loop, one nested within the other. The outer loop keeps track of the position from which the elements are to be searched for the smallest data item. Initially, this position is 0. </a:t>
            </a:r>
            <a:endParaRPr lang="en-US" sz="2400" dirty="0" smtClean="0"/>
          </a:p>
          <a:p>
            <a:pPr algn="just"/>
            <a:r>
              <a:rPr lang="en-US" sz="2400" dirty="0" smtClean="0"/>
              <a:t>After </a:t>
            </a:r>
            <a:r>
              <a:rPr lang="en-US" sz="2400" dirty="0"/>
              <a:t>we bring the smallest item to index 0, this position in the second iteration becomes 1. The inner loop is used to find the smallest elements starting from the position defined by the outer loop. After finding the smallest element, the two values are swapped. </a:t>
            </a:r>
          </a:p>
          <a:p>
            <a:pPr algn="just"/>
            <a:r>
              <a:rPr lang="en-US" sz="2400" dirty="0"/>
              <a:t>This algorithm has an order of n2. The outer loop executes for n times. And the inner loop executes for variable number of times deepening on the value of </a:t>
            </a:r>
            <a:r>
              <a:rPr lang="en-US" sz="2400" dirty="0" err="1"/>
              <a:t>i</a:t>
            </a:r>
            <a:r>
              <a:rPr lang="en-US" sz="2400" dirty="0"/>
              <a:t>. When </a:t>
            </a:r>
            <a:r>
              <a:rPr lang="en-US" sz="2400" dirty="0" err="1"/>
              <a:t>i</a:t>
            </a:r>
            <a:r>
              <a:rPr lang="en-US" sz="2400" dirty="0"/>
              <a:t> is 0, the inner lope executes n-1 times. When </a:t>
            </a:r>
            <a:r>
              <a:rPr lang="en-US" sz="2400" dirty="0" err="1"/>
              <a:t>i</a:t>
            </a:r>
            <a:r>
              <a:rPr lang="en-US" sz="2400" dirty="0"/>
              <a:t> is 1, the inner loops excites n-2 times and so on. Therefore the total number of comparisons made come out to be (n-1)+(n-2)+(n-3)+....(n-(n-1)) which equals (n-1)*n-(1+2+3....n-1).</a:t>
            </a:r>
          </a:p>
        </p:txBody>
      </p:sp>
    </p:spTree>
    <p:extLst>
      <p:ext uri="{BB962C8B-B14F-4D97-AF65-F5344CB8AC3E}">
        <p14:creationId xmlns:p14="http://schemas.microsoft.com/office/powerpoint/2010/main" val="148875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Bubble Sort </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400" dirty="0"/>
              <a:t>The last of the algorithms that we are gaining to deal with is the bubble sort method. This algorithm has its name derived from the water bubbles which surface to the top. In a similar way, in this algorithm, we make larger numbers move to the top of the array when we wish to sort in ascending order. </a:t>
            </a:r>
            <a:endParaRPr lang="en-US" sz="2400" dirty="0" smtClean="0"/>
          </a:p>
          <a:p>
            <a:pPr algn="just"/>
            <a:r>
              <a:rPr lang="en-US" sz="2400" dirty="0" smtClean="0"/>
              <a:t>We </a:t>
            </a:r>
            <a:r>
              <a:rPr lang="en-US" sz="2400" dirty="0"/>
              <a:t>iterate through the array from the left to the right and compare each pair of successive values in turn. If they are in the right order, we leave them as they are. However, if a larger item is on the left of a smaller item, we swap them. Note that only successive values are compared. In this way, when we move to the rightmost end of the array, the largest value is guaranteed to have been bubbled to the top of the array. </a:t>
            </a:r>
          </a:p>
        </p:txBody>
      </p:sp>
    </p:spTree>
    <p:extLst>
      <p:ext uri="{BB962C8B-B14F-4D97-AF65-F5344CB8AC3E}">
        <p14:creationId xmlns:p14="http://schemas.microsoft.com/office/powerpoint/2010/main" val="300249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Bubble Sort </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400" dirty="0"/>
              <a:t>For example, if the largest element was at index 0 initially, then in each step of comparison, this element is moved up ultimately bringing it to the top. In this way when we repeat this process for n-1 times, the entire array is guaranteed to be sorted. </a:t>
            </a:r>
            <a:endParaRPr lang="en-US" sz="2400" dirty="0" smtClean="0"/>
          </a:p>
          <a:p>
            <a:pPr algn="just"/>
            <a:r>
              <a:rPr lang="en-US" sz="2400" dirty="0" smtClean="0"/>
              <a:t>We </a:t>
            </a:r>
            <a:r>
              <a:rPr lang="en-US" sz="2400" dirty="0"/>
              <a:t>can further improve this algorithm by setting proper loop termination conditions. This algorithm requires two nested loops. Within the inner loop, the loop condition can be stated to be a relation with the outer counter variable rather than the end of the array. </a:t>
            </a:r>
            <a:endParaRPr lang="en-US" sz="2400" dirty="0" smtClean="0"/>
          </a:p>
          <a:p>
            <a:pPr algn="just"/>
            <a:r>
              <a:rPr lang="en-US" sz="2400" dirty="0" smtClean="0"/>
              <a:t>For </a:t>
            </a:r>
            <a:r>
              <a:rPr lang="en-US" sz="2400" dirty="0"/>
              <a:t>example, if it is the fifth iteration, then the four largest elements have already been bubbled to the top of the array. So, there is no need of comparing those values gain. So, the loop condition can be specified as j&lt;x.length-1-i. Given below is the code for bubble sort. </a:t>
            </a:r>
          </a:p>
        </p:txBody>
      </p:sp>
    </p:spTree>
    <p:extLst>
      <p:ext uri="{BB962C8B-B14F-4D97-AF65-F5344CB8AC3E}">
        <p14:creationId xmlns:p14="http://schemas.microsoft.com/office/powerpoint/2010/main" val="403532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Bubble Sort </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marL="109728" indent="0" algn="just">
              <a:buNone/>
            </a:pPr>
            <a:r>
              <a:rPr lang="en-US" sz="1800" dirty="0" err="1">
                <a:latin typeface="Courier"/>
              </a:rPr>
              <a:t>int</a:t>
            </a:r>
            <a:r>
              <a:rPr lang="en-US" sz="1800" dirty="0">
                <a:latin typeface="Courier"/>
              </a:rPr>
              <a:t>[] a = {4, 85, 7, 1, 0, 36, -5, 48};</a:t>
            </a:r>
          </a:p>
          <a:p>
            <a:pPr marL="109728" indent="0" algn="just">
              <a:buNone/>
            </a:pPr>
            <a:r>
              <a:rPr lang="en-US" sz="1800" dirty="0">
                <a:latin typeface="Courier"/>
              </a:rPr>
              <a:t>for (</a:t>
            </a:r>
            <a:r>
              <a:rPr lang="en-US" sz="1800" dirty="0" err="1">
                <a:latin typeface="Courier"/>
              </a:rPr>
              <a:t>int</a:t>
            </a:r>
            <a:r>
              <a:rPr lang="en-US" sz="1800" dirty="0">
                <a:latin typeface="Courier"/>
              </a:rPr>
              <a:t> </a:t>
            </a:r>
            <a:r>
              <a:rPr lang="en-US" sz="1800" dirty="0" err="1">
                <a:latin typeface="Courier"/>
              </a:rPr>
              <a:t>i</a:t>
            </a:r>
            <a:r>
              <a:rPr lang="en-US" sz="1800" dirty="0">
                <a:latin typeface="Courier"/>
              </a:rPr>
              <a:t> = 0; </a:t>
            </a:r>
            <a:r>
              <a:rPr lang="en-US" sz="1800" dirty="0" err="1">
                <a:latin typeface="Courier"/>
              </a:rPr>
              <a:t>i</a:t>
            </a:r>
            <a:r>
              <a:rPr lang="en-US" sz="1800" dirty="0">
                <a:latin typeface="Courier"/>
              </a:rPr>
              <a:t> &lt; </a:t>
            </a:r>
            <a:r>
              <a:rPr lang="en-US" sz="1800" dirty="0" err="1">
                <a:latin typeface="Courier"/>
              </a:rPr>
              <a:t>a.length</a:t>
            </a:r>
            <a:r>
              <a:rPr lang="en-US" sz="1800" dirty="0">
                <a:latin typeface="Courier"/>
              </a:rPr>
              <a:t> - 1; </a:t>
            </a:r>
            <a:r>
              <a:rPr lang="en-US" sz="1800" dirty="0" err="1">
                <a:latin typeface="Courier"/>
              </a:rPr>
              <a:t>i</a:t>
            </a:r>
            <a:r>
              <a:rPr lang="en-US" sz="1800" dirty="0">
                <a:latin typeface="Courier"/>
              </a:rPr>
              <a:t>++) {</a:t>
            </a:r>
          </a:p>
          <a:p>
            <a:pPr marL="109728" indent="0" algn="just">
              <a:buNone/>
            </a:pPr>
            <a:r>
              <a:rPr lang="en-US" sz="1800" dirty="0">
                <a:latin typeface="Courier"/>
              </a:rPr>
              <a:t>    for (</a:t>
            </a:r>
            <a:r>
              <a:rPr lang="en-US" sz="1800" dirty="0" err="1">
                <a:latin typeface="Courier"/>
              </a:rPr>
              <a:t>int</a:t>
            </a:r>
            <a:r>
              <a:rPr lang="en-US" sz="1800" dirty="0">
                <a:latin typeface="Courier"/>
              </a:rPr>
              <a:t> j = 0; j &lt; </a:t>
            </a:r>
            <a:r>
              <a:rPr lang="en-US" sz="1800" dirty="0" err="1">
                <a:latin typeface="Courier"/>
              </a:rPr>
              <a:t>a.length</a:t>
            </a:r>
            <a:r>
              <a:rPr lang="en-US" sz="1800" dirty="0">
                <a:latin typeface="Courier"/>
              </a:rPr>
              <a:t> - 1 - I; </a:t>
            </a:r>
            <a:r>
              <a:rPr lang="en-US" sz="1800" dirty="0" err="1">
                <a:latin typeface="Courier"/>
              </a:rPr>
              <a:t>j++</a:t>
            </a:r>
            <a:r>
              <a:rPr lang="en-US" sz="1800" dirty="0">
                <a:latin typeface="Courier"/>
              </a:rPr>
              <a:t>) {</a:t>
            </a:r>
          </a:p>
          <a:p>
            <a:pPr marL="109728" indent="0" algn="just">
              <a:buNone/>
            </a:pPr>
            <a:r>
              <a:rPr lang="en-US" sz="1800" dirty="0">
                <a:latin typeface="Courier"/>
              </a:rPr>
              <a:t>        if (a[j + 1] &lt; a[j]) {</a:t>
            </a:r>
          </a:p>
          <a:p>
            <a:pPr marL="109728" indent="0" algn="just">
              <a:buNone/>
            </a:pPr>
            <a:r>
              <a:rPr lang="en-US" sz="1800" dirty="0">
                <a:latin typeface="Courier"/>
              </a:rPr>
              <a:t>            </a:t>
            </a:r>
            <a:r>
              <a:rPr lang="en-US" sz="1800" dirty="0" err="1">
                <a:latin typeface="Courier"/>
              </a:rPr>
              <a:t>int</a:t>
            </a:r>
            <a:r>
              <a:rPr lang="en-US" sz="1800" dirty="0">
                <a:latin typeface="Courier"/>
              </a:rPr>
              <a:t> temp = a[j];</a:t>
            </a:r>
          </a:p>
          <a:p>
            <a:pPr marL="109728" indent="0" algn="just">
              <a:buNone/>
            </a:pPr>
            <a:r>
              <a:rPr lang="en-US" sz="1800" dirty="0">
                <a:latin typeface="Courier"/>
              </a:rPr>
              <a:t>            a[j] = a[j + 1];</a:t>
            </a:r>
          </a:p>
          <a:p>
            <a:pPr marL="109728" indent="0" algn="just">
              <a:buNone/>
            </a:pPr>
            <a:r>
              <a:rPr lang="en-US" sz="1800" dirty="0">
                <a:latin typeface="Courier"/>
              </a:rPr>
              <a:t>            a[j + 1] = temp;</a:t>
            </a:r>
          </a:p>
          <a:p>
            <a:pPr marL="109728" indent="0" algn="just">
              <a:buNone/>
            </a:pPr>
            <a:r>
              <a:rPr lang="en-US" sz="1800" dirty="0">
                <a:latin typeface="Courier"/>
              </a:rPr>
              <a:t>        }</a:t>
            </a:r>
          </a:p>
          <a:p>
            <a:pPr marL="109728" indent="0" algn="just">
              <a:buNone/>
            </a:pPr>
            <a:r>
              <a:rPr lang="en-US" sz="1800" dirty="0">
                <a:latin typeface="Courier"/>
              </a:rPr>
              <a:t>    }</a:t>
            </a:r>
          </a:p>
          <a:p>
            <a:pPr marL="109728" indent="0" algn="just">
              <a:buNone/>
            </a:pPr>
            <a:r>
              <a:rPr lang="en-US" sz="1800" dirty="0" smtClean="0">
                <a:latin typeface="Courier"/>
              </a:rPr>
              <a:t>}</a:t>
            </a:r>
          </a:p>
          <a:p>
            <a:pPr marL="109728" indent="0" algn="just">
              <a:buNone/>
            </a:pPr>
            <a:endParaRPr lang="en-US" sz="1400" dirty="0">
              <a:latin typeface="Courier"/>
            </a:endParaRPr>
          </a:p>
          <a:p>
            <a:pPr algn="just"/>
            <a:r>
              <a:rPr lang="en-US" sz="2400" dirty="0"/>
              <a:t>The bubble sort algorithm also has an order of n2.</a:t>
            </a:r>
            <a:endParaRPr lang="en-US" sz="2400" dirty="0">
              <a:latin typeface="Courier"/>
            </a:endParaRPr>
          </a:p>
        </p:txBody>
      </p:sp>
    </p:spTree>
    <p:extLst>
      <p:ext uri="{BB962C8B-B14F-4D97-AF65-F5344CB8AC3E}">
        <p14:creationId xmlns:p14="http://schemas.microsoft.com/office/powerpoint/2010/main" val="309911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I/O</a:t>
            </a:r>
          </a:p>
        </p:txBody>
      </p:sp>
    </p:spTree>
    <p:extLst>
      <p:ext uri="{BB962C8B-B14F-4D97-AF65-F5344CB8AC3E}">
        <p14:creationId xmlns:p14="http://schemas.microsoft.com/office/powerpoint/2010/main" val="227055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I/O</a:t>
            </a:r>
          </a:p>
        </p:txBody>
      </p:sp>
      <p:sp>
        <p:nvSpPr>
          <p:cNvPr id="3" name="Content Placeholder 2"/>
          <p:cNvSpPr>
            <a:spLocks noGrp="1"/>
          </p:cNvSpPr>
          <p:nvPr>
            <p:ph idx="1"/>
          </p:nvPr>
        </p:nvSpPr>
        <p:spPr>
          <a:xfrm>
            <a:off x="609600" y="2249424"/>
            <a:ext cx="10972800" cy="3071876"/>
          </a:xfrm>
        </p:spPr>
        <p:txBody>
          <a:bodyPr>
            <a:normAutofit/>
          </a:bodyPr>
          <a:lstStyle/>
          <a:p>
            <a:r>
              <a:rPr lang="en-US" b="1" dirty="0"/>
              <a:t>Java I/O</a:t>
            </a:r>
            <a:r>
              <a:rPr lang="en-US" dirty="0"/>
              <a:t> (Input and Output) is used </a:t>
            </a:r>
            <a:r>
              <a:rPr lang="en-US" i="1" dirty="0"/>
              <a:t>to process the input</a:t>
            </a:r>
            <a:r>
              <a:rPr lang="en-US" dirty="0"/>
              <a:t> and </a:t>
            </a:r>
            <a:r>
              <a:rPr lang="en-US" i="1" dirty="0"/>
              <a:t>produce the output</a:t>
            </a:r>
            <a:r>
              <a:rPr lang="en-US" dirty="0"/>
              <a:t>.</a:t>
            </a:r>
          </a:p>
          <a:p>
            <a:r>
              <a:rPr lang="en-US" dirty="0"/>
              <a:t>Java uses the concept of stream to make I/O operation fast. The java.io package contains all the classes required for input and output operations.</a:t>
            </a:r>
          </a:p>
          <a:p>
            <a:r>
              <a:rPr lang="en-US" dirty="0"/>
              <a:t>We can perform </a:t>
            </a:r>
            <a:r>
              <a:rPr lang="en-US" b="1" dirty="0"/>
              <a:t>file handling in java</a:t>
            </a:r>
            <a:r>
              <a:rPr lang="en-US" dirty="0"/>
              <a:t> by Java I/O API.</a:t>
            </a:r>
          </a:p>
        </p:txBody>
      </p:sp>
    </p:spTree>
    <p:extLst>
      <p:ext uri="{BB962C8B-B14F-4D97-AF65-F5344CB8AC3E}">
        <p14:creationId xmlns:p14="http://schemas.microsoft.com/office/powerpoint/2010/main" val="336191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Stream</a:t>
            </a:r>
          </a:p>
        </p:txBody>
      </p:sp>
      <p:sp>
        <p:nvSpPr>
          <p:cNvPr id="3" name="Content Placeholder 2"/>
          <p:cNvSpPr>
            <a:spLocks noGrp="1"/>
          </p:cNvSpPr>
          <p:nvPr>
            <p:ph idx="1"/>
          </p:nvPr>
        </p:nvSpPr>
        <p:spPr>
          <a:xfrm>
            <a:off x="609600" y="2097024"/>
            <a:ext cx="10972800" cy="3795776"/>
          </a:xfrm>
        </p:spPr>
        <p:txBody>
          <a:bodyPr>
            <a:normAutofit fontScale="92500" lnSpcReduction="10000"/>
          </a:bodyPr>
          <a:lstStyle/>
          <a:p>
            <a:pPr marL="109728" indent="0">
              <a:buNone/>
            </a:pPr>
            <a:r>
              <a:rPr lang="en-US" dirty="0"/>
              <a:t>A stream is a sequence of </a:t>
            </a:r>
            <a:r>
              <a:rPr lang="en-US" dirty="0" err="1"/>
              <a:t>data.In</a:t>
            </a:r>
            <a:r>
              <a:rPr lang="en-US" dirty="0"/>
              <a:t> Java a stream is composed of bytes. It's called a stream because it is like a stream of water that continues to flow.</a:t>
            </a:r>
          </a:p>
          <a:p>
            <a:pPr marL="109728" indent="0">
              <a:buNone/>
            </a:pPr>
            <a:endParaRPr lang="en-US" dirty="0" smtClean="0"/>
          </a:p>
          <a:p>
            <a:pPr marL="109728" indent="0">
              <a:buNone/>
            </a:pPr>
            <a:r>
              <a:rPr lang="en-US" dirty="0" smtClean="0"/>
              <a:t>In </a:t>
            </a:r>
            <a:r>
              <a:rPr lang="en-US" dirty="0"/>
              <a:t>java, 3 streams are created for us automatically. All these streams are attached with console</a:t>
            </a:r>
            <a:r>
              <a:rPr lang="en-US" dirty="0" smtClean="0"/>
              <a:t>.</a:t>
            </a:r>
          </a:p>
          <a:p>
            <a:endParaRPr lang="en-US" b="1" dirty="0" smtClean="0"/>
          </a:p>
          <a:p>
            <a:r>
              <a:rPr lang="en-US" b="1" dirty="0" err="1" smtClean="0">
                <a:latin typeface="Courier"/>
              </a:rPr>
              <a:t>System.out</a:t>
            </a:r>
            <a:r>
              <a:rPr lang="en-US" b="1" dirty="0"/>
              <a:t>: </a:t>
            </a:r>
            <a:r>
              <a:rPr lang="en-US" dirty="0"/>
              <a:t>standard output stream</a:t>
            </a:r>
          </a:p>
          <a:p>
            <a:r>
              <a:rPr lang="en-US" b="1" dirty="0" smtClean="0">
                <a:latin typeface="Courier"/>
              </a:rPr>
              <a:t>System.in</a:t>
            </a:r>
            <a:r>
              <a:rPr lang="en-US" b="1" dirty="0"/>
              <a:t>: </a:t>
            </a:r>
            <a:r>
              <a:rPr lang="en-US" dirty="0"/>
              <a:t>standard input stream</a:t>
            </a:r>
          </a:p>
          <a:p>
            <a:r>
              <a:rPr lang="en-US" b="1" dirty="0" err="1" smtClean="0">
                <a:latin typeface="Courier"/>
              </a:rPr>
              <a:t>System.err</a:t>
            </a:r>
            <a:r>
              <a:rPr lang="en-US" b="1" dirty="0">
                <a:latin typeface="Courier"/>
              </a:rPr>
              <a:t>:</a:t>
            </a:r>
            <a:r>
              <a:rPr lang="en-US" b="1" dirty="0"/>
              <a:t> </a:t>
            </a:r>
            <a:r>
              <a:rPr lang="en-US" dirty="0"/>
              <a:t>standard error stream</a:t>
            </a:r>
          </a:p>
          <a:p>
            <a:pPr marL="109728" indent="0">
              <a:buNone/>
            </a:pPr>
            <a:endParaRPr lang="en-US" dirty="0"/>
          </a:p>
        </p:txBody>
      </p:sp>
    </p:spTree>
    <p:extLst>
      <p:ext uri="{BB962C8B-B14F-4D97-AF65-F5344CB8AC3E}">
        <p14:creationId xmlns:p14="http://schemas.microsoft.com/office/powerpoint/2010/main" val="217663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Stream</a:t>
            </a:r>
          </a:p>
        </p:txBody>
      </p:sp>
      <p:sp>
        <p:nvSpPr>
          <p:cNvPr id="3" name="Content Placeholder 2"/>
          <p:cNvSpPr>
            <a:spLocks noGrp="1"/>
          </p:cNvSpPr>
          <p:nvPr>
            <p:ph idx="1"/>
          </p:nvPr>
        </p:nvSpPr>
        <p:spPr>
          <a:xfrm>
            <a:off x="609600" y="2097024"/>
            <a:ext cx="10972800" cy="3795776"/>
          </a:xfrm>
        </p:spPr>
        <p:txBody>
          <a:bodyPr>
            <a:normAutofit fontScale="85000" lnSpcReduction="20000"/>
          </a:bodyPr>
          <a:lstStyle/>
          <a:p>
            <a:pPr marL="109728" indent="0">
              <a:buNone/>
            </a:pPr>
            <a:r>
              <a:rPr lang="en-US" dirty="0"/>
              <a:t>Let's see the code to print </a:t>
            </a:r>
            <a:r>
              <a:rPr lang="en-US" b="1" dirty="0"/>
              <a:t>output and error</a:t>
            </a:r>
            <a:r>
              <a:rPr lang="en-US" dirty="0"/>
              <a:t> message to the console.</a:t>
            </a:r>
          </a:p>
          <a:p>
            <a:pPr marL="109728" indent="0">
              <a:buNone/>
            </a:pPr>
            <a:endParaRPr lang="en-US" dirty="0"/>
          </a:p>
          <a:p>
            <a:pPr marL="109728" indent="0">
              <a:buNone/>
            </a:pPr>
            <a:r>
              <a:rPr lang="en-US" dirty="0" err="1">
                <a:latin typeface="Courier"/>
              </a:rPr>
              <a:t>System.out.println</a:t>
            </a:r>
            <a:r>
              <a:rPr lang="en-US" dirty="0">
                <a:latin typeface="Courier"/>
              </a:rPr>
              <a:t>("simple message");  </a:t>
            </a:r>
          </a:p>
          <a:p>
            <a:pPr marL="109728" indent="0">
              <a:buNone/>
            </a:pPr>
            <a:r>
              <a:rPr lang="en-US" dirty="0" err="1">
                <a:latin typeface="Courier"/>
              </a:rPr>
              <a:t>System.err.println</a:t>
            </a:r>
            <a:r>
              <a:rPr lang="en-US" dirty="0">
                <a:latin typeface="Courier"/>
              </a:rPr>
              <a:t>("error message");  </a:t>
            </a:r>
          </a:p>
          <a:p>
            <a:pPr marL="109728" indent="0">
              <a:buNone/>
            </a:pPr>
            <a:endParaRPr lang="en-US" dirty="0"/>
          </a:p>
          <a:p>
            <a:pPr marL="109728" indent="0">
              <a:buNone/>
            </a:pPr>
            <a:r>
              <a:rPr lang="en-US" dirty="0"/>
              <a:t>Let's see the code to get </a:t>
            </a:r>
            <a:r>
              <a:rPr lang="en-US" b="1" dirty="0"/>
              <a:t>input</a:t>
            </a:r>
            <a:r>
              <a:rPr lang="en-US" dirty="0"/>
              <a:t> from console.</a:t>
            </a:r>
          </a:p>
          <a:p>
            <a:pPr marL="109728" indent="0">
              <a:buNone/>
            </a:pPr>
            <a:endParaRPr lang="en-US" dirty="0"/>
          </a:p>
          <a:p>
            <a:pPr marL="109728" indent="0">
              <a:buNone/>
            </a:pPr>
            <a:r>
              <a:rPr lang="en-US" b="1" dirty="0" err="1">
                <a:latin typeface="Courier"/>
              </a:rPr>
              <a:t>int</a:t>
            </a:r>
            <a:r>
              <a:rPr lang="en-US" dirty="0">
                <a:latin typeface="Courier"/>
              </a:rPr>
              <a:t> </a:t>
            </a:r>
            <a:r>
              <a:rPr lang="en-US" dirty="0" err="1">
                <a:latin typeface="Courier"/>
              </a:rPr>
              <a:t>i</a:t>
            </a:r>
            <a:r>
              <a:rPr lang="en-US" dirty="0">
                <a:latin typeface="Courier"/>
              </a:rPr>
              <a:t>=</a:t>
            </a:r>
            <a:r>
              <a:rPr lang="en-US" dirty="0" err="1">
                <a:latin typeface="Courier"/>
              </a:rPr>
              <a:t>System.in.read</a:t>
            </a:r>
            <a:r>
              <a:rPr lang="en-US" dirty="0">
                <a:latin typeface="Courier"/>
              </a:rPr>
              <a:t>();//returns ASCII code of 1st character  </a:t>
            </a:r>
          </a:p>
          <a:p>
            <a:pPr marL="109728" indent="0">
              <a:buNone/>
            </a:pPr>
            <a:r>
              <a:rPr lang="en-US" dirty="0" err="1">
                <a:latin typeface="Courier"/>
              </a:rPr>
              <a:t>System.out.println</a:t>
            </a:r>
            <a:r>
              <a:rPr lang="en-US" dirty="0">
                <a:latin typeface="Courier"/>
              </a:rPr>
              <a:t>((</a:t>
            </a:r>
            <a:r>
              <a:rPr lang="en-US" b="1" dirty="0">
                <a:latin typeface="Courier"/>
              </a:rPr>
              <a:t>char</a:t>
            </a:r>
            <a:r>
              <a:rPr lang="en-US" dirty="0">
                <a:latin typeface="Courier"/>
              </a:rPr>
              <a:t>)</a:t>
            </a:r>
            <a:r>
              <a:rPr lang="en-US" dirty="0" err="1">
                <a:latin typeface="Courier"/>
              </a:rPr>
              <a:t>i</a:t>
            </a:r>
            <a:r>
              <a:rPr lang="en-US" dirty="0">
                <a:latin typeface="Courier"/>
              </a:rPr>
              <a:t>);//will print the character  </a:t>
            </a:r>
          </a:p>
        </p:txBody>
      </p:sp>
    </p:spTree>
    <p:extLst>
      <p:ext uri="{BB962C8B-B14F-4D97-AF65-F5344CB8AC3E}">
        <p14:creationId xmlns:p14="http://schemas.microsoft.com/office/powerpoint/2010/main" val="204554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OutputStream</a:t>
            </a:r>
            <a:r>
              <a:rPr lang="en-US" dirty="0"/>
              <a:t> </a:t>
            </a:r>
            <a:r>
              <a:rPr lang="en-US" dirty="0" err="1"/>
              <a:t>vs</a:t>
            </a:r>
            <a:r>
              <a:rPr lang="en-US" dirty="0"/>
              <a:t> </a:t>
            </a:r>
            <a:r>
              <a:rPr lang="en-US" dirty="0" err="1"/>
              <a:t>InputStream</a:t>
            </a:r>
            <a:endParaRPr lang="en-US" dirty="0"/>
          </a:p>
        </p:txBody>
      </p:sp>
      <p:sp>
        <p:nvSpPr>
          <p:cNvPr id="3" name="Content Placeholder 2"/>
          <p:cNvSpPr>
            <a:spLocks noGrp="1"/>
          </p:cNvSpPr>
          <p:nvPr>
            <p:ph idx="1"/>
          </p:nvPr>
        </p:nvSpPr>
        <p:spPr>
          <a:xfrm>
            <a:off x="609600" y="2097024"/>
            <a:ext cx="10972800" cy="3795776"/>
          </a:xfrm>
        </p:spPr>
        <p:txBody>
          <a:bodyPr>
            <a:normAutofit/>
          </a:bodyPr>
          <a:lstStyle/>
          <a:p>
            <a:pPr marL="109728" indent="0">
              <a:buNone/>
            </a:pPr>
            <a:r>
              <a:rPr lang="en-US" b="1" dirty="0" err="1"/>
              <a:t>OutputStream</a:t>
            </a:r>
            <a:endParaRPr lang="en-US" b="1" dirty="0"/>
          </a:p>
          <a:p>
            <a:pPr marL="109728" indent="0">
              <a:buNone/>
            </a:pPr>
            <a:r>
              <a:rPr lang="en-US" dirty="0"/>
              <a:t>Java application uses an output stream to write data to a destination, it may be a file, an array, peripheral device or socket</a:t>
            </a:r>
            <a:r>
              <a:rPr lang="en-US" dirty="0" smtClean="0"/>
              <a:t>.</a:t>
            </a:r>
          </a:p>
          <a:p>
            <a:pPr marL="109728" indent="0">
              <a:buNone/>
            </a:pPr>
            <a:endParaRPr lang="en-US" dirty="0" smtClean="0"/>
          </a:p>
          <a:p>
            <a:pPr marL="109728" indent="0">
              <a:buNone/>
            </a:pPr>
            <a:r>
              <a:rPr lang="en-US" b="1" dirty="0" err="1" smtClean="0"/>
              <a:t>InputStream</a:t>
            </a:r>
            <a:endParaRPr lang="en-US" b="1" dirty="0"/>
          </a:p>
          <a:p>
            <a:pPr marL="109728" indent="0">
              <a:buNone/>
            </a:pPr>
            <a:r>
              <a:rPr lang="en-US" dirty="0"/>
              <a:t>Java application uses an input stream to read data from a source, it may be a file, an array, peripheral device or socket.</a:t>
            </a:r>
          </a:p>
          <a:p>
            <a:pPr marL="109728" indent="0">
              <a:buNone/>
            </a:pPr>
            <a:endParaRPr lang="en-US" dirty="0"/>
          </a:p>
        </p:txBody>
      </p:sp>
    </p:spTree>
    <p:extLst>
      <p:ext uri="{BB962C8B-B14F-4D97-AF65-F5344CB8AC3E}">
        <p14:creationId xmlns:p14="http://schemas.microsoft.com/office/powerpoint/2010/main" val="203834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dirty="0"/>
              <a:t>Hierarchy of Collection </a:t>
            </a:r>
            <a:r>
              <a:rPr lang="en-US" dirty="0" smtClean="0"/>
              <a:t>Framework</a:t>
            </a:r>
            <a:endParaRPr lang="en-US" dirty="0"/>
          </a:p>
        </p:txBody>
      </p:sp>
      <p:sp>
        <p:nvSpPr>
          <p:cNvPr id="3" name="Content Placeholder 2"/>
          <p:cNvSpPr>
            <a:spLocks noGrp="1"/>
          </p:cNvSpPr>
          <p:nvPr>
            <p:ph idx="1"/>
          </p:nvPr>
        </p:nvSpPr>
        <p:spPr>
          <a:xfrm>
            <a:off x="609600" y="2076108"/>
            <a:ext cx="5080000" cy="4037076"/>
          </a:xfrm>
        </p:spPr>
        <p:txBody>
          <a:bodyPr>
            <a:normAutofit/>
          </a:bodyPr>
          <a:lstStyle/>
          <a:p>
            <a:pPr marL="109728" indent="0" algn="just">
              <a:buNone/>
            </a:pPr>
            <a:r>
              <a:rPr lang="en-US" sz="3600" dirty="0"/>
              <a:t>Let us see the hierarchy of collection framework</a:t>
            </a:r>
            <a:r>
              <a:rPr lang="en-US" sz="3600" dirty="0" smtClean="0"/>
              <a:t>. The</a:t>
            </a:r>
            <a:r>
              <a:rPr lang="en-US" sz="3600" dirty="0"/>
              <a:t> </a:t>
            </a:r>
            <a:r>
              <a:rPr lang="en-US" sz="3600" b="1" dirty="0" err="1"/>
              <a:t>java.util</a:t>
            </a:r>
            <a:r>
              <a:rPr lang="en-US" sz="3600" dirty="0"/>
              <a:t> package contains all the classes and interfaces for Collection framework.</a:t>
            </a:r>
            <a:endParaRPr lang="en-US" sz="3600" dirty="0">
              <a:latin typeface="Courier"/>
            </a:endParaRPr>
          </a:p>
        </p:txBody>
      </p:sp>
      <p:pic>
        <p:nvPicPr>
          <p:cNvPr id="4" name="Picture 3"/>
          <p:cNvPicPr>
            <a:picLocks noChangeAspect="1"/>
          </p:cNvPicPr>
          <p:nvPr/>
        </p:nvPicPr>
        <p:blipFill>
          <a:blip r:embed="rId3"/>
          <a:stretch>
            <a:fillRect/>
          </a:stretch>
        </p:blipFill>
        <p:spPr>
          <a:xfrm>
            <a:off x="6070600" y="1752330"/>
            <a:ext cx="5511800" cy="4684632"/>
          </a:xfrm>
          <a:prstGeom prst="rect">
            <a:avLst/>
          </a:prstGeom>
        </p:spPr>
      </p:pic>
    </p:spTree>
    <p:extLst>
      <p:ext uri="{BB962C8B-B14F-4D97-AF65-F5344CB8AC3E}">
        <p14:creationId xmlns:p14="http://schemas.microsoft.com/office/powerpoint/2010/main" val="436853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OutputStream</a:t>
            </a:r>
            <a:r>
              <a:rPr lang="en-US" dirty="0"/>
              <a:t> </a:t>
            </a:r>
            <a:r>
              <a:rPr lang="en-US" dirty="0" err="1"/>
              <a:t>vs</a:t>
            </a:r>
            <a:r>
              <a:rPr lang="en-US" dirty="0"/>
              <a:t> </a:t>
            </a:r>
            <a:r>
              <a:rPr lang="en-US" dirty="0" err="1"/>
              <a:t>InputStream</a:t>
            </a:r>
            <a:endParaRPr lang="en-US" dirty="0"/>
          </a:p>
        </p:txBody>
      </p:sp>
      <p:pic>
        <p:nvPicPr>
          <p:cNvPr id="1026" name="Picture 2" descr="Java 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893" y="2366962"/>
            <a:ext cx="10094213" cy="320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8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OutputStream</a:t>
            </a:r>
            <a:r>
              <a:rPr lang="en-US" dirty="0"/>
              <a:t> class</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sz="2400" dirty="0" err="1"/>
              <a:t>OutputStream</a:t>
            </a:r>
            <a:r>
              <a:rPr lang="en-US" sz="2400" dirty="0"/>
              <a:t> class is an abstract class. It is the super class of all classes representing an output stream of bytes. An output stream accepts output bytes and sends them to some sink.</a:t>
            </a:r>
          </a:p>
        </p:txBody>
      </p:sp>
      <p:pic>
        <p:nvPicPr>
          <p:cNvPr id="4" name="Picture 3"/>
          <p:cNvPicPr>
            <a:picLocks noChangeAspect="1"/>
          </p:cNvPicPr>
          <p:nvPr/>
        </p:nvPicPr>
        <p:blipFill>
          <a:blip r:embed="rId3"/>
          <a:stretch>
            <a:fillRect/>
          </a:stretch>
        </p:blipFill>
        <p:spPr>
          <a:xfrm>
            <a:off x="956278" y="3114805"/>
            <a:ext cx="10279443" cy="2549395"/>
          </a:xfrm>
          <a:prstGeom prst="rect">
            <a:avLst/>
          </a:prstGeom>
        </p:spPr>
      </p:pic>
    </p:spTree>
    <p:extLst>
      <p:ext uri="{BB962C8B-B14F-4D97-AF65-F5344CB8AC3E}">
        <p14:creationId xmlns:p14="http://schemas.microsoft.com/office/powerpoint/2010/main" val="56361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OutputStream</a:t>
            </a:r>
            <a:r>
              <a:rPr lang="en-US" dirty="0"/>
              <a:t> </a:t>
            </a:r>
            <a:r>
              <a:rPr lang="en-US" dirty="0" smtClean="0"/>
              <a:t>Hierarchy</a:t>
            </a:r>
            <a:endParaRPr lang="en-US" dirty="0"/>
          </a:p>
        </p:txBody>
      </p:sp>
      <p:pic>
        <p:nvPicPr>
          <p:cNvPr id="2050" name="Picture 2" descr="Java output stream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97" y="2138362"/>
            <a:ext cx="10008406" cy="389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05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FileOutputStream</a:t>
            </a:r>
            <a:r>
              <a:rPr lang="en-US" dirty="0"/>
              <a:t> Class</a:t>
            </a:r>
          </a:p>
        </p:txBody>
      </p:sp>
      <p:sp>
        <p:nvSpPr>
          <p:cNvPr id="3" name="Content Placeholder 2"/>
          <p:cNvSpPr>
            <a:spLocks noGrp="1"/>
          </p:cNvSpPr>
          <p:nvPr>
            <p:ph idx="1"/>
          </p:nvPr>
        </p:nvSpPr>
        <p:spPr>
          <a:xfrm>
            <a:off x="609600" y="1868424"/>
            <a:ext cx="10972800" cy="3795776"/>
          </a:xfrm>
        </p:spPr>
        <p:txBody>
          <a:bodyPr>
            <a:normAutofit/>
          </a:bodyPr>
          <a:lstStyle/>
          <a:p>
            <a:r>
              <a:rPr lang="en-US" sz="2400" dirty="0"/>
              <a:t>Java </a:t>
            </a:r>
            <a:r>
              <a:rPr lang="en-US" sz="2400" dirty="0" err="1"/>
              <a:t>FileOutputStream</a:t>
            </a:r>
            <a:r>
              <a:rPr lang="en-US" sz="2400" dirty="0"/>
              <a:t> is an output stream used for writing data to a file.</a:t>
            </a:r>
          </a:p>
          <a:p>
            <a:r>
              <a:rPr lang="en-US" sz="2400" dirty="0"/>
              <a:t>If you have to write primitive values into a file, use </a:t>
            </a:r>
            <a:r>
              <a:rPr lang="en-US" sz="2400" dirty="0" err="1"/>
              <a:t>FileOutputStream</a:t>
            </a:r>
            <a:r>
              <a:rPr lang="en-US" sz="2400" dirty="0"/>
              <a:t> class. </a:t>
            </a:r>
            <a:endParaRPr lang="en-US" sz="2400" dirty="0" smtClean="0"/>
          </a:p>
          <a:p>
            <a:r>
              <a:rPr lang="en-US" sz="2400" dirty="0" smtClean="0"/>
              <a:t>You </a:t>
            </a:r>
            <a:r>
              <a:rPr lang="en-US" sz="2400" dirty="0"/>
              <a:t>can write byte-oriented as well as character-oriented data through </a:t>
            </a:r>
            <a:r>
              <a:rPr lang="en-US" sz="2400" dirty="0" err="1"/>
              <a:t>FileOutputStream</a:t>
            </a:r>
            <a:r>
              <a:rPr lang="en-US" sz="2400" dirty="0"/>
              <a:t> class. </a:t>
            </a:r>
            <a:endParaRPr lang="en-US" sz="2400" dirty="0" smtClean="0"/>
          </a:p>
          <a:p>
            <a:r>
              <a:rPr lang="en-US" sz="2400" dirty="0" smtClean="0"/>
              <a:t>But</a:t>
            </a:r>
            <a:r>
              <a:rPr lang="en-US" sz="2400" dirty="0"/>
              <a:t>, for character-oriented data, it is preferred to use </a:t>
            </a:r>
            <a:r>
              <a:rPr lang="en-US" sz="2400" dirty="0" err="1"/>
              <a:t>FileWriter</a:t>
            </a:r>
            <a:r>
              <a:rPr lang="en-US" sz="2400" dirty="0"/>
              <a:t> than </a:t>
            </a:r>
            <a:r>
              <a:rPr lang="en-US" sz="2400" dirty="0" err="1"/>
              <a:t>FileOutStream</a:t>
            </a:r>
            <a:r>
              <a:rPr lang="en-US" sz="2400" dirty="0" smtClean="0"/>
              <a:t>.</a:t>
            </a:r>
          </a:p>
          <a:p>
            <a:endParaRPr lang="en-US" sz="2400" dirty="0"/>
          </a:p>
          <a:p>
            <a:pPr marL="402336" lvl="1" indent="0">
              <a:buNone/>
            </a:pPr>
            <a:r>
              <a:rPr lang="en-US" sz="2200" b="1" dirty="0">
                <a:latin typeface="Courier"/>
              </a:rPr>
              <a:t>public</a:t>
            </a:r>
            <a:r>
              <a:rPr lang="en-US" sz="2200" dirty="0">
                <a:latin typeface="Courier"/>
              </a:rPr>
              <a:t> </a:t>
            </a:r>
            <a:r>
              <a:rPr lang="en-US" sz="2200" b="1" dirty="0">
                <a:latin typeface="Courier"/>
              </a:rPr>
              <a:t>class</a:t>
            </a:r>
            <a:r>
              <a:rPr lang="en-US" sz="2200" dirty="0">
                <a:latin typeface="Courier"/>
              </a:rPr>
              <a:t> </a:t>
            </a:r>
            <a:r>
              <a:rPr lang="en-US" sz="2200" dirty="0" err="1">
                <a:latin typeface="Courier"/>
              </a:rPr>
              <a:t>FileOutputStream</a:t>
            </a:r>
            <a:r>
              <a:rPr lang="en-US" sz="2200" dirty="0">
                <a:latin typeface="Courier"/>
              </a:rPr>
              <a:t> </a:t>
            </a:r>
            <a:r>
              <a:rPr lang="en-US" sz="2200" b="1" dirty="0">
                <a:latin typeface="Courier"/>
              </a:rPr>
              <a:t>extends</a:t>
            </a:r>
            <a:r>
              <a:rPr lang="en-US" sz="2200" dirty="0">
                <a:latin typeface="Courier"/>
              </a:rPr>
              <a:t> </a:t>
            </a:r>
            <a:r>
              <a:rPr lang="en-US" sz="2200" dirty="0" err="1">
                <a:latin typeface="Courier"/>
              </a:rPr>
              <a:t>OutputStream</a:t>
            </a:r>
            <a:r>
              <a:rPr lang="en-US" sz="2200" dirty="0">
                <a:latin typeface="Courier"/>
              </a:rPr>
              <a:t>  </a:t>
            </a:r>
          </a:p>
          <a:p>
            <a:pPr marL="109728" indent="0">
              <a:buNone/>
            </a:pPr>
            <a:endParaRPr lang="en-US" sz="2400" dirty="0"/>
          </a:p>
        </p:txBody>
      </p:sp>
    </p:spTree>
    <p:extLst>
      <p:ext uri="{BB962C8B-B14F-4D97-AF65-F5344CB8AC3E}">
        <p14:creationId xmlns:p14="http://schemas.microsoft.com/office/powerpoint/2010/main" val="237372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FileOutputStream</a:t>
            </a:r>
            <a:r>
              <a:rPr lang="en-US" dirty="0"/>
              <a:t> </a:t>
            </a:r>
            <a:r>
              <a:rPr lang="en-US" dirty="0" smtClean="0"/>
              <a:t>methods</a:t>
            </a:r>
            <a:endParaRPr lang="en-US" dirty="0"/>
          </a:p>
        </p:txBody>
      </p:sp>
      <p:pic>
        <p:nvPicPr>
          <p:cNvPr id="5" name="Picture 4"/>
          <p:cNvPicPr>
            <a:picLocks noChangeAspect="1"/>
          </p:cNvPicPr>
          <p:nvPr/>
        </p:nvPicPr>
        <p:blipFill>
          <a:blip r:embed="rId3"/>
          <a:stretch>
            <a:fillRect/>
          </a:stretch>
        </p:blipFill>
        <p:spPr>
          <a:xfrm>
            <a:off x="1128536" y="1802024"/>
            <a:ext cx="9934928" cy="4039976"/>
          </a:xfrm>
          <a:prstGeom prst="rect">
            <a:avLst/>
          </a:prstGeom>
        </p:spPr>
      </p:pic>
    </p:spTree>
    <p:extLst>
      <p:ext uri="{BB962C8B-B14F-4D97-AF65-F5344CB8AC3E}">
        <p14:creationId xmlns:p14="http://schemas.microsoft.com/office/powerpoint/2010/main" val="221547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1: write byte</a:t>
            </a:r>
          </a:p>
        </p:txBody>
      </p:sp>
      <p:sp>
        <p:nvSpPr>
          <p:cNvPr id="3" name="Content Placeholder 2"/>
          <p:cNvSpPr>
            <a:spLocks noGrp="1"/>
          </p:cNvSpPr>
          <p:nvPr>
            <p:ph idx="1"/>
          </p:nvPr>
        </p:nvSpPr>
        <p:spPr>
          <a:xfrm>
            <a:off x="609600" y="1868424"/>
            <a:ext cx="10972800" cy="3795776"/>
          </a:xfrm>
        </p:spPr>
        <p:txBody>
          <a:bodyPr>
            <a:normAutofit lnSpcReduction="10000"/>
          </a:bodyPr>
          <a:lstStyle/>
          <a:p>
            <a:pPr marL="109728" indent="0">
              <a:buNone/>
            </a:pPr>
            <a:r>
              <a:rPr lang="en-US" sz="1800" b="1" dirty="0">
                <a:latin typeface="Courier"/>
              </a:rPr>
              <a:t>import</a:t>
            </a:r>
            <a:r>
              <a:rPr lang="en-US" sz="1800" dirty="0">
                <a:latin typeface="Courier"/>
              </a:rPr>
              <a:t> </a:t>
            </a:r>
            <a:r>
              <a:rPr lang="en-US" sz="1800" dirty="0" err="1">
                <a:latin typeface="Courier"/>
              </a:rPr>
              <a:t>java.io.FileOutputStream</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FileOutputStreamExample</a:t>
            </a:r>
            <a:r>
              <a:rPr lang="en-US" sz="1800" dirty="0">
                <a:latin typeface="Courier"/>
              </a:rPr>
              <a:t> {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dirty="0">
                <a:latin typeface="Courier"/>
              </a:rPr>
              <a:t>           </a:t>
            </a:r>
            <a:r>
              <a:rPr lang="en-US" sz="1800" b="1" dirty="0">
                <a:latin typeface="Courier"/>
              </a:rPr>
              <a:t>try</a:t>
            </a:r>
            <a:r>
              <a:rPr lang="en-US" sz="1800" dirty="0">
                <a:latin typeface="Courier"/>
              </a:rPr>
              <a:t>{    </a:t>
            </a:r>
          </a:p>
          <a:p>
            <a:pPr marL="109728" indent="0">
              <a:buNone/>
            </a:pPr>
            <a:r>
              <a:rPr lang="en-US" sz="1800" dirty="0">
                <a:latin typeface="Courier"/>
              </a:rPr>
              <a:t>             </a:t>
            </a:r>
            <a:r>
              <a:rPr lang="en-US" sz="1800" dirty="0" err="1">
                <a:latin typeface="Courier"/>
              </a:rPr>
              <a:t>FileOutputStream</a:t>
            </a:r>
            <a:r>
              <a:rPr lang="en-US" sz="1800" dirty="0">
                <a:latin typeface="Courier"/>
              </a:rPr>
              <a:t> </a:t>
            </a:r>
            <a:r>
              <a:rPr lang="en-US" sz="1800" dirty="0" err="1">
                <a:latin typeface="Courier"/>
              </a:rPr>
              <a:t>fout</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FileOutputStream</a:t>
            </a:r>
            <a:r>
              <a:rPr lang="en-US" sz="1800" dirty="0">
                <a:latin typeface="Courier"/>
              </a:rPr>
              <a:t>("D:\\testout.txt");   </a:t>
            </a:r>
          </a:p>
          <a:p>
            <a:pPr marL="109728" indent="0">
              <a:buNone/>
            </a:pPr>
            <a:r>
              <a:rPr lang="en-US" sz="1800" dirty="0">
                <a:latin typeface="Courier"/>
              </a:rPr>
              <a:t>             </a:t>
            </a:r>
            <a:r>
              <a:rPr lang="en-US" sz="1800" dirty="0" err="1">
                <a:latin typeface="Courier"/>
              </a:rPr>
              <a:t>fout.write</a:t>
            </a:r>
            <a:r>
              <a:rPr lang="en-US" sz="1800" dirty="0">
                <a:latin typeface="Courier"/>
              </a:rPr>
              <a:t>(65);    </a:t>
            </a:r>
          </a:p>
          <a:p>
            <a:pPr marL="109728" indent="0">
              <a:buNone/>
            </a:pPr>
            <a:r>
              <a:rPr lang="en-US" sz="1800" dirty="0">
                <a:latin typeface="Courier"/>
              </a:rPr>
              <a:t>             </a:t>
            </a:r>
            <a:r>
              <a:rPr lang="en-US" sz="1800" dirty="0" err="1">
                <a:latin typeface="Courier"/>
              </a:rPr>
              <a:t>fout.close</a:t>
            </a: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("success...");    </a:t>
            </a:r>
          </a:p>
          <a:p>
            <a:pPr marL="109728" indent="0">
              <a:buNone/>
            </a:pPr>
            <a:r>
              <a:rPr lang="en-US" sz="1800" dirty="0">
                <a:latin typeface="Courier"/>
              </a:rPr>
              <a:t>            }</a:t>
            </a:r>
            <a:r>
              <a:rPr lang="en-US" sz="1800" b="1" dirty="0">
                <a:latin typeface="Courier"/>
              </a:rPr>
              <a:t>catch</a:t>
            </a:r>
            <a:r>
              <a:rPr lang="en-US" sz="1800" dirty="0">
                <a:latin typeface="Courier"/>
              </a:rPr>
              <a:t>(Exception e){</a:t>
            </a:r>
            <a:r>
              <a:rPr lang="en-US" sz="1800" dirty="0" err="1">
                <a:latin typeface="Courier"/>
              </a:rPr>
              <a:t>System.out.println</a:t>
            </a:r>
            <a:r>
              <a:rPr lang="en-US" sz="1800" dirty="0">
                <a:latin typeface="Courier"/>
              </a:rPr>
              <a:t>(e);}    </a:t>
            </a:r>
          </a:p>
          <a:p>
            <a:pPr marL="109728" indent="0">
              <a:buNone/>
            </a:pPr>
            <a:r>
              <a:rPr lang="en-US" sz="1800" dirty="0">
                <a:latin typeface="Courier"/>
              </a:rPr>
              <a:t>      }    </a:t>
            </a:r>
          </a:p>
          <a:p>
            <a:pPr marL="109728" indent="0">
              <a:buNone/>
            </a:pPr>
            <a:r>
              <a:rPr lang="en-US" sz="1800" dirty="0">
                <a:latin typeface="Courier"/>
              </a:rPr>
              <a:t>}  </a:t>
            </a:r>
          </a:p>
          <a:p>
            <a:pPr marL="109728" indent="0">
              <a:buNone/>
            </a:pPr>
            <a:endParaRPr lang="en-US" sz="1800" dirty="0">
              <a:latin typeface="Courier"/>
            </a:endParaRPr>
          </a:p>
        </p:txBody>
      </p:sp>
    </p:spTree>
    <p:extLst>
      <p:ext uri="{BB962C8B-B14F-4D97-AF65-F5344CB8AC3E}">
        <p14:creationId xmlns:p14="http://schemas.microsoft.com/office/powerpoint/2010/main" val="307867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1: write byte</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Output</a:t>
            </a:r>
            <a:r>
              <a:rPr lang="en-US" dirty="0" smtClean="0"/>
              <a:t>:</a:t>
            </a:r>
          </a:p>
          <a:p>
            <a:pPr marL="109728" indent="0">
              <a:buNone/>
            </a:pPr>
            <a:endParaRPr lang="en-US" sz="1800" dirty="0">
              <a:latin typeface="Courier"/>
            </a:endParaRPr>
          </a:p>
          <a:p>
            <a:pPr marL="109728" indent="0">
              <a:buNone/>
            </a:pPr>
            <a:r>
              <a:rPr lang="en-US" sz="1800" dirty="0">
                <a:latin typeface="Courier"/>
              </a:rPr>
              <a:t>Success</a:t>
            </a:r>
            <a:r>
              <a:rPr lang="en-US" sz="1800" dirty="0" smtClean="0">
                <a:latin typeface="Courier"/>
              </a:rPr>
              <a:t>...</a:t>
            </a:r>
          </a:p>
          <a:p>
            <a:pPr marL="109728" indent="0">
              <a:buNone/>
            </a:pPr>
            <a:endParaRPr lang="en-US" sz="1800" dirty="0" smtClean="0">
              <a:latin typeface="Courier"/>
            </a:endParaRPr>
          </a:p>
          <a:p>
            <a:pPr marL="109728" indent="0">
              <a:buNone/>
            </a:pPr>
            <a:r>
              <a:rPr lang="en-US" dirty="0" smtClean="0"/>
              <a:t>The </a:t>
            </a:r>
            <a:r>
              <a:rPr lang="en-US" dirty="0"/>
              <a:t>content of a text file </a:t>
            </a:r>
            <a:r>
              <a:rPr lang="en-US" b="1" dirty="0"/>
              <a:t>testout.txt</a:t>
            </a:r>
            <a:r>
              <a:rPr lang="en-US" dirty="0"/>
              <a:t> is set with the data </a:t>
            </a:r>
            <a:r>
              <a:rPr lang="en-US" b="1" dirty="0" smtClean="0"/>
              <a:t>A</a:t>
            </a:r>
            <a:r>
              <a:rPr lang="en-US" dirty="0" smtClean="0"/>
              <a:t>.</a:t>
            </a:r>
          </a:p>
          <a:p>
            <a:pPr marL="109728" indent="0">
              <a:buNone/>
            </a:pPr>
            <a:r>
              <a:rPr lang="en-US" dirty="0" smtClean="0"/>
              <a:t>testout.txt</a:t>
            </a:r>
          </a:p>
          <a:p>
            <a:pPr marL="109728" indent="0">
              <a:buNone/>
            </a:pPr>
            <a:endParaRPr lang="en-US" sz="1800" dirty="0" smtClean="0">
              <a:latin typeface="Courier"/>
            </a:endParaRPr>
          </a:p>
          <a:p>
            <a:pPr marL="109728" indent="0">
              <a:buNone/>
            </a:pPr>
            <a:r>
              <a:rPr lang="en-US" sz="1800" dirty="0">
                <a:latin typeface="Courier"/>
              </a:rPr>
              <a:t>A</a:t>
            </a:r>
          </a:p>
        </p:txBody>
      </p:sp>
    </p:spTree>
    <p:extLst>
      <p:ext uri="{BB962C8B-B14F-4D97-AF65-F5344CB8AC3E}">
        <p14:creationId xmlns:p14="http://schemas.microsoft.com/office/powerpoint/2010/main" val="429091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Example </a:t>
            </a:r>
            <a:r>
              <a:rPr lang="en-US" dirty="0"/>
              <a:t>2: write string</a:t>
            </a:r>
          </a:p>
        </p:txBody>
      </p:sp>
      <p:sp>
        <p:nvSpPr>
          <p:cNvPr id="3" name="Content Placeholder 2"/>
          <p:cNvSpPr>
            <a:spLocks noGrp="1"/>
          </p:cNvSpPr>
          <p:nvPr>
            <p:ph idx="1"/>
          </p:nvPr>
        </p:nvSpPr>
        <p:spPr>
          <a:xfrm>
            <a:off x="609600" y="1868424"/>
            <a:ext cx="10972800" cy="3795776"/>
          </a:xfrm>
        </p:spPr>
        <p:txBody>
          <a:bodyPr>
            <a:normAutofit fontScale="85000" lnSpcReduction="20000"/>
          </a:bodyPr>
          <a:lstStyle/>
          <a:p>
            <a:pPr marL="109728" indent="0">
              <a:buNone/>
            </a:pPr>
            <a:r>
              <a:rPr lang="en-US" sz="1800" b="1" dirty="0">
                <a:latin typeface="Courier"/>
              </a:rPr>
              <a:t>import</a:t>
            </a:r>
            <a:r>
              <a:rPr lang="en-US" sz="1800" dirty="0">
                <a:latin typeface="Courier"/>
              </a:rPr>
              <a:t> </a:t>
            </a:r>
            <a:r>
              <a:rPr lang="en-US" sz="1800" dirty="0" err="1">
                <a:latin typeface="Courier"/>
              </a:rPr>
              <a:t>java.io.FileOutputStream</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FileOutputStreamExample</a:t>
            </a:r>
            <a:r>
              <a:rPr lang="en-US" sz="1800" dirty="0">
                <a:latin typeface="Courier"/>
              </a:rPr>
              <a:t> {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dirty="0">
                <a:latin typeface="Courier"/>
              </a:rPr>
              <a:t>           </a:t>
            </a:r>
            <a:r>
              <a:rPr lang="en-US" sz="1800" b="1" dirty="0">
                <a:latin typeface="Courier"/>
              </a:rPr>
              <a:t>try</a:t>
            </a:r>
            <a:r>
              <a:rPr lang="en-US" sz="1800" dirty="0">
                <a:latin typeface="Courier"/>
              </a:rPr>
              <a:t>{    </a:t>
            </a:r>
          </a:p>
          <a:p>
            <a:pPr marL="109728" indent="0">
              <a:buNone/>
            </a:pPr>
            <a:r>
              <a:rPr lang="en-US" sz="1800" dirty="0">
                <a:latin typeface="Courier"/>
              </a:rPr>
              <a:t>             </a:t>
            </a:r>
            <a:r>
              <a:rPr lang="en-US" sz="1800" dirty="0" err="1">
                <a:latin typeface="Courier"/>
              </a:rPr>
              <a:t>FileOutputStream</a:t>
            </a:r>
            <a:r>
              <a:rPr lang="en-US" sz="1800" dirty="0">
                <a:latin typeface="Courier"/>
              </a:rPr>
              <a:t> </a:t>
            </a:r>
            <a:r>
              <a:rPr lang="en-US" sz="1800" dirty="0" err="1">
                <a:latin typeface="Courier"/>
              </a:rPr>
              <a:t>fout</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FileOutputStream</a:t>
            </a:r>
            <a:r>
              <a:rPr lang="en-US" sz="1800" dirty="0">
                <a:latin typeface="Courier"/>
              </a:rPr>
              <a:t>("D:\\testout.txt");    </a:t>
            </a:r>
          </a:p>
          <a:p>
            <a:pPr marL="109728" indent="0">
              <a:buNone/>
            </a:pPr>
            <a:r>
              <a:rPr lang="en-US" sz="1800" dirty="0">
                <a:latin typeface="Courier"/>
              </a:rPr>
              <a:t>             String s="Welcome to </a:t>
            </a:r>
            <a:r>
              <a:rPr lang="en-US" sz="1800" dirty="0" smtClean="0">
                <a:latin typeface="Courier"/>
              </a:rPr>
              <a:t>DANA.";</a:t>
            </a:r>
            <a:r>
              <a:rPr lang="en-US" sz="1800" dirty="0">
                <a:latin typeface="Courier"/>
              </a:rPr>
              <a:t>    </a:t>
            </a:r>
          </a:p>
          <a:p>
            <a:pPr marL="109728" indent="0">
              <a:buNone/>
            </a:pPr>
            <a:r>
              <a:rPr lang="en-US" sz="1800" dirty="0">
                <a:latin typeface="Courier"/>
              </a:rPr>
              <a:t>             </a:t>
            </a:r>
            <a:r>
              <a:rPr lang="en-US" sz="1800" b="1" dirty="0">
                <a:latin typeface="Courier"/>
              </a:rPr>
              <a:t>byte</a:t>
            </a:r>
            <a:r>
              <a:rPr lang="en-US" sz="1800" dirty="0">
                <a:latin typeface="Courier"/>
              </a:rPr>
              <a:t> b[]=</a:t>
            </a:r>
            <a:r>
              <a:rPr lang="en-US" sz="1800" dirty="0" err="1">
                <a:latin typeface="Courier"/>
              </a:rPr>
              <a:t>s.getBytes</a:t>
            </a:r>
            <a:r>
              <a:rPr lang="en-US" sz="1800" dirty="0">
                <a:latin typeface="Courier"/>
              </a:rPr>
              <a:t>();//converting string into byte array    </a:t>
            </a:r>
          </a:p>
          <a:p>
            <a:pPr marL="109728" indent="0">
              <a:buNone/>
            </a:pPr>
            <a:r>
              <a:rPr lang="en-US" sz="1800" dirty="0">
                <a:latin typeface="Courier"/>
              </a:rPr>
              <a:t>             </a:t>
            </a:r>
            <a:r>
              <a:rPr lang="en-US" sz="1800" dirty="0" err="1">
                <a:latin typeface="Courier"/>
              </a:rPr>
              <a:t>fout.write</a:t>
            </a:r>
            <a:r>
              <a:rPr lang="en-US" sz="1800" dirty="0">
                <a:latin typeface="Courier"/>
              </a:rPr>
              <a:t>(b);    </a:t>
            </a:r>
          </a:p>
          <a:p>
            <a:pPr marL="109728" indent="0">
              <a:buNone/>
            </a:pPr>
            <a:r>
              <a:rPr lang="en-US" sz="1800" dirty="0">
                <a:latin typeface="Courier"/>
              </a:rPr>
              <a:t>             </a:t>
            </a:r>
            <a:r>
              <a:rPr lang="en-US" sz="1800" dirty="0" err="1">
                <a:latin typeface="Courier"/>
              </a:rPr>
              <a:t>fout.close</a:t>
            </a: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("success...");    </a:t>
            </a:r>
          </a:p>
          <a:p>
            <a:pPr marL="109728" indent="0">
              <a:buNone/>
            </a:pPr>
            <a:r>
              <a:rPr lang="en-US" sz="1800" dirty="0">
                <a:latin typeface="Courier"/>
              </a:rPr>
              <a:t>            }</a:t>
            </a:r>
            <a:r>
              <a:rPr lang="en-US" sz="1800" b="1" dirty="0">
                <a:latin typeface="Courier"/>
              </a:rPr>
              <a:t>catch</a:t>
            </a:r>
            <a:r>
              <a:rPr lang="en-US" sz="1800" dirty="0">
                <a:latin typeface="Courier"/>
              </a:rPr>
              <a:t>(Exception e){</a:t>
            </a:r>
            <a:r>
              <a:rPr lang="en-US" sz="1800" dirty="0" err="1">
                <a:latin typeface="Courier"/>
              </a:rPr>
              <a:t>System.out.println</a:t>
            </a:r>
            <a:r>
              <a:rPr lang="en-US" sz="1800" dirty="0">
                <a:latin typeface="Courier"/>
              </a:rPr>
              <a:t>(e);}    </a:t>
            </a:r>
          </a:p>
          <a:p>
            <a:pPr marL="109728" indent="0">
              <a:buNone/>
            </a:pPr>
            <a:r>
              <a:rPr lang="en-US" sz="1800" dirty="0">
                <a:latin typeface="Courier"/>
              </a:rPr>
              <a:t>      }    </a:t>
            </a:r>
          </a:p>
          <a:p>
            <a:pPr marL="109728" indent="0">
              <a:buNone/>
            </a:pPr>
            <a:r>
              <a:rPr lang="en-US" sz="1800" dirty="0">
                <a:latin typeface="Courier"/>
              </a:rPr>
              <a:t>}  </a:t>
            </a:r>
          </a:p>
        </p:txBody>
      </p:sp>
    </p:spTree>
    <p:extLst>
      <p:ext uri="{BB962C8B-B14F-4D97-AF65-F5344CB8AC3E}">
        <p14:creationId xmlns:p14="http://schemas.microsoft.com/office/powerpoint/2010/main" val="207340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2: write string</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Output</a:t>
            </a:r>
            <a:r>
              <a:rPr lang="en-US" dirty="0" smtClean="0"/>
              <a:t>:</a:t>
            </a:r>
          </a:p>
          <a:p>
            <a:pPr marL="109728" indent="0">
              <a:buNone/>
            </a:pPr>
            <a:endParaRPr lang="en-US" sz="1800" dirty="0">
              <a:latin typeface="Courier"/>
            </a:endParaRPr>
          </a:p>
          <a:p>
            <a:pPr marL="109728" indent="0">
              <a:buNone/>
            </a:pPr>
            <a:r>
              <a:rPr lang="en-US" sz="1800" dirty="0">
                <a:latin typeface="Courier"/>
              </a:rPr>
              <a:t>Success</a:t>
            </a:r>
            <a:r>
              <a:rPr lang="en-US" sz="1800" dirty="0" smtClean="0">
                <a:latin typeface="Courier"/>
              </a:rPr>
              <a:t>...</a:t>
            </a:r>
          </a:p>
          <a:p>
            <a:pPr marL="109728" indent="0">
              <a:buNone/>
            </a:pPr>
            <a:endParaRPr lang="en-US" sz="1800" dirty="0" smtClean="0">
              <a:latin typeface="Courier"/>
            </a:endParaRPr>
          </a:p>
          <a:p>
            <a:pPr marL="109728" indent="0">
              <a:buNone/>
            </a:pPr>
            <a:r>
              <a:rPr lang="en-US" dirty="0"/>
              <a:t>The content of a text file </a:t>
            </a:r>
            <a:r>
              <a:rPr lang="en-US" b="1" dirty="0"/>
              <a:t>testout.txt</a:t>
            </a:r>
            <a:r>
              <a:rPr lang="en-US" dirty="0"/>
              <a:t> is set with the data </a:t>
            </a:r>
            <a:r>
              <a:rPr lang="en-US" b="1" dirty="0"/>
              <a:t>Welcome to </a:t>
            </a:r>
            <a:r>
              <a:rPr lang="en-US" b="1" dirty="0" smtClean="0"/>
              <a:t>DANA.</a:t>
            </a:r>
            <a:endParaRPr lang="en-US" dirty="0"/>
          </a:p>
          <a:p>
            <a:pPr marL="109728" indent="0">
              <a:buNone/>
            </a:pPr>
            <a:r>
              <a:rPr lang="en-US" dirty="0"/>
              <a:t>testout.txt</a:t>
            </a:r>
          </a:p>
          <a:p>
            <a:pPr marL="109728" indent="0">
              <a:buNone/>
            </a:pPr>
            <a:endParaRPr lang="en-US" sz="1800" dirty="0" smtClean="0">
              <a:latin typeface="Courier"/>
            </a:endParaRPr>
          </a:p>
          <a:p>
            <a:pPr marL="109728" indent="0">
              <a:buNone/>
            </a:pPr>
            <a:r>
              <a:rPr lang="en-US" sz="1800" dirty="0">
                <a:latin typeface="Courier"/>
              </a:rPr>
              <a:t>Welcome to </a:t>
            </a:r>
            <a:r>
              <a:rPr lang="en-US" sz="1800" dirty="0" smtClean="0">
                <a:latin typeface="Courier"/>
              </a:rPr>
              <a:t>DANA.</a:t>
            </a:r>
            <a:endParaRPr lang="en-US" sz="1800" dirty="0">
              <a:latin typeface="Courier"/>
            </a:endParaRPr>
          </a:p>
        </p:txBody>
      </p:sp>
    </p:spTree>
    <p:extLst>
      <p:ext uri="{BB962C8B-B14F-4D97-AF65-F5344CB8AC3E}">
        <p14:creationId xmlns:p14="http://schemas.microsoft.com/office/powerpoint/2010/main" val="37823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FileInputStream</a:t>
            </a:r>
            <a:r>
              <a:rPr lang="en-US" dirty="0"/>
              <a:t> Class</a:t>
            </a:r>
          </a:p>
        </p:txBody>
      </p:sp>
      <p:sp>
        <p:nvSpPr>
          <p:cNvPr id="3" name="Content Placeholder 2"/>
          <p:cNvSpPr>
            <a:spLocks noGrp="1"/>
          </p:cNvSpPr>
          <p:nvPr>
            <p:ph idx="1"/>
          </p:nvPr>
        </p:nvSpPr>
        <p:spPr>
          <a:xfrm>
            <a:off x="609600" y="1868424"/>
            <a:ext cx="10972800" cy="3795776"/>
          </a:xfrm>
        </p:spPr>
        <p:txBody>
          <a:bodyPr>
            <a:normAutofit/>
          </a:bodyPr>
          <a:lstStyle/>
          <a:p>
            <a:r>
              <a:rPr lang="en-US" sz="2400" dirty="0"/>
              <a:t>Java </a:t>
            </a:r>
            <a:r>
              <a:rPr lang="en-US" sz="2400" dirty="0" err="1"/>
              <a:t>FileInputStream</a:t>
            </a:r>
            <a:r>
              <a:rPr lang="en-US" sz="2400" dirty="0"/>
              <a:t> class obtains input bytes from a file. </a:t>
            </a:r>
            <a:endParaRPr lang="en-US" sz="2400" dirty="0" smtClean="0"/>
          </a:p>
          <a:p>
            <a:r>
              <a:rPr lang="en-US" sz="2400" dirty="0" smtClean="0"/>
              <a:t>It </a:t>
            </a:r>
            <a:r>
              <a:rPr lang="en-US" sz="2400" dirty="0"/>
              <a:t>is used for reading byte-oriented data (streams of raw bytes) such as image data, audio, video etc. </a:t>
            </a:r>
            <a:endParaRPr lang="en-US" sz="2400" dirty="0" smtClean="0"/>
          </a:p>
          <a:p>
            <a:r>
              <a:rPr lang="en-US" sz="2400" dirty="0" smtClean="0"/>
              <a:t>You </a:t>
            </a:r>
            <a:r>
              <a:rPr lang="en-US" sz="2400" dirty="0"/>
              <a:t>can also read character-stream data. But, for reading streams of characters, it is recommended to use </a:t>
            </a:r>
            <a:r>
              <a:rPr lang="en-US" sz="2400" dirty="0" err="1"/>
              <a:t>FileReader</a:t>
            </a:r>
            <a:r>
              <a:rPr lang="en-US" sz="2400" dirty="0"/>
              <a:t> class</a:t>
            </a:r>
            <a:r>
              <a:rPr lang="en-US" sz="2400" dirty="0" smtClean="0"/>
              <a:t>.</a:t>
            </a:r>
          </a:p>
          <a:p>
            <a:endParaRPr lang="en-US" sz="2400" dirty="0"/>
          </a:p>
          <a:p>
            <a:pPr marL="109728" indent="0">
              <a:buNone/>
            </a:pPr>
            <a:r>
              <a:rPr lang="en-US" sz="2400" b="1" dirty="0" smtClean="0"/>
              <a:t>	</a:t>
            </a:r>
            <a:r>
              <a:rPr lang="en-US" sz="2200" b="1" dirty="0" smtClean="0">
                <a:latin typeface="Courier"/>
              </a:rPr>
              <a:t>public</a:t>
            </a:r>
            <a:r>
              <a:rPr lang="en-US" sz="2200" dirty="0">
                <a:latin typeface="Courier"/>
              </a:rPr>
              <a:t> </a:t>
            </a:r>
            <a:r>
              <a:rPr lang="en-US" sz="2200" b="1" dirty="0">
                <a:latin typeface="Courier"/>
              </a:rPr>
              <a:t>class</a:t>
            </a:r>
            <a:r>
              <a:rPr lang="en-US" sz="2200" dirty="0">
                <a:latin typeface="Courier"/>
              </a:rPr>
              <a:t> </a:t>
            </a:r>
            <a:r>
              <a:rPr lang="en-US" sz="2200" dirty="0" err="1">
                <a:latin typeface="Courier"/>
              </a:rPr>
              <a:t>FileInputStream</a:t>
            </a:r>
            <a:r>
              <a:rPr lang="en-US" sz="2200" dirty="0">
                <a:latin typeface="Courier"/>
              </a:rPr>
              <a:t> </a:t>
            </a:r>
            <a:r>
              <a:rPr lang="en-US" sz="2200" b="1" dirty="0">
                <a:latin typeface="Courier"/>
              </a:rPr>
              <a:t>extends</a:t>
            </a:r>
            <a:r>
              <a:rPr lang="en-US" sz="2200" dirty="0">
                <a:latin typeface="Courier"/>
              </a:rPr>
              <a:t> </a:t>
            </a:r>
            <a:r>
              <a:rPr lang="en-US" sz="2200" dirty="0" err="1">
                <a:latin typeface="Courier"/>
              </a:rPr>
              <a:t>InputStream</a:t>
            </a:r>
            <a:r>
              <a:rPr lang="en-US" sz="2200" dirty="0"/>
              <a:t>  </a:t>
            </a:r>
          </a:p>
          <a:p>
            <a:endParaRPr lang="en-US" sz="2400" dirty="0"/>
          </a:p>
        </p:txBody>
      </p:sp>
    </p:spTree>
    <p:extLst>
      <p:ext uri="{BB962C8B-B14F-4D97-AF65-F5344CB8AC3E}">
        <p14:creationId xmlns:p14="http://schemas.microsoft.com/office/powerpoint/2010/main" val="422581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Methods of Collection interface</a:t>
            </a:r>
          </a:p>
        </p:txBody>
      </p:sp>
      <p:pic>
        <p:nvPicPr>
          <p:cNvPr id="5" name="Picture 4"/>
          <p:cNvPicPr>
            <a:picLocks noChangeAspect="1"/>
          </p:cNvPicPr>
          <p:nvPr/>
        </p:nvPicPr>
        <p:blipFill>
          <a:blip r:embed="rId3"/>
          <a:stretch>
            <a:fillRect/>
          </a:stretch>
        </p:blipFill>
        <p:spPr>
          <a:xfrm>
            <a:off x="2079888" y="1571947"/>
            <a:ext cx="8032224" cy="4924735"/>
          </a:xfrm>
          <a:prstGeom prst="rect">
            <a:avLst/>
          </a:prstGeom>
        </p:spPr>
      </p:pic>
    </p:spTree>
    <p:extLst>
      <p:ext uri="{BB962C8B-B14F-4D97-AF65-F5344CB8AC3E}">
        <p14:creationId xmlns:p14="http://schemas.microsoft.com/office/powerpoint/2010/main" val="384249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FileInputStream</a:t>
            </a:r>
            <a:r>
              <a:rPr lang="en-US" dirty="0"/>
              <a:t> </a:t>
            </a:r>
            <a:r>
              <a:rPr lang="en-US" dirty="0" smtClean="0"/>
              <a:t>methods</a:t>
            </a:r>
            <a:endParaRPr lang="en-US" dirty="0"/>
          </a:p>
        </p:txBody>
      </p:sp>
      <p:pic>
        <p:nvPicPr>
          <p:cNvPr id="3" name="Picture 2"/>
          <p:cNvPicPr>
            <a:picLocks noChangeAspect="1"/>
          </p:cNvPicPr>
          <p:nvPr/>
        </p:nvPicPr>
        <p:blipFill>
          <a:blip r:embed="rId3"/>
          <a:stretch>
            <a:fillRect/>
          </a:stretch>
        </p:blipFill>
        <p:spPr>
          <a:xfrm>
            <a:off x="1488009" y="1625600"/>
            <a:ext cx="8951391" cy="4705349"/>
          </a:xfrm>
          <a:prstGeom prst="rect">
            <a:avLst/>
          </a:prstGeom>
        </p:spPr>
      </p:pic>
    </p:spTree>
    <p:extLst>
      <p:ext uri="{BB962C8B-B14F-4D97-AF65-F5344CB8AC3E}">
        <p14:creationId xmlns:p14="http://schemas.microsoft.com/office/powerpoint/2010/main" val="310274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E</a:t>
            </a:r>
            <a:r>
              <a:rPr lang="en-US" dirty="0"/>
              <a:t>xample 1: read single </a:t>
            </a:r>
            <a:r>
              <a:rPr lang="en-US" dirty="0" smtClean="0"/>
              <a:t>character</a:t>
            </a:r>
            <a:endParaRPr lang="en-US" dirty="0"/>
          </a:p>
        </p:txBody>
      </p:sp>
      <p:sp>
        <p:nvSpPr>
          <p:cNvPr id="3" name="Content Placeholder 2"/>
          <p:cNvSpPr>
            <a:spLocks noGrp="1"/>
          </p:cNvSpPr>
          <p:nvPr>
            <p:ph idx="1"/>
          </p:nvPr>
        </p:nvSpPr>
        <p:spPr>
          <a:xfrm>
            <a:off x="609600" y="1868424"/>
            <a:ext cx="10972800" cy="4468876"/>
          </a:xfrm>
        </p:spPr>
        <p:txBody>
          <a:bodyPr>
            <a:normAutofit fontScale="70000" lnSpcReduction="20000"/>
          </a:bodyPr>
          <a:lstStyle/>
          <a:p>
            <a:pPr marL="109728" indent="0">
              <a:buNone/>
            </a:pPr>
            <a:r>
              <a:rPr lang="en-US" sz="2600" dirty="0"/>
              <a:t>Before running the code, a text file named as </a:t>
            </a:r>
            <a:r>
              <a:rPr lang="en-US" sz="2600" b="1" dirty="0"/>
              <a:t>"testout.txt" </a:t>
            </a:r>
            <a:r>
              <a:rPr lang="en-US" sz="2600" dirty="0"/>
              <a:t>is required to be created. In this file, we are having following content</a:t>
            </a:r>
            <a:r>
              <a:rPr lang="en-US" sz="2600" dirty="0" smtClean="0"/>
              <a:t>:</a:t>
            </a:r>
          </a:p>
          <a:p>
            <a:pPr marL="109728" indent="0">
              <a:buNone/>
            </a:pPr>
            <a:endParaRPr lang="en-US" sz="1800" b="1" dirty="0">
              <a:latin typeface="Courier"/>
            </a:endParaRPr>
          </a:p>
          <a:p>
            <a:pPr marL="109728" indent="0">
              <a:buNone/>
            </a:pPr>
            <a:r>
              <a:rPr lang="en-US" sz="1800" b="1" dirty="0" smtClean="0">
                <a:latin typeface="Courier"/>
              </a:rPr>
              <a:t>“Welcome </a:t>
            </a:r>
            <a:r>
              <a:rPr lang="en-US" sz="1800" b="1" dirty="0">
                <a:latin typeface="Courier"/>
              </a:rPr>
              <a:t>to </a:t>
            </a:r>
            <a:r>
              <a:rPr lang="en-US" sz="1800" b="1" dirty="0" smtClean="0">
                <a:latin typeface="Courier"/>
              </a:rPr>
              <a:t>DANA”.</a:t>
            </a:r>
          </a:p>
          <a:p>
            <a:pPr marL="109728" indent="0">
              <a:buNone/>
            </a:pPr>
            <a:endParaRPr lang="en-US" sz="1800" b="1" dirty="0">
              <a:latin typeface="Courier"/>
            </a:endParaRPr>
          </a:p>
          <a:p>
            <a:pPr marL="109728" indent="0">
              <a:buNone/>
            </a:pPr>
            <a:r>
              <a:rPr lang="en-US" sz="1800" b="1" dirty="0" smtClean="0">
                <a:latin typeface="Courier"/>
              </a:rPr>
              <a:t>import</a:t>
            </a:r>
            <a:r>
              <a:rPr lang="en-US" sz="1800" dirty="0" smtClean="0">
                <a:latin typeface="Courier"/>
              </a:rPr>
              <a:t> </a:t>
            </a:r>
            <a:r>
              <a:rPr lang="en-US" sz="1800" dirty="0" err="1" smtClean="0">
                <a:latin typeface="Courier"/>
              </a:rPr>
              <a:t>java.io.FileInputStream</a:t>
            </a:r>
            <a:r>
              <a:rPr lang="en-US" sz="1800" dirty="0" smtClean="0">
                <a:latin typeface="Courier"/>
              </a:rPr>
              <a:t>;  </a:t>
            </a:r>
          </a:p>
          <a:p>
            <a:pPr marL="109728" indent="0">
              <a:buNone/>
            </a:pPr>
            <a:r>
              <a:rPr lang="en-US" sz="1800" b="1" dirty="0" smtClean="0">
                <a:latin typeface="Courier"/>
              </a:rPr>
              <a:t>public</a:t>
            </a:r>
            <a:r>
              <a:rPr lang="en-US" sz="1800" dirty="0" smtClean="0">
                <a:latin typeface="Courier"/>
              </a:rPr>
              <a:t> </a:t>
            </a:r>
            <a:r>
              <a:rPr lang="en-US" sz="1800" b="1" dirty="0" smtClean="0">
                <a:latin typeface="Courier"/>
              </a:rPr>
              <a:t>class</a:t>
            </a:r>
            <a:r>
              <a:rPr lang="en-US" sz="1800" dirty="0" smtClean="0">
                <a:latin typeface="Courier"/>
              </a:rPr>
              <a:t> </a:t>
            </a:r>
            <a:r>
              <a:rPr lang="en-US" sz="1800" dirty="0" err="1" smtClean="0">
                <a:latin typeface="Courier"/>
              </a:rPr>
              <a:t>DataStreamExample</a:t>
            </a:r>
            <a:r>
              <a:rPr lang="en-US" sz="1800" dirty="0" smtClean="0">
                <a:latin typeface="Courier"/>
              </a:rPr>
              <a:t> {  </a:t>
            </a:r>
          </a:p>
          <a:p>
            <a:pPr marL="109728" indent="0">
              <a:buNone/>
            </a:pPr>
            <a:r>
              <a:rPr lang="en-US" sz="1800" dirty="0" smtClean="0">
                <a:latin typeface="Courier"/>
              </a:rPr>
              <a:t>     </a:t>
            </a:r>
            <a:r>
              <a:rPr lang="en-US" sz="1800" b="1" dirty="0" smtClean="0">
                <a:latin typeface="Courier"/>
              </a:rPr>
              <a:t>public</a:t>
            </a:r>
            <a:r>
              <a:rPr lang="en-US" sz="1800" dirty="0" smtClean="0">
                <a:latin typeface="Courier"/>
              </a:rPr>
              <a:t> </a:t>
            </a:r>
            <a:r>
              <a:rPr lang="en-US" sz="1800" b="1" dirty="0" smtClean="0">
                <a:latin typeface="Courier"/>
              </a:rPr>
              <a:t>static</a:t>
            </a:r>
            <a:r>
              <a:rPr lang="en-US" sz="1800" dirty="0" smtClean="0">
                <a:latin typeface="Courier"/>
              </a:rPr>
              <a:t> </a:t>
            </a:r>
            <a:r>
              <a:rPr lang="en-US" sz="1800" b="1" dirty="0" smtClean="0">
                <a:latin typeface="Courier"/>
              </a:rPr>
              <a:t>void</a:t>
            </a:r>
            <a:r>
              <a:rPr lang="en-US" sz="1800" dirty="0" smtClean="0">
                <a:latin typeface="Courier"/>
              </a:rPr>
              <a:t> main(String </a:t>
            </a:r>
            <a:r>
              <a:rPr lang="en-US" sz="1800" dirty="0" err="1" smtClean="0">
                <a:latin typeface="Courier"/>
              </a:rPr>
              <a:t>args</a:t>
            </a:r>
            <a:r>
              <a:rPr lang="en-US" sz="1800" dirty="0" smtClean="0">
                <a:latin typeface="Courier"/>
              </a:rPr>
              <a:t>[]){    </a:t>
            </a:r>
          </a:p>
          <a:p>
            <a:pPr marL="109728" indent="0">
              <a:buNone/>
            </a:pPr>
            <a:r>
              <a:rPr lang="en-US" sz="1800" dirty="0" smtClean="0">
                <a:latin typeface="Courier"/>
              </a:rPr>
              <a:t>          </a:t>
            </a:r>
            <a:r>
              <a:rPr lang="en-US" sz="1800" b="1" dirty="0" smtClean="0">
                <a:latin typeface="Courier"/>
              </a:rPr>
              <a:t>try</a:t>
            </a:r>
            <a:r>
              <a:rPr lang="en-US" sz="1800" dirty="0" smtClean="0">
                <a:latin typeface="Courier"/>
              </a:rPr>
              <a:t>{    </a:t>
            </a:r>
          </a:p>
          <a:p>
            <a:pPr marL="109728" indent="0">
              <a:buNone/>
            </a:pPr>
            <a:r>
              <a:rPr lang="en-US" sz="1800" dirty="0" smtClean="0">
                <a:latin typeface="Courier"/>
              </a:rPr>
              <a:t>            </a:t>
            </a:r>
            <a:r>
              <a:rPr lang="en-US" sz="1800" dirty="0" err="1" smtClean="0">
                <a:latin typeface="Courier"/>
              </a:rPr>
              <a:t>FileInputStream</a:t>
            </a:r>
            <a:r>
              <a:rPr lang="en-US" sz="1800" dirty="0" smtClean="0">
                <a:latin typeface="Courier"/>
              </a:rPr>
              <a:t> fin=</a:t>
            </a:r>
            <a:r>
              <a:rPr lang="en-US" sz="1800" b="1" dirty="0" smtClean="0">
                <a:latin typeface="Courier"/>
              </a:rPr>
              <a:t>new</a:t>
            </a:r>
            <a:r>
              <a:rPr lang="en-US" sz="1800" dirty="0" smtClean="0">
                <a:latin typeface="Courier"/>
              </a:rPr>
              <a:t> </a:t>
            </a:r>
            <a:r>
              <a:rPr lang="en-US" sz="1800" dirty="0" err="1" smtClean="0">
                <a:latin typeface="Courier"/>
              </a:rPr>
              <a:t>FileInputStream</a:t>
            </a:r>
            <a:r>
              <a:rPr lang="en-US" sz="1800" dirty="0" smtClean="0">
                <a:latin typeface="Courier"/>
              </a:rPr>
              <a:t>("D:\\testout.txt");    </a:t>
            </a:r>
          </a:p>
          <a:p>
            <a:pPr marL="109728" indent="0">
              <a:buNone/>
            </a:pPr>
            <a:r>
              <a:rPr lang="en-US" sz="1800" dirty="0" smtClean="0">
                <a:latin typeface="Courier"/>
              </a:rPr>
              <a:t>            </a:t>
            </a:r>
            <a:r>
              <a:rPr lang="en-US" sz="1800" b="1" dirty="0" err="1" smtClean="0">
                <a:latin typeface="Courier"/>
              </a:rPr>
              <a:t>int</a:t>
            </a:r>
            <a:r>
              <a:rPr lang="en-US" sz="1800" dirty="0" smtClean="0">
                <a:latin typeface="Courier"/>
              </a:rPr>
              <a:t> </a:t>
            </a:r>
            <a:r>
              <a:rPr lang="en-US" sz="1800" dirty="0" err="1" smtClean="0">
                <a:latin typeface="Courier"/>
              </a:rPr>
              <a:t>i</a:t>
            </a:r>
            <a:r>
              <a:rPr lang="en-US" sz="1800" dirty="0" smtClean="0">
                <a:latin typeface="Courier"/>
              </a:rPr>
              <a:t>=</a:t>
            </a:r>
            <a:r>
              <a:rPr lang="en-US" sz="1800" dirty="0" err="1" smtClean="0">
                <a:latin typeface="Courier"/>
              </a:rPr>
              <a:t>fin.read</a:t>
            </a:r>
            <a:r>
              <a:rPr lang="en-US" sz="1800" dirty="0" smtClean="0">
                <a:latin typeface="Courier"/>
              </a:rPr>
              <a:t>();  </a:t>
            </a:r>
          </a:p>
          <a:p>
            <a:pPr marL="109728" indent="0">
              <a:buNone/>
            </a:pPr>
            <a:r>
              <a:rPr lang="en-US" sz="1800" dirty="0" smtClean="0">
                <a:latin typeface="Courier"/>
              </a:rPr>
              <a:t>            </a:t>
            </a:r>
            <a:r>
              <a:rPr lang="en-US" sz="1800" dirty="0" err="1" smtClean="0">
                <a:latin typeface="Courier"/>
              </a:rPr>
              <a:t>System.out.print</a:t>
            </a:r>
            <a:r>
              <a:rPr lang="en-US" sz="1800" dirty="0" smtClean="0">
                <a:latin typeface="Courier"/>
              </a:rPr>
              <a:t>((</a:t>
            </a:r>
            <a:r>
              <a:rPr lang="en-US" sz="1800" b="1" dirty="0" smtClean="0">
                <a:latin typeface="Courier"/>
              </a:rPr>
              <a:t>char</a:t>
            </a:r>
            <a:r>
              <a:rPr lang="en-US" sz="1800" dirty="0" smtClean="0">
                <a:latin typeface="Courier"/>
              </a:rPr>
              <a:t>)</a:t>
            </a:r>
            <a:r>
              <a:rPr lang="en-US" sz="1800" dirty="0" err="1" smtClean="0">
                <a:latin typeface="Courier"/>
              </a:rPr>
              <a:t>i</a:t>
            </a:r>
            <a:r>
              <a:rPr lang="en-US" sz="1800" dirty="0" smtClean="0">
                <a:latin typeface="Courier"/>
              </a:rPr>
              <a:t>);    </a:t>
            </a:r>
          </a:p>
          <a:p>
            <a:pPr marL="109728" indent="0">
              <a:buNone/>
            </a:pPr>
            <a:r>
              <a:rPr lang="en-US" sz="1800" dirty="0" smtClean="0">
                <a:latin typeface="Courier"/>
              </a:rPr>
              <a:t>  </a:t>
            </a:r>
          </a:p>
          <a:p>
            <a:pPr marL="109728" indent="0">
              <a:buNone/>
            </a:pPr>
            <a:r>
              <a:rPr lang="en-US" sz="1800" dirty="0" smtClean="0">
                <a:latin typeface="Courier"/>
              </a:rPr>
              <a:t>            </a:t>
            </a:r>
            <a:r>
              <a:rPr lang="en-US" sz="1800" dirty="0" err="1" smtClean="0">
                <a:latin typeface="Courier"/>
              </a:rPr>
              <a:t>fin.close</a:t>
            </a:r>
            <a:r>
              <a:rPr lang="en-US" sz="1800" dirty="0" smtClean="0">
                <a:latin typeface="Courier"/>
              </a:rPr>
              <a:t>();    </a:t>
            </a:r>
          </a:p>
          <a:p>
            <a:pPr marL="109728" indent="0">
              <a:buNone/>
            </a:pPr>
            <a:r>
              <a:rPr lang="en-US" sz="1800" dirty="0" smtClean="0">
                <a:latin typeface="Courier"/>
              </a:rPr>
              <a:t>          }</a:t>
            </a:r>
            <a:r>
              <a:rPr lang="en-US" sz="1800" b="1" dirty="0" smtClean="0">
                <a:latin typeface="Courier"/>
              </a:rPr>
              <a:t>catch</a:t>
            </a:r>
            <a:r>
              <a:rPr lang="en-US" sz="1800" dirty="0" smtClean="0">
                <a:latin typeface="Courier"/>
              </a:rPr>
              <a:t>(Exception e){</a:t>
            </a:r>
            <a:r>
              <a:rPr lang="en-US" sz="1800" dirty="0" err="1" smtClean="0">
                <a:latin typeface="Courier"/>
              </a:rPr>
              <a:t>System.out.println</a:t>
            </a:r>
            <a:r>
              <a:rPr lang="en-US" sz="1800" dirty="0" smtClean="0">
                <a:latin typeface="Courier"/>
              </a:rPr>
              <a:t>(e);}    </a:t>
            </a:r>
          </a:p>
          <a:p>
            <a:pPr marL="109728" indent="0">
              <a:buNone/>
            </a:pPr>
            <a:r>
              <a:rPr lang="en-US" sz="1800" dirty="0" smtClean="0">
                <a:latin typeface="Courier"/>
              </a:rPr>
              <a:t>     }    </a:t>
            </a:r>
          </a:p>
          <a:p>
            <a:pPr marL="109728" indent="0">
              <a:buNone/>
            </a:pPr>
            <a:r>
              <a:rPr lang="en-US" sz="1800" dirty="0" smtClean="0">
                <a:latin typeface="Courier"/>
              </a:rPr>
              <a:t>}  </a:t>
            </a:r>
            <a:endParaRPr lang="en-US" sz="1800" dirty="0">
              <a:latin typeface="Courier"/>
            </a:endParaRPr>
          </a:p>
        </p:txBody>
      </p:sp>
    </p:spTree>
    <p:extLst>
      <p:ext uri="{BB962C8B-B14F-4D97-AF65-F5344CB8AC3E}">
        <p14:creationId xmlns:p14="http://schemas.microsoft.com/office/powerpoint/2010/main" val="6652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1: read single character</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After executing the above program, you will get a single character from the file which is 87 (in byte form). To see the text, you need to convert it into character.</a:t>
            </a:r>
            <a:r>
              <a:rPr lang="en-US" dirty="0" smtClean="0"/>
              <a:t/>
            </a:r>
            <a:br>
              <a:rPr lang="en-US" dirty="0" smtClean="0"/>
            </a:br>
            <a:endParaRPr lang="en-US" dirty="0" smtClean="0"/>
          </a:p>
          <a:p>
            <a:pPr marL="109728" indent="0">
              <a:buNone/>
            </a:pPr>
            <a:r>
              <a:rPr lang="en-US" dirty="0" smtClean="0"/>
              <a:t>Output:</a:t>
            </a:r>
          </a:p>
          <a:p>
            <a:pPr marL="109728" indent="0">
              <a:buNone/>
            </a:pPr>
            <a:endParaRPr lang="en-US" sz="1800" dirty="0">
              <a:latin typeface="Courier"/>
            </a:endParaRPr>
          </a:p>
          <a:p>
            <a:pPr marL="109728" indent="0">
              <a:buNone/>
            </a:pPr>
            <a:r>
              <a:rPr lang="en-US" sz="1800" dirty="0" smtClean="0">
                <a:latin typeface="Courier"/>
              </a:rPr>
              <a:t>W</a:t>
            </a:r>
            <a:endParaRPr lang="en-US" sz="1800" dirty="0">
              <a:latin typeface="Courier"/>
            </a:endParaRPr>
          </a:p>
        </p:txBody>
      </p:sp>
    </p:spTree>
    <p:extLst>
      <p:ext uri="{BB962C8B-B14F-4D97-AF65-F5344CB8AC3E}">
        <p14:creationId xmlns:p14="http://schemas.microsoft.com/office/powerpoint/2010/main" val="150208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E</a:t>
            </a:r>
            <a:r>
              <a:rPr lang="en-US" dirty="0"/>
              <a:t>xample 2: read all </a:t>
            </a:r>
            <a:r>
              <a:rPr lang="en-US" dirty="0" smtClean="0"/>
              <a:t>characters</a:t>
            </a:r>
            <a:endParaRPr lang="en-US" dirty="0"/>
          </a:p>
        </p:txBody>
      </p:sp>
      <p:sp>
        <p:nvSpPr>
          <p:cNvPr id="3" name="Content Placeholder 2"/>
          <p:cNvSpPr>
            <a:spLocks noGrp="1"/>
          </p:cNvSpPr>
          <p:nvPr>
            <p:ph idx="1"/>
          </p:nvPr>
        </p:nvSpPr>
        <p:spPr>
          <a:xfrm>
            <a:off x="609600" y="1868424"/>
            <a:ext cx="10972800" cy="4545076"/>
          </a:xfrm>
        </p:spPr>
        <p:txBody>
          <a:bodyPr>
            <a:normAutofit fontScale="70000" lnSpcReduction="20000"/>
          </a:bodyPr>
          <a:lstStyle/>
          <a:p>
            <a:pPr marL="109728" indent="0">
              <a:buNone/>
            </a:pPr>
            <a:r>
              <a:rPr lang="en-US" sz="1800" b="1" dirty="0">
                <a:latin typeface="Courier"/>
              </a:rPr>
              <a:t>import</a:t>
            </a:r>
            <a:r>
              <a:rPr lang="en-US" sz="1800" dirty="0">
                <a:latin typeface="Courier"/>
              </a:rPr>
              <a:t> </a:t>
            </a:r>
            <a:r>
              <a:rPr lang="en-US" sz="1800" dirty="0" err="1">
                <a:latin typeface="Courier"/>
              </a:rPr>
              <a:t>java.io.FileInputStream</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DataStreamExample</a:t>
            </a:r>
            <a:r>
              <a:rPr lang="en-US" sz="1800" dirty="0">
                <a:latin typeface="Courier"/>
              </a:rPr>
              <a:t> {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dirty="0">
                <a:latin typeface="Courier"/>
              </a:rPr>
              <a:t>          </a:t>
            </a:r>
            <a:r>
              <a:rPr lang="en-US" sz="1800" b="1" dirty="0">
                <a:latin typeface="Courier"/>
              </a:rPr>
              <a:t>try</a:t>
            </a:r>
            <a:r>
              <a:rPr lang="en-US" sz="1800" dirty="0">
                <a:latin typeface="Courier"/>
              </a:rPr>
              <a:t>{    </a:t>
            </a:r>
          </a:p>
          <a:p>
            <a:pPr marL="109728" indent="0">
              <a:buNone/>
            </a:pPr>
            <a:r>
              <a:rPr lang="en-US" sz="1800" dirty="0">
                <a:latin typeface="Courier"/>
              </a:rPr>
              <a:t>            </a:t>
            </a:r>
            <a:r>
              <a:rPr lang="en-US" sz="1800" dirty="0" err="1">
                <a:latin typeface="Courier"/>
              </a:rPr>
              <a:t>FileInputStream</a:t>
            </a:r>
            <a:r>
              <a:rPr lang="en-US" sz="1800" dirty="0">
                <a:latin typeface="Courier"/>
              </a:rPr>
              <a:t> fin=</a:t>
            </a:r>
            <a:r>
              <a:rPr lang="en-US" sz="1800" b="1" dirty="0">
                <a:latin typeface="Courier"/>
              </a:rPr>
              <a:t>new</a:t>
            </a:r>
            <a:r>
              <a:rPr lang="en-US" sz="1800" dirty="0">
                <a:latin typeface="Courier"/>
              </a:rPr>
              <a:t> </a:t>
            </a:r>
            <a:r>
              <a:rPr lang="en-US" sz="1800" dirty="0" err="1">
                <a:latin typeface="Courier"/>
              </a:rPr>
              <a:t>FileInputStream</a:t>
            </a:r>
            <a:r>
              <a:rPr lang="en-US" sz="1800" dirty="0">
                <a:latin typeface="Courier"/>
              </a:rPr>
              <a:t>("D:\\testout.txt");    </a:t>
            </a:r>
          </a:p>
          <a:p>
            <a:pPr marL="109728" indent="0">
              <a:buNone/>
            </a:pPr>
            <a:r>
              <a:rPr lang="en-US" sz="1800" dirty="0">
                <a:latin typeface="Courier"/>
              </a:rPr>
              <a:t>            </a:t>
            </a:r>
            <a:r>
              <a:rPr lang="en-US" sz="1800" b="1" dirty="0" err="1">
                <a:latin typeface="Courier"/>
              </a:rPr>
              <a:t>int</a:t>
            </a:r>
            <a:r>
              <a:rPr lang="en-US" sz="1800" dirty="0">
                <a:latin typeface="Courier"/>
              </a:rPr>
              <a:t> </a:t>
            </a:r>
            <a:r>
              <a:rPr lang="en-US" sz="1800" dirty="0" err="1">
                <a:latin typeface="Courier"/>
              </a:rPr>
              <a:t>i</a:t>
            </a:r>
            <a:r>
              <a:rPr lang="en-US" sz="1800" dirty="0">
                <a:latin typeface="Courier"/>
              </a:rPr>
              <a:t>=0;    </a:t>
            </a:r>
          </a:p>
          <a:p>
            <a:pPr marL="109728" indent="0">
              <a:buNone/>
            </a:pPr>
            <a:r>
              <a:rPr lang="en-US" sz="1800" dirty="0">
                <a:latin typeface="Courier"/>
              </a:rPr>
              <a:t>            </a:t>
            </a:r>
            <a:r>
              <a:rPr lang="en-US" sz="1800" b="1" dirty="0">
                <a:latin typeface="Courier"/>
              </a:rPr>
              <a:t>while</a:t>
            </a:r>
            <a:r>
              <a:rPr lang="en-US" sz="1800" dirty="0">
                <a:latin typeface="Courier"/>
              </a:rPr>
              <a:t>((</a:t>
            </a:r>
            <a:r>
              <a:rPr lang="en-US" sz="1800" dirty="0" err="1">
                <a:latin typeface="Courier"/>
              </a:rPr>
              <a:t>i</a:t>
            </a:r>
            <a:r>
              <a:rPr lang="en-US" sz="1800" dirty="0">
                <a:latin typeface="Courier"/>
              </a:rPr>
              <a:t>=</a:t>
            </a:r>
            <a:r>
              <a:rPr lang="en-US" sz="1800" dirty="0" err="1">
                <a:latin typeface="Courier"/>
              </a:rPr>
              <a:t>fin.read</a:t>
            </a:r>
            <a:r>
              <a:rPr lang="en-US" sz="1800" dirty="0">
                <a:latin typeface="Courier"/>
              </a:rPr>
              <a:t>())!=-1){    </a:t>
            </a:r>
          </a:p>
          <a:p>
            <a:pPr marL="109728" indent="0">
              <a:buNone/>
            </a:pPr>
            <a:r>
              <a:rPr lang="en-US" sz="1800" dirty="0">
                <a:latin typeface="Courier"/>
              </a:rPr>
              <a:t>             </a:t>
            </a:r>
            <a:r>
              <a:rPr lang="en-US" sz="1800" dirty="0" err="1">
                <a:latin typeface="Courier"/>
              </a:rPr>
              <a:t>System.out.print</a:t>
            </a:r>
            <a:r>
              <a:rPr lang="en-US" sz="1800" dirty="0">
                <a:latin typeface="Courier"/>
              </a:rPr>
              <a:t>((</a:t>
            </a:r>
            <a:r>
              <a:rPr lang="en-US" sz="1800" b="1" dirty="0">
                <a:latin typeface="Courier"/>
              </a:rPr>
              <a:t>char</a:t>
            </a:r>
            <a:r>
              <a:rPr lang="en-US" sz="1800" dirty="0">
                <a:latin typeface="Courier"/>
              </a:rPr>
              <a:t>)</a:t>
            </a:r>
            <a:r>
              <a:rPr lang="en-US" sz="1800" dirty="0" err="1">
                <a:latin typeface="Courier"/>
              </a:rPr>
              <a:t>i</a:t>
            </a:r>
            <a:r>
              <a:rPr lang="en-US" sz="1800" dirty="0">
                <a:latin typeface="Courier"/>
              </a:rPr>
              <a:t>);    </a:t>
            </a:r>
          </a:p>
          <a:p>
            <a:pPr marL="109728" indent="0">
              <a:buNone/>
            </a:pPr>
            <a:r>
              <a:rPr lang="en-US" sz="1800" dirty="0">
                <a:latin typeface="Courier"/>
              </a:rPr>
              <a:t>            }    </a:t>
            </a:r>
          </a:p>
          <a:p>
            <a:pPr marL="109728" indent="0">
              <a:buNone/>
            </a:pPr>
            <a:r>
              <a:rPr lang="en-US" sz="1800" dirty="0">
                <a:latin typeface="Courier"/>
              </a:rPr>
              <a:t>            </a:t>
            </a:r>
            <a:r>
              <a:rPr lang="en-US" sz="1800" dirty="0" err="1">
                <a:latin typeface="Courier"/>
              </a:rPr>
              <a:t>fin.close</a:t>
            </a:r>
            <a:r>
              <a:rPr lang="en-US" sz="1800" dirty="0">
                <a:latin typeface="Courier"/>
              </a:rPr>
              <a:t>();    </a:t>
            </a:r>
          </a:p>
          <a:p>
            <a:pPr marL="109728" indent="0">
              <a:buNone/>
            </a:pPr>
            <a:r>
              <a:rPr lang="en-US" sz="1800" dirty="0">
                <a:latin typeface="Courier"/>
              </a:rPr>
              <a:t>          }</a:t>
            </a:r>
            <a:r>
              <a:rPr lang="en-US" sz="1800" b="1" dirty="0">
                <a:latin typeface="Courier"/>
              </a:rPr>
              <a:t>catch</a:t>
            </a:r>
            <a:r>
              <a:rPr lang="en-US" sz="1800" dirty="0">
                <a:latin typeface="Courier"/>
              </a:rPr>
              <a:t>(Exception e){</a:t>
            </a:r>
            <a:r>
              <a:rPr lang="en-US" sz="1800" dirty="0" err="1">
                <a:latin typeface="Courier"/>
              </a:rPr>
              <a:t>System.out.println</a:t>
            </a:r>
            <a:r>
              <a:rPr lang="en-US" sz="1800" dirty="0">
                <a:latin typeface="Courier"/>
              </a:rPr>
              <a:t>(e);}    </a:t>
            </a:r>
          </a:p>
          <a:p>
            <a:pPr marL="109728" indent="0">
              <a:buNone/>
            </a:pPr>
            <a:r>
              <a:rPr lang="en-US" sz="1800" dirty="0">
                <a:latin typeface="Courier"/>
              </a:rPr>
              <a:t>    </a:t>
            </a:r>
            <a:r>
              <a:rPr lang="en-US" sz="1800" dirty="0" smtClean="0">
                <a:latin typeface="Courier"/>
              </a:rPr>
              <a:t>}</a:t>
            </a:r>
            <a:r>
              <a:rPr lang="en-US" sz="1800" dirty="0">
                <a:latin typeface="Courier"/>
              </a:rPr>
              <a:t>    </a:t>
            </a:r>
          </a:p>
          <a:p>
            <a:pPr marL="109728" indent="0">
              <a:buNone/>
            </a:pPr>
            <a:r>
              <a:rPr lang="en-US" sz="1800" dirty="0" smtClean="0">
                <a:latin typeface="Courier"/>
              </a:rPr>
              <a:t>}</a:t>
            </a:r>
          </a:p>
          <a:p>
            <a:pPr marL="109728" indent="0">
              <a:buNone/>
            </a:pPr>
            <a:endParaRPr lang="en-US" sz="1800" dirty="0">
              <a:latin typeface="Courier"/>
            </a:endParaRPr>
          </a:p>
          <a:p>
            <a:pPr marL="109728" indent="0">
              <a:buNone/>
            </a:pPr>
            <a:r>
              <a:rPr lang="en-US" sz="2600" dirty="0"/>
              <a:t>Output:</a:t>
            </a:r>
          </a:p>
          <a:p>
            <a:pPr marL="109728" indent="0">
              <a:buNone/>
            </a:pPr>
            <a:endParaRPr lang="en-US" sz="1800" dirty="0">
              <a:latin typeface="Courier"/>
            </a:endParaRPr>
          </a:p>
          <a:p>
            <a:pPr marL="109728" indent="0">
              <a:buNone/>
            </a:pPr>
            <a:r>
              <a:rPr lang="en-US" sz="1800" dirty="0">
                <a:latin typeface="Courier"/>
              </a:rPr>
              <a:t>Welcome to </a:t>
            </a:r>
            <a:r>
              <a:rPr lang="en-US" sz="1800" dirty="0" smtClean="0">
                <a:latin typeface="Courier"/>
              </a:rPr>
              <a:t>DANA</a:t>
            </a:r>
            <a:endParaRPr lang="en-US" sz="1800" dirty="0">
              <a:latin typeface="Courier"/>
            </a:endParaRPr>
          </a:p>
          <a:p>
            <a:pPr marL="109728" indent="0">
              <a:buNone/>
            </a:pPr>
            <a:endParaRPr lang="en-US" sz="1800" dirty="0">
              <a:latin typeface="Courier"/>
            </a:endParaRPr>
          </a:p>
        </p:txBody>
      </p:sp>
    </p:spTree>
    <p:extLst>
      <p:ext uri="{BB962C8B-B14F-4D97-AF65-F5344CB8AC3E}">
        <p14:creationId xmlns:p14="http://schemas.microsoft.com/office/powerpoint/2010/main" val="316876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BufferedOutputStream</a:t>
            </a:r>
            <a:r>
              <a:rPr lang="en-US" dirty="0"/>
              <a:t> Class</a:t>
            </a:r>
          </a:p>
        </p:txBody>
      </p:sp>
      <p:sp>
        <p:nvSpPr>
          <p:cNvPr id="3" name="Content Placeholder 2"/>
          <p:cNvSpPr>
            <a:spLocks noGrp="1"/>
          </p:cNvSpPr>
          <p:nvPr>
            <p:ph idx="1"/>
          </p:nvPr>
        </p:nvSpPr>
        <p:spPr>
          <a:xfrm>
            <a:off x="609600" y="1868424"/>
            <a:ext cx="10972800" cy="4240276"/>
          </a:xfrm>
        </p:spPr>
        <p:txBody>
          <a:bodyPr>
            <a:normAutofit/>
          </a:bodyPr>
          <a:lstStyle/>
          <a:p>
            <a:r>
              <a:rPr lang="en-US" sz="2400" dirty="0"/>
              <a:t>Java </a:t>
            </a:r>
            <a:r>
              <a:rPr lang="en-US" sz="2400" dirty="0" err="1"/>
              <a:t>BufferedOutputStream</a:t>
            </a:r>
            <a:r>
              <a:rPr lang="en-US" sz="2400" dirty="0"/>
              <a:t> class is used for buffering an output stream. </a:t>
            </a:r>
            <a:endParaRPr lang="en-US" sz="2400" dirty="0" smtClean="0"/>
          </a:p>
          <a:p>
            <a:r>
              <a:rPr lang="en-US" sz="2400" dirty="0" smtClean="0"/>
              <a:t>It </a:t>
            </a:r>
            <a:r>
              <a:rPr lang="en-US" sz="2400" dirty="0"/>
              <a:t>internally uses buffer to store data. </a:t>
            </a:r>
            <a:endParaRPr lang="en-US" sz="2400" dirty="0" smtClean="0"/>
          </a:p>
          <a:p>
            <a:r>
              <a:rPr lang="en-US" sz="2400" dirty="0" smtClean="0"/>
              <a:t>It </a:t>
            </a:r>
            <a:r>
              <a:rPr lang="en-US" sz="2400" dirty="0"/>
              <a:t>adds more efficiency than to write data directly into a </a:t>
            </a:r>
            <a:r>
              <a:rPr lang="en-US" sz="2400" dirty="0" smtClean="0"/>
              <a:t>stream</a:t>
            </a:r>
            <a:r>
              <a:rPr lang="en-US" sz="2400" dirty="0"/>
              <a:t> </a:t>
            </a:r>
            <a:r>
              <a:rPr lang="en-US" sz="2400" dirty="0" smtClean="0"/>
              <a:t>and makes </a:t>
            </a:r>
            <a:r>
              <a:rPr lang="en-US" sz="2400" dirty="0"/>
              <a:t>the performance fast.</a:t>
            </a:r>
          </a:p>
          <a:p>
            <a:r>
              <a:rPr lang="en-US" sz="2400" dirty="0"/>
              <a:t>For adding the buffer in an </a:t>
            </a:r>
            <a:r>
              <a:rPr lang="en-US" sz="2400" dirty="0" err="1"/>
              <a:t>OutputStream</a:t>
            </a:r>
            <a:r>
              <a:rPr lang="en-US" sz="2400" dirty="0"/>
              <a:t>, use the </a:t>
            </a:r>
            <a:r>
              <a:rPr lang="en-US" sz="2400" dirty="0" err="1"/>
              <a:t>BufferedOutputStream</a:t>
            </a:r>
            <a:r>
              <a:rPr lang="en-US" sz="2400" dirty="0"/>
              <a:t> class. Let's see the syntax for adding the buffer in an </a:t>
            </a:r>
            <a:r>
              <a:rPr lang="en-US" sz="2400" dirty="0" err="1" smtClean="0"/>
              <a:t>OutputStream</a:t>
            </a:r>
            <a:r>
              <a:rPr lang="en-US" sz="2400" dirty="0" smtClean="0"/>
              <a:t>:</a:t>
            </a:r>
            <a:endParaRPr lang="en-US" sz="2400" dirty="0"/>
          </a:p>
          <a:p>
            <a:pPr marL="109728" indent="0">
              <a:buNone/>
            </a:pPr>
            <a:endParaRPr lang="en-US" sz="1600" dirty="0" smtClean="0">
              <a:latin typeface="Courier"/>
            </a:endParaRPr>
          </a:p>
          <a:p>
            <a:pPr marL="109728" indent="0">
              <a:buNone/>
            </a:pPr>
            <a:r>
              <a:rPr lang="en-US" sz="1600" dirty="0" err="1" smtClean="0">
                <a:latin typeface="Courier"/>
              </a:rPr>
              <a:t>OutputStream</a:t>
            </a:r>
            <a:r>
              <a:rPr lang="en-US" sz="1600" dirty="0">
                <a:latin typeface="Courier"/>
              </a:rPr>
              <a:t> </a:t>
            </a:r>
            <a:r>
              <a:rPr lang="en-US" sz="1600" dirty="0" err="1" smtClean="0">
                <a:latin typeface="Courier"/>
              </a:rPr>
              <a:t>os</a:t>
            </a:r>
            <a:r>
              <a:rPr lang="en-US" sz="1600" dirty="0" smtClean="0">
                <a:latin typeface="Courier"/>
              </a:rPr>
              <a:t> =</a:t>
            </a:r>
            <a:r>
              <a:rPr lang="en-US" sz="1600" dirty="0">
                <a:latin typeface="Courier"/>
              </a:rPr>
              <a:t> </a:t>
            </a:r>
            <a:endParaRPr lang="en-US" sz="1600" dirty="0" smtClean="0">
              <a:latin typeface="Courier"/>
            </a:endParaRPr>
          </a:p>
          <a:p>
            <a:pPr marL="109728" indent="0">
              <a:buNone/>
            </a:pPr>
            <a:r>
              <a:rPr lang="en-US" sz="1600" b="1" dirty="0" smtClean="0">
                <a:latin typeface="Courier"/>
              </a:rPr>
              <a:t>	new</a:t>
            </a:r>
            <a:r>
              <a:rPr lang="en-US" sz="1600" dirty="0">
                <a:latin typeface="Courier"/>
              </a:rPr>
              <a:t> </a:t>
            </a:r>
            <a:r>
              <a:rPr lang="en-US" sz="1600" dirty="0" err="1">
                <a:latin typeface="Courier"/>
              </a:rPr>
              <a:t>BufferedOutputStream</a:t>
            </a:r>
            <a:r>
              <a:rPr lang="en-US" sz="1600" dirty="0">
                <a:latin typeface="Courier"/>
              </a:rPr>
              <a:t>(</a:t>
            </a:r>
            <a:r>
              <a:rPr lang="en-US" sz="1600" b="1" dirty="0">
                <a:latin typeface="Courier"/>
              </a:rPr>
              <a:t>new</a:t>
            </a:r>
            <a:r>
              <a:rPr lang="en-US" sz="1600" dirty="0">
                <a:latin typeface="Courier"/>
              </a:rPr>
              <a:t> </a:t>
            </a:r>
            <a:r>
              <a:rPr lang="en-US" sz="1600" dirty="0" err="1">
                <a:latin typeface="Courier"/>
              </a:rPr>
              <a:t>FileOutputStream</a:t>
            </a:r>
            <a:r>
              <a:rPr lang="en-US" sz="1600" dirty="0">
                <a:latin typeface="Courier"/>
              </a:rPr>
              <a:t>("D:\\IO Package\\testout.txt")); </a:t>
            </a:r>
            <a:endParaRPr lang="en-US" sz="1600" dirty="0" smtClean="0"/>
          </a:p>
          <a:p>
            <a:pPr marL="109728" indent="0">
              <a:buNone/>
            </a:pPr>
            <a:endParaRPr lang="en-US" sz="1600" b="1" dirty="0" smtClean="0"/>
          </a:p>
          <a:p>
            <a:pPr marL="109728" indent="0">
              <a:buNone/>
            </a:pPr>
            <a:r>
              <a:rPr lang="en-US" sz="1600" b="1" dirty="0" smtClean="0">
                <a:latin typeface="Courier"/>
              </a:rPr>
              <a:t>public</a:t>
            </a:r>
            <a:r>
              <a:rPr lang="en-US" sz="1600" dirty="0">
                <a:latin typeface="Courier"/>
              </a:rPr>
              <a:t> </a:t>
            </a:r>
            <a:r>
              <a:rPr lang="en-US" sz="1600" b="1" dirty="0">
                <a:latin typeface="Courier"/>
              </a:rPr>
              <a:t>class</a:t>
            </a:r>
            <a:r>
              <a:rPr lang="en-US" sz="1600" dirty="0">
                <a:latin typeface="Courier"/>
              </a:rPr>
              <a:t> </a:t>
            </a:r>
            <a:r>
              <a:rPr lang="en-US" sz="1600" dirty="0" err="1">
                <a:latin typeface="Courier"/>
              </a:rPr>
              <a:t>BufferedOutputStream</a:t>
            </a:r>
            <a:r>
              <a:rPr lang="en-US" sz="1600" dirty="0">
                <a:latin typeface="Courier"/>
              </a:rPr>
              <a:t> </a:t>
            </a:r>
            <a:r>
              <a:rPr lang="en-US" sz="1600" b="1" dirty="0">
                <a:latin typeface="Courier"/>
              </a:rPr>
              <a:t>extends</a:t>
            </a:r>
            <a:r>
              <a:rPr lang="en-US" sz="1600" dirty="0">
                <a:latin typeface="Courier"/>
              </a:rPr>
              <a:t> </a:t>
            </a:r>
            <a:r>
              <a:rPr lang="en-US" sz="1600" dirty="0" err="1">
                <a:latin typeface="Courier"/>
              </a:rPr>
              <a:t>FilterOutputStream</a:t>
            </a:r>
            <a:r>
              <a:rPr lang="en-US" sz="1600" dirty="0">
                <a:latin typeface="Courier"/>
              </a:rPr>
              <a:t>  </a:t>
            </a:r>
          </a:p>
          <a:p>
            <a:pPr marL="109728" indent="0">
              <a:buNone/>
            </a:pPr>
            <a:endParaRPr lang="en-US" sz="1600" dirty="0" smtClean="0">
              <a:latin typeface="Courier"/>
            </a:endParaRPr>
          </a:p>
        </p:txBody>
      </p:sp>
    </p:spTree>
    <p:extLst>
      <p:ext uri="{BB962C8B-B14F-4D97-AF65-F5344CB8AC3E}">
        <p14:creationId xmlns:p14="http://schemas.microsoft.com/office/powerpoint/2010/main" val="131618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BufferedOutputStream</a:t>
            </a:r>
            <a:r>
              <a:rPr lang="en-US" dirty="0" smtClean="0"/>
              <a:t> constructors</a:t>
            </a:r>
            <a:endParaRPr lang="en-US" dirty="0"/>
          </a:p>
        </p:txBody>
      </p:sp>
      <p:pic>
        <p:nvPicPr>
          <p:cNvPr id="4" name="Picture 3"/>
          <p:cNvPicPr>
            <a:picLocks noChangeAspect="1"/>
          </p:cNvPicPr>
          <p:nvPr/>
        </p:nvPicPr>
        <p:blipFill>
          <a:blip r:embed="rId3"/>
          <a:stretch>
            <a:fillRect/>
          </a:stretch>
        </p:blipFill>
        <p:spPr>
          <a:xfrm>
            <a:off x="746531" y="2274994"/>
            <a:ext cx="10698937" cy="2208105"/>
          </a:xfrm>
          <a:prstGeom prst="rect">
            <a:avLst/>
          </a:prstGeom>
        </p:spPr>
      </p:pic>
    </p:spTree>
    <p:extLst>
      <p:ext uri="{BB962C8B-B14F-4D97-AF65-F5344CB8AC3E}">
        <p14:creationId xmlns:p14="http://schemas.microsoft.com/office/powerpoint/2010/main" val="179576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BufferedOutputStream</a:t>
            </a:r>
            <a:r>
              <a:rPr lang="en-US" dirty="0"/>
              <a:t> </a:t>
            </a:r>
            <a:r>
              <a:rPr lang="en-US" dirty="0" smtClean="0"/>
              <a:t>methods</a:t>
            </a:r>
            <a:endParaRPr lang="en-US" dirty="0"/>
          </a:p>
        </p:txBody>
      </p:sp>
      <p:pic>
        <p:nvPicPr>
          <p:cNvPr id="3" name="Picture 2"/>
          <p:cNvPicPr>
            <a:picLocks noChangeAspect="1"/>
          </p:cNvPicPr>
          <p:nvPr/>
        </p:nvPicPr>
        <p:blipFill>
          <a:blip r:embed="rId3"/>
          <a:stretch>
            <a:fillRect/>
          </a:stretch>
        </p:blipFill>
        <p:spPr>
          <a:xfrm>
            <a:off x="845602" y="2441690"/>
            <a:ext cx="10500796" cy="2333510"/>
          </a:xfrm>
          <a:prstGeom prst="rect">
            <a:avLst/>
          </a:prstGeom>
        </p:spPr>
      </p:pic>
    </p:spTree>
    <p:extLst>
      <p:ext uri="{BB962C8B-B14F-4D97-AF65-F5344CB8AC3E}">
        <p14:creationId xmlns:p14="http://schemas.microsoft.com/office/powerpoint/2010/main" val="127400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BufferedOutputStream</a:t>
            </a:r>
            <a:endParaRPr lang="en-US" dirty="0"/>
          </a:p>
        </p:txBody>
      </p:sp>
      <p:sp>
        <p:nvSpPr>
          <p:cNvPr id="3" name="Content Placeholder 2"/>
          <p:cNvSpPr>
            <a:spLocks noGrp="1"/>
          </p:cNvSpPr>
          <p:nvPr>
            <p:ph idx="1"/>
          </p:nvPr>
        </p:nvSpPr>
        <p:spPr>
          <a:xfrm>
            <a:off x="609600" y="1868424"/>
            <a:ext cx="10972800" cy="4532376"/>
          </a:xfrm>
        </p:spPr>
        <p:txBody>
          <a:bodyPr>
            <a:normAutofit fontScale="70000" lnSpcReduction="20000"/>
          </a:bodyPr>
          <a:lstStyle/>
          <a:p>
            <a:pPr marL="109728" indent="0">
              <a:buNone/>
            </a:pPr>
            <a:r>
              <a:rPr lang="en-US" sz="1800" dirty="0"/>
              <a:t>In this example, we are writing the textual information in the </a:t>
            </a:r>
            <a:r>
              <a:rPr lang="en-US" sz="1800" dirty="0" err="1"/>
              <a:t>BufferedOutputStream</a:t>
            </a:r>
            <a:r>
              <a:rPr lang="en-US" sz="1800" dirty="0"/>
              <a:t> object which is connected to the </a:t>
            </a:r>
            <a:r>
              <a:rPr lang="en-US" sz="1800" dirty="0" err="1"/>
              <a:t>FileOutputStream</a:t>
            </a:r>
            <a:r>
              <a:rPr lang="en-US" sz="1800" dirty="0"/>
              <a:t> object. The flush() flushes the data of one stream and send it into another. It is required if you have connected the one stream with another</a:t>
            </a:r>
            <a:r>
              <a:rPr lang="en-US" sz="1800" dirty="0" smtClean="0"/>
              <a:t>.</a:t>
            </a:r>
          </a:p>
          <a:p>
            <a:pPr marL="109728" indent="0">
              <a:buNone/>
            </a:pPr>
            <a:endParaRPr lang="en-US" sz="1800" dirty="0">
              <a:latin typeface="Courier"/>
            </a:endParaRPr>
          </a:p>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BufferedOutputStreamExample</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a:t>
            </a:r>
            <a:r>
              <a:rPr lang="en-US" sz="1800" b="1" dirty="0">
                <a:latin typeface="Courier"/>
              </a:rPr>
              <a:t>throws</a:t>
            </a:r>
            <a:r>
              <a:rPr lang="en-US" sz="1800" dirty="0">
                <a:latin typeface="Courier"/>
              </a:rPr>
              <a:t> Exception{    </a:t>
            </a:r>
          </a:p>
          <a:p>
            <a:pPr marL="109728" indent="0">
              <a:buNone/>
            </a:pPr>
            <a:r>
              <a:rPr lang="en-US" sz="1800" dirty="0">
                <a:latin typeface="Courier"/>
              </a:rPr>
              <a:t>     </a:t>
            </a:r>
            <a:r>
              <a:rPr lang="en-US" sz="1800" dirty="0" err="1">
                <a:latin typeface="Courier"/>
              </a:rPr>
              <a:t>FileOutputStream</a:t>
            </a:r>
            <a:r>
              <a:rPr lang="en-US" sz="1800" dirty="0">
                <a:latin typeface="Courier"/>
              </a:rPr>
              <a:t> </a:t>
            </a:r>
            <a:r>
              <a:rPr lang="en-US" sz="1800" dirty="0" err="1">
                <a:latin typeface="Courier"/>
              </a:rPr>
              <a:t>fout</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FileOutputStream</a:t>
            </a:r>
            <a:r>
              <a:rPr lang="en-US" sz="1800" dirty="0">
                <a:latin typeface="Courier"/>
              </a:rPr>
              <a:t>("D:\\testout.txt");    </a:t>
            </a:r>
          </a:p>
          <a:p>
            <a:pPr marL="109728" indent="0">
              <a:buNone/>
            </a:pPr>
            <a:r>
              <a:rPr lang="en-US" sz="1800" dirty="0">
                <a:latin typeface="Courier"/>
              </a:rPr>
              <a:t>     </a:t>
            </a:r>
            <a:r>
              <a:rPr lang="en-US" sz="1800" dirty="0" err="1">
                <a:latin typeface="Courier"/>
              </a:rPr>
              <a:t>BufferedOutputStream</a:t>
            </a:r>
            <a:r>
              <a:rPr lang="en-US" sz="1800" dirty="0">
                <a:latin typeface="Courier"/>
              </a:rPr>
              <a:t> bout=</a:t>
            </a:r>
            <a:r>
              <a:rPr lang="en-US" sz="1800" b="1" dirty="0">
                <a:latin typeface="Courier"/>
              </a:rPr>
              <a:t>new</a:t>
            </a:r>
            <a:r>
              <a:rPr lang="en-US" sz="1800" dirty="0">
                <a:latin typeface="Courier"/>
              </a:rPr>
              <a:t> </a:t>
            </a:r>
            <a:r>
              <a:rPr lang="en-US" sz="1800" dirty="0" err="1">
                <a:latin typeface="Courier"/>
              </a:rPr>
              <a:t>BufferedOutputStream</a:t>
            </a:r>
            <a:r>
              <a:rPr lang="en-US" sz="1800" dirty="0">
                <a:latin typeface="Courier"/>
              </a:rPr>
              <a:t>(</a:t>
            </a:r>
            <a:r>
              <a:rPr lang="en-US" sz="1800" dirty="0" err="1">
                <a:latin typeface="Courier"/>
              </a:rPr>
              <a:t>fout</a:t>
            </a:r>
            <a:r>
              <a:rPr lang="en-US" sz="1800" dirty="0">
                <a:latin typeface="Courier"/>
              </a:rPr>
              <a:t>);    </a:t>
            </a:r>
          </a:p>
          <a:p>
            <a:pPr marL="109728" indent="0">
              <a:buNone/>
            </a:pPr>
            <a:r>
              <a:rPr lang="en-US" sz="1800" dirty="0">
                <a:latin typeface="Courier"/>
              </a:rPr>
              <a:t>     String s="Welcome to </a:t>
            </a:r>
            <a:r>
              <a:rPr lang="en-US" sz="1800" dirty="0" smtClean="0">
                <a:latin typeface="Courier"/>
              </a:rPr>
              <a:t>DANA.";</a:t>
            </a:r>
            <a:r>
              <a:rPr lang="en-US" sz="1800" dirty="0">
                <a:latin typeface="Courier"/>
              </a:rPr>
              <a:t>    </a:t>
            </a:r>
          </a:p>
          <a:p>
            <a:pPr marL="109728" indent="0">
              <a:buNone/>
            </a:pPr>
            <a:r>
              <a:rPr lang="en-US" sz="1800" dirty="0">
                <a:latin typeface="Courier"/>
              </a:rPr>
              <a:t>     </a:t>
            </a:r>
            <a:r>
              <a:rPr lang="en-US" sz="1800" b="1" dirty="0">
                <a:latin typeface="Courier"/>
              </a:rPr>
              <a:t>byte</a:t>
            </a:r>
            <a:r>
              <a:rPr lang="en-US" sz="1800" dirty="0">
                <a:latin typeface="Courier"/>
              </a:rPr>
              <a:t> b[]=</a:t>
            </a:r>
            <a:r>
              <a:rPr lang="en-US" sz="1800" dirty="0" err="1">
                <a:latin typeface="Courier"/>
              </a:rPr>
              <a:t>s.getBytes</a:t>
            </a:r>
            <a:r>
              <a:rPr lang="en-US" sz="1800" dirty="0">
                <a:latin typeface="Courier"/>
              </a:rPr>
              <a:t>();    </a:t>
            </a:r>
          </a:p>
          <a:p>
            <a:pPr marL="109728" indent="0">
              <a:buNone/>
            </a:pPr>
            <a:r>
              <a:rPr lang="en-US" sz="1800" dirty="0">
                <a:latin typeface="Courier"/>
              </a:rPr>
              <a:t>     </a:t>
            </a:r>
            <a:r>
              <a:rPr lang="en-US" sz="1800" dirty="0" err="1">
                <a:latin typeface="Courier"/>
              </a:rPr>
              <a:t>bout.write</a:t>
            </a:r>
            <a:r>
              <a:rPr lang="en-US" sz="1800" dirty="0">
                <a:latin typeface="Courier"/>
              </a:rPr>
              <a:t>(b);    </a:t>
            </a:r>
          </a:p>
          <a:p>
            <a:pPr marL="109728" indent="0">
              <a:buNone/>
            </a:pPr>
            <a:r>
              <a:rPr lang="en-US" sz="1800" dirty="0">
                <a:latin typeface="Courier"/>
              </a:rPr>
              <a:t>     </a:t>
            </a:r>
            <a:r>
              <a:rPr lang="en-US" sz="1800" dirty="0" err="1">
                <a:latin typeface="Courier"/>
              </a:rPr>
              <a:t>bout.flush</a:t>
            </a:r>
            <a:r>
              <a:rPr lang="en-US" sz="1800" dirty="0">
                <a:latin typeface="Courier"/>
              </a:rPr>
              <a:t>();    </a:t>
            </a:r>
          </a:p>
          <a:p>
            <a:pPr marL="109728" indent="0">
              <a:buNone/>
            </a:pPr>
            <a:r>
              <a:rPr lang="en-US" sz="1800" dirty="0">
                <a:latin typeface="Courier"/>
              </a:rPr>
              <a:t>     </a:t>
            </a:r>
            <a:r>
              <a:rPr lang="en-US" sz="1800" dirty="0" err="1">
                <a:latin typeface="Courier"/>
              </a:rPr>
              <a:t>bout.close</a:t>
            </a:r>
            <a:r>
              <a:rPr lang="en-US" sz="1800" dirty="0">
                <a:latin typeface="Courier"/>
              </a:rPr>
              <a:t>();    </a:t>
            </a:r>
          </a:p>
          <a:p>
            <a:pPr marL="109728" indent="0">
              <a:buNone/>
            </a:pPr>
            <a:r>
              <a:rPr lang="en-US" sz="1800" dirty="0">
                <a:latin typeface="Courier"/>
              </a:rPr>
              <a:t>     </a:t>
            </a:r>
            <a:r>
              <a:rPr lang="en-US" sz="1800" dirty="0" err="1">
                <a:latin typeface="Courier"/>
              </a:rPr>
              <a:t>fout.close</a:t>
            </a: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("success");    </a:t>
            </a:r>
          </a:p>
          <a:p>
            <a:pPr marL="109728" indent="0">
              <a:buNone/>
            </a:pPr>
            <a:r>
              <a:rPr lang="en-US" sz="1800" dirty="0">
                <a:latin typeface="Courier"/>
              </a:rPr>
              <a:t>}    </a:t>
            </a:r>
          </a:p>
          <a:p>
            <a:pPr marL="109728" indent="0">
              <a:buNone/>
            </a:pPr>
            <a:r>
              <a:rPr lang="en-US" sz="1800" dirty="0">
                <a:latin typeface="Courier"/>
              </a:rPr>
              <a:t>} </a:t>
            </a:r>
          </a:p>
          <a:p>
            <a:pPr marL="109728" indent="0">
              <a:buNone/>
            </a:pPr>
            <a:endParaRPr lang="en-US" sz="1800" dirty="0">
              <a:latin typeface="Courier"/>
            </a:endParaRPr>
          </a:p>
        </p:txBody>
      </p:sp>
    </p:spTree>
    <p:extLst>
      <p:ext uri="{BB962C8B-B14F-4D97-AF65-F5344CB8AC3E}">
        <p14:creationId xmlns:p14="http://schemas.microsoft.com/office/powerpoint/2010/main" val="36331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BufferedOutputStream</a:t>
            </a:r>
            <a:endParaRPr lang="en-US" dirty="0"/>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Output</a:t>
            </a:r>
            <a:r>
              <a:rPr lang="en-US" dirty="0" smtClean="0"/>
              <a:t>:</a:t>
            </a:r>
          </a:p>
          <a:p>
            <a:pPr marL="109728" indent="0">
              <a:buNone/>
            </a:pPr>
            <a:endParaRPr lang="en-US" sz="1800" dirty="0">
              <a:latin typeface="Courier"/>
            </a:endParaRPr>
          </a:p>
          <a:p>
            <a:pPr marL="109728" indent="0">
              <a:buNone/>
            </a:pPr>
            <a:r>
              <a:rPr lang="en-US" sz="1800" dirty="0" smtClean="0">
                <a:latin typeface="Courier"/>
              </a:rPr>
              <a:t>Success</a:t>
            </a:r>
          </a:p>
          <a:p>
            <a:pPr marL="109728" indent="0">
              <a:buNone/>
            </a:pPr>
            <a:endParaRPr lang="en-US" sz="1800" dirty="0" smtClean="0">
              <a:latin typeface="Courier"/>
            </a:endParaRPr>
          </a:p>
          <a:p>
            <a:pPr marL="109728" indent="0">
              <a:buNone/>
            </a:pPr>
            <a:r>
              <a:rPr lang="en-US" dirty="0" smtClean="0"/>
              <a:t>testout.txt</a:t>
            </a:r>
          </a:p>
          <a:p>
            <a:pPr marL="109728" indent="0">
              <a:buNone/>
            </a:pPr>
            <a:endParaRPr lang="en-US" sz="1800" dirty="0" smtClean="0">
              <a:latin typeface="Courier"/>
            </a:endParaRPr>
          </a:p>
          <a:p>
            <a:pPr marL="109728" indent="0">
              <a:buNone/>
            </a:pPr>
            <a:r>
              <a:rPr lang="en-US" sz="1800" dirty="0" smtClean="0">
                <a:latin typeface="Courier"/>
              </a:rPr>
              <a:t>Welcome to DANA</a:t>
            </a:r>
            <a:endParaRPr lang="en-US" sz="1800" dirty="0">
              <a:latin typeface="Courier"/>
            </a:endParaRPr>
          </a:p>
        </p:txBody>
      </p:sp>
    </p:spTree>
    <p:extLst>
      <p:ext uri="{BB962C8B-B14F-4D97-AF65-F5344CB8AC3E}">
        <p14:creationId xmlns:p14="http://schemas.microsoft.com/office/powerpoint/2010/main" val="63708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BufferedInputStream</a:t>
            </a:r>
            <a:r>
              <a:rPr lang="en-US" dirty="0"/>
              <a:t> Class</a:t>
            </a:r>
          </a:p>
        </p:txBody>
      </p:sp>
      <p:sp>
        <p:nvSpPr>
          <p:cNvPr id="3" name="Content Placeholder 2"/>
          <p:cNvSpPr>
            <a:spLocks noGrp="1"/>
          </p:cNvSpPr>
          <p:nvPr>
            <p:ph idx="1"/>
          </p:nvPr>
        </p:nvSpPr>
        <p:spPr>
          <a:xfrm>
            <a:off x="609600" y="1868424"/>
            <a:ext cx="10972800" cy="4240276"/>
          </a:xfrm>
        </p:spPr>
        <p:txBody>
          <a:bodyPr>
            <a:normAutofit/>
          </a:bodyPr>
          <a:lstStyle/>
          <a:p>
            <a:r>
              <a:rPr lang="en-US" dirty="0" err="1"/>
              <a:t>BufferedInputStream</a:t>
            </a:r>
            <a:r>
              <a:rPr lang="en-US" dirty="0"/>
              <a:t> class is used to read information from stream. </a:t>
            </a:r>
            <a:endParaRPr lang="en-US" dirty="0" smtClean="0"/>
          </a:p>
          <a:p>
            <a:r>
              <a:rPr lang="en-US" dirty="0" smtClean="0"/>
              <a:t>It </a:t>
            </a:r>
            <a:r>
              <a:rPr lang="en-US" dirty="0"/>
              <a:t>internally uses buffer mechanism to make the performance </a:t>
            </a:r>
            <a:r>
              <a:rPr lang="en-US" dirty="0" smtClean="0"/>
              <a:t>fast. </a:t>
            </a:r>
          </a:p>
          <a:p>
            <a:r>
              <a:rPr lang="en-US" dirty="0"/>
              <a:t>When the bytes from the stream are skipped or read, the internal buffer automatically refilled from the contained input stream, many bytes at a time</a:t>
            </a:r>
            <a:r>
              <a:rPr lang="en-US" dirty="0" smtClean="0"/>
              <a:t>.</a:t>
            </a:r>
            <a:endParaRPr lang="en-US" dirty="0"/>
          </a:p>
          <a:p>
            <a:r>
              <a:rPr lang="en-US" dirty="0"/>
              <a:t>When a </a:t>
            </a:r>
            <a:r>
              <a:rPr lang="en-US" dirty="0" err="1"/>
              <a:t>BufferedInputStream</a:t>
            </a:r>
            <a:r>
              <a:rPr lang="en-US" dirty="0"/>
              <a:t> is created, an internal buffer array is </a:t>
            </a:r>
            <a:r>
              <a:rPr lang="en-US" dirty="0" smtClean="0"/>
              <a:t>created</a:t>
            </a:r>
            <a:endParaRPr lang="en-US" dirty="0"/>
          </a:p>
          <a:p>
            <a:pPr marL="109728" indent="0">
              <a:buNone/>
            </a:pPr>
            <a:endParaRPr lang="en-US" sz="1600" dirty="0" smtClean="0">
              <a:latin typeface="Courier"/>
            </a:endParaRPr>
          </a:p>
          <a:p>
            <a:pPr marL="109728" indent="0">
              <a:buNone/>
            </a:pPr>
            <a:r>
              <a:rPr lang="en-US" sz="1600" b="1" dirty="0" smtClean="0">
                <a:latin typeface="Courier"/>
              </a:rPr>
              <a:t>	</a:t>
            </a:r>
            <a:r>
              <a:rPr lang="en-US" sz="2000" b="1" dirty="0" smtClean="0">
                <a:latin typeface="Courier"/>
              </a:rPr>
              <a:t>public</a:t>
            </a:r>
            <a:r>
              <a:rPr lang="en-US" sz="2000" dirty="0">
                <a:latin typeface="Courier"/>
              </a:rPr>
              <a:t> </a:t>
            </a:r>
            <a:r>
              <a:rPr lang="en-US" sz="2000" b="1" dirty="0">
                <a:latin typeface="Courier"/>
              </a:rPr>
              <a:t>class</a:t>
            </a:r>
            <a:r>
              <a:rPr lang="en-US" sz="2000" dirty="0">
                <a:latin typeface="Courier"/>
              </a:rPr>
              <a:t> </a:t>
            </a:r>
            <a:r>
              <a:rPr lang="en-US" sz="2000" dirty="0" err="1">
                <a:latin typeface="Courier"/>
              </a:rPr>
              <a:t>BufferedInputStream</a:t>
            </a:r>
            <a:r>
              <a:rPr lang="en-US" sz="2000" dirty="0">
                <a:latin typeface="Courier"/>
              </a:rPr>
              <a:t> </a:t>
            </a:r>
            <a:r>
              <a:rPr lang="en-US" sz="2000" b="1" dirty="0">
                <a:latin typeface="Courier"/>
              </a:rPr>
              <a:t>extends</a:t>
            </a:r>
            <a:r>
              <a:rPr lang="en-US" sz="2000" dirty="0">
                <a:latin typeface="Courier"/>
              </a:rPr>
              <a:t> </a:t>
            </a:r>
            <a:r>
              <a:rPr lang="en-US" sz="2000" dirty="0" err="1">
                <a:latin typeface="Courier"/>
              </a:rPr>
              <a:t>FilterInputStream</a:t>
            </a:r>
            <a:r>
              <a:rPr lang="en-US" sz="2000" dirty="0">
                <a:latin typeface="Courier"/>
              </a:rPr>
              <a:t>  </a:t>
            </a:r>
            <a:r>
              <a:rPr lang="en-US" sz="1800" dirty="0">
                <a:latin typeface="Courier"/>
              </a:rPr>
              <a:t> </a:t>
            </a:r>
            <a:r>
              <a:rPr lang="en-US" sz="1600" dirty="0">
                <a:latin typeface="Courier"/>
              </a:rPr>
              <a:t> </a:t>
            </a:r>
          </a:p>
          <a:p>
            <a:pPr marL="109728" indent="0">
              <a:buNone/>
            </a:pPr>
            <a:endParaRPr lang="en-US" sz="1600" dirty="0" smtClean="0">
              <a:latin typeface="Courier"/>
            </a:endParaRPr>
          </a:p>
        </p:txBody>
      </p:sp>
    </p:spTree>
    <p:extLst>
      <p:ext uri="{BB962C8B-B14F-4D97-AF65-F5344CB8AC3E}">
        <p14:creationId xmlns:p14="http://schemas.microsoft.com/office/powerpoint/2010/main" val="118876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Iterator interface</a:t>
            </a:r>
          </a:p>
        </p:txBody>
      </p:sp>
      <p:sp>
        <p:nvSpPr>
          <p:cNvPr id="3" name="Content Placeholder 2"/>
          <p:cNvSpPr>
            <a:spLocks noGrp="1"/>
          </p:cNvSpPr>
          <p:nvPr>
            <p:ph idx="1"/>
          </p:nvPr>
        </p:nvSpPr>
        <p:spPr>
          <a:xfrm>
            <a:off x="609600" y="1778000"/>
            <a:ext cx="10972800" cy="4037076"/>
          </a:xfrm>
        </p:spPr>
        <p:txBody>
          <a:bodyPr>
            <a:normAutofit/>
          </a:bodyPr>
          <a:lstStyle/>
          <a:p>
            <a:r>
              <a:rPr lang="en-US" dirty="0"/>
              <a:t>Iterator interface provides the facility of iterating the elements in forward direction only</a:t>
            </a:r>
            <a:r>
              <a:rPr lang="en-US" dirty="0" smtClean="0"/>
              <a:t>.</a:t>
            </a:r>
          </a:p>
          <a:p>
            <a:r>
              <a:rPr lang="en-US" dirty="0"/>
              <a:t>There are only three methods in the Iterator interface. They are:</a:t>
            </a:r>
          </a:p>
        </p:txBody>
      </p:sp>
      <p:pic>
        <p:nvPicPr>
          <p:cNvPr id="6" name="Picture 5"/>
          <p:cNvPicPr>
            <a:picLocks noChangeAspect="1"/>
          </p:cNvPicPr>
          <p:nvPr/>
        </p:nvPicPr>
        <p:blipFill>
          <a:blip r:embed="rId3"/>
          <a:stretch>
            <a:fillRect/>
          </a:stretch>
        </p:blipFill>
        <p:spPr>
          <a:xfrm>
            <a:off x="825746" y="3263138"/>
            <a:ext cx="10540508" cy="2117619"/>
          </a:xfrm>
          <a:prstGeom prst="rect">
            <a:avLst/>
          </a:prstGeom>
        </p:spPr>
      </p:pic>
    </p:spTree>
    <p:extLst>
      <p:ext uri="{BB962C8B-B14F-4D97-AF65-F5344CB8AC3E}">
        <p14:creationId xmlns:p14="http://schemas.microsoft.com/office/powerpoint/2010/main" val="282232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BufferedInputStream</a:t>
            </a:r>
            <a:r>
              <a:rPr lang="en-US" dirty="0"/>
              <a:t> </a:t>
            </a:r>
            <a:r>
              <a:rPr lang="en-US" dirty="0" smtClean="0"/>
              <a:t>constructors</a:t>
            </a:r>
            <a:endParaRPr lang="en-US" dirty="0"/>
          </a:p>
        </p:txBody>
      </p:sp>
      <p:pic>
        <p:nvPicPr>
          <p:cNvPr id="3" name="Picture 2"/>
          <p:cNvPicPr>
            <a:picLocks noChangeAspect="1"/>
          </p:cNvPicPr>
          <p:nvPr/>
        </p:nvPicPr>
        <p:blipFill>
          <a:blip r:embed="rId3"/>
          <a:stretch>
            <a:fillRect/>
          </a:stretch>
        </p:blipFill>
        <p:spPr>
          <a:xfrm>
            <a:off x="728515" y="2398818"/>
            <a:ext cx="10734970" cy="2198581"/>
          </a:xfrm>
          <a:prstGeom prst="rect">
            <a:avLst/>
          </a:prstGeom>
        </p:spPr>
      </p:pic>
    </p:spTree>
    <p:extLst>
      <p:ext uri="{BB962C8B-B14F-4D97-AF65-F5344CB8AC3E}">
        <p14:creationId xmlns:p14="http://schemas.microsoft.com/office/powerpoint/2010/main" val="68018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BufferedInputStream</a:t>
            </a:r>
            <a:r>
              <a:rPr lang="en-US" dirty="0"/>
              <a:t> </a:t>
            </a:r>
            <a:r>
              <a:rPr lang="en-US" dirty="0" smtClean="0"/>
              <a:t>methods</a:t>
            </a:r>
            <a:endParaRPr lang="en-US" dirty="0"/>
          </a:p>
        </p:txBody>
      </p:sp>
      <p:pic>
        <p:nvPicPr>
          <p:cNvPr id="5" name="Picture 4"/>
          <p:cNvPicPr>
            <a:picLocks noChangeAspect="1"/>
          </p:cNvPicPr>
          <p:nvPr/>
        </p:nvPicPr>
        <p:blipFill>
          <a:blip r:embed="rId3"/>
          <a:stretch>
            <a:fillRect/>
          </a:stretch>
        </p:blipFill>
        <p:spPr>
          <a:xfrm>
            <a:off x="1594702" y="1790700"/>
            <a:ext cx="9002596" cy="4775200"/>
          </a:xfrm>
          <a:prstGeom prst="rect">
            <a:avLst/>
          </a:prstGeom>
        </p:spPr>
      </p:pic>
    </p:spTree>
    <p:extLst>
      <p:ext uri="{BB962C8B-B14F-4D97-AF65-F5344CB8AC3E}">
        <p14:creationId xmlns:p14="http://schemas.microsoft.com/office/powerpoint/2010/main" val="175937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smtClean="0"/>
              <a:t>BufferedInputStream</a:t>
            </a:r>
            <a:endParaRPr lang="en-US" dirty="0"/>
          </a:p>
        </p:txBody>
      </p:sp>
      <p:sp>
        <p:nvSpPr>
          <p:cNvPr id="3" name="Content Placeholder 2"/>
          <p:cNvSpPr>
            <a:spLocks noGrp="1"/>
          </p:cNvSpPr>
          <p:nvPr>
            <p:ph idx="1"/>
          </p:nvPr>
        </p:nvSpPr>
        <p:spPr>
          <a:xfrm>
            <a:off x="609600" y="1868424"/>
            <a:ext cx="10972800" cy="4532376"/>
          </a:xfrm>
        </p:spPr>
        <p:txBody>
          <a:bodyPr>
            <a:normAutofit fontScale="85000" lnSpcReduction="20000"/>
          </a:bodyPr>
          <a:lstStyle/>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BufferedInputStreamExample</a:t>
            </a:r>
            <a:r>
              <a:rPr lang="en-US" sz="1800" dirty="0">
                <a:latin typeface="Courier"/>
              </a:rPr>
              <a:t>{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dirty="0">
                <a:latin typeface="Courier"/>
              </a:rPr>
              <a:t>  </a:t>
            </a:r>
            <a:r>
              <a:rPr lang="en-US" sz="1800" b="1" dirty="0">
                <a:latin typeface="Courier"/>
              </a:rPr>
              <a:t>try</a:t>
            </a:r>
            <a:r>
              <a:rPr lang="en-US" sz="1800" dirty="0">
                <a:latin typeface="Courier"/>
              </a:rPr>
              <a:t>{    </a:t>
            </a:r>
          </a:p>
          <a:p>
            <a:pPr marL="109728" indent="0">
              <a:buNone/>
            </a:pPr>
            <a:r>
              <a:rPr lang="en-US" sz="1800" dirty="0">
                <a:latin typeface="Courier"/>
              </a:rPr>
              <a:t>    </a:t>
            </a:r>
            <a:r>
              <a:rPr lang="en-US" sz="1800" dirty="0" err="1">
                <a:latin typeface="Courier"/>
              </a:rPr>
              <a:t>FileInputStream</a:t>
            </a:r>
            <a:r>
              <a:rPr lang="en-US" sz="1800" dirty="0">
                <a:latin typeface="Courier"/>
              </a:rPr>
              <a:t> fin=</a:t>
            </a:r>
            <a:r>
              <a:rPr lang="en-US" sz="1800" b="1" dirty="0">
                <a:latin typeface="Courier"/>
              </a:rPr>
              <a:t>new</a:t>
            </a:r>
            <a:r>
              <a:rPr lang="en-US" sz="1800" dirty="0">
                <a:latin typeface="Courier"/>
              </a:rPr>
              <a:t> </a:t>
            </a:r>
            <a:r>
              <a:rPr lang="en-US" sz="1800" dirty="0" err="1">
                <a:latin typeface="Courier"/>
              </a:rPr>
              <a:t>FileInputStream</a:t>
            </a:r>
            <a:r>
              <a:rPr lang="en-US" sz="1800" dirty="0">
                <a:latin typeface="Courier"/>
              </a:rPr>
              <a:t>("D:\\testout.txt");    </a:t>
            </a:r>
          </a:p>
          <a:p>
            <a:pPr marL="109728" indent="0">
              <a:buNone/>
            </a:pPr>
            <a:r>
              <a:rPr lang="en-US" sz="1800" dirty="0">
                <a:latin typeface="Courier"/>
              </a:rPr>
              <a:t>    </a:t>
            </a:r>
            <a:r>
              <a:rPr lang="en-US" sz="1800" dirty="0" err="1">
                <a:latin typeface="Courier"/>
              </a:rPr>
              <a:t>BufferedInputStream</a:t>
            </a:r>
            <a:r>
              <a:rPr lang="en-US" sz="1800" dirty="0">
                <a:latin typeface="Courier"/>
              </a:rPr>
              <a:t> bin=</a:t>
            </a:r>
            <a:r>
              <a:rPr lang="en-US" sz="1800" b="1" dirty="0">
                <a:latin typeface="Courier"/>
              </a:rPr>
              <a:t>new</a:t>
            </a:r>
            <a:r>
              <a:rPr lang="en-US" sz="1800" dirty="0">
                <a:latin typeface="Courier"/>
              </a:rPr>
              <a:t> </a:t>
            </a:r>
            <a:r>
              <a:rPr lang="en-US" sz="1800" dirty="0" err="1">
                <a:latin typeface="Courier"/>
              </a:rPr>
              <a:t>BufferedInputStream</a:t>
            </a:r>
            <a:r>
              <a:rPr lang="en-US" sz="1800" dirty="0">
                <a:latin typeface="Courier"/>
              </a:rPr>
              <a:t>(fin);    </a:t>
            </a:r>
          </a:p>
          <a:p>
            <a:pPr marL="109728" indent="0">
              <a:buNone/>
            </a:pPr>
            <a:r>
              <a:rPr lang="en-US" sz="1800" dirty="0">
                <a:latin typeface="Courier"/>
              </a:rPr>
              <a:t>    </a:t>
            </a:r>
            <a:r>
              <a:rPr lang="en-US" sz="1800" b="1" dirty="0" err="1">
                <a:latin typeface="Courier"/>
              </a:rPr>
              <a:t>int</a:t>
            </a:r>
            <a:r>
              <a:rPr lang="en-US" sz="1800" dirty="0">
                <a:latin typeface="Courier"/>
              </a:rPr>
              <a:t> </a:t>
            </a:r>
            <a:r>
              <a:rPr lang="en-US" sz="1800" dirty="0" err="1">
                <a:latin typeface="Courier"/>
              </a:rPr>
              <a:t>i</a:t>
            </a:r>
            <a:r>
              <a:rPr lang="en-US" sz="1800" dirty="0">
                <a:latin typeface="Courier"/>
              </a:rPr>
              <a:t>;    </a:t>
            </a:r>
          </a:p>
          <a:p>
            <a:pPr marL="109728" indent="0">
              <a:buNone/>
            </a:pPr>
            <a:r>
              <a:rPr lang="en-US" sz="1800" dirty="0">
                <a:latin typeface="Courier"/>
              </a:rPr>
              <a:t>    </a:t>
            </a:r>
            <a:r>
              <a:rPr lang="en-US" sz="1800" b="1" dirty="0">
                <a:latin typeface="Courier"/>
              </a:rPr>
              <a:t>while</a:t>
            </a:r>
            <a:r>
              <a:rPr lang="en-US" sz="1800" dirty="0">
                <a:latin typeface="Courier"/>
              </a:rPr>
              <a:t>((</a:t>
            </a:r>
            <a:r>
              <a:rPr lang="en-US" sz="1800" dirty="0" err="1">
                <a:latin typeface="Courier"/>
              </a:rPr>
              <a:t>i</a:t>
            </a:r>
            <a:r>
              <a:rPr lang="en-US" sz="1800" dirty="0">
                <a:latin typeface="Courier"/>
              </a:rPr>
              <a:t>=</a:t>
            </a:r>
            <a:r>
              <a:rPr lang="en-US" sz="1800" dirty="0" err="1">
                <a:latin typeface="Courier"/>
              </a:rPr>
              <a:t>bin.read</a:t>
            </a:r>
            <a:r>
              <a:rPr lang="en-US" sz="1800" dirty="0">
                <a:latin typeface="Courier"/>
              </a:rPr>
              <a:t>())!=-1){    </a:t>
            </a:r>
          </a:p>
          <a:p>
            <a:pPr marL="109728" indent="0">
              <a:buNone/>
            </a:pPr>
            <a:r>
              <a:rPr lang="en-US" sz="1800" dirty="0">
                <a:latin typeface="Courier"/>
              </a:rPr>
              <a:t>     </a:t>
            </a:r>
            <a:r>
              <a:rPr lang="en-US" sz="1800" dirty="0" err="1">
                <a:latin typeface="Courier"/>
              </a:rPr>
              <a:t>System.out.print</a:t>
            </a:r>
            <a:r>
              <a:rPr lang="en-US" sz="1800" dirty="0">
                <a:latin typeface="Courier"/>
              </a:rPr>
              <a:t>((</a:t>
            </a:r>
            <a:r>
              <a:rPr lang="en-US" sz="1800" b="1" dirty="0">
                <a:latin typeface="Courier"/>
              </a:rPr>
              <a:t>char</a:t>
            </a:r>
            <a:r>
              <a:rPr lang="en-US" sz="1800" dirty="0">
                <a:latin typeface="Courier"/>
              </a:rPr>
              <a:t>)</a:t>
            </a:r>
            <a:r>
              <a:rPr lang="en-US" sz="1800" dirty="0" err="1">
                <a:latin typeface="Courier"/>
              </a:rPr>
              <a:t>i</a:t>
            </a:r>
            <a:r>
              <a:rPr lang="en-US" sz="1800" dirty="0">
                <a:latin typeface="Courier"/>
              </a:rPr>
              <a:t>);    </a:t>
            </a:r>
          </a:p>
          <a:p>
            <a:pPr marL="109728" indent="0">
              <a:buNone/>
            </a:pPr>
            <a:r>
              <a:rPr lang="en-US" sz="1800" dirty="0">
                <a:latin typeface="Courier"/>
              </a:rPr>
              <a:t>    }    </a:t>
            </a:r>
          </a:p>
          <a:p>
            <a:pPr marL="109728" indent="0">
              <a:buNone/>
            </a:pPr>
            <a:r>
              <a:rPr lang="en-US" sz="1800" dirty="0">
                <a:latin typeface="Courier"/>
              </a:rPr>
              <a:t>    </a:t>
            </a:r>
            <a:r>
              <a:rPr lang="en-US" sz="1800" dirty="0" err="1">
                <a:latin typeface="Courier"/>
              </a:rPr>
              <a:t>bin.close</a:t>
            </a:r>
            <a:r>
              <a:rPr lang="en-US" sz="1800" dirty="0">
                <a:latin typeface="Courier"/>
              </a:rPr>
              <a:t>();    </a:t>
            </a:r>
          </a:p>
          <a:p>
            <a:pPr marL="109728" indent="0">
              <a:buNone/>
            </a:pPr>
            <a:r>
              <a:rPr lang="en-US" sz="1800" dirty="0">
                <a:latin typeface="Courier"/>
              </a:rPr>
              <a:t>    </a:t>
            </a:r>
            <a:r>
              <a:rPr lang="en-US" sz="1800" dirty="0" err="1">
                <a:latin typeface="Courier"/>
              </a:rPr>
              <a:t>fin.close</a:t>
            </a:r>
            <a:r>
              <a:rPr lang="en-US" sz="1800" dirty="0">
                <a:latin typeface="Courier"/>
              </a:rPr>
              <a:t>();    </a:t>
            </a:r>
          </a:p>
          <a:p>
            <a:pPr marL="109728" indent="0">
              <a:buNone/>
            </a:pPr>
            <a:r>
              <a:rPr lang="en-US" sz="1800" dirty="0">
                <a:latin typeface="Courier"/>
              </a:rPr>
              <a:t>  }</a:t>
            </a:r>
            <a:r>
              <a:rPr lang="en-US" sz="1800" b="1" dirty="0">
                <a:latin typeface="Courier"/>
              </a:rPr>
              <a:t>catch</a:t>
            </a:r>
            <a:r>
              <a:rPr lang="en-US" sz="1800" dirty="0">
                <a:latin typeface="Courier"/>
              </a:rPr>
              <a:t>(Exception e){</a:t>
            </a:r>
            <a:r>
              <a:rPr lang="en-US" sz="1800" dirty="0" err="1">
                <a:latin typeface="Courier"/>
              </a:rPr>
              <a:t>System.out.println</a:t>
            </a:r>
            <a:r>
              <a:rPr lang="en-US" sz="1800" dirty="0">
                <a:latin typeface="Courier"/>
              </a:rPr>
              <a:t>(e);}    </a:t>
            </a:r>
          </a:p>
          <a:p>
            <a:pPr marL="109728" indent="0">
              <a:buNone/>
            </a:pPr>
            <a:r>
              <a:rPr lang="en-US" sz="1800" dirty="0">
                <a:latin typeface="Courier"/>
              </a:rPr>
              <a:t> }    </a:t>
            </a:r>
          </a:p>
          <a:p>
            <a:pPr marL="109728" indent="0">
              <a:buNone/>
            </a:pPr>
            <a:r>
              <a:rPr lang="en-US" sz="1800" dirty="0" smtClean="0">
                <a:latin typeface="Courier"/>
              </a:rPr>
              <a:t>}</a:t>
            </a:r>
          </a:p>
        </p:txBody>
      </p:sp>
    </p:spTree>
    <p:extLst>
      <p:ext uri="{BB962C8B-B14F-4D97-AF65-F5344CB8AC3E}">
        <p14:creationId xmlns:p14="http://schemas.microsoft.com/office/powerpoint/2010/main" val="13159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BufferedOutputStream</a:t>
            </a:r>
            <a:endParaRPr lang="en-US" dirty="0"/>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Here, we are assuming that you have following data in </a:t>
            </a:r>
            <a:r>
              <a:rPr lang="en-US" b="1" dirty="0"/>
              <a:t>"testout.txt"</a:t>
            </a:r>
            <a:r>
              <a:rPr lang="en-US" dirty="0"/>
              <a:t> </a:t>
            </a:r>
            <a:r>
              <a:rPr lang="en-US" dirty="0" smtClean="0"/>
              <a:t>file:</a:t>
            </a:r>
          </a:p>
          <a:p>
            <a:pPr marL="109728" indent="0">
              <a:buNone/>
            </a:pPr>
            <a:endParaRPr lang="en-US" sz="1800" dirty="0">
              <a:latin typeface="Courier"/>
            </a:endParaRPr>
          </a:p>
          <a:p>
            <a:pPr marL="109728" indent="0">
              <a:buNone/>
            </a:pPr>
            <a:r>
              <a:rPr lang="en-US" sz="1800" dirty="0" smtClean="0">
                <a:latin typeface="Courier"/>
              </a:rPr>
              <a:t>DANA</a:t>
            </a:r>
          </a:p>
          <a:p>
            <a:pPr marL="109728" indent="0">
              <a:buNone/>
            </a:pPr>
            <a:endParaRPr lang="en-US" sz="1800" dirty="0" smtClean="0">
              <a:latin typeface="Courier"/>
            </a:endParaRPr>
          </a:p>
          <a:p>
            <a:pPr marL="109728" indent="0">
              <a:buNone/>
            </a:pPr>
            <a:r>
              <a:rPr lang="en-US" dirty="0" smtClean="0"/>
              <a:t>Output:</a:t>
            </a:r>
          </a:p>
          <a:p>
            <a:pPr marL="109728" indent="0">
              <a:buNone/>
            </a:pPr>
            <a:endParaRPr lang="en-US" sz="1800" dirty="0" smtClean="0">
              <a:latin typeface="Courier"/>
            </a:endParaRPr>
          </a:p>
          <a:p>
            <a:pPr marL="109728" indent="0">
              <a:buNone/>
            </a:pPr>
            <a:r>
              <a:rPr lang="en-US" sz="1800" dirty="0" smtClean="0">
                <a:latin typeface="Courier"/>
              </a:rPr>
              <a:t>DANA</a:t>
            </a:r>
            <a:endParaRPr lang="en-US" sz="1800" dirty="0">
              <a:latin typeface="Courier"/>
            </a:endParaRPr>
          </a:p>
        </p:txBody>
      </p:sp>
    </p:spTree>
    <p:extLst>
      <p:ext uri="{BB962C8B-B14F-4D97-AF65-F5344CB8AC3E}">
        <p14:creationId xmlns:p14="http://schemas.microsoft.com/office/powerpoint/2010/main" val="410033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FilePermission</a:t>
            </a:r>
            <a:r>
              <a:rPr lang="en-US" dirty="0"/>
              <a:t> Class</a:t>
            </a:r>
          </a:p>
        </p:txBody>
      </p:sp>
      <p:sp>
        <p:nvSpPr>
          <p:cNvPr id="3" name="Content Placeholder 2"/>
          <p:cNvSpPr>
            <a:spLocks noGrp="1"/>
          </p:cNvSpPr>
          <p:nvPr>
            <p:ph idx="1"/>
          </p:nvPr>
        </p:nvSpPr>
        <p:spPr>
          <a:xfrm>
            <a:off x="609600" y="1868424"/>
            <a:ext cx="10972800" cy="4240276"/>
          </a:xfrm>
        </p:spPr>
        <p:txBody>
          <a:bodyPr>
            <a:normAutofit fontScale="92500"/>
          </a:bodyPr>
          <a:lstStyle/>
          <a:p>
            <a:pPr marL="109728" indent="0">
              <a:buNone/>
            </a:pPr>
            <a:r>
              <a:rPr lang="en-US" dirty="0"/>
              <a:t>Java </a:t>
            </a:r>
            <a:r>
              <a:rPr lang="en-US" dirty="0" err="1"/>
              <a:t>FilePermission</a:t>
            </a:r>
            <a:r>
              <a:rPr lang="en-US" dirty="0"/>
              <a:t> class contains the permission related to a directory or file. All the permissions are related with path. The path can be of two types:</a:t>
            </a:r>
          </a:p>
          <a:p>
            <a:endParaRPr lang="en-US" b="1" dirty="0" smtClean="0"/>
          </a:p>
          <a:p>
            <a:r>
              <a:rPr lang="en-US" b="1" dirty="0" smtClean="0"/>
              <a:t>D</a:t>
            </a:r>
            <a:r>
              <a:rPr lang="en-US" b="1" dirty="0"/>
              <a:t>:\\IO\\</a:t>
            </a:r>
            <a:r>
              <a:rPr lang="en-US" dirty="0"/>
              <a:t>-: It indicates that the permission is associated with all sub directories and files recursively.</a:t>
            </a:r>
          </a:p>
          <a:p>
            <a:r>
              <a:rPr lang="en-US" b="1" dirty="0" smtClean="0"/>
              <a:t>D</a:t>
            </a:r>
            <a:r>
              <a:rPr lang="en-US" b="1" dirty="0"/>
              <a:t>:\\IO\\*</a:t>
            </a:r>
            <a:r>
              <a:rPr lang="en-US" dirty="0"/>
              <a:t>: It indicates that the permission is associated with all directory and files within this </a:t>
            </a:r>
            <a:r>
              <a:rPr lang="en-US" dirty="0" smtClean="0"/>
              <a:t>directory </a:t>
            </a:r>
            <a:r>
              <a:rPr lang="en-US" dirty="0"/>
              <a:t>excluding sub directories</a:t>
            </a:r>
            <a:r>
              <a:rPr lang="en-US" dirty="0" smtClean="0"/>
              <a:t>.</a:t>
            </a:r>
          </a:p>
          <a:p>
            <a:endParaRPr lang="en-US" dirty="0"/>
          </a:p>
          <a:p>
            <a:pPr marL="109728" indent="0">
              <a:buNone/>
            </a:pPr>
            <a:r>
              <a:rPr lang="en-US" sz="1900" b="1" dirty="0">
                <a:latin typeface="Courier"/>
              </a:rPr>
              <a:t>public</a:t>
            </a:r>
            <a:r>
              <a:rPr lang="en-US" sz="1900" dirty="0">
                <a:latin typeface="Courier"/>
              </a:rPr>
              <a:t> </a:t>
            </a:r>
            <a:r>
              <a:rPr lang="en-US" sz="1900" b="1" dirty="0">
                <a:latin typeface="Courier"/>
              </a:rPr>
              <a:t>final</a:t>
            </a:r>
            <a:r>
              <a:rPr lang="en-US" sz="1900" dirty="0">
                <a:latin typeface="Courier"/>
              </a:rPr>
              <a:t> </a:t>
            </a:r>
            <a:r>
              <a:rPr lang="en-US" sz="1900" b="1" dirty="0">
                <a:latin typeface="Courier"/>
              </a:rPr>
              <a:t>class</a:t>
            </a:r>
            <a:r>
              <a:rPr lang="en-US" sz="1900" dirty="0">
                <a:latin typeface="Courier"/>
              </a:rPr>
              <a:t> </a:t>
            </a:r>
            <a:r>
              <a:rPr lang="en-US" sz="1900" dirty="0" err="1">
                <a:latin typeface="Courier"/>
              </a:rPr>
              <a:t>FilePermission</a:t>
            </a:r>
            <a:r>
              <a:rPr lang="en-US" sz="1900" dirty="0">
                <a:latin typeface="Courier"/>
              </a:rPr>
              <a:t> </a:t>
            </a:r>
            <a:r>
              <a:rPr lang="en-US" sz="1900" b="1" dirty="0">
                <a:latin typeface="Courier"/>
              </a:rPr>
              <a:t>extends</a:t>
            </a:r>
            <a:r>
              <a:rPr lang="en-US" sz="1900" dirty="0">
                <a:latin typeface="Courier"/>
              </a:rPr>
              <a:t> Permission </a:t>
            </a:r>
            <a:r>
              <a:rPr lang="en-US" sz="1900" b="1" dirty="0">
                <a:latin typeface="Courier"/>
              </a:rPr>
              <a:t>implements</a:t>
            </a:r>
            <a:r>
              <a:rPr lang="en-US" sz="1900" dirty="0">
                <a:latin typeface="Courier"/>
              </a:rPr>
              <a:t> </a:t>
            </a:r>
            <a:r>
              <a:rPr lang="en-US" sz="1900" dirty="0" err="1">
                <a:latin typeface="Courier"/>
              </a:rPr>
              <a:t>Serializable</a:t>
            </a:r>
            <a:r>
              <a:rPr lang="en-US" dirty="0"/>
              <a:t>  </a:t>
            </a:r>
          </a:p>
          <a:p>
            <a:endParaRPr lang="en-US" dirty="0"/>
          </a:p>
        </p:txBody>
      </p:sp>
    </p:spTree>
    <p:extLst>
      <p:ext uri="{BB962C8B-B14F-4D97-AF65-F5344CB8AC3E}">
        <p14:creationId xmlns:p14="http://schemas.microsoft.com/office/powerpoint/2010/main" val="87157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FilePermission</a:t>
            </a:r>
            <a:r>
              <a:rPr lang="en-US" dirty="0"/>
              <a:t> </a:t>
            </a:r>
            <a:r>
              <a:rPr lang="en-US" dirty="0" smtClean="0"/>
              <a:t>constructors</a:t>
            </a:r>
            <a:endParaRPr lang="en-US" dirty="0"/>
          </a:p>
        </p:txBody>
      </p:sp>
      <p:pic>
        <p:nvPicPr>
          <p:cNvPr id="4" name="Picture 3"/>
          <p:cNvPicPr>
            <a:picLocks noChangeAspect="1"/>
          </p:cNvPicPr>
          <p:nvPr/>
        </p:nvPicPr>
        <p:blipFill>
          <a:blip r:embed="rId3"/>
          <a:stretch>
            <a:fillRect/>
          </a:stretch>
        </p:blipFill>
        <p:spPr>
          <a:xfrm>
            <a:off x="996505" y="2581380"/>
            <a:ext cx="10198990" cy="2079519"/>
          </a:xfrm>
          <a:prstGeom prst="rect">
            <a:avLst/>
          </a:prstGeom>
        </p:spPr>
      </p:pic>
    </p:spTree>
    <p:extLst>
      <p:ext uri="{BB962C8B-B14F-4D97-AF65-F5344CB8AC3E}">
        <p14:creationId xmlns:p14="http://schemas.microsoft.com/office/powerpoint/2010/main" val="286627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FilePermission</a:t>
            </a:r>
            <a:r>
              <a:rPr lang="en-US" dirty="0"/>
              <a:t> </a:t>
            </a:r>
            <a:r>
              <a:rPr lang="en-US" dirty="0" smtClean="0"/>
              <a:t>methods</a:t>
            </a:r>
            <a:endParaRPr lang="en-US" dirty="0"/>
          </a:p>
        </p:txBody>
      </p:sp>
      <p:pic>
        <p:nvPicPr>
          <p:cNvPr id="3" name="Picture 2"/>
          <p:cNvPicPr>
            <a:picLocks noChangeAspect="1"/>
          </p:cNvPicPr>
          <p:nvPr/>
        </p:nvPicPr>
        <p:blipFill>
          <a:blip r:embed="rId3"/>
          <a:stretch>
            <a:fillRect/>
          </a:stretch>
        </p:blipFill>
        <p:spPr>
          <a:xfrm>
            <a:off x="949578" y="2122652"/>
            <a:ext cx="10292843" cy="3262148"/>
          </a:xfrm>
          <a:prstGeom prst="rect">
            <a:avLst/>
          </a:prstGeom>
        </p:spPr>
      </p:pic>
    </p:spTree>
    <p:extLst>
      <p:ext uri="{BB962C8B-B14F-4D97-AF65-F5344CB8AC3E}">
        <p14:creationId xmlns:p14="http://schemas.microsoft.com/office/powerpoint/2010/main" val="204412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smtClean="0"/>
              <a:t>FilePermission</a:t>
            </a:r>
            <a:endParaRPr lang="en-US" dirty="0"/>
          </a:p>
        </p:txBody>
      </p:sp>
      <p:sp>
        <p:nvSpPr>
          <p:cNvPr id="3" name="Content Placeholder 2"/>
          <p:cNvSpPr>
            <a:spLocks noGrp="1"/>
          </p:cNvSpPr>
          <p:nvPr>
            <p:ph idx="1"/>
          </p:nvPr>
        </p:nvSpPr>
        <p:spPr>
          <a:xfrm>
            <a:off x="609600" y="1868424"/>
            <a:ext cx="10972800" cy="4532376"/>
          </a:xfrm>
        </p:spPr>
        <p:txBody>
          <a:bodyPr>
            <a:normAutofit fontScale="55000" lnSpcReduction="20000"/>
          </a:bodyPr>
          <a:lstStyle/>
          <a:p>
            <a:pPr marL="109728" indent="0">
              <a:buNone/>
            </a:pPr>
            <a:r>
              <a:rPr lang="en-US" sz="2400" dirty="0"/>
              <a:t>Let's see the simple example in which permission of a directory path is granted with read permission and a file of this directory is granted for write </a:t>
            </a:r>
            <a:r>
              <a:rPr lang="en-US" sz="2400" dirty="0" smtClean="0"/>
              <a:t>permission</a:t>
            </a:r>
          </a:p>
          <a:p>
            <a:pPr marL="109728" indent="0">
              <a:buNone/>
            </a:pPr>
            <a:endParaRPr lang="en-US" sz="1800" b="1" dirty="0" smtClean="0">
              <a:latin typeface="Courier"/>
            </a:endParaRPr>
          </a:p>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import</a:t>
            </a:r>
            <a:r>
              <a:rPr lang="en-US" sz="1800" dirty="0">
                <a:latin typeface="Courier"/>
              </a:rPr>
              <a:t> </a:t>
            </a:r>
            <a:r>
              <a:rPr lang="en-US" sz="1800" dirty="0" err="1">
                <a:latin typeface="Courier"/>
              </a:rPr>
              <a:t>java.security.PermissionCollection</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FilePermissionExample</a:t>
            </a:r>
            <a:r>
              <a:rPr lang="en-US" sz="1800" dirty="0">
                <a:latin typeface="Courier"/>
              </a:rPr>
              <a:t>{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r>
              <a:rPr lang="en-US" sz="1800" b="1" dirty="0">
                <a:latin typeface="Courier"/>
              </a:rPr>
              <a:t>throws</a:t>
            </a:r>
            <a:r>
              <a:rPr lang="en-US" sz="1800" dirty="0">
                <a:latin typeface="Courier"/>
              </a:rPr>
              <a:t> </a:t>
            </a:r>
            <a:r>
              <a:rPr lang="en-US" sz="1800" dirty="0" err="1">
                <a:latin typeface="Courier"/>
              </a:rPr>
              <a:t>IOException</a:t>
            </a:r>
            <a:r>
              <a:rPr lang="en-US" sz="1800" dirty="0">
                <a:latin typeface="Courier"/>
              </a:rPr>
              <a:t> {  </a:t>
            </a:r>
          </a:p>
          <a:p>
            <a:pPr marL="109728" indent="0">
              <a:buNone/>
            </a:pPr>
            <a:r>
              <a:rPr lang="en-US" sz="1800" dirty="0">
                <a:latin typeface="Courier"/>
              </a:rPr>
              <a:t>        String </a:t>
            </a:r>
            <a:r>
              <a:rPr lang="en-US" sz="1800" dirty="0" err="1">
                <a:latin typeface="Courier"/>
              </a:rPr>
              <a:t>srg</a:t>
            </a:r>
            <a:r>
              <a:rPr lang="en-US" sz="1800" dirty="0">
                <a:latin typeface="Courier"/>
              </a:rPr>
              <a:t> = "D:\\IO Package\\java.txt";  </a:t>
            </a:r>
          </a:p>
          <a:p>
            <a:pPr marL="109728" indent="0">
              <a:buNone/>
            </a:pPr>
            <a:r>
              <a:rPr lang="en-US" sz="1800" dirty="0">
                <a:latin typeface="Courier"/>
              </a:rPr>
              <a:t>        </a:t>
            </a:r>
            <a:r>
              <a:rPr lang="en-US" sz="1800" dirty="0" err="1">
                <a:latin typeface="Courier"/>
              </a:rPr>
              <a:t>FilePermission</a:t>
            </a:r>
            <a:r>
              <a:rPr lang="en-US" sz="1800" dirty="0">
                <a:latin typeface="Courier"/>
              </a:rPr>
              <a:t> file1 = </a:t>
            </a:r>
            <a:r>
              <a:rPr lang="en-US" sz="1800" b="1" dirty="0">
                <a:latin typeface="Courier"/>
              </a:rPr>
              <a:t>new</a:t>
            </a:r>
            <a:r>
              <a:rPr lang="en-US" sz="1800" dirty="0">
                <a:latin typeface="Courier"/>
              </a:rPr>
              <a:t> </a:t>
            </a:r>
            <a:r>
              <a:rPr lang="en-US" sz="1800" dirty="0" err="1">
                <a:latin typeface="Courier"/>
              </a:rPr>
              <a:t>FilePermission</a:t>
            </a:r>
            <a:r>
              <a:rPr lang="en-US" sz="1800" dirty="0">
                <a:latin typeface="Courier"/>
              </a:rPr>
              <a:t>("D:\\IO Package\\-", "read");  </a:t>
            </a:r>
          </a:p>
          <a:p>
            <a:pPr marL="109728" indent="0">
              <a:buNone/>
            </a:pPr>
            <a:r>
              <a:rPr lang="en-US" sz="1800" dirty="0">
                <a:latin typeface="Courier"/>
              </a:rPr>
              <a:t>        </a:t>
            </a:r>
            <a:r>
              <a:rPr lang="en-US" sz="1800" dirty="0" err="1">
                <a:latin typeface="Courier"/>
              </a:rPr>
              <a:t>PermissionCollection</a:t>
            </a:r>
            <a:r>
              <a:rPr lang="en-US" sz="1800" dirty="0">
                <a:latin typeface="Courier"/>
              </a:rPr>
              <a:t> permission = file1.newPermissionCollection();  </a:t>
            </a:r>
          </a:p>
          <a:p>
            <a:pPr marL="109728" indent="0">
              <a:buNone/>
            </a:pPr>
            <a:r>
              <a:rPr lang="en-US" sz="1800" dirty="0">
                <a:latin typeface="Courier"/>
              </a:rPr>
              <a:t>        </a:t>
            </a:r>
            <a:r>
              <a:rPr lang="en-US" sz="1800" dirty="0" err="1">
                <a:latin typeface="Courier"/>
              </a:rPr>
              <a:t>permission.add</a:t>
            </a:r>
            <a:r>
              <a:rPr lang="en-US" sz="1800" dirty="0">
                <a:latin typeface="Courier"/>
              </a:rPr>
              <a:t>(file1);  </a:t>
            </a:r>
          </a:p>
          <a:p>
            <a:pPr marL="109728" indent="0">
              <a:buNone/>
            </a:pPr>
            <a:r>
              <a:rPr lang="en-US" sz="1800" dirty="0">
                <a:latin typeface="Courier"/>
              </a:rPr>
              <a:t>             </a:t>
            </a:r>
            <a:r>
              <a:rPr lang="en-US" sz="1800" dirty="0" err="1">
                <a:latin typeface="Courier"/>
              </a:rPr>
              <a:t>FilePermission</a:t>
            </a:r>
            <a:r>
              <a:rPr lang="en-US" sz="1800" dirty="0">
                <a:latin typeface="Courier"/>
              </a:rPr>
              <a:t> file2 = </a:t>
            </a:r>
            <a:r>
              <a:rPr lang="en-US" sz="1800" b="1" dirty="0">
                <a:latin typeface="Courier"/>
              </a:rPr>
              <a:t>new</a:t>
            </a:r>
            <a:r>
              <a:rPr lang="en-US" sz="1800" dirty="0">
                <a:latin typeface="Courier"/>
              </a:rPr>
              <a:t> </a:t>
            </a:r>
            <a:r>
              <a:rPr lang="en-US" sz="1800" dirty="0" err="1">
                <a:latin typeface="Courier"/>
              </a:rPr>
              <a:t>FilePermission</a:t>
            </a:r>
            <a:r>
              <a:rPr lang="en-US" sz="1800" dirty="0">
                <a:latin typeface="Courier"/>
              </a:rPr>
              <a:t>(</a:t>
            </a:r>
            <a:r>
              <a:rPr lang="en-US" sz="1800" dirty="0" err="1">
                <a:latin typeface="Courier"/>
              </a:rPr>
              <a:t>srg</a:t>
            </a:r>
            <a:r>
              <a:rPr lang="en-US" sz="1800" dirty="0">
                <a:latin typeface="Courier"/>
              </a:rPr>
              <a:t>, "write");  </a:t>
            </a:r>
          </a:p>
          <a:p>
            <a:pPr marL="109728" indent="0">
              <a:buNone/>
            </a:pPr>
            <a:r>
              <a:rPr lang="en-US" sz="1800" dirty="0">
                <a:latin typeface="Courier"/>
              </a:rPr>
              <a:t>             </a:t>
            </a:r>
            <a:r>
              <a:rPr lang="en-US" sz="1800" dirty="0" err="1">
                <a:latin typeface="Courier"/>
              </a:rPr>
              <a:t>permission.add</a:t>
            </a:r>
            <a:r>
              <a:rPr lang="en-US" sz="1800" dirty="0">
                <a:latin typeface="Courier"/>
              </a:rPr>
              <a:t>(file2);  </a:t>
            </a:r>
          </a:p>
          <a:p>
            <a:pPr marL="109728" indent="0">
              <a:buNone/>
            </a:pPr>
            <a:r>
              <a:rPr lang="en-US" sz="1800" dirty="0">
                <a:latin typeface="Courier"/>
              </a:rPr>
              <a:t>             </a:t>
            </a:r>
            <a:r>
              <a:rPr lang="en-US" sz="1800" b="1" dirty="0">
                <a:latin typeface="Courier"/>
              </a:rPr>
              <a:t>if</a:t>
            </a:r>
            <a:r>
              <a:rPr lang="en-US" sz="1800" dirty="0">
                <a:latin typeface="Courier"/>
              </a:rPr>
              <a:t>(</a:t>
            </a:r>
            <a:r>
              <a:rPr lang="en-US" sz="1800" dirty="0" err="1">
                <a:latin typeface="Courier"/>
              </a:rPr>
              <a:t>permission.implies</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FilePermission</a:t>
            </a:r>
            <a:r>
              <a:rPr lang="en-US" sz="1800" dirty="0">
                <a:latin typeface="Courier"/>
              </a:rPr>
              <a:t>(</a:t>
            </a:r>
            <a:r>
              <a:rPr lang="en-US" sz="1800" dirty="0" err="1">
                <a:latin typeface="Courier"/>
              </a:rPr>
              <a:t>srg</a:t>
            </a:r>
            <a:r>
              <a:rPr lang="en-US" sz="1800" dirty="0">
                <a:latin typeface="Courier"/>
              </a:rPr>
              <a:t>, "</a:t>
            </a:r>
            <a:r>
              <a:rPr lang="en-US" sz="1800" dirty="0" err="1">
                <a:latin typeface="Courier"/>
              </a:rPr>
              <a:t>read,write</a:t>
            </a:r>
            <a:r>
              <a:rPr lang="en-US" sz="1800" dirty="0">
                <a:latin typeface="Courier"/>
              </a:rPr>
              <a:t>"))) {  </a:t>
            </a:r>
          </a:p>
          <a:p>
            <a:pPr marL="109728" indent="0">
              <a:buNone/>
            </a:pPr>
            <a:r>
              <a:rPr lang="en-US" sz="1800" dirty="0">
                <a:latin typeface="Courier"/>
              </a:rPr>
              <a:t>             </a:t>
            </a:r>
            <a:r>
              <a:rPr lang="en-US" sz="1800" dirty="0" err="1">
                <a:latin typeface="Courier"/>
              </a:rPr>
              <a:t>System.out.println</a:t>
            </a:r>
            <a:r>
              <a:rPr lang="en-US" sz="1800" dirty="0">
                <a:latin typeface="Courier"/>
              </a:rPr>
              <a:t>("Read, Write permission is granted for the path "+</a:t>
            </a:r>
            <a:r>
              <a:rPr lang="en-US" sz="1800" dirty="0" err="1">
                <a:latin typeface="Courier"/>
              </a:rPr>
              <a:t>srg</a:t>
            </a:r>
            <a:r>
              <a:rPr lang="en-US" sz="1800" dirty="0">
                <a:latin typeface="Courier"/>
              </a:rPr>
              <a:t> );  </a:t>
            </a:r>
          </a:p>
          <a:p>
            <a:pPr marL="109728" indent="0">
              <a:buNone/>
            </a:pPr>
            <a:r>
              <a:rPr lang="en-US" sz="1800" dirty="0">
                <a:latin typeface="Courier"/>
              </a:rPr>
              <a:t>             }</a:t>
            </a:r>
            <a:r>
              <a:rPr lang="en-US" sz="1800" b="1" dirty="0">
                <a:latin typeface="Courier"/>
              </a:rPr>
              <a:t>else</a:t>
            </a:r>
            <a:r>
              <a:rPr lang="en-US" sz="1800" dirty="0">
                <a:latin typeface="Courier"/>
              </a:rPr>
              <a:t> {  </a:t>
            </a:r>
          </a:p>
          <a:p>
            <a:pPr marL="109728" indent="0">
              <a:buNone/>
            </a:pPr>
            <a:r>
              <a:rPr lang="en-US" sz="1800" dirty="0">
                <a:latin typeface="Courier"/>
              </a:rPr>
              <a:t>            </a:t>
            </a:r>
            <a:r>
              <a:rPr lang="en-US" sz="1800" dirty="0" err="1">
                <a:latin typeface="Courier"/>
              </a:rPr>
              <a:t>System.out.println</a:t>
            </a:r>
            <a:r>
              <a:rPr lang="en-US" sz="1800" dirty="0">
                <a:latin typeface="Courier"/>
              </a:rPr>
              <a:t>("No Read, Write permission is granted for the path "+</a:t>
            </a:r>
            <a:r>
              <a:rPr lang="en-US" sz="1800" dirty="0" err="1">
                <a:latin typeface="Courier"/>
              </a:rPr>
              <a:t>srg</a:t>
            </a:r>
            <a:r>
              <a:rPr lang="en-US" sz="1800" dirty="0">
                <a:latin typeface="Courier"/>
              </a:rPr>
              <a:t>);            }  </a:t>
            </a:r>
          </a:p>
          <a:p>
            <a:pPr marL="109728" indent="0">
              <a:buNone/>
            </a:pPr>
            <a:r>
              <a:rPr lang="en-US" sz="1800" dirty="0">
                <a:latin typeface="Courier"/>
              </a:rPr>
              <a:t>       }   </a:t>
            </a:r>
          </a:p>
          <a:p>
            <a:pPr marL="109728" indent="0">
              <a:buNone/>
            </a:pPr>
            <a:r>
              <a:rPr lang="en-US" sz="1800" dirty="0">
                <a:latin typeface="Courier"/>
              </a:rPr>
              <a:t>}  </a:t>
            </a:r>
          </a:p>
        </p:txBody>
      </p:sp>
    </p:spTree>
    <p:extLst>
      <p:ext uri="{BB962C8B-B14F-4D97-AF65-F5344CB8AC3E}">
        <p14:creationId xmlns:p14="http://schemas.microsoft.com/office/powerpoint/2010/main" val="54115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FilePermission</a:t>
            </a:r>
            <a:endParaRPr lang="en-US" dirty="0"/>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smtClean="0"/>
              <a:t>Output:</a:t>
            </a:r>
          </a:p>
          <a:p>
            <a:pPr marL="109728" indent="0">
              <a:buNone/>
            </a:pPr>
            <a:endParaRPr lang="en-US" sz="1800" dirty="0" smtClean="0">
              <a:latin typeface="Courier"/>
            </a:endParaRPr>
          </a:p>
          <a:p>
            <a:pPr marL="109728" indent="0">
              <a:buNone/>
            </a:pPr>
            <a:r>
              <a:rPr lang="en-US" sz="1800" dirty="0">
                <a:latin typeface="Courier"/>
              </a:rPr>
              <a:t>Read, Write permission is granted for the path D:\IO Package\java.txt</a:t>
            </a:r>
          </a:p>
        </p:txBody>
      </p:sp>
    </p:spTree>
    <p:extLst>
      <p:ext uri="{BB962C8B-B14F-4D97-AF65-F5344CB8AC3E}">
        <p14:creationId xmlns:p14="http://schemas.microsoft.com/office/powerpoint/2010/main" val="286104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FileWriter</a:t>
            </a:r>
            <a:r>
              <a:rPr lang="en-US" dirty="0"/>
              <a:t> </a:t>
            </a:r>
            <a:r>
              <a:rPr lang="en-US" dirty="0" smtClean="0"/>
              <a:t>Class</a:t>
            </a:r>
            <a:endParaRPr lang="en-US" dirty="0"/>
          </a:p>
        </p:txBody>
      </p:sp>
      <p:sp>
        <p:nvSpPr>
          <p:cNvPr id="3" name="Content Placeholder 2"/>
          <p:cNvSpPr>
            <a:spLocks noGrp="1"/>
          </p:cNvSpPr>
          <p:nvPr>
            <p:ph idx="1"/>
          </p:nvPr>
        </p:nvSpPr>
        <p:spPr>
          <a:xfrm>
            <a:off x="609600" y="1868424"/>
            <a:ext cx="10972800" cy="4240276"/>
          </a:xfrm>
        </p:spPr>
        <p:txBody>
          <a:bodyPr>
            <a:normAutofit/>
          </a:bodyPr>
          <a:lstStyle/>
          <a:p>
            <a:r>
              <a:rPr lang="en-US" sz="3200" dirty="0"/>
              <a:t>Java </a:t>
            </a:r>
            <a:r>
              <a:rPr lang="en-US" sz="3200" dirty="0" err="1"/>
              <a:t>FileWriter</a:t>
            </a:r>
            <a:r>
              <a:rPr lang="en-US" sz="3200" dirty="0"/>
              <a:t> class is used to write character-oriented data to a file. It is character-oriented class which is used for file handling in java.</a:t>
            </a:r>
          </a:p>
          <a:p>
            <a:r>
              <a:rPr lang="en-US" sz="3200" dirty="0"/>
              <a:t>Unlike </a:t>
            </a:r>
            <a:r>
              <a:rPr lang="en-US" sz="3200" dirty="0" err="1"/>
              <a:t>FileOutputStream</a:t>
            </a:r>
            <a:r>
              <a:rPr lang="en-US" sz="3200" dirty="0"/>
              <a:t> class, you don't need to convert string into byte array because it provides method to write string directly</a:t>
            </a:r>
            <a:r>
              <a:rPr lang="en-US" sz="3200" dirty="0" smtClean="0"/>
              <a:t>.</a:t>
            </a:r>
          </a:p>
          <a:p>
            <a:endParaRPr lang="en-US" dirty="0"/>
          </a:p>
          <a:p>
            <a:pPr marL="109728" indent="0">
              <a:buNone/>
            </a:pPr>
            <a:r>
              <a:rPr lang="en-US" b="1" dirty="0" smtClean="0"/>
              <a:t>	</a:t>
            </a:r>
            <a:r>
              <a:rPr lang="en-US" sz="2400" b="1" dirty="0" smtClean="0">
                <a:latin typeface="Courier"/>
              </a:rPr>
              <a:t>public</a:t>
            </a:r>
            <a:r>
              <a:rPr lang="en-US" sz="2400" dirty="0">
                <a:latin typeface="Courier"/>
              </a:rPr>
              <a:t> </a:t>
            </a:r>
            <a:r>
              <a:rPr lang="en-US" sz="2400" b="1" dirty="0">
                <a:latin typeface="Courier"/>
              </a:rPr>
              <a:t>class</a:t>
            </a:r>
            <a:r>
              <a:rPr lang="en-US" sz="2400" dirty="0">
                <a:latin typeface="Courier"/>
              </a:rPr>
              <a:t> </a:t>
            </a:r>
            <a:r>
              <a:rPr lang="en-US" sz="2400" dirty="0" err="1">
                <a:latin typeface="Courier"/>
              </a:rPr>
              <a:t>FileWriter</a:t>
            </a:r>
            <a:r>
              <a:rPr lang="en-US" sz="2400" dirty="0">
                <a:latin typeface="Courier"/>
              </a:rPr>
              <a:t> </a:t>
            </a:r>
            <a:r>
              <a:rPr lang="en-US" sz="2400" b="1" dirty="0">
                <a:latin typeface="Courier"/>
              </a:rPr>
              <a:t>extends</a:t>
            </a:r>
            <a:r>
              <a:rPr lang="en-US" sz="2400" dirty="0">
                <a:latin typeface="Courier"/>
              </a:rPr>
              <a:t> </a:t>
            </a:r>
            <a:r>
              <a:rPr lang="en-US" sz="2400" dirty="0" err="1">
                <a:latin typeface="Courier"/>
              </a:rPr>
              <a:t>OutputStreamWriter</a:t>
            </a:r>
            <a:endParaRPr lang="en-US" sz="2400" dirty="0">
              <a:latin typeface="Courier"/>
            </a:endParaRPr>
          </a:p>
        </p:txBody>
      </p:sp>
    </p:spTree>
    <p:extLst>
      <p:ext uri="{BB962C8B-B14F-4D97-AF65-F5344CB8AC3E}">
        <p14:creationId xmlns:p14="http://schemas.microsoft.com/office/powerpoint/2010/main" val="372744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Iterator interface</a:t>
            </a:r>
          </a:p>
        </p:txBody>
      </p:sp>
      <p:sp>
        <p:nvSpPr>
          <p:cNvPr id="3" name="Content Placeholder 2"/>
          <p:cNvSpPr>
            <a:spLocks noGrp="1"/>
          </p:cNvSpPr>
          <p:nvPr>
            <p:ph idx="1"/>
          </p:nvPr>
        </p:nvSpPr>
        <p:spPr>
          <a:xfrm>
            <a:off x="609600" y="1778000"/>
            <a:ext cx="10972800" cy="4037076"/>
          </a:xfrm>
        </p:spPr>
        <p:txBody>
          <a:bodyPr>
            <a:normAutofit/>
          </a:bodyPr>
          <a:lstStyle/>
          <a:p>
            <a:r>
              <a:rPr lang="en-US" dirty="0"/>
              <a:t>Iterator interface provides the facility of iterating the elements in forward direction only</a:t>
            </a:r>
            <a:r>
              <a:rPr lang="en-US" dirty="0" smtClean="0"/>
              <a:t>.</a:t>
            </a:r>
          </a:p>
          <a:p>
            <a:r>
              <a:rPr lang="en-US" dirty="0"/>
              <a:t>There are only three methods in the Iterator interface. They are:</a:t>
            </a:r>
          </a:p>
        </p:txBody>
      </p:sp>
      <p:pic>
        <p:nvPicPr>
          <p:cNvPr id="6" name="Picture 5"/>
          <p:cNvPicPr>
            <a:picLocks noChangeAspect="1"/>
          </p:cNvPicPr>
          <p:nvPr/>
        </p:nvPicPr>
        <p:blipFill>
          <a:blip r:embed="rId3"/>
          <a:stretch>
            <a:fillRect/>
          </a:stretch>
        </p:blipFill>
        <p:spPr>
          <a:xfrm>
            <a:off x="825746" y="3263138"/>
            <a:ext cx="10540508" cy="2117619"/>
          </a:xfrm>
          <a:prstGeom prst="rect">
            <a:avLst/>
          </a:prstGeom>
        </p:spPr>
      </p:pic>
    </p:spTree>
    <p:extLst>
      <p:ext uri="{BB962C8B-B14F-4D97-AF65-F5344CB8AC3E}">
        <p14:creationId xmlns:p14="http://schemas.microsoft.com/office/powerpoint/2010/main" val="5922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660400"/>
          </a:xfrm>
        </p:spPr>
        <p:txBody>
          <a:bodyPr>
            <a:normAutofit/>
          </a:bodyPr>
          <a:lstStyle/>
          <a:p>
            <a:r>
              <a:rPr lang="en-US" sz="2800" dirty="0" err="1"/>
              <a:t>FileWriter</a:t>
            </a:r>
            <a:r>
              <a:rPr lang="en-US" sz="2800" dirty="0"/>
              <a:t> constructors</a:t>
            </a:r>
          </a:p>
        </p:txBody>
      </p:sp>
      <p:sp>
        <p:nvSpPr>
          <p:cNvPr id="5" name="Title 1"/>
          <p:cNvSpPr txBox="1">
            <a:spLocks/>
          </p:cNvSpPr>
          <p:nvPr/>
        </p:nvSpPr>
        <p:spPr>
          <a:xfrm>
            <a:off x="609600" y="2676779"/>
            <a:ext cx="10972800" cy="660400"/>
          </a:xfrm>
          <a:prstGeom prst="rect">
            <a:avLst/>
          </a:prstGeom>
        </p:spPr>
        <p:txBody>
          <a:bodyPr vert="horz" anchor="ctr">
            <a:normAutofit fontScale="975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err="1" smtClean="0"/>
              <a:t>FileWriter</a:t>
            </a:r>
            <a:r>
              <a:rPr lang="en-US" sz="2800" dirty="0" smtClean="0"/>
              <a:t> </a:t>
            </a:r>
            <a:r>
              <a:rPr lang="en-US" sz="2800" dirty="0"/>
              <a:t>methods</a:t>
            </a:r>
          </a:p>
        </p:txBody>
      </p:sp>
      <p:pic>
        <p:nvPicPr>
          <p:cNvPr id="3" name="Picture 2"/>
          <p:cNvPicPr>
            <a:picLocks noChangeAspect="1"/>
          </p:cNvPicPr>
          <p:nvPr/>
        </p:nvPicPr>
        <p:blipFill>
          <a:blip r:embed="rId3"/>
          <a:stretch>
            <a:fillRect/>
          </a:stretch>
        </p:blipFill>
        <p:spPr>
          <a:xfrm>
            <a:off x="609600" y="1346200"/>
            <a:ext cx="8877300" cy="1330579"/>
          </a:xfrm>
          <a:prstGeom prst="rect">
            <a:avLst/>
          </a:prstGeom>
        </p:spPr>
      </p:pic>
      <p:pic>
        <p:nvPicPr>
          <p:cNvPr id="6" name="Picture 5"/>
          <p:cNvPicPr>
            <a:picLocks noChangeAspect="1"/>
          </p:cNvPicPr>
          <p:nvPr/>
        </p:nvPicPr>
        <p:blipFill>
          <a:blip r:embed="rId4"/>
          <a:stretch>
            <a:fillRect/>
          </a:stretch>
        </p:blipFill>
        <p:spPr>
          <a:xfrm>
            <a:off x="609600" y="3337178"/>
            <a:ext cx="10232435" cy="2962021"/>
          </a:xfrm>
          <a:prstGeom prst="rect">
            <a:avLst/>
          </a:prstGeom>
        </p:spPr>
      </p:pic>
    </p:spTree>
    <p:extLst>
      <p:ext uri="{BB962C8B-B14F-4D97-AF65-F5344CB8AC3E}">
        <p14:creationId xmlns:p14="http://schemas.microsoft.com/office/powerpoint/2010/main" val="144095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smtClean="0"/>
              <a:t>FileWriter</a:t>
            </a:r>
            <a:endParaRPr lang="en-US" dirty="0"/>
          </a:p>
        </p:txBody>
      </p:sp>
      <p:sp>
        <p:nvSpPr>
          <p:cNvPr id="3" name="Content Placeholder 2"/>
          <p:cNvSpPr>
            <a:spLocks noGrp="1"/>
          </p:cNvSpPr>
          <p:nvPr>
            <p:ph idx="1"/>
          </p:nvPr>
        </p:nvSpPr>
        <p:spPr>
          <a:xfrm>
            <a:off x="609600" y="1868424"/>
            <a:ext cx="10972800" cy="4532376"/>
          </a:xfrm>
        </p:spPr>
        <p:txBody>
          <a:bodyPr>
            <a:normAutofit fontScale="92500" lnSpcReduction="10000"/>
          </a:bodyPr>
          <a:lstStyle/>
          <a:p>
            <a:pPr marL="109728" indent="0">
              <a:buNone/>
            </a:pPr>
            <a:r>
              <a:rPr lang="en-US" sz="2400" dirty="0"/>
              <a:t>In this example, we are writing the data in the file testout.txt using Java </a:t>
            </a:r>
            <a:r>
              <a:rPr lang="en-US" sz="2400" dirty="0" err="1"/>
              <a:t>FileWriter</a:t>
            </a:r>
            <a:r>
              <a:rPr lang="en-US" sz="2400" dirty="0"/>
              <a:t> class</a:t>
            </a:r>
            <a:r>
              <a:rPr lang="en-US" sz="2400" dirty="0" smtClean="0"/>
              <a:t>.</a:t>
            </a:r>
          </a:p>
          <a:p>
            <a:pPr marL="109728" indent="0">
              <a:buNone/>
            </a:pPr>
            <a:endParaRPr lang="en-US" b="1" dirty="0" smtClean="0">
              <a:latin typeface="Courier"/>
            </a:endParaRPr>
          </a:p>
          <a:p>
            <a:pPr marL="109728" indent="0">
              <a:buNone/>
            </a:pPr>
            <a:r>
              <a:rPr lang="en-US" sz="1600" b="1" dirty="0">
                <a:latin typeface="Courier"/>
              </a:rPr>
              <a:t>import</a:t>
            </a:r>
            <a:r>
              <a:rPr lang="en-US" sz="1600" dirty="0">
                <a:latin typeface="Courier"/>
              </a:rPr>
              <a:t> </a:t>
            </a:r>
            <a:r>
              <a:rPr lang="en-US" sz="1600" dirty="0" err="1">
                <a:latin typeface="Courier"/>
              </a:rPr>
              <a:t>java.io.FileWriter</a:t>
            </a:r>
            <a:r>
              <a:rPr lang="en-US" sz="1600" dirty="0">
                <a:latin typeface="Courier"/>
              </a:rPr>
              <a:t>;  </a:t>
            </a:r>
          </a:p>
          <a:p>
            <a:pPr marL="109728" indent="0">
              <a:buNone/>
            </a:pPr>
            <a:r>
              <a:rPr lang="en-US" sz="1600" b="1" dirty="0">
                <a:latin typeface="Courier"/>
              </a:rPr>
              <a:t>public</a:t>
            </a:r>
            <a:r>
              <a:rPr lang="en-US" sz="1600" dirty="0">
                <a:latin typeface="Courier"/>
              </a:rPr>
              <a:t> </a:t>
            </a:r>
            <a:r>
              <a:rPr lang="en-US" sz="1600" b="1" dirty="0">
                <a:latin typeface="Courier"/>
              </a:rPr>
              <a:t>class</a:t>
            </a:r>
            <a:r>
              <a:rPr lang="en-US" sz="1600" dirty="0">
                <a:latin typeface="Courier"/>
              </a:rPr>
              <a:t> </a:t>
            </a:r>
            <a:r>
              <a:rPr lang="en-US" sz="1600" dirty="0" err="1">
                <a:latin typeface="Courier"/>
              </a:rPr>
              <a:t>FileWriterExample</a:t>
            </a:r>
            <a:r>
              <a:rPr lang="en-US" sz="1600" dirty="0">
                <a:latin typeface="Courier"/>
              </a:rPr>
              <a:t> {  </a:t>
            </a:r>
          </a:p>
          <a:p>
            <a:pPr marL="109728" indent="0">
              <a:buNone/>
            </a:pPr>
            <a:r>
              <a:rPr lang="en-US" sz="1600" dirty="0">
                <a:latin typeface="Courier"/>
              </a:rPr>
              <a:t>    </a:t>
            </a:r>
            <a:r>
              <a:rPr lang="en-US" sz="1600" b="1" dirty="0">
                <a:latin typeface="Courier"/>
              </a:rPr>
              <a:t>public</a:t>
            </a:r>
            <a:r>
              <a:rPr lang="en-US" sz="1600" dirty="0">
                <a:latin typeface="Courier"/>
              </a:rPr>
              <a:t> </a:t>
            </a:r>
            <a:r>
              <a:rPr lang="en-US" sz="1600" b="1" dirty="0">
                <a:latin typeface="Courier"/>
              </a:rPr>
              <a:t>static</a:t>
            </a:r>
            <a:r>
              <a:rPr lang="en-US" sz="1600" dirty="0">
                <a:latin typeface="Courier"/>
              </a:rPr>
              <a:t> </a:t>
            </a:r>
            <a:r>
              <a:rPr lang="en-US" sz="1600" b="1" dirty="0">
                <a:latin typeface="Courier"/>
              </a:rPr>
              <a:t>void</a:t>
            </a:r>
            <a:r>
              <a:rPr lang="en-US" sz="1600" dirty="0">
                <a:latin typeface="Courier"/>
              </a:rPr>
              <a:t> main(String </a:t>
            </a:r>
            <a:r>
              <a:rPr lang="en-US" sz="1600" dirty="0" err="1">
                <a:latin typeface="Courier"/>
              </a:rPr>
              <a:t>args</a:t>
            </a:r>
            <a:r>
              <a:rPr lang="en-US" sz="1600" dirty="0">
                <a:latin typeface="Courier"/>
              </a:rPr>
              <a:t>[]){    </a:t>
            </a:r>
          </a:p>
          <a:p>
            <a:pPr marL="109728" indent="0">
              <a:buNone/>
            </a:pPr>
            <a:r>
              <a:rPr lang="en-US" sz="1600" dirty="0">
                <a:latin typeface="Courier"/>
              </a:rPr>
              <a:t>         </a:t>
            </a:r>
            <a:r>
              <a:rPr lang="en-US" sz="1600" b="1" dirty="0">
                <a:latin typeface="Courier"/>
              </a:rPr>
              <a:t>try</a:t>
            </a:r>
            <a:r>
              <a:rPr lang="en-US" sz="1600" dirty="0">
                <a:latin typeface="Courier"/>
              </a:rPr>
              <a:t>{    </a:t>
            </a:r>
          </a:p>
          <a:p>
            <a:pPr marL="109728" indent="0">
              <a:buNone/>
            </a:pPr>
            <a:r>
              <a:rPr lang="en-US" sz="1600" dirty="0">
                <a:latin typeface="Courier"/>
              </a:rPr>
              <a:t>           </a:t>
            </a:r>
            <a:r>
              <a:rPr lang="en-US" sz="1600" dirty="0" err="1">
                <a:latin typeface="Courier"/>
              </a:rPr>
              <a:t>FileWriter</a:t>
            </a:r>
            <a:r>
              <a:rPr lang="en-US" sz="1600" dirty="0">
                <a:latin typeface="Courier"/>
              </a:rPr>
              <a:t> </a:t>
            </a:r>
            <a:r>
              <a:rPr lang="en-US" sz="1600" dirty="0" err="1">
                <a:latin typeface="Courier"/>
              </a:rPr>
              <a:t>fw</a:t>
            </a:r>
            <a:r>
              <a:rPr lang="en-US" sz="1600" dirty="0">
                <a:latin typeface="Courier"/>
              </a:rPr>
              <a:t>=</a:t>
            </a:r>
            <a:r>
              <a:rPr lang="en-US" sz="1600" b="1" dirty="0">
                <a:latin typeface="Courier"/>
              </a:rPr>
              <a:t>new</a:t>
            </a:r>
            <a:r>
              <a:rPr lang="en-US" sz="1600" dirty="0">
                <a:latin typeface="Courier"/>
              </a:rPr>
              <a:t> </a:t>
            </a:r>
            <a:r>
              <a:rPr lang="en-US" sz="1600" dirty="0" err="1">
                <a:latin typeface="Courier"/>
              </a:rPr>
              <a:t>FileWriter</a:t>
            </a:r>
            <a:r>
              <a:rPr lang="en-US" sz="1600" dirty="0">
                <a:latin typeface="Courier"/>
              </a:rPr>
              <a:t>("D:\\testout.txt");    </a:t>
            </a:r>
          </a:p>
          <a:p>
            <a:pPr marL="109728" indent="0">
              <a:buNone/>
            </a:pPr>
            <a:r>
              <a:rPr lang="en-US" sz="1600" dirty="0">
                <a:latin typeface="Courier"/>
              </a:rPr>
              <a:t>           </a:t>
            </a:r>
            <a:r>
              <a:rPr lang="en-US" sz="1600" dirty="0" err="1">
                <a:latin typeface="Courier"/>
              </a:rPr>
              <a:t>fw.write</a:t>
            </a:r>
            <a:r>
              <a:rPr lang="en-US" sz="1600" dirty="0">
                <a:latin typeface="Courier"/>
              </a:rPr>
              <a:t>("Welcome to </a:t>
            </a:r>
            <a:r>
              <a:rPr lang="en-US" sz="1600" dirty="0" smtClean="0">
                <a:latin typeface="Courier"/>
              </a:rPr>
              <a:t>DANA");</a:t>
            </a:r>
            <a:r>
              <a:rPr lang="en-US" sz="1600" dirty="0">
                <a:latin typeface="Courier"/>
              </a:rPr>
              <a:t>    </a:t>
            </a:r>
          </a:p>
          <a:p>
            <a:pPr marL="109728" indent="0">
              <a:buNone/>
            </a:pPr>
            <a:r>
              <a:rPr lang="en-US" sz="1600" dirty="0">
                <a:latin typeface="Courier"/>
              </a:rPr>
              <a:t>           </a:t>
            </a:r>
            <a:r>
              <a:rPr lang="en-US" sz="1600" dirty="0" err="1">
                <a:latin typeface="Courier"/>
              </a:rPr>
              <a:t>fw.close</a:t>
            </a:r>
            <a:r>
              <a:rPr lang="en-US" sz="1600" dirty="0">
                <a:latin typeface="Courier"/>
              </a:rPr>
              <a:t>();    </a:t>
            </a:r>
          </a:p>
          <a:p>
            <a:pPr marL="109728" indent="0">
              <a:buNone/>
            </a:pPr>
            <a:r>
              <a:rPr lang="en-US" sz="1600" dirty="0">
                <a:latin typeface="Courier"/>
              </a:rPr>
              <a:t>          }</a:t>
            </a:r>
            <a:r>
              <a:rPr lang="en-US" sz="1600" b="1" dirty="0">
                <a:latin typeface="Courier"/>
              </a:rPr>
              <a:t>catch</a:t>
            </a:r>
            <a:r>
              <a:rPr lang="en-US" sz="1600" dirty="0">
                <a:latin typeface="Courier"/>
              </a:rPr>
              <a:t>(Exception e){</a:t>
            </a:r>
            <a:r>
              <a:rPr lang="en-US" sz="1600" dirty="0" err="1">
                <a:latin typeface="Courier"/>
              </a:rPr>
              <a:t>System.out.println</a:t>
            </a:r>
            <a:r>
              <a:rPr lang="en-US" sz="1600" dirty="0">
                <a:latin typeface="Courier"/>
              </a:rPr>
              <a:t>(e);}    </a:t>
            </a:r>
          </a:p>
          <a:p>
            <a:pPr marL="109728" indent="0">
              <a:buNone/>
            </a:pPr>
            <a:r>
              <a:rPr lang="en-US" sz="1600" dirty="0">
                <a:latin typeface="Courier"/>
              </a:rPr>
              <a:t>          </a:t>
            </a:r>
            <a:r>
              <a:rPr lang="en-US" sz="1600" dirty="0" err="1">
                <a:latin typeface="Courier"/>
              </a:rPr>
              <a:t>System.out.println</a:t>
            </a:r>
            <a:r>
              <a:rPr lang="en-US" sz="1600" dirty="0">
                <a:latin typeface="Courier"/>
              </a:rPr>
              <a:t>("Success...");    </a:t>
            </a:r>
          </a:p>
          <a:p>
            <a:pPr marL="109728" indent="0">
              <a:buNone/>
            </a:pPr>
            <a:r>
              <a:rPr lang="en-US" sz="1600" dirty="0">
                <a:latin typeface="Courier"/>
              </a:rPr>
              <a:t>     }    </a:t>
            </a:r>
          </a:p>
          <a:p>
            <a:pPr marL="109728" indent="0">
              <a:buNone/>
            </a:pPr>
            <a:r>
              <a:rPr lang="en-US" sz="1600" dirty="0">
                <a:latin typeface="Courier"/>
              </a:rPr>
              <a:t>} </a:t>
            </a:r>
          </a:p>
        </p:txBody>
      </p:sp>
    </p:spTree>
    <p:extLst>
      <p:ext uri="{BB962C8B-B14F-4D97-AF65-F5344CB8AC3E}">
        <p14:creationId xmlns:p14="http://schemas.microsoft.com/office/powerpoint/2010/main" val="145550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smtClean="0"/>
              <a:t>FileWriter</a:t>
            </a:r>
            <a:endParaRPr lang="en-US" dirty="0"/>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smtClean="0"/>
              <a:t>Output:</a:t>
            </a:r>
          </a:p>
          <a:p>
            <a:pPr marL="109728" indent="0">
              <a:buNone/>
            </a:pPr>
            <a:endParaRPr lang="en-US" sz="1800" dirty="0">
              <a:latin typeface="Courier"/>
            </a:endParaRPr>
          </a:p>
          <a:p>
            <a:pPr marL="109728" indent="0">
              <a:buNone/>
            </a:pPr>
            <a:r>
              <a:rPr lang="en-US" sz="1800" dirty="0">
                <a:latin typeface="Courier"/>
              </a:rPr>
              <a:t>Success...</a:t>
            </a:r>
            <a:endParaRPr lang="en-US" sz="1800" dirty="0" smtClean="0">
              <a:latin typeface="Courier"/>
            </a:endParaRPr>
          </a:p>
          <a:p>
            <a:pPr marL="109728" indent="0">
              <a:buNone/>
            </a:pPr>
            <a:endParaRPr lang="en-US" sz="1800" dirty="0" smtClean="0">
              <a:latin typeface="Courier"/>
            </a:endParaRPr>
          </a:p>
          <a:p>
            <a:pPr marL="109728" indent="0">
              <a:buNone/>
            </a:pPr>
            <a:r>
              <a:rPr lang="en-US" dirty="0"/>
              <a:t>testout.txt:</a:t>
            </a:r>
            <a:endParaRPr lang="en-US" dirty="0" smtClean="0"/>
          </a:p>
          <a:p>
            <a:pPr marL="109728" indent="0">
              <a:buNone/>
            </a:pPr>
            <a:endParaRPr lang="en-US" sz="1800" dirty="0" smtClean="0">
              <a:latin typeface="Courier"/>
            </a:endParaRPr>
          </a:p>
          <a:p>
            <a:pPr marL="109728" indent="0">
              <a:buNone/>
            </a:pPr>
            <a:r>
              <a:rPr lang="en-US" sz="1800" dirty="0">
                <a:latin typeface="Courier"/>
              </a:rPr>
              <a:t>Welcome to </a:t>
            </a:r>
            <a:r>
              <a:rPr lang="en-US" sz="1800" dirty="0" smtClean="0">
                <a:latin typeface="Courier"/>
              </a:rPr>
              <a:t>DANA</a:t>
            </a:r>
            <a:endParaRPr lang="en-US" sz="1800" dirty="0">
              <a:latin typeface="Courier"/>
            </a:endParaRPr>
          </a:p>
        </p:txBody>
      </p:sp>
    </p:spTree>
    <p:extLst>
      <p:ext uri="{BB962C8B-B14F-4D97-AF65-F5344CB8AC3E}">
        <p14:creationId xmlns:p14="http://schemas.microsoft.com/office/powerpoint/2010/main" val="383303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FileReader</a:t>
            </a:r>
            <a:r>
              <a:rPr lang="en-US" dirty="0"/>
              <a:t> </a:t>
            </a:r>
            <a:r>
              <a:rPr lang="en-US" dirty="0" smtClean="0"/>
              <a:t>Class</a:t>
            </a:r>
            <a:endParaRPr lang="en-US" dirty="0"/>
          </a:p>
        </p:txBody>
      </p:sp>
      <p:sp>
        <p:nvSpPr>
          <p:cNvPr id="3" name="Content Placeholder 2"/>
          <p:cNvSpPr>
            <a:spLocks noGrp="1"/>
          </p:cNvSpPr>
          <p:nvPr>
            <p:ph idx="1"/>
          </p:nvPr>
        </p:nvSpPr>
        <p:spPr>
          <a:xfrm>
            <a:off x="609600" y="1868424"/>
            <a:ext cx="10972800" cy="4240276"/>
          </a:xfrm>
        </p:spPr>
        <p:txBody>
          <a:bodyPr>
            <a:normAutofit/>
          </a:bodyPr>
          <a:lstStyle/>
          <a:p>
            <a:r>
              <a:rPr lang="en-US" sz="3200" dirty="0"/>
              <a:t>Java </a:t>
            </a:r>
            <a:r>
              <a:rPr lang="en-US" sz="3200" dirty="0" err="1"/>
              <a:t>FileReader</a:t>
            </a:r>
            <a:r>
              <a:rPr lang="en-US" sz="3200" dirty="0"/>
              <a:t> class is used to read data from the file. It returns data in byte format like </a:t>
            </a:r>
            <a:r>
              <a:rPr lang="en-US" sz="3200" dirty="0" err="1"/>
              <a:t>FileInputStream</a:t>
            </a:r>
            <a:r>
              <a:rPr lang="en-US" sz="3200" dirty="0"/>
              <a:t> class.</a:t>
            </a:r>
          </a:p>
          <a:p>
            <a:r>
              <a:rPr lang="en-US" sz="3200" dirty="0"/>
              <a:t>It is character-oriented class which is used for file handling in java.</a:t>
            </a:r>
          </a:p>
          <a:p>
            <a:endParaRPr lang="en-US" dirty="0"/>
          </a:p>
          <a:p>
            <a:pPr marL="109728" indent="0">
              <a:buNone/>
            </a:pPr>
            <a:r>
              <a:rPr lang="en-US" b="1" dirty="0" smtClean="0"/>
              <a:t>	</a:t>
            </a:r>
            <a:r>
              <a:rPr lang="en-US" sz="2400" b="1" dirty="0">
                <a:latin typeface="Courier"/>
              </a:rPr>
              <a:t>public</a:t>
            </a:r>
            <a:r>
              <a:rPr lang="en-US" sz="2400" dirty="0">
                <a:latin typeface="Courier"/>
              </a:rPr>
              <a:t> </a:t>
            </a:r>
            <a:r>
              <a:rPr lang="en-US" sz="2400" b="1" dirty="0">
                <a:latin typeface="Courier"/>
              </a:rPr>
              <a:t>class</a:t>
            </a:r>
            <a:r>
              <a:rPr lang="en-US" sz="2400" dirty="0">
                <a:latin typeface="Courier"/>
              </a:rPr>
              <a:t> </a:t>
            </a:r>
            <a:r>
              <a:rPr lang="en-US" sz="2400" dirty="0" err="1">
                <a:latin typeface="Courier"/>
              </a:rPr>
              <a:t>FileReader</a:t>
            </a:r>
            <a:r>
              <a:rPr lang="en-US" sz="2400" dirty="0">
                <a:latin typeface="Courier"/>
              </a:rPr>
              <a:t> </a:t>
            </a:r>
            <a:r>
              <a:rPr lang="en-US" sz="2400" b="1" dirty="0">
                <a:latin typeface="Courier"/>
              </a:rPr>
              <a:t>extends</a:t>
            </a:r>
            <a:r>
              <a:rPr lang="en-US" sz="2400" dirty="0">
                <a:latin typeface="Courier"/>
              </a:rPr>
              <a:t> </a:t>
            </a:r>
            <a:r>
              <a:rPr lang="en-US" sz="2400" dirty="0" err="1">
                <a:latin typeface="Courier"/>
              </a:rPr>
              <a:t>InputStreamReader</a:t>
            </a:r>
            <a:endParaRPr lang="en-US" sz="2400" dirty="0">
              <a:latin typeface="Courier"/>
            </a:endParaRPr>
          </a:p>
        </p:txBody>
      </p:sp>
    </p:spTree>
    <p:extLst>
      <p:ext uri="{BB962C8B-B14F-4D97-AF65-F5344CB8AC3E}">
        <p14:creationId xmlns:p14="http://schemas.microsoft.com/office/powerpoint/2010/main" val="331436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79500"/>
            <a:ext cx="10972800" cy="660400"/>
          </a:xfrm>
        </p:spPr>
        <p:txBody>
          <a:bodyPr>
            <a:normAutofit/>
          </a:bodyPr>
          <a:lstStyle/>
          <a:p>
            <a:r>
              <a:rPr lang="en-US" sz="2800" dirty="0" err="1" smtClean="0"/>
              <a:t>FileReader</a:t>
            </a:r>
            <a:r>
              <a:rPr lang="en-US" sz="2800" dirty="0"/>
              <a:t> </a:t>
            </a:r>
            <a:r>
              <a:rPr lang="en-US" sz="2800" dirty="0" smtClean="0"/>
              <a:t>constructors</a:t>
            </a:r>
            <a:endParaRPr lang="en-US" sz="2800" dirty="0"/>
          </a:p>
        </p:txBody>
      </p:sp>
      <p:sp>
        <p:nvSpPr>
          <p:cNvPr id="5" name="Title 1"/>
          <p:cNvSpPr txBox="1">
            <a:spLocks/>
          </p:cNvSpPr>
          <p:nvPr/>
        </p:nvSpPr>
        <p:spPr>
          <a:xfrm>
            <a:off x="609600" y="3670300"/>
            <a:ext cx="10972800" cy="701421"/>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err="1" smtClean="0"/>
              <a:t>FileReader</a:t>
            </a:r>
            <a:r>
              <a:rPr lang="en-US" sz="2800" dirty="0"/>
              <a:t> </a:t>
            </a:r>
            <a:r>
              <a:rPr lang="en-US" sz="2800" dirty="0" smtClean="0"/>
              <a:t>methods</a:t>
            </a:r>
            <a:endParaRPr lang="en-US" sz="2800" dirty="0"/>
          </a:p>
        </p:txBody>
      </p:sp>
      <p:pic>
        <p:nvPicPr>
          <p:cNvPr id="4" name="Picture 3"/>
          <p:cNvPicPr>
            <a:picLocks noChangeAspect="1"/>
          </p:cNvPicPr>
          <p:nvPr/>
        </p:nvPicPr>
        <p:blipFill>
          <a:blip r:embed="rId3"/>
          <a:stretch>
            <a:fillRect/>
          </a:stretch>
        </p:blipFill>
        <p:spPr>
          <a:xfrm>
            <a:off x="735533" y="1739900"/>
            <a:ext cx="9489326" cy="1930400"/>
          </a:xfrm>
          <a:prstGeom prst="rect">
            <a:avLst/>
          </a:prstGeom>
        </p:spPr>
      </p:pic>
      <p:pic>
        <p:nvPicPr>
          <p:cNvPr id="7" name="Picture 6"/>
          <p:cNvPicPr>
            <a:picLocks noChangeAspect="1"/>
          </p:cNvPicPr>
          <p:nvPr/>
        </p:nvPicPr>
        <p:blipFill>
          <a:blip r:embed="rId4"/>
          <a:stretch>
            <a:fillRect/>
          </a:stretch>
        </p:blipFill>
        <p:spPr>
          <a:xfrm>
            <a:off x="735533" y="4371720"/>
            <a:ext cx="10229857" cy="1584579"/>
          </a:xfrm>
          <a:prstGeom prst="rect">
            <a:avLst/>
          </a:prstGeom>
        </p:spPr>
      </p:pic>
    </p:spTree>
    <p:extLst>
      <p:ext uri="{BB962C8B-B14F-4D97-AF65-F5344CB8AC3E}">
        <p14:creationId xmlns:p14="http://schemas.microsoft.com/office/powerpoint/2010/main" val="146411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FileReader</a:t>
            </a:r>
            <a:r>
              <a:rPr lang="en-US" dirty="0"/>
              <a:t> </a:t>
            </a:r>
          </a:p>
        </p:txBody>
      </p:sp>
      <p:sp>
        <p:nvSpPr>
          <p:cNvPr id="3" name="Content Placeholder 2"/>
          <p:cNvSpPr>
            <a:spLocks noGrp="1"/>
          </p:cNvSpPr>
          <p:nvPr>
            <p:ph idx="1"/>
          </p:nvPr>
        </p:nvSpPr>
        <p:spPr>
          <a:xfrm>
            <a:off x="609600" y="1868424"/>
            <a:ext cx="10972800" cy="4532376"/>
          </a:xfrm>
        </p:spPr>
        <p:txBody>
          <a:bodyPr>
            <a:normAutofit fontScale="92500" lnSpcReduction="10000"/>
          </a:bodyPr>
          <a:lstStyle/>
          <a:p>
            <a:pPr marL="109728" indent="0">
              <a:buNone/>
            </a:pPr>
            <a:r>
              <a:rPr lang="en-US" sz="2400" dirty="0"/>
              <a:t>In this example, we are reading the data from the text file </a:t>
            </a:r>
            <a:r>
              <a:rPr lang="en-US" sz="2400" b="1" dirty="0"/>
              <a:t>testout.txt</a:t>
            </a:r>
            <a:r>
              <a:rPr lang="en-US" sz="2400" dirty="0"/>
              <a:t> using Java </a:t>
            </a:r>
            <a:r>
              <a:rPr lang="en-US" sz="2400" dirty="0" err="1"/>
              <a:t>FileReader</a:t>
            </a:r>
            <a:r>
              <a:rPr lang="en-US" sz="2400" dirty="0"/>
              <a:t> </a:t>
            </a:r>
            <a:r>
              <a:rPr lang="en-US" sz="2400" dirty="0" smtClean="0"/>
              <a:t>class.</a:t>
            </a:r>
          </a:p>
          <a:p>
            <a:pPr marL="109728" indent="0">
              <a:buNone/>
            </a:pPr>
            <a:endParaRPr lang="en-US" b="1" dirty="0" smtClean="0">
              <a:latin typeface="Courier"/>
            </a:endParaRPr>
          </a:p>
          <a:p>
            <a:pPr marL="109728" indent="0">
              <a:buNone/>
            </a:pPr>
            <a:r>
              <a:rPr lang="en-US" sz="1800" b="1" dirty="0">
                <a:latin typeface="Courier"/>
              </a:rPr>
              <a:t>import</a:t>
            </a:r>
            <a:r>
              <a:rPr lang="en-US" sz="1800" dirty="0">
                <a:latin typeface="Courier"/>
              </a:rPr>
              <a:t> </a:t>
            </a:r>
            <a:r>
              <a:rPr lang="en-US" sz="1800" dirty="0" err="1">
                <a:latin typeface="Courier"/>
              </a:rPr>
              <a:t>java.io.FileReader</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FileReaderExample</a:t>
            </a:r>
            <a:r>
              <a:rPr lang="en-US" sz="1800" dirty="0">
                <a:latin typeface="Courier"/>
              </a:rPr>
              <a:t> {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a:t>
            </a:r>
            <a:r>
              <a:rPr lang="en-US" sz="1800" b="1" dirty="0">
                <a:latin typeface="Courier"/>
              </a:rPr>
              <a:t>throws</a:t>
            </a:r>
            <a:r>
              <a:rPr lang="en-US" sz="1800" dirty="0">
                <a:latin typeface="Courier"/>
              </a:rPr>
              <a:t> Exception{    </a:t>
            </a:r>
          </a:p>
          <a:p>
            <a:pPr marL="109728" indent="0">
              <a:buNone/>
            </a:pPr>
            <a:r>
              <a:rPr lang="en-US" sz="1800" dirty="0">
                <a:latin typeface="Courier"/>
              </a:rPr>
              <a:t>          </a:t>
            </a:r>
            <a:r>
              <a:rPr lang="en-US" sz="1800" dirty="0" err="1">
                <a:latin typeface="Courier"/>
              </a:rPr>
              <a:t>FileReader</a:t>
            </a:r>
            <a:r>
              <a:rPr lang="en-US" sz="1800" dirty="0">
                <a:latin typeface="Courier"/>
              </a:rPr>
              <a:t> </a:t>
            </a:r>
            <a:r>
              <a:rPr lang="en-US" sz="1800" dirty="0" err="1">
                <a:latin typeface="Courier"/>
              </a:rPr>
              <a:t>fr</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FileReader</a:t>
            </a:r>
            <a:r>
              <a:rPr lang="en-US" sz="1800" dirty="0">
                <a:latin typeface="Courier"/>
              </a:rPr>
              <a:t>("D:\\testout.txt");    </a:t>
            </a:r>
          </a:p>
          <a:p>
            <a:pPr marL="109728" indent="0">
              <a:buNone/>
            </a:pPr>
            <a:r>
              <a:rPr lang="en-US" sz="1800" dirty="0">
                <a:latin typeface="Courier"/>
              </a:rPr>
              <a:t>          </a:t>
            </a:r>
            <a:r>
              <a:rPr lang="en-US" sz="1800" b="1" dirty="0" err="1">
                <a:latin typeface="Courier"/>
              </a:rPr>
              <a:t>int</a:t>
            </a:r>
            <a:r>
              <a:rPr lang="en-US" sz="1800" dirty="0">
                <a:latin typeface="Courier"/>
              </a:rPr>
              <a:t> </a:t>
            </a:r>
            <a:r>
              <a:rPr lang="en-US" sz="1800" dirty="0" err="1">
                <a:latin typeface="Courier"/>
              </a:rPr>
              <a:t>i</a:t>
            </a:r>
            <a:r>
              <a:rPr lang="en-US" sz="1800" dirty="0">
                <a:latin typeface="Courier"/>
              </a:rPr>
              <a:t>;    </a:t>
            </a:r>
          </a:p>
          <a:p>
            <a:pPr marL="109728" indent="0">
              <a:buNone/>
            </a:pPr>
            <a:r>
              <a:rPr lang="en-US" sz="1800" dirty="0">
                <a:latin typeface="Courier"/>
              </a:rPr>
              <a:t>          </a:t>
            </a:r>
            <a:r>
              <a:rPr lang="en-US" sz="1800" b="1" dirty="0">
                <a:latin typeface="Courier"/>
              </a:rPr>
              <a:t>while</a:t>
            </a:r>
            <a:r>
              <a:rPr lang="en-US" sz="1800" dirty="0">
                <a:latin typeface="Courier"/>
              </a:rPr>
              <a:t>((</a:t>
            </a:r>
            <a:r>
              <a:rPr lang="en-US" sz="1800" dirty="0" err="1">
                <a:latin typeface="Courier"/>
              </a:rPr>
              <a:t>i</a:t>
            </a:r>
            <a:r>
              <a:rPr lang="en-US" sz="1800" dirty="0">
                <a:latin typeface="Courier"/>
              </a:rPr>
              <a:t>=</a:t>
            </a:r>
            <a:r>
              <a:rPr lang="en-US" sz="1800" dirty="0" err="1">
                <a:latin typeface="Courier"/>
              </a:rPr>
              <a:t>fr.read</a:t>
            </a:r>
            <a:r>
              <a:rPr lang="en-US" sz="1800" dirty="0">
                <a:latin typeface="Courier"/>
              </a:rPr>
              <a:t>())!=-1)    </a:t>
            </a:r>
          </a:p>
          <a:p>
            <a:pPr marL="109728" indent="0">
              <a:buNone/>
            </a:pPr>
            <a:r>
              <a:rPr lang="en-US" sz="1800" dirty="0">
                <a:latin typeface="Courier"/>
              </a:rPr>
              <a:t>          </a:t>
            </a:r>
            <a:r>
              <a:rPr lang="en-US" sz="1800" dirty="0" err="1">
                <a:latin typeface="Courier"/>
              </a:rPr>
              <a:t>System.out.print</a:t>
            </a:r>
            <a:r>
              <a:rPr lang="en-US" sz="1800" dirty="0">
                <a:latin typeface="Courier"/>
              </a:rPr>
              <a:t>((</a:t>
            </a:r>
            <a:r>
              <a:rPr lang="en-US" sz="1800" b="1" dirty="0">
                <a:latin typeface="Courier"/>
              </a:rPr>
              <a:t>char</a:t>
            </a:r>
            <a:r>
              <a:rPr lang="en-US" sz="1800" dirty="0">
                <a:latin typeface="Courier"/>
              </a:rPr>
              <a:t>)</a:t>
            </a:r>
            <a:r>
              <a:rPr lang="en-US" sz="1800" dirty="0" err="1">
                <a:latin typeface="Courier"/>
              </a:rPr>
              <a:t>i</a:t>
            </a:r>
            <a:r>
              <a:rPr lang="en-US" sz="1800" dirty="0">
                <a:latin typeface="Courier"/>
              </a:rPr>
              <a:t>);    </a:t>
            </a:r>
          </a:p>
          <a:p>
            <a:pPr marL="109728" indent="0">
              <a:buNone/>
            </a:pPr>
            <a:r>
              <a:rPr lang="en-US" sz="1800" dirty="0">
                <a:latin typeface="Courier"/>
              </a:rPr>
              <a:t>          </a:t>
            </a:r>
            <a:r>
              <a:rPr lang="en-US" sz="1800" dirty="0" err="1">
                <a:latin typeface="Courier"/>
              </a:rPr>
              <a:t>fr.close</a:t>
            </a:r>
            <a:r>
              <a:rPr lang="en-US" sz="1800" dirty="0">
                <a:latin typeface="Courier"/>
              </a:rPr>
              <a:t>();    </a:t>
            </a:r>
          </a:p>
          <a:p>
            <a:pPr marL="109728" indent="0">
              <a:buNone/>
            </a:pPr>
            <a:r>
              <a:rPr lang="en-US" sz="1800" dirty="0">
                <a:latin typeface="Courier"/>
              </a:rPr>
              <a:t>    }    </a:t>
            </a:r>
          </a:p>
          <a:p>
            <a:pPr marL="109728" indent="0">
              <a:buNone/>
            </a:pPr>
            <a:r>
              <a:rPr lang="en-US" sz="1800" dirty="0" smtClean="0">
                <a:latin typeface="Courier"/>
              </a:rPr>
              <a:t>}</a:t>
            </a:r>
            <a:endParaRPr lang="en-US" sz="1800" dirty="0">
              <a:latin typeface="Courier"/>
            </a:endParaRPr>
          </a:p>
        </p:txBody>
      </p:sp>
    </p:spTree>
    <p:extLst>
      <p:ext uri="{BB962C8B-B14F-4D97-AF65-F5344CB8AC3E}">
        <p14:creationId xmlns:p14="http://schemas.microsoft.com/office/powerpoint/2010/main" val="52339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FileReader</a:t>
            </a:r>
            <a:r>
              <a:rPr lang="en-US" dirty="0"/>
              <a:t> </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Here, we are assuming that you have following data in "testout.txt" file:</a:t>
            </a:r>
            <a:endParaRPr lang="en-US" dirty="0" smtClean="0"/>
          </a:p>
          <a:p>
            <a:pPr marL="109728" indent="0">
              <a:buNone/>
            </a:pPr>
            <a:endParaRPr lang="en-US" sz="1800" dirty="0">
              <a:latin typeface="Courier"/>
            </a:endParaRPr>
          </a:p>
          <a:p>
            <a:pPr marL="109728" indent="0">
              <a:buNone/>
            </a:pPr>
            <a:r>
              <a:rPr lang="en-US" sz="1800" dirty="0">
                <a:latin typeface="Courier"/>
              </a:rPr>
              <a:t>Welcome to </a:t>
            </a:r>
            <a:r>
              <a:rPr lang="en-US" sz="1800" dirty="0" smtClean="0">
                <a:latin typeface="Courier"/>
              </a:rPr>
              <a:t>DANA</a:t>
            </a:r>
          </a:p>
          <a:p>
            <a:pPr marL="109728" indent="0">
              <a:buNone/>
            </a:pPr>
            <a:endParaRPr lang="en-US" sz="1800" dirty="0" smtClean="0">
              <a:latin typeface="Courier"/>
            </a:endParaRPr>
          </a:p>
          <a:p>
            <a:pPr marL="109728" indent="0">
              <a:buNone/>
            </a:pPr>
            <a:r>
              <a:rPr lang="en-US" dirty="0" smtClean="0"/>
              <a:t>Output:</a:t>
            </a:r>
          </a:p>
          <a:p>
            <a:pPr marL="109728" indent="0">
              <a:buNone/>
            </a:pPr>
            <a:endParaRPr lang="en-US" sz="1800" dirty="0" smtClean="0">
              <a:latin typeface="Courier"/>
            </a:endParaRPr>
          </a:p>
          <a:p>
            <a:pPr marL="109728" indent="0">
              <a:buNone/>
            </a:pPr>
            <a:r>
              <a:rPr lang="en-US" sz="1800" dirty="0">
                <a:latin typeface="Courier"/>
              </a:rPr>
              <a:t>Welcome to </a:t>
            </a:r>
            <a:r>
              <a:rPr lang="en-US" sz="1800" dirty="0" smtClean="0">
                <a:latin typeface="Courier"/>
              </a:rPr>
              <a:t>DANA</a:t>
            </a:r>
            <a:endParaRPr lang="en-US" sz="1800" dirty="0">
              <a:latin typeface="Courier"/>
            </a:endParaRPr>
          </a:p>
        </p:txBody>
      </p:sp>
    </p:spTree>
    <p:extLst>
      <p:ext uri="{BB962C8B-B14F-4D97-AF65-F5344CB8AC3E}">
        <p14:creationId xmlns:p14="http://schemas.microsoft.com/office/powerpoint/2010/main" val="195494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BufferedWriter</a:t>
            </a:r>
            <a:r>
              <a:rPr lang="en-US" dirty="0"/>
              <a:t> </a:t>
            </a:r>
            <a:r>
              <a:rPr lang="en-US" dirty="0" smtClean="0"/>
              <a:t>Class</a:t>
            </a:r>
            <a:endParaRPr lang="en-US" dirty="0"/>
          </a:p>
        </p:txBody>
      </p:sp>
      <p:sp>
        <p:nvSpPr>
          <p:cNvPr id="3" name="Content Placeholder 2"/>
          <p:cNvSpPr>
            <a:spLocks noGrp="1"/>
          </p:cNvSpPr>
          <p:nvPr>
            <p:ph idx="1"/>
          </p:nvPr>
        </p:nvSpPr>
        <p:spPr>
          <a:xfrm>
            <a:off x="609600" y="1868424"/>
            <a:ext cx="10972800" cy="4240276"/>
          </a:xfrm>
        </p:spPr>
        <p:txBody>
          <a:bodyPr>
            <a:normAutofit/>
          </a:bodyPr>
          <a:lstStyle/>
          <a:p>
            <a:r>
              <a:rPr lang="en-US" sz="3200" dirty="0"/>
              <a:t>Java </a:t>
            </a:r>
            <a:r>
              <a:rPr lang="en-US" sz="3200" dirty="0" err="1"/>
              <a:t>BufferedWriter</a:t>
            </a:r>
            <a:r>
              <a:rPr lang="en-US" sz="3200" dirty="0"/>
              <a:t> class is used to provide buffering for Writer instances. It makes the performance fast. It inherits Writer class. </a:t>
            </a:r>
            <a:endParaRPr lang="en-US" sz="3200" dirty="0" smtClean="0"/>
          </a:p>
          <a:p>
            <a:r>
              <a:rPr lang="en-US" sz="3200" dirty="0" smtClean="0"/>
              <a:t>The </a:t>
            </a:r>
            <a:r>
              <a:rPr lang="en-US" sz="3200" dirty="0"/>
              <a:t>buffering characters are used for providing the efficient writing of single arrays, characters, and strings.</a:t>
            </a:r>
          </a:p>
          <a:p>
            <a:pPr marL="109728" indent="0">
              <a:buNone/>
            </a:pPr>
            <a:endParaRPr lang="en-US" sz="1900" b="1" dirty="0" smtClean="0">
              <a:latin typeface="Courier"/>
            </a:endParaRPr>
          </a:p>
          <a:p>
            <a:pPr marL="109728" indent="0">
              <a:buNone/>
            </a:pPr>
            <a:r>
              <a:rPr lang="en-US" sz="2400" b="1" dirty="0" smtClean="0">
                <a:latin typeface="Courier"/>
              </a:rPr>
              <a:t>	public</a:t>
            </a:r>
            <a:r>
              <a:rPr lang="en-US" sz="2400" dirty="0">
                <a:latin typeface="Courier"/>
              </a:rPr>
              <a:t> </a:t>
            </a:r>
            <a:r>
              <a:rPr lang="en-US" sz="2400" b="1" dirty="0">
                <a:latin typeface="Courier"/>
              </a:rPr>
              <a:t>class</a:t>
            </a:r>
            <a:r>
              <a:rPr lang="en-US" sz="2400" dirty="0">
                <a:latin typeface="Courier"/>
              </a:rPr>
              <a:t> </a:t>
            </a:r>
            <a:r>
              <a:rPr lang="en-US" sz="2400" dirty="0" err="1">
                <a:latin typeface="Courier"/>
              </a:rPr>
              <a:t>BufferedWriter</a:t>
            </a:r>
            <a:r>
              <a:rPr lang="en-US" sz="2400" dirty="0">
                <a:latin typeface="Courier"/>
              </a:rPr>
              <a:t> </a:t>
            </a:r>
            <a:r>
              <a:rPr lang="en-US" sz="2400" b="1" dirty="0">
                <a:latin typeface="Courier"/>
              </a:rPr>
              <a:t>extends</a:t>
            </a:r>
            <a:r>
              <a:rPr lang="en-US" sz="2400" dirty="0">
                <a:latin typeface="Courier"/>
              </a:rPr>
              <a:t> Writer</a:t>
            </a:r>
            <a:r>
              <a:rPr lang="en-US" sz="2400" dirty="0"/>
              <a:t> </a:t>
            </a:r>
          </a:p>
          <a:p>
            <a:endParaRPr lang="en-US" dirty="0"/>
          </a:p>
        </p:txBody>
      </p:sp>
    </p:spTree>
    <p:extLst>
      <p:ext uri="{BB962C8B-B14F-4D97-AF65-F5344CB8AC3E}">
        <p14:creationId xmlns:p14="http://schemas.microsoft.com/office/powerpoint/2010/main" val="104431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BufferedWriter</a:t>
            </a:r>
            <a:r>
              <a:rPr lang="en-US" dirty="0"/>
              <a:t> constructors</a:t>
            </a:r>
          </a:p>
        </p:txBody>
      </p:sp>
      <p:pic>
        <p:nvPicPr>
          <p:cNvPr id="3" name="Picture 2"/>
          <p:cNvPicPr>
            <a:picLocks noChangeAspect="1"/>
          </p:cNvPicPr>
          <p:nvPr/>
        </p:nvPicPr>
        <p:blipFill>
          <a:blip r:embed="rId3"/>
          <a:stretch>
            <a:fillRect/>
          </a:stretch>
        </p:blipFill>
        <p:spPr>
          <a:xfrm>
            <a:off x="995192" y="2430571"/>
            <a:ext cx="10201615" cy="2128729"/>
          </a:xfrm>
          <a:prstGeom prst="rect">
            <a:avLst/>
          </a:prstGeom>
        </p:spPr>
      </p:pic>
    </p:spTree>
    <p:extLst>
      <p:ext uri="{BB962C8B-B14F-4D97-AF65-F5344CB8AC3E}">
        <p14:creationId xmlns:p14="http://schemas.microsoft.com/office/powerpoint/2010/main" val="76212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BufferedWriter</a:t>
            </a:r>
            <a:r>
              <a:rPr lang="en-US" dirty="0"/>
              <a:t> methods</a:t>
            </a:r>
          </a:p>
        </p:txBody>
      </p:sp>
      <p:pic>
        <p:nvPicPr>
          <p:cNvPr id="4" name="Picture 3"/>
          <p:cNvPicPr>
            <a:picLocks noChangeAspect="1"/>
          </p:cNvPicPr>
          <p:nvPr/>
        </p:nvPicPr>
        <p:blipFill>
          <a:blip r:embed="rId3"/>
          <a:stretch>
            <a:fillRect/>
          </a:stretch>
        </p:blipFill>
        <p:spPr>
          <a:xfrm>
            <a:off x="893068" y="2278238"/>
            <a:ext cx="10405863" cy="3500262"/>
          </a:xfrm>
          <a:prstGeom prst="rect">
            <a:avLst/>
          </a:prstGeom>
        </p:spPr>
      </p:pic>
    </p:spTree>
    <p:extLst>
      <p:ext uri="{BB962C8B-B14F-4D97-AF65-F5344CB8AC3E}">
        <p14:creationId xmlns:p14="http://schemas.microsoft.com/office/powerpoint/2010/main" val="135066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ArrayList</a:t>
            </a:r>
            <a:endParaRPr lang="en-US" dirty="0"/>
          </a:p>
        </p:txBody>
      </p:sp>
      <p:sp>
        <p:nvSpPr>
          <p:cNvPr id="3" name="Content Placeholder 2"/>
          <p:cNvSpPr>
            <a:spLocks noGrp="1"/>
          </p:cNvSpPr>
          <p:nvPr>
            <p:ph idx="1"/>
          </p:nvPr>
        </p:nvSpPr>
        <p:spPr>
          <a:xfrm>
            <a:off x="609600" y="1778000"/>
            <a:ext cx="10972800" cy="4037076"/>
          </a:xfrm>
        </p:spPr>
        <p:txBody>
          <a:bodyPr>
            <a:normAutofit/>
          </a:bodyPr>
          <a:lstStyle/>
          <a:p>
            <a:pPr algn="just"/>
            <a:r>
              <a:rPr lang="en-US" dirty="0"/>
              <a:t>Java </a:t>
            </a:r>
            <a:r>
              <a:rPr lang="en-US" dirty="0" err="1"/>
              <a:t>ArrayList</a:t>
            </a:r>
            <a:r>
              <a:rPr lang="en-US" dirty="0"/>
              <a:t> class uses a dynamic array for storing the elements. It inherits </a:t>
            </a:r>
            <a:r>
              <a:rPr lang="en-US" dirty="0" err="1"/>
              <a:t>AbstractList</a:t>
            </a:r>
            <a:r>
              <a:rPr lang="en-US" dirty="0"/>
              <a:t> class and implements List interface.</a:t>
            </a:r>
          </a:p>
          <a:p>
            <a:pPr algn="just"/>
            <a:r>
              <a:rPr lang="en-US" dirty="0"/>
              <a:t>The important points about Java </a:t>
            </a:r>
            <a:r>
              <a:rPr lang="en-US" dirty="0" err="1"/>
              <a:t>ArrayList</a:t>
            </a:r>
            <a:r>
              <a:rPr lang="en-US" dirty="0"/>
              <a:t> class are:</a:t>
            </a:r>
          </a:p>
          <a:p>
            <a:pPr lvl="1" algn="just"/>
            <a:r>
              <a:rPr lang="en-US" dirty="0"/>
              <a:t>Java </a:t>
            </a:r>
            <a:r>
              <a:rPr lang="en-US" dirty="0" err="1"/>
              <a:t>ArrayList</a:t>
            </a:r>
            <a:r>
              <a:rPr lang="en-US" dirty="0"/>
              <a:t> class can contain duplicate elements.</a:t>
            </a:r>
          </a:p>
          <a:p>
            <a:pPr lvl="1" algn="just"/>
            <a:r>
              <a:rPr lang="en-US" dirty="0"/>
              <a:t>Java </a:t>
            </a:r>
            <a:r>
              <a:rPr lang="en-US" dirty="0" err="1"/>
              <a:t>ArrayList</a:t>
            </a:r>
            <a:r>
              <a:rPr lang="en-US" dirty="0"/>
              <a:t> class maintains insertion order.</a:t>
            </a:r>
          </a:p>
          <a:p>
            <a:pPr lvl="1" algn="just"/>
            <a:r>
              <a:rPr lang="en-US" dirty="0"/>
              <a:t>Java </a:t>
            </a:r>
            <a:r>
              <a:rPr lang="en-US" dirty="0" err="1"/>
              <a:t>ArrayList</a:t>
            </a:r>
            <a:r>
              <a:rPr lang="en-US" dirty="0"/>
              <a:t> class is non synchronized.</a:t>
            </a:r>
          </a:p>
          <a:p>
            <a:pPr lvl="1" algn="just"/>
            <a:r>
              <a:rPr lang="en-US" dirty="0"/>
              <a:t>Java </a:t>
            </a:r>
            <a:r>
              <a:rPr lang="en-US" dirty="0" err="1"/>
              <a:t>ArrayList</a:t>
            </a:r>
            <a:r>
              <a:rPr lang="en-US" dirty="0"/>
              <a:t> allows random access because array works at the index basis.</a:t>
            </a:r>
          </a:p>
          <a:p>
            <a:pPr lvl="1" algn="just"/>
            <a:r>
              <a:rPr lang="en-US" dirty="0"/>
              <a:t>In Java </a:t>
            </a:r>
            <a:r>
              <a:rPr lang="en-US" dirty="0" err="1"/>
              <a:t>ArrayList</a:t>
            </a:r>
            <a:r>
              <a:rPr lang="en-US" dirty="0"/>
              <a:t> class, manipulation is slow because a lot of shifting needs to be occurred if any element is removed from the array list.</a:t>
            </a:r>
          </a:p>
        </p:txBody>
      </p:sp>
    </p:spTree>
    <p:extLst>
      <p:ext uri="{BB962C8B-B14F-4D97-AF65-F5344CB8AC3E}">
        <p14:creationId xmlns:p14="http://schemas.microsoft.com/office/powerpoint/2010/main" val="188791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BufferedWriter</a:t>
            </a:r>
            <a:r>
              <a:rPr lang="en-US" dirty="0"/>
              <a:t> </a:t>
            </a:r>
          </a:p>
        </p:txBody>
      </p:sp>
      <p:sp>
        <p:nvSpPr>
          <p:cNvPr id="3" name="Content Placeholder 2"/>
          <p:cNvSpPr>
            <a:spLocks noGrp="1"/>
          </p:cNvSpPr>
          <p:nvPr>
            <p:ph idx="1"/>
          </p:nvPr>
        </p:nvSpPr>
        <p:spPr>
          <a:xfrm>
            <a:off x="609600" y="1868424"/>
            <a:ext cx="10972800" cy="4532376"/>
          </a:xfrm>
        </p:spPr>
        <p:txBody>
          <a:bodyPr>
            <a:normAutofit fontScale="92500" lnSpcReduction="20000"/>
          </a:bodyPr>
          <a:lstStyle/>
          <a:p>
            <a:pPr marL="109728" indent="0">
              <a:buNone/>
            </a:pPr>
            <a:r>
              <a:rPr lang="en-US" sz="2400" dirty="0"/>
              <a:t>Let's see the simple example of writing the data to a text file </a:t>
            </a:r>
            <a:r>
              <a:rPr lang="en-US" sz="2400" b="1" dirty="0"/>
              <a:t>testout.txt</a:t>
            </a:r>
            <a:r>
              <a:rPr lang="en-US" sz="2400" dirty="0"/>
              <a:t> using Java </a:t>
            </a:r>
            <a:r>
              <a:rPr lang="en-US" sz="2400" dirty="0" err="1"/>
              <a:t>BufferedWriter</a:t>
            </a:r>
            <a:r>
              <a:rPr lang="en-US" sz="2400" dirty="0" smtClean="0"/>
              <a:t>.</a:t>
            </a:r>
          </a:p>
          <a:p>
            <a:pPr marL="109728" indent="0">
              <a:buNone/>
            </a:pPr>
            <a:endParaRPr lang="en-US" sz="1800" b="1" dirty="0" smtClean="0">
              <a:latin typeface="Courier"/>
            </a:endParaRPr>
          </a:p>
          <a:p>
            <a:pPr marL="109728" indent="0">
              <a:buNone/>
            </a:pPr>
            <a:r>
              <a:rPr lang="en-US" sz="2000" b="1" dirty="0">
                <a:latin typeface="Courier"/>
              </a:rPr>
              <a:t>import</a:t>
            </a:r>
            <a:r>
              <a:rPr lang="en-US" sz="2000" dirty="0">
                <a:latin typeface="Courier"/>
              </a:rPr>
              <a:t> java.io.*;  </a:t>
            </a:r>
          </a:p>
          <a:p>
            <a:pPr marL="109728" indent="0">
              <a:buNone/>
            </a:pPr>
            <a:r>
              <a:rPr lang="en-US" sz="2000" b="1" dirty="0">
                <a:latin typeface="Courier"/>
              </a:rPr>
              <a:t>public</a:t>
            </a:r>
            <a:r>
              <a:rPr lang="en-US" sz="2000" dirty="0">
                <a:latin typeface="Courier"/>
              </a:rPr>
              <a:t> </a:t>
            </a:r>
            <a:r>
              <a:rPr lang="en-US" sz="2000" b="1" dirty="0">
                <a:latin typeface="Courier"/>
              </a:rPr>
              <a:t>class</a:t>
            </a:r>
            <a:r>
              <a:rPr lang="en-US" sz="2000" dirty="0">
                <a:latin typeface="Courier"/>
              </a:rPr>
              <a:t> </a:t>
            </a:r>
            <a:r>
              <a:rPr lang="en-US" sz="2000" dirty="0" err="1">
                <a:latin typeface="Courier"/>
              </a:rPr>
              <a:t>BufferedWriterExample</a:t>
            </a:r>
            <a:r>
              <a:rPr lang="en-US" sz="2000" dirty="0">
                <a:latin typeface="Courier"/>
              </a:rPr>
              <a:t> {  </a:t>
            </a:r>
          </a:p>
          <a:p>
            <a:pPr marL="109728" indent="0">
              <a:buNone/>
            </a:pPr>
            <a:r>
              <a:rPr lang="en-US" sz="2000" b="1" dirty="0">
                <a:latin typeface="Courier"/>
              </a:rPr>
              <a:t>public</a:t>
            </a:r>
            <a:r>
              <a:rPr lang="en-US" sz="2000" dirty="0">
                <a:latin typeface="Courier"/>
              </a:rPr>
              <a:t> </a:t>
            </a:r>
            <a:r>
              <a:rPr lang="en-US" sz="2000" b="1" dirty="0">
                <a:latin typeface="Courier"/>
              </a:rPr>
              <a:t>static</a:t>
            </a:r>
            <a:r>
              <a:rPr lang="en-US" sz="2000" dirty="0">
                <a:latin typeface="Courier"/>
              </a:rPr>
              <a:t> </a:t>
            </a:r>
            <a:r>
              <a:rPr lang="en-US" sz="2000" b="1" dirty="0">
                <a:latin typeface="Courier"/>
              </a:rPr>
              <a:t>void</a:t>
            </a:r>
            <a:r>
              <a:rPr lang="en-US" sz="2000" dirty="0">
                <a:latin typeface="Courier"/>
              </a:rPr>
              <a:t> main(String[] </a:t>
            </a:r>
            <a:r>
              <a:rPr lang="en-US" sz="2000" dirty="0" err="1">
                <a:latin typeface="Courier"/>
              </a:rPr>
              <a:t>args</a:t>
            </a:r>
            <a:r>
              <a:rPr lang="en-US" sz="2000" dirty="0">
                <a:latin typeface="Courier"/>
              </a:rPr>
              <a:t>) </a:t>
            </a:r>
            <a:r>
              <a:rPr lang="en-US" sz="2000" b="1" dirty="0">
                <a:latin typeface="Courier"/>
              </a:rPr>
              <a:t>throws</a:t>
            </a:r>
            <a:r>
              <a:rPr lang="en-US" sz="2000" dirty="0">
                <a:latin typeface="Courier"/>
              </a:rPr>
              <a:t> Exception {     </a:t>
            </a:r>
          </a:p>
          <a:p>
            <a:pPr marL="109728" indent="0">
              <a:buNone/>
            </a:pPr>
            <a:r>
              <a:rPr lang="en-US" sz="2000" dirty="0">
                <a:latin typeface="Courier"/>
              </a:rPr>
              <a:t>    </a:t>
            </a:r>
            <a:r>
              <a:rPr lang="en-US" sz="2000" dirty="0" err="1">
                <a:latin typeface="Courier"/>
              </a:rPr>
              <a:t>FileWriter</a:t>
            </a:r>
            <a:r>
              <a:rPr lang="en-US" sz="2000" dirty="0">
                <a:latin typeface="Courier"/>
              </a:rPr>
              <a:t> writer = </a:t>
            </a:r>
            <a:r>
              <a:rPr lang="en-US" sz="2000" b="1" dirty="0">
                <a:latin typeface="Courier"/>
              </a:rPr>
              <a:t>new</a:t>
            </a:r>
            <a:r>
              <a:rPr lang="en-US" sz="2000" dirty="0">
                <a:latin typeface="Courier"/>
              </a:rPr>
              <a:t> </a:t>
            </a:r>
            <a:r>
              <a:rPr lang="en-US" sz="2000" dirty="0" err="1">
                <a:latin typeface="Courier"/>
              </a:rPr>
              <a:t>FileWriter</a:t>
            </a:r>
            <a:r>
              <a:rPr lang="en-US" sz="2000" dirty="0">
                <a:latin typeface="Courier"/>
              </a:rPr>
              <a:t>("D:\\testout.txt");  </a:t>
            </a:r>
          </a:p>
          <a:p>
            <a:pPr marL="109728" indent="0">
              <a:buNone/>
            </a:pPr>
            <a:r>
              <a:rPr lang="en-US" sz="2000" dirty="0">
                <a:latin typeface="Courier"/>
              </a:rPr>
              <a:t>    </a:t>
            </a:r>
            <a:r>
              <a:rPr lang="en-US" sz="2000" dirty="0" err="1">
                <a:latin typeface="Courier"/>
              </a:rPr>
              <a:t>BufferedWriter</a:t>
            </a:r>
            <a:r>
              <a:rPr lang="en-US" sz="2000" dirty="0">
                <a:latin typeface="Courier"/>
              </a:rPr>
              <a:t> buffer = </a:t>
            </a:r>
            <a:r>
              <a:rPr lang="en-US" sz="2000" b="1" dirty="0">
                <a:latin typeface="Courier"/>
              </a:rPr>
              <a:t>new</a:t>
            </a:r>
            <a:r>
              <a:rPr lang="en-US" sz="2000" dirty="0">
                <a:latin typeface="Courier"/>
              </a:rPr>
              <a:t> </a:t>
            </a:r>
            <a:r>
              <a:rPr lang="en-US" sz="2000" dirty="0" err="1">
                <a:latin typeface="Courier"/>
              </a:rPr>
              <a:t>BufferedWriter</a:t>
            </a:r>
            <a:r>
              <a:rPr lang="en-US" sz="2000" dirty="0">
                <a:latin typeface="Courier"/>
              </a:rPr>
              <a:t>(writer);  </a:t>
            </a:r>
          </a:p>
          <a:p>
            <a:pPr marL="109728" indent="0">
              <a:buNone/>
            </a:pPr>
            <a:r>
              <a:rPr lang="en-US" sz="2000" dirty="0">
                <a:latin typeface="Courier"/>
              </a:rPr>
              <a:t>    </a:t>
            </a:r>
            <a:r>
              <a:rPr lang="en-US" sz="2000" dirty="0" err="1">
                <a:latin typeface="Courier"/>
              </a:rPr>
              <a:t>buffer.write</a:t>
            </a:r>
            <a:r>
              <a:rPr lang="en-US" sz="2000" dirty="0">
                <a:latin typeface="Courier"/>
              </a:rPr>
              <a:t>("Welcome to </a:t>
            </a:r>
            <a:r>
              <a:rPr lang="en-US" sz="2000" dirty="0" smtClean="0">
                <a:latin typeface="Courier"/>
              </a:rPr>
              <a:t>DANA");</a:t>
            </a:r>
            <a:r>
              <a:rPr lang="en-US" sz="2000" dirty="0">
                <a:latin typeface="Courier"/>
              </a:rPr>
              <a:t>  </a:t>
            </a:r>
          </a:p>
          <a:p>
            <a:pPr marL="109728" indent="0">
              <a:buNone/>
            </a:pPr>
            <a:r>
              <a:rPr lang="en-US" sz="2000" dirty="0">
                <a:latin typeface="Courier"/>
              </a:rPr>
              <a:t>    </a:t>
            </a:r>
            <a:r>
              <a:rPr lang="en-US" sz="2000" dirty="0" err="1">
                <a:latin typeface="Courier"/>
              </a:rPr>
              <a:t>buffer.close</a:t>
            </a:r>
            <a:r>
              <a:rPr lang="en-US" sz="2000" dirty="0">
                <a:latin typeface="Courier"/>
              </a:rPr>
              <a:t>();  </a:t>
            </a:r>
          </a:p>
          <a:p>
            <a:pPr marL="109728" indent="0">
              <a:buNone/>
            </a:pPr>
            <a:r>
              <a:rPr lang="en-US" sz="2000" dirty="0">
                <a:latin typeface="Courier"/>
              </a:rPr>
              <a:t>    </a:t>
            </a:r>
            <a:r>
              <a:rPr lang="en-US" sz="2000" dirty="0" err="1">
                <a:latin typeface="Courier"/>
              </a:rPr>
              <a:t>System.out.println</a:t>
            </a:r>
            <a:r>
              <a:rPr lang="en-US" sz="2000" dirty="0">
                <a:latin typeface="Courier"/>
              </a:rPr>
              <a:t>("Success");  </a:t>
            </a:r>
          </a:p>
          <a:p>
            <a:pPr marL="109728" indent="0">
              <a:buNone/>
            </a:pPr>
            <a:r>
              <a:rPr lang="en-US" sz="2000" dirty="0">
                <a:latin typeface="Courier"/>
              </a:rPr>
              <a:t>    }  </a:t>
            </a:r>
          </a:p>
          <a:p>
            <a:pPr marL="109728" indent="0">
              <a:buNone/>
            </a:pPr>
            <a:r>
              <a:rPr lang="en-US" sz="2000" dirty="0">
                <a:latin typeface="Courier"/>
              </a:rPr>
              <a:t>}  </a:t>
            </a:r>
            <a:r>
              <a:rPr lang="en-US" sz="2400" dirty="0">
                <a:latin typeface="Courier"/>
              </a:rPr>
              <a:t> </a:t>
            </a:r>
          </a:p>
        </p:txBody>
      </p:sp>
    </p:spTree>
    <p:extLst>
      <p:ext uri="{BB962C8B-B14F-4D97-AF65-F5344CB8AC3E}">
        <p14:creationId xmlns:p14="http://schemas.microsoft.com/office/powerpoint/2010/main" val="2997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BufferedWriter</a:t>
            </a:r>
            <a:r>
              <a:rPr lang="en-US" dirty="0"/>
              <a:t> </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smtClean="0"/>
              <a:t>Output:</a:t>
            </a:r>
          </a:p>
          <a:p>
            <a:pPr marL="109728" indent="0">
              <a:buNone/>
            </a:pPr>
            <a:endParaRPr lang="en-US" sz="1800" dirty="0">
              <a:latin typeface="Courier"/>
            </a:endParaRPr>
          </a:p>
          <a:p>
            <a:pPr marL="109728" indent="0">
              <a:buNone/>
            </a:pPr>
            <a:r>
              <a:rPr lang="en-US" sz="1800" dirty="0">
                <a:latin typeface="Courier"/>
              </a:rPr>
              <a:t>success</a:t>
            </a:r>
            <a:endParaRPr lang="en-US" sz="1800" dirty="0" smtClean="0">
              <a:latin typeface="Courier"/>
            </a:endParaRPr>
          </a:p>
          <a:p>
            <a:pPr marL="109728" indent="0">
              <a:buNone/>
            </a:pPr>
            <a:endParaRPr lang="en-US" sz="1800" dirty="0" smtClean="0">
              <a:latin typeface="Courier"/>
            </a:endParaRPr>
          </a:p>
          <a:p>
            <a:pPr marL="109728" indent="0">
              <a:buNone/>
            </a:pPr>
            <a:r>
              <a:rPr lang="en-US" dirty="0" smtClean="0"/>
              <a:t>testout.txt:</a:t>
            </a:r>
          </a:p>
          <a:p>
            <a:pPr marL="109728" indent="0">
              <a:buNone/>
            </a:pPr>
            <a:endParaRPr lang="en-US" sz="1800" dirty="0" smtClean="0">
              <a:latin typeface="Courier"/>
            </a:endParaRPr>
          </a:p>
          <a:p>
            <a:pPr marL="109728" indent="0">
              <a:buNone/>
            </a:pPr>
            <a:r>
              <a:rPr lang="en-US" sz="1800" dirty="0">
                <a:latin typeface="Courier"/>
              </a:rPr>
              <a:t>Welcome to </a:t>
            </a:r>
            <a:r>
              <a:rPr lang="en-US" sz="1800" dirty="0" smtClean="0">
                <a:latin typeface="Courier"/>
              </a:rPr>
              <a:t>DANA</a:t>
            </a:r>
            <a:endParaRPr lang="en-US" sz="1800" dirty="0">
              <a:latin typeface="Courier"/>
            </a:endParaRPr>
          </a:p>
        </p:txBody>
      </p:sp>
    </p:spTree>
    <p:extLst>
      <p:ext uri="{BB962C8B-B14F-4D97-AF65-F5344CB8AC3E}">
        <p14:creationId xmlns:p14="http://schemas.microsoft.com/office/powerpoint/2010/main" val="278188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BufferedReader</a:t>
            </a:r>
            <a:r>
              <a:rPr lang="en-US" dirty="0"/>
              <a:t> </a:t>
            </a:r>
            <a:r>
              <a:rPr lang="en-US" dirty="0" smtClean="0"/>
              <a:t>Class</a:t>
            </a:r>
            <a:endParaRPr lang="en-US" dirty="0"/>
          </a:p>
        </p:txBody>
      </p:sp>
      <p:sp>
        <p:nvSpPr>
          <p:cNvPr id="3" name="Content Placeholder 2"/>
          <p:cNvSpPr>
            <a:spLocks noGrp="1"/>
          </p:cNvSpPr>
          <p:nvPr>
            <p:ph idx="1"/>
          </p:nvPr>
        </p:nvSpPr>
        <p:spPr>
          <a:xfrm>
            <a:off x="609600" y="1868424"/>
            <a:ext cx="10972800" cy="4240276"/>
          </a:xfrm>
        </p:spPr>
        <p:txBody>
          <a:bodyPr>
            <a:normAutofit/>
          </a:bodyPr>
          <a:lstStyle/>
          <a:p>
            <a:r>
              <a:rPr lang="en-US" sz="3200" dirty="0"/>
              <a:t>Java </a:t>
            </a:r>
            <a:r>
              <a:rPr lang="en-US" sz="3200" dirty="0" err="1"/>
              <a:t>BufferedReader</a:t>
            </a:r>
            <a:r>
              <a:rPr lang="en-US" sz="3200" dirty="0"/>
              <a:t> class is used to read the text from a character-based input stream. </a:t>
            </a:r>
            <a:endParaRPr lang="en-US" sz="3200" dirty="0" smtClean="0"/>
          </a:p>
          <a:p>
            <a:r>
              <a:rPr lang="en-US" sz="3200" dirty="0" smtClean="0"/>
              <a:t>It </a:t>
            </a:r>
            <a:r>
              <a:rPr lang="en-US" sz="3200" dirty="0"/>
              <a:t>can be used to read data line by line by </a:t>
            </a:r>
            <a:r>
              <a:rPr lang="en-US" sz="3200" dirty="0" err="1"/>
              <a:t>readLine</a:t>
            </a:r>
            <a:r>
              <a:rPr lang="en-US" sz="3200" dirty="0"/>
              <a:t>() method. </a:t>
            </a:r>
            <a:endParaRPr lang="en-US" sz="3200" dirty="0" smtClean="0"/>
          </a:p>
          <a:p>
            <a:r>
              <a:rPr lang="en-US" sz="3200" dirty="0" smtClean="0"/>
              <a:t>It </a:t>
            </a:r>
            <a:r>
              <a:rPr lang="en-US" sz="3200" dirty="0"/>
              <a:t>makes the performance </a:t>
            </a:r>
            <a:r>
              <a:rPr lang="en-US" sz="3200" dirty="0" smtClean="0"/>
              <a:t>fast</a:t>
            </a:r>
            <a:r>
              <a:rPr lang="en-US" sz="3200" dirty="0"/>
              <a:t> </a:t>
            </a:r>
            <a:r>
              <a:rPr lang="en-US" sz="3200" dirty="0" smtClean="0"/>
              <a:t>&amp; </a:t>
            </a:r>
            <a:r>
              <a:rPr lang="en-US" sz="3200" dirty="0"/>
              <a:t>inherits Reader class</a:t>
            </a:r>
            <a:r>
              <a:rPr lang="en-US" sz="3200" dirty="0" smtClean="0"/>
              <a:t>.</a:t>
            </a:r>
            <a:r>
              <a:rPr lang="en-US" sz="3200" dirty="0"/>
              <a:t/>
            </a:r>
            <a:br>
              <a:rPr lang="en-US" sz="3200" dirty="0"/>
            </a:br>
            <a:endParaRPr lang="en-US" sz="1900" b="1" dirty="0" smtClean="0">
              <a:latin typeface="Courier"/>
            </a:endParaRPr>
          </a:p>
          <a:p>
            <a:pPr marL="109728" indent="0">
              <a:buNone/>
            </a:pPr>
            <a:r>
              <a:rPr lang="en-US" sz="2400" b="1" dirty="0" smtClean="0">
                <a:latin typeface="Courier"/>
              </a:rPr>
              <a:t>	</a:t>
            </a:r>
            <a:r>
              <a:rPr lang="en-US" sz="2400" b="1" dirty="0">
                <a:latin typeface="Courier"/>
              </a:rPr>
              <a:t>public</a:t>
            </a:r>
            <a:r>
              <a:rPr lang="en-US" sz="2400" dirty="0">
                <a:latin typeface="Courier"/>
              </a:rPr>
              <a:t> </a:t>
            </a:r>
            <a:r>
              <a:rPr lang="en-US" sz="2400" b="1" dirty="0">
                <a:latin typeface="Courier"/>
              </a:rPr>
              <a:t>class</a:t>
            </a:r>
            <a:r>
              <a:rPr lang="en-US" sz="2400" dirty="0">
                <a:latin typeface="Courier"/>
              </a:rPr>
              <a:t> </a:t>
            </a:r>
            <a:r>
              <a:rPr lang="en-US" sz="2400" dirty="0" err="1">
                <a:latin typeface="Courier"/>
              </a:rPr>
              <a:t>BufferedReader</a:t>
            </a:r>
            <a:r>
              <a:rPr lang="en-US" sz="2400" dirty="0">
                <a:latin typeface="Courier"/>
              </a:rPr>
              <a:t> </a:t>
            </a:r>
            <a:r>
              <a:rPr lang="en-US" sz="2400" b="1" dirty="0">
                <a:latin typeface="Courier"/>
              </a:rPr>
              <a:t>extends</a:t>
            </a:r>
            <a:r>
              <a:rPr lang="en-US" sz="2400" dirty="0">
                <a:latin typeface="Courier"/>
              </a:rPr>
              <a:t> Reader  </a:t>
            </a:r>
          </a:p>
        </p:txBody>
      </p:sp>
    </p:spTree>
    <p:extLst>
      <p:ext uri="{BB962C8B-B14F-4D97-AF65-F5344CB8AC3E}">
        <p14:creationId xmlns:p14="http://schemas.microsoft.com/office/powerpoint/2010/main" val="107762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BufferedReader</a:t>
            </a:r>
            <a:r>
              <a:rPr lang="en-US" dirty="0"/>
              <a:t> </a:t>
            </a:r>
            <a:r>
              <a:rPr lang="en-US" dirty="0" smtClean="0"/>
              <a:t>constructors</a:t>
            </a:r>
            <a:endParaRPr lang="en-US" dirty="0"/>
          </a:p>
        </p:txBody>
      </p:sp>
      <p:pic>
        <p:nvPicPr>
          <p:cNvPr id="4" name="Picture 3"/>
          <p:cNvPicPr>
            <a:picLocks noChangeAspect="1"/>
          </p:cNvPicPr>
          <p:nvPr/>
        </p:nvPicPr>
        <p:blipFill>
          <a:blip r:embed="rId3"/>
          <a:stretch>
            <a:fillRect/>
          </a:stretch>
        </p:blipFill>
        <p:spPr>
          <a:xfrm>
            <a:off x="900370" y="2516294"/>
            <a:ext cx="10391260" cy="2144605"/>
          </a:xfrm>
          <a:prstGeom prst="rect">
            <a:avLst/>
          </a:prstGeom>
        </p:spPr>
      </p:pic>
    </p:spTree>
    <p:extLst>
      <p:ext uri="{BB962C8B-B14F-4D97-AF65-F5344CB8AC3E}">
        <p14:creationId xmlns:p14="http://schemas.microsoft.com/office/powerpoint/2010/main" val="107290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BufferedReader</a:t>
            </a:r>
            <a:r>
              <a:rPr lang="en-US" dirty="0"/>
              <a:t> </a:t>
            </a:r>
            <a:r>
              <a:rPr lang="en-US" dirty="0" smtClean="0"/>
              <a:t>methods</a:t>
            </a:r>
            <a:endParaRPr lang="en-US" dirty="0"/>
          </a:p>
        </p:txBody>
      </p:sp>
      <p:pic>
        <p:nvPicPr>
          <p:cNvPr id="3" name="Picture 2"/>
          <p:cNvPicPr>
            <a:picLocks noChangeAspect="1"/>
          </p:cNvPicPr>
          <p:nvPr/>
        </p:nvPicPr>
        <p:blipFill>
          <a:blip r:embed="rId3"/>
          <a:stretch>
            <a:fillRect/>
          </a:stretch>
        </p:blipFill>
        <p:spPr>
          <a:xfrm>
            <a:off x="1679835" y="1721123"/>
            <a:ext cx="8832329" cy="4637981"/>
          </a:xfrm>
          <a:prstGeom prst="rect">
            <a:avLst/>
          </a:prstGeom>
        </p:spPr>
      </p:pic>
    </p:spTree>
    <p:extLst>
      <p:ext uri="{BB962C8B-B14F-4D97-AF65-F5344CB8AC3E}">
        <p14:creationId xmlns:p14="http://schemas.microsoft.com/office/powerpoint/2010/main" val="170293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smtClean="0"/>
              <a:t>BufferedReader</a:t>
            </a:r>
            <a:endParaRPr lang="en-US" dirty="0"/>
          </a:p>
        </p:txBody>
      </p:sp>
      <p:sp>
        <p:nvSpPr>
          <p:cNvPr id="3" name="Content Placeholder 2"/>
          <p:cNvSpPr>
            <a:spLocks noGrp="1"/>
          </p:cNvSpPr>
          <p:nvPr>
            <p:ph idx="1"/>
          </p:nvPr>
        </p:nvSpPr>
        <p:spPr>
          <a:xfrm>
            <a:off x="609600" y="1868424"/>
            <a:ext cx="10972800" cy="4532376"/>
          </a:xfrm>
        </p:spPr>
        <p:txBody>
          <a:bodyPr>
            <a:normAutofit fontScale="70000" lnSpcReduction="20000"/>
          </a:bodyPr>
          <a:lstStyle/>
          <a:p>
            <a:pPr marL="109728" indent="0">
              <a:buNone/>
            </a:pPr>
            <a:r>
              <a:rPr lang="en-US" sz="2400" dirty="0"/>
              <a:t>In this example, we are reading the data from the text file </a:t>
            </a:r>
            <a:r>
              <a:rPr lang="en-US" sz="2400" b="1" dirty="0"/>
              <a:t>testout.txt</a:t>
            </a:r>
            <a:r>
              <a:rPr lang="en-US" sz="2400" dirty="0"/>
              <a:t> using Java </a:t>
            </a:r>
            <a:r>
              <a:rPr lang="en-US" sz="2400" dirty="0" err="1"/>
              <a:t>BufferedReader</a:t>
            </a:r>
            <a:r>
              <a:rPr lang="en-US" sz="2400" dirty="0"/>
              <a:t> </a:t>
            </a:r>
            <a:r>
              <a:rPr lang="en-US" sz="2400" dirty="0" smtClean="0"/>
              <a:t>class.</a:t>
            </a:r>
          </a:p>
          <a:p>
            <a:pPr marL="109728" indent="0">
              <a:buNone/>
            </a:pPr>
            <a:endParaRPr lang="en-US" sz="1800" b="1" dirty="0" smtClean="0">
              <a:latin typeface="Courier"/>
            </a:endParaRPr>
          </a:p>
          <a:p>
            <a:pPr marL="109728" indent="0">
              <a:buNone/>
            </a:pPr>
            <a:r>
              <a:rPr lang="en-US" sz="2000" b="1" dirty="0">
                <a:latin typeface="Courier"/>
              </a:rPr>
              <a:t>import</a:t>
            </a:r>
            <a:r>
              <a:rPr lang="en-US" sz="2000" dirty="0">
                <a:latin typeface="Courier"/>
              </a:rPr>
              <a:t> java.io.*;  </a:t>
            </a:r>
          </a:p>
          <a:p>
            <a:pPr marL="109728" indent="0">
              <a:buNone/>
            </a:pPr>
            <a:r>
              <a:rPr lang="en-US" sz="2000" b="1" dirty="0">
                <a:latin typeface="Courier"/>
              </a:rPr>
              <a:t>public</a:t>
            </a:r>
            <a:r>
              <a:rPr lang="en-US" sz="2000" dirty="0">
                <a:latin typeface="Courier"/>
              </a:rPr>
              <a:t> </a:t>
            </a:r>
            <a:r>
              <a:rPr lang="en-US" sz="2000" b="1" dirty="0">
                <a:latin typeface="Courier"/>
              </a:rPr>
              <a:t>class</a:t>
            </a:r>
            <a:r>
              <a:rPr lang="en-US" sz="2000" dirty="0">
                <a:latin typeface="Courier"/>
              </a:rPr>
              <a:t> </a:t>
            </a:r>
            <a:r>
              <a:rPr lang="en-US" sz="2000" dirty="0" err="1">
                <a:latin typeface="Courier"/>
              </a:rPr>
              <a:t>BufferedReaderExample</a:t>
            </a:r>
            <a:r>
              <a:rPr lang="en-US" sz="2000" dirty="0">
                <a:latin typeface="Courier"/>
              </a:rPr>
              <a:t> {  </a:t>
            </a:r>
          </a:p>
          <a:p>
            <a:pPr marL="109728" indent="0">
              <a:buNone/>
            </a:pPr>
            <a:r>
              <a:rPr lang="en-US" sz="2000" dirty="0">
                <a:latin typeface="Courier"/>
              </a:rPr>
              <a:t>    </a:t>
            </a:r>
            <a:r>
              <a:rPr lang="en-US" sz="2000" b="1" dirty="0">
                <a:latin typeface="Courier"/>
              </a:rPr>
              <a:t>public</a:t>
            </a:r>
            <a:r>
              <a:rPr lang="en-US" sz="2000" dirty="0">
                <a:latin typeface="Courier"/>
              </a:rPr>
              <a:t> </a:t>
            </a:r>
            <a:r>
              <a:rPr lang="en-US" sz="2000" b="1" dirty="0">
                <a:latin typeface="Courier"/>
              </a:rPr>
              <a:t>static</a:t>
            </a:r>
            <a:r>
              <a:rPr lang="en-US" sz="2000" dirty="0">
                <a:latin typeface="Courier"/>
              </a:rPr>
              <a:t> </a:t>
            </a:r>
            <a:r>
              <a:rPr lang="en-US" sz="2000" b="1" dirty="0">
                <a:latin typeface="Courier"/>
              </a:rPr>
              <a:t>void</a:t>
            </a:r>
            <a:r>
              <a:rPr lang="en-US" sz="2000" dirty="0">
                <a:latin typeface="Courier"/>
              </a:rPr>
              <a:t> main(String </a:t>
            </a:r>
            <a:r>
              <a:rPr lang="en-US" sz="2000" dirty="0" err="1">
                <a:latin typeface="Courier"/>
              </a:rPr>
              <a:t>args</a:t>
            </a:r>
            <a:r>
              <a:rPr lang="en-US" sz="2000" dirty="0">
                <a:latin typeface="Courier"/>
              </a:rPr>
              <a:t>[])</a:t>
            </a:r>
            <a:r>
              <a:rPr lang="en-US" sz="2000" b="1" dirty="0">
                <a:latin typeface="Courier"/>
              </a:rPr>
              <a:t>throws</a:t>
            </a:r>
            <a:r>
              <a:rPr lang="en-US" sz="2000" dirty="0">
                <a:latin typeface="Courier"/>
              </a:rPr>
              <a:t> Exception{    </a:t>
            </a:r>
          </a:p>
          <a:p>
            <a:pPr marL="109728" indent="0">
              <a:buNone/>
            </a:pPr>
            <a:r>
              <a:rPr lang="en-US" sz="2000" dirty="0">
                <a:latin typeface="Courier"/>
              </a:rPr>
              <a:t>          </a:t>
            </a:r>
            <a:r>
              <a:rPr lang="en-US" sz="2000" dirty="0" err="1">
                <a:latin typeface="Courier"/>
              </a:rPr>
              <a:t>FileReader</a:t>
            </a:r>
            <a:r>
              <a:rPr lang="en-US" sz="2000" dirty="0">
                <a:latin typeface="Courier"/>
              </a:rPr>
              <a:t> </a:t>
            </a:r>
            <a:r>
              <a:rPr lang="en-US" sz="2000" dirty="0" err="1">
                <a:latin typeface="Courier"/>
              </a:rPr>
              <a:t>fr</a:t>
            </a:r>
            <a:r>
              <a:rPr lang="en-US" sz="2000" dirty="0">
                <a:latin typeface="Courier"/>
              </a:rPr>
              <a:t>=</a:t>
            </a:r>
            <a:r>
              <a:rPr lang="en-US" sz="2000" b="1" dirty="0">
                <a:latin typeface="Courier"/>
              </a:rPr>
              <a:t>new</a:t>
            </a:r>
            <a:r>
              <a:rPr lang="en-US" sz="2000" dirty="0">
                <a:latin typeface="Courier"/>
              </a:rPr>
              <a:t> </a:t>
            </a:r>
            <a:r>
              <a:rPr lang="en-US" sz="2000" dirty="0" err="1">
                <a:latin typeface="Courier"/>
              </a:rPr>
              <a:t>FileReader</a:t>
            </a:r>
            <a:r>
              <a:rPr lang="en-US" sz="2000" dirty="0">
                <a:latin typeface="Courier"/>
              </a:rPr>
              <a:t>("D:\\testout.txt");    </a:t>
            </a:r>
          </a:p>
          <a:p>
            <a:pPr marL="109728" indent="0">
              <a:buNone/>
            </a:pPr>
            <a:r>
              <a:rPr lang="en-US" sz="2000" dirty="0">
                <a:latin typeface="Courier"/>
              </a:rPr>
              <a:t>          </a:t>
            </a:r>
            <a:r>
              <a:rPr lang="en-US" sz="2000" dirty="0" err="1">
                <a:latin typeface="Courier"/>
              </a:rPr>
              <a:t>BufferedReader</a:t>
            </a:r>
            <a:r>
              <a:rPr lang="en-US" sz="2000" dirty="0">
                <a:latin typeface="Courier"/>
              </a:rPr>
              <a:t> </a:t>
            </a:r>
            <a:r>
              <a:rPr lang="en-US" sz="2000" dirty="0" err="1">
                <a:latin typeface="Courier"/>
              </a:rPr>
              <a:t>br</a:t>
            </a:r>
            <a:r>
              <a:rPr lang="en-US" sz="2000" dirty="0">
                <a:latin typeface="Courier"/>
              </a:rPr>
              <a:t>=</a:t>
            </a:r>
            <a:r>
              <a:rPr lang="en-US" sz="2000" b="1" dirty="0">
                <a:latin typeface="Courier"/>
              </a:rPr>
              <a:t>new</a:t>
            </a:r>
            <a:r>
              <a:rPr lang="en-US" sz="2000" dirty="0">
                <a:latin typeface="Courier"/>
              </a:rPr>
              <a:t> </a:t>
            </a:r>
            <a:r>
              <a:rPr lang="en-US" sz="2000" dirty="0" err="1">
                <a:latin typeface="Courier"/>
              </a:rPr>
              <a:t>BufferedReader</a:t>
            </a:r>
            <a:r>
              <a:rPr lang="en-US" sz="2000" dirty="0">
                <a:latin typeface="Courier"/>
              </a:rPr>
              <a:t>(</a:t>
            </a:r>
            <a:r>
              <a:rPr lang="en-US" sz="2000" dirty="0" err="1">
                <a:latin typeface="Courier"/>
              </a:rPr>
              <a:t>fr</a:t>
            </a:r>
            <a:r>
              <a:rPr lang="en-US" sz="2000" dirty="0">
                <a:latin typeface="Courier"/>
              </a:rPr>
              <a:t>);    </a:t>
            </a:r>
          </a:p>
          <a:p>
            <a:pPr marL="109728" indent="0">
              <a:buNone/>
            </a:pPr>
            <a:r>
              <a:rPr lang="en-US" sz="2000" dirty="0">
                <a:latin typeface="Courier"/>
              </a:rPr>
              <a:t>  </a:t>
            </a:r>
          </a:p>
          <a:p>
            <a:pPr marL="109728" indent="0">
              <a:buNone/>
            </a:pPr>
            <a:r>
              <a:rPr lang="en-US" sz="2000" dirty="0">
                <a:latin typeface="Courier"/>
              </a:rPr>
              <a:t>          </a:t>
            </a:r>
            <a:r>
              <a:rPr lang="en-US" sz="2000" b="1" dirty="0" err="1">
                <a:latin typeface="Courier"/>
              </a:rPr>
              <a:t>int</a:t>
            </a:r>
            <a:r>
              <a:rPr lang="en-US" sz="2000" dirty="0">
                <a:latin typeface="Courier"/>
              </a:rPr>
              <a:t> </a:t>
            </a:r>
            <a:r>
              <a:rPr lang="en-US" sz="2000" dirty="0" err="1">
                <a:latin typeface="Courier"/>
              </a:rPr>
              <a:t>i</a:t>
            </a:r>
            <a:r>
              <a:rPr lang="en-US" sz="2000" dirty="0">
                <a:latin typeface="Courier"/>
              </a:rPr>
              <a:t>;    </a:t>
            </a:r>
          </a:p>
          <a:p>
            <a:pPr marL="109728" indent="0">
              <a:buNone/>
            </a:pPr>
            <a:r>
              <a:rPr lang="en-US" sz="2000" dirty="0">
                <a:latin typeface="Courier"/>
              </a:rPr>
              <a:t>          </a:t>
            </a:r>
            <a:r>
              <a:rPr lang="en-US" sz="2000" b="1" dirty="0">
                <a:latin typeface="Courier"/>
              </a:rPr>
              <a:t>while</a:t>
            </a:r>
            <a:r>
              <a:rPr lang="en-US" sz="2000" dirty="0">
                <a:latin typeface="Courier"/>
              </a:rPr>
              <a:t>((</a:t>
            </a:r>
            <a:r>
              <a:rPr lang="en-US" sz="2000" dirty="0" err="1">
                <a:latin typeface="Courier"/>
              </a:rPr>
              <a:t>i</a:t>
            </a:r>
            <a:r>
              <a:rPr lang="en-US" sz="2000" dirty="0">
                <a:latin typeface="Courier"/>
              </a:rPr>
              <a:t>=</a:t>
            </a:r>
            <a:r>
              <a:rPr lang="en-US" sz="2000" dirty="0" err="1">
                <a:latin typeface="Courier"/>
              </a:rPr>
              <a:t>br.read</a:t>
            </a:r>
            <a:r>
              <a:rPr lang="en-US" sz="2000" dirty="0">
                <a:latin typeface="Courier"/>
              </a:rPr>
              <a:t>())!=-1){  </a:t>
            </a:r>
          </a:p>
          <a:p>
            <a:pPr marL="109728" indent="0">
              <a:buNone/>
            </a:pPr>
            <a:r>
              <a:rPr lang="en-US" sz="2000" dirty="0">
                <a:latin typeface="Courier"/>
              </a:rPr>
              <a:t>          </a:t>
            </a:r>
            <a:r>
              <a:rPr lang="en-US" sz="2000" dirty="0" err="1">
                <a:latin typeface="Courier"/>
              </a:rPr>
              <a:t>System.out.print</a:t>
            </a:r>
            <a:r>
              <a:rPr lang="en-US" sz="2000" dirty="0">
                <a:latin typeface="Courier"/>
              </a:rPr>
              <a:t>((</a:t>
            </a:r>
            <a:r>
              <a:rPr lang="en-US" sz="2000" b="1" dirty="0">
                <a:latin typeface="Courier"/>
              </a:rPr>
              <a:t>char</a:t>
            </a:r>
            <a:r>
              <a:rPr lang="en-US" sz="2000" dirty="0">
                <a:latin typeface="Courier"/>
              </a:rPr>
              <a:t>)</a:t>
            </a:r>
            <a:r>
              <a:rPr lang="en-US" sz="2000" dirty="0" err="1">
                <a:latin typeface="Courier"/>
              </a:rPr>
              <a:t>i</a:t>
            </a:r>
            <a:r>
              <a:rPr lang="en-US" sz="2000" dirty="0">
                <a:latin typeface="Courier"/>
              </a:rPr>
              <a:t>);  </a:t>
            </a:r>
          </a:p>
          <a:p>
            <a:pPr marL="109728" indent="0">
              <a:buNone/>
            </a:pPr>
            <a:r>
              <a:rPr lang="en-US" sz="2000" dirty="0">
                <a:latin typeface="Courier"/>
              </a:rPr>
              <a:t>          }  </a:t>
            </a:r>
          </a:p>
          <a:p>
            <a:pPr marL="109728" indent="0">
              <a:buNone/>
            </a:pPr>
            <a:r>
              <a:rPr lang="en-US" sz="2000" dirty="0">
                <a:latin typeface="Courier"/>
              </a:rPr>
              <a:t>          </a:t>
            </a:r>
            <a:r>
              <a:rPr lang="en-US" sz="2000" dirty="0" err="1">
                <a:latin typeface="Courier"/>
              </a:rPr>
              <a:t>br.close</a:t>
            </a:r>
            <a:r>
              <a:rPr lang="en-US" sz="2000" dirty="0">
                <a:latin typeface="Courier"/>
              </a:rPr>
              <a:t>();    </a:t>
            </a:r>
          </a:p>
          <a:p>
            <a:pPr marL="109728" indent="0">
              <a:buNone/>
            </a:pPr>
            <a:r>
              <a:rPr lang="en-US" sz="2000" dirty="0">
                <a:latin typeface="Courier"/>
              </a:rPr>
              <a:t>          </a:t>
            </a:r>
            <a:r>
              <a:rPr lang="en-US" sz="2000" dirty="0" err="1">
                <a:latin typeface="Courier"/>
              </a:rPr>
              <a:t>fr.close</a:t>
            </a:r>
            <a:r>
              <a:rPr lang="en-US" sz="2000" dirty="0">
                <a:latin typeface="Courier"/>
              </a:rPr>
              <a:t>();    </a:t>
            </a:r>
          </a:p>
          <a:p>
            <a:pPr marL="109728" indent="0">
              <a:buNone/>
            </a:pPr>
            <a:r>
              <a:rPr lang="en-US" sz="2000" dirty="0">
                <a:latin typeface="Courier"/>
              </a:rPr>
              <a:t>    }    </a:t>
            </a:r>
          </a:p>
          <a:p>
            <a:pPr marL="109728" indent="0">
              <a:buNone/>
            </a:pPr>
            <a:r>
              <a:rPr lang="en-US" sz="2000" dirty="0">
                <a:latin typeface="Courier"/>
              </a:rPr>
              <a:t>}   </a:t>
            </a:r>
            <a:r>
              <a:rPr lang="en-US" sz="2400" dirty="0">
                <a:latin typeface="Courier"/>
              </a:rPr>
              <a:t> </a:t>
            </a:r>
          </a:p>
        </p:txBody>
      </p:sp>
    </p:spTree>
    <p:extLst>
      <p:ext uri="{BB962C8B-B14F-4D97-AF65-F5344CB8AC3E}">
        <p14:creationId xmlns:p14="http://schemas.microsoft.com/office/powerpoint/2010/main" val="348966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BufferedWriter</a:t>
            </a:r>
            <a:r>
              <a:rPr lang="en-US" dirty="0"/>
              <a:t> </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Here, we are assuming that you have following data in "testout.txt" </a:t>
            </a:r>
            <a:r>
              <a:rPr lang="en-US" dirty="0" smtClean="0"/>
              <a:t>file:</a:t>
            </a:r>
          </a:p>
          <a:p>
            <a:pPr marL="109728" indent="0">
              <a:buNone/>
            </a:pPr>
            <a:endParaRPr lang="en-US" sz="1800" dirty="0">
              <a:latin typeface="Courier"/>
            </a:endParaRPr>
          </a:p>
          <a:p>
            <a:pPr marL="109728" indent="0">
              <a:buNone/>
            </a:pPr>
            <a:r>
              <a:rPr lang="en-US" sz="1800" dirty="0">
                <a:latin typeface="Courier"/>
              </a:rPr>
              <a:t>Welcome to </a:t>
            </a:r>
            <a:r>
              <a:rPr lang="en-US" sz="1800" dirty="0" smtClean="0">
                <a:latin typeface="Courier"/>
              </a:rPr>
              <a:t>DANA</a:t>
            </a:r>
          </a:p>
          <a:p>
            <a:pPr marL="109728" indent="0">
              <a:buNone/>
            </a:pPr>
            <a:endParaRPr lang="en-US" sz="1800" dirty="0" smtClean="0">
              <a:latin typeface="Courier"/>
            </a:endParaRPr>
          </a:p>
          <a:p>
            <a:pPr marL="109728" indent="0">
              <a:buNone/>
            </a:pPr>
            <a:r>
              <a:rPr lang="en-US" dirty="0" smtClean="0"/>
              <a:t>Output:</a:t>
            </a:r>
          </a:p>
          <a:p>
            <a:pPr marL="109728" indent="0">
              <a:buNone/>
            </a:pPr>
            <a:endParaRPr lang="en-US" sz="1800" dirty="0" smtClean="0">
              <a:latin typeface="Courier"/>
            </a:endParaRPr>
          </a:p>
          <a:p>
            <a:pPr marL="109728" indent="0">
              <a:buNone/>
            </a:pPr>
            <a:r>
              <a:rPr lang="en-US" sz="1800" dirty="0">
                <a:latin typeface="Courier"/>
              </a:rPr>
              <a:t>Welcome to </a:t>
            </a:r>
            <a:r>
              <a:rPr lang="en-US" sz="1800" dirty="0" smtClean="0">
                <a:latin typeface="Courier"/>
              </a:rPr>
              <a:t>DANA</a:t>
            </a:r>
            <a:endParaRPr lang="en-US" sz="1800" dirty="0">
              <a:latin typeface="Courier"/>
            </a:endParaRPr>
          </a:p>
        </p:txBody>
      </p:sp>
    </p:spTree>
    <p:extLst>
      <p:ext uri="{BB962C8B-B14F-4D97-AF65-F5344CB8AC3E}">
        <p14:creationId xmlns:p14="http://schemas.microsoft.com/office/powerpoint/2010/main" val="267403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990600"/>
          </a:xfrm>
        </p:spPr>
        <p:txBody>
          <a:bodyPr>
            <a:normAutofit fontScale="90000"/>
          </a:bodyPr>
          <a:lstStyle/>
          <a:p>
            <a:r>
              <a:rPr lang="en-US" dirty="0"/>
              <a:t>Reading data from console by </a:t>
            </a:r>
            <a:r>
              <a:rPr lang="en-US" dirty="0" err="1"/>
              <a:t>InputStreamReader</a:t>
            </a:r>
            <a:r>
              <a:rPr lang="en-US" dirty="0"/>
              <a:t> and </a:t>
            </a:r>
            <a:r>
              <a:rPr lang="en-US" dirty="0" err="1"/>
              <a:t>BufferedReader</a:t>
            </a:r>
            <a:endParaRPr lang="en-US" dirty="0"/>
          </a:p>
        </p:txBody>
      </p:sp>
      <p:sp>
        <p:nvSpPr>
          <p:cNvPr id="3" name="Content Placeholder 2"/>
          <p:cNvSpPr>
            <a:spLocks noGrp="1"/>
          </p:cNvSpPr>
          <p:nvPr>
            <p:ph idx="1"/>
          </p:nvPr>
        </p:nvSpPr>
        <p:spPr>
          <a:xfrm>
            <a:off x="609600" y="1868424"/>
            <a:ext cx="10972800" cy="4532376"/>
          </a:xfrm>
        </p:spPr>
        <p:txBody>
          <a:bodyPr>
            <a:normAutofit fontScale="92500" lnSpcReduction="10000"/>
          </a:bodyPr>
          <a:lstStyle/>
          <a:p>
            <a:pPr marL="109728" indent="0">
              <a:buNone/>
            </a:pPr>
            <a:r>
              <a:rPr lang="en-US" sz="2400" dirty="0"/>
              <a:t>In this example, we are connecting the </a:t>
            </a:r>
            <a:r>
              <a:rPr lang="en-US" sz="2400" dirty="0" err="1"/>
              <a:t>BufferedReader</a:t>
            </a:r>
            <a:r>
              <a:rPr lang="en-US" sz="2400" dirty="0"/>
              <a:t> stream with the </a:t>
            </a:r>
            <a:r>
              <a:rPr lang="en-US" sz="2400" dirty="0" err="1"/>
              <a:t>InputStreamReader</a:t>
            </a:r>
            <a:r>
              <a:rPr lang="en-US" sz="2400" dirty="0"/>
              <a:t> stream for reading the line by line data from the </a:t>
            </a:r>
            <a:r>
              <a:rPr lang="en-US" sz="2400" dirty="0" smtClean="0"/>
              <a:t>keyboard.</a:t>
            </a:r>
          </a:p>
          <a:p>
            <a:pPr marL="109728" indent="0">
              <a:buNone/>
            </a:pPr>
            <a:endParaRPr lang="en-US" sz="1800" b="1" dirty="0" smtClean="0">
              <a:latin typeface="Courier"/>
            </a:endParaRPr>
          </a:p>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BufferedReaderExample</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a:t>
            </a:r>
            <a:r>
              <a:rPr lang="en-US" sz="1800" b="1" dirty="0">
                <a:latin typeface="Courier"/>
              </a:rPr>
              <a:t>throws</a:t>
            </a:r>
            <a:r>
              <a:rPr lang="en-US" sz="1800" dirty="0">
                <a:latin typeface="Courier"/>
              </a:rPr>
              <a:t> Exception{             </a:t>
            </a:r>
          </a:p>
          <a:p>
            <a:pPr marL="109728" indent="0">
              <a:buNone/>
            </a:pPr>
            <a:r>
              <a:rPr lang="en-US" sz="1800" dirty="0">
                <a:latin typeface="Courier"/>
              </a:rPr>
              <a:t>    </a:t>
            </a:r>
            <a:r>
              <a:rPr lang="en-US" sz="1800" dirty="0" err="1">
                <a:latin typeface="Courier"/>
              </a:rPr>
              <a:t>InputStreamReader</a:t>
            </a:r>
            <a:r>
              <a:rPr lang="en-US" sz="1800" dirty="0">
                <a:latin typeface="Courier"/>
              </a:rPr>
              <a:t> r=</a:t>
            </a:r>
            <a:r>
              <a:rPr lang="en-US" sz="1800" b="1" dirty="0">
                <a:latin typeface="Courier"/>
              </a:rPr>
              <a:t>new</a:t>
            </a:r>
            <a:r>
              <a:rPr lang="en-US" sz="1800" dirty="0">
                <a:latin typeface="Courier"/>
              </a:rPr>
              <a:t> </a:t>
            </a:r>
            <a:r>
              <a:rPr lang="en-US" sz="1800" dirty="0" err="1">
                <a:latin typeface="Courier"/>
              </a:rPr>
              <a:t>InputStreamReader</a:t>
            </a:r>
            <a:r>
              <a:rPr lang="en-US" sz="1800" dirty="0">
                <a:latin typeface="Courier"/>
              </a:rPr>
              <a:t>(System.in);    </a:t>
            </a:r>
          </a:p>
          <a:p>
            <a:pPr marL="109728" indent="0">
              <a:buNone/>
            </a:pPr>
            <a:r>
              <a:rPr lang="en-US" sz="1800" dirty="0">
                <a:latin typeface="Courier"/>
              </a:rPr>
              <a:t>    </a:t>
            </a:r>
            <a:r>
              <a:rPr lang="en-US" sz="1800" dirty="0" err="1">
                <a:latin typeface="Courier"/>
              </a:rPr>
              <a:t>BufferedReader</a:t>
            </a:r>
            <a:r>
              <a:rPr lang="en-US" sz="1800" dirty="0">
                <a:latin typeface="Courier"/>
              </a:rPr>
              <a:t> </a:t>
            </a:r>
            <a:r>
              <a:rPr lang="en-US" sz="1800" dirty="0" err="1">
                <a:latin typeface="Courier"/>
              </a:rPr>
              <a:t>br</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BufferedReader</a:t>
            </a:r>
            <a:r>
              <a:rPr lang="en-US" sz="1800" dirty="0">
                <a:latin typeface="Courier"/>
              </a:rPr>
              <a:t>(r);            </a:t>
            </a:r>
          </a:p>
          <a:p>
            <a:pPr marL="109728" indent="0">
              <a:buNone/>
            </a:pPr>
            <a:r>
              <a:rPr lang="en-US" sz="1800" dirty="0">
                <a:latin typeface="Courier"/>
              </a:rPr>
              <a:t>    </a:t>
            </a:r>
            <a:r>
              <a:rPr lang="en-US" sz="1800" dirty="0" err="1">
                <a:latin typeface="Courier"/>
              </a:rPr>
              <a:t>System.out.println</a:t>
            </a:r>
            <a:r>
              <a:rPr lang="en-US" sz="1800" dirty="0">
                <a:latin typeface="Courier"/>
              </a:rPr>
              <a:t>("Enter your name");    </a:t>
            </a:r>
          </a:p>
          <a:p>
            <a:pPr marL="109728" indent="0">
              <a:buNone/>
            </a:pPr>
            <a:r>
              <a:rPr lang="en-US" sz="1800" dirty="0">
                <a:latin typeface="Courier"/>
              </a:rPr>
              <a:t>    String name=</a:t>
            </a:r>
            <a:r>
              <a:rPr lang="en-US" sz="1800" dirty="0" err="1">
                <a:latin typeface="Courier"/>
              </a:rPr>
              <a:t>br.readLine</a:t>
            </a: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("Welcome "+name);    </a:t>
            </a:r>
          </a:p>
          <a:p>
            <a:pPr marL="109728" indent="0">
              <a:buNone/>
            </a:pPr>
            <a:r>
              <a:rPr lang="en-US" sz="1800" dirty="0">
                <a:latin typeface="Courier"/>
              </a:rPr>
              <a:t>}    </a:t>
            </a:r>
          </a:p>
          <a:p>
            <a:pPr marL="109728" indent="0">
              <a:buNone/>
            </a:pPr>
            <a:r>
              <a:rPr lang="en-US" sz="1800" dirty="0">
                <a:latin typeface="Courier"/>
              </a:rPr>
              <a:t>}  </a:t>
            </a:r>
            <a:r>
              <a:rPr lang="en-US" sz="2000" dirty="0">
                <a:latin typeface="Courier"/>
              </a:rPr>
              <a:t>  </a:t>
            </a:r>
            <a:r>
              <a:rPr lang="en-US" sz="2400" dirty="0">
                <a:latin typeface="Courier"/>
              </a:rPr>
              <a:t> </a:t>
            </a:r>
          </a:p>
        </p:txBody>
      </p:sp>
    </p:spTree>
    <p:extLst>
      <p:ext uri="{BB962C8B-B14F-4D97-AF65-F5344CB8AC3E}">
        <p14:creationId xmlns:p14="http://schemas.microsoft.com/office/powerpoint/2010/main" val="344246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990600"/>
          </a:xfrm>
        </p:spPr>
        <p:txBody>
          <a:bodyPr>
            <a:normAutofit fontScale="90000"/>
          </a:bodyPr>
          <a:lstStyle/>
          <a:p>
            <a:r>
              <a:rPr lang="en-US" dirty="0"/>
              <a:t>Reading data from console by </a:t>
            </a:r>
            <a:r>
              <a:rPr lang="en-US" dirty="0" err="1"/>
              <a:t>InputStreamReader</a:t>
            </a:r>
            <a:r>
              <a:rPr lang="en-US" dirty="0"/>
              <a:t> and </a:t>
            </a:r>
            <a:r>
              <a:rPr lang="en-US" dirty="0" err="1"/>
              <a:t>BufferedReader</a:t>
            </a:r>
            <a:endParaRPr lang="en-US" dirty="0"/>
          </a:p>
        </p:txBody>
      </p:sp>
      <p:sp>
        <p:nvSpPr>
          <p:cNvPr id="5" name="Content Placeholder 2"/>
          <p:cNvSpPr>
            <a:spLocks noGrp="1"/>
          </p:cNvSpPr>
          <p:nvPr>
            <p:ph idx="1"/>
          </p:nvPr>
        </p:nvSpPr>
        <p:spPr>
          <a:xfrm>
            <a:off x="609600" y="1868424"/>
            <a:ext cx="10972800" cy="3795776"/>
          </a:xfrm>
        </p:spPr>
        <p:txBody>
          <a:bodyPr>
            <a:normAutofit/>
          </a:bodyPr>
          <a:lstStyle/>
          <a:p>
            <a:pPr marL="109728" indent="0">
              <a:buNone/>
            </a:pPr>
            <a:r>
              <a:rPr lang="en-US" dirty="0" smtClean="0"/>
              <a:t>Output:</a:t>
            </a:r>
          </a:p>
          <a:p>
            <a:pPr marL="109728" indent="0">
              <a:buNone/>
            </a:pPr>
            <a:endParaRPr lang="en-US" sz="1800" dirty="0" smtClean="0">
              <a:latin typeface="Courier"/>
            </a:endParaRPr>
          </a:p>
          <a:p>
            <a:pPr marL="109728" indent="0">
              <a:lnSpc>
                <a:spcPct val="150000"/>
              </a:lnSpc>
              <a:buNone/>
            </a:pPr>
            <a:r>
              <a:rPr lang="en-US" sz="1800" dirty="0">
                <a:latin typeface="Courier"/>
              </a:rPr>
              <a:t>Enter your name</a:t>
            </a:r>
          </a:p>
          <a:p>
            <a:pPr marL="109728" indent="0">
              <a:lnSpc>
                <a:spcPct val="150000"/>
              </a:lnSpc>
              <a:buNone/>
            </a:pPr>
            <a:r>
              <a:rPr lang="en-US" sz="1800" dirty="0" err="1">
                <a:latin typeface="Courier"/>
              </a:rPr>
              <a:t>Nakul</a:t>
            </a:r>
            <a:r>
              <a:rPr lang="en-US" sz="1800" dirty="0">
                <a:latin typeface="Courier"/>
              </a:rPr>
              <a:t> Jain</a:t>
            </a:r>
          </a:p>
          <a:p>
            <a:pPr marL="109728" indent="0">
              <a:lnSpc>
                <a:spcPct val="150000"/>
              </a:lnSpc>
              <a:buNone/>
            </a:pPr>
            <a:r>
              <a:rPr lang="en-US" sz="1800" dirty="0">
                <a:latin typeface="Courier"/>
              </a:rPr>
              <a:t>Welcome </a:t>
            </a:r>
            <a:r>
              <a:rPr lang="en-US" sz="1800" dirty="0" err="1">
                <a:latin typeface="Courier"/>
              </a:rPr>
              <a:t>Nakul</a:t>
            </a:r>
            <a:r>
              <a:rPr lang="en-US" sz="1800" dirty="0">
                <a:latin typeface="Courier"/>
              </a:rPr>
              <a:t> Jain</a:t>
            </a:r>
          </a:p>
        </p:txBody>
      </p:sp>
    </p:spTree>
    <p:extLst>
      <p:ext uri="{BB962C8B-B14F-4D97-AF65-F5344CB8AC3E}">
        <p14:creationId xmlns:p14="http://schemas.microsoft.com/office/powerpoint/2010/main" val="20442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990600"/>
          </a:xfrm>
        </p:spPr>
        <p:txBody>
          <a:bodyPr>
            <a:normAutofit fontScale="90000"/>
          </a:bodyPr>
          <a:lstStyle/>
          <a:p>
            <a:r>
              <a:rPr lang="en-US" dirty="0"/>
              <a:t>Reading data from console by </a:t>
            </a:r>
            <a:r>
              <a:rPr lang="en-US" dirty="0" err="1"/>
              <a:t>InputStreamReader</a:t>
            </a:r>
            <a:r>
              <a:rPr lang="en-US" dirty="0"/>
              <a:t> and </a:t>
            </a:r>
            <a:r>
              <a:rPr lang="en-US" dirty="0" err="1"/>
              <a:t>BufferedReader</a:t>
            </a:r>
            <a:endParaRPr lang="en-US" dirty="0"/>
          </a:p>
        </p:txBody>
      </p:sp>
      <p:pic>
        <p:nvPicPr>
          <p:cNvPr id="4" name="Picture 3"/>
          <p:cNvPicPr>
            <a:picLocks noChangeAspect="1"/>
          </p:cNvPicPr>
          <p:nvPr/>
        </p:nvPicPr>
        <p:blipFill>
          <a:blip r:embed="rId3"/>
          <a:stretch>
            <a:fillRect/>
          </a:stretch>
        </p:blipFill>
        <p:spPr>
          <a:xfrm>
            <a:off x="1817862" y="2286142"/>
            <a:ext cx="8556276" cy="3504277"/>
          </a:xfrm>
          <a:prstGeom prst="rect">
            <a:avLst/>
          </a:prstGeom>
        </p:spPr>
      </p:pic>
    </p:spTree>
    <p:extLst>
      <p:ext uri="{BB962C8B-B14F-4D97-AF65-F5344CB8AC3E}">
        <p14:creationId xmlns:p14="http://schemas.microsoft.com/office/powerpoint/2010/main" val="393582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354</TotalTime>
  <Words>4567</Words>
  <Application>Microsoft Office PowerPoint</Application>
  <PresentationFormat>Widescreen</PresentationFormat>
  <Paragraphs>923</Paragraphs>
  <Slides>102</Slides>
  <Notes>101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102</vt:i4>
      </vt:variant>
    </vt:vector>
  </HeadingPairs>
  <TitlesOfParts>
    <vt:vector size="107" baseType="lpstr">
      <vt:lpstr>Arial</vt:lpstr>
      <vt:lpstr>Calibri</vt:lpstr>
      <vt:lpstr>Calibri Light</vt:lpstr>
      <vt:lpstr>Courier</vt:lpstr>
      <vt:lpstr>g2academy - ppt template - v2</vt:lpstr>
      <vt:lpstr>JAVA BOOTCAMP   DAY 07</vt:lpstr>
      <vt:lpstr>Collections/Data Structures in Java</vt:lpstr>
      <vt:lpstr>Collections</vt:lpstr>
      <vt:lpstr>Collections</vt:lpstr>
      <vt:lpstr>Hierarchy of Collection Framework</vt:lpstr>
      <vt:lpstr>Methods of Collection interface</vt:lpstr>
      <vt:lpstr>Iterator interface</vt:lpstr>
      <vt:lpstr>Iterator interface</vt:lpstr>
      <vt:lpstr>Java ArrayList</vt:lpstr>
      <vt:lpstr>Java ArrayList</vt:lpstr>
      <vt:lpstr>Java ArrayList</vt:lpstr>
      <vt:lpstr>Java ArrayList</vt:lpstr>
      <vt:lpstr>Java ArrayList Example</vt:lpstr>
      <vt:lpstr>Two ways to iterate the elements of collection in java</vt:lpstr>
      <vt:lpstr>Iterating Collection through for-each loop</vt:lpstr>
      <vt:lpstr>User-defined class objects in Java ArrayList</vt:lpstr>
      <vt:lpstr>User-defined class objects in Java ArrayList</vt:lpstr>
      <vt:lpstr>Example of addAll(Collection c) method</vt:lpstr>
      <vt:lpstr>Example of removeAll() method</vt:lpstr>
      <vt:lpstr>Example of retainAll() method</vt:lpstr>
      <vt:lpstr>Java LinkedList class</vt:lpstr>
      <vt:lpstr>Java LinkedList class</vt:lpstr>
      <vt:lpstr>LinkedList class declaration</vt:lpstr>
      <vt:lpstr>Methods of Java LinkedList</vt:lpstr>
      <vt:lpstr>Java LinkedList Example</vt:lpstr>
      <vt:lpstr>Difference between ArrayList and LinkedList</vt:lpstr>
      <vt:lpstr>Example of ArrayList and LinkedList in Java</vt:lpstr>
      <vt:lpstr>Searching and Sorting</vt:lpstr>
      <vt:lpstr>Searching and Sorting</vt:lpstr>
      <vt:lpstr>Simple Search or Linear Search</vt:lpstr>
      <vt:lpstr>Simple Search or Linear Search</vt:lpstr>
      <vt:lpstr>Simple Search or Linear Search</vt:lpstr>
      <vt:lpstr>Simple Search or Linear Search</vt:lpstr>
      <vt:lpstr>Binary Search</vt:lpstr>
      <vt:lpstr>Binary Search</vt:lpstr>
      <vt:lpstr>Binary Search</vt:lpstr>
      <vt:lpstr>Binary Search</vt:lpstr>
      <vt:lpstr>Binary Search</vt:lpstr>
      <vt:lpstr>Binary Search</vt:lpstr>
      <vt:lpstr>Binary Search</vt:lpstr>
      <vt:lpstr>Binary Search</vt:lpstr>
      <vt:lpstr>Bubble Sort </vt:lpstr>
      <vt:lpstr>Bubble Sort </vt:lpstr>
      <vt:lpstr>Bubble Sort </vt:lpstr>
      <vt:lpstr>I/O</vt:lpstr>
      <vt:lpstr>Java I/O</vt:lpstr>
      <vt:lpstr>Stream</vt:lpstr>
      <vt:lpstr>Stream</vt:lpstr>
      <vt:lpstr>OutputStream vs InputStream</vt:lpstr>
      <vt:lpstr>OutputStream vs InputStream</vt:lpstr>
      <vt:lpstr>OutputStream class</vt:lpstr>
      <vt:lpstr>OutputStream Hierarchy</vt:lpstr>
      <vt:lpstr>FileOutputStream Class</vt:lpstr>
      <vt:lpstr>FileOutputStream methods</vt:lpstr>
      <vt:lpstr>Example 1: write byte</vt:lpstr>
      <vt:lpstr>Example 1: write byte</vt:lpstr>
      <vt:lpstr>Example 2: write string</vt:lpstr>
      <vt:lpstr>Example 2: write string</vt:lpstr>
      <vt:lpstr>FileInputStream Class</vt:lpstr>
      <vt:lpstr>FileInputStream methods</vt:lpstr>
      <vt:lpstr>Example 1: read single character</vt:lpstr>
      <vt:lpstr>Example 1: read single character</vt:lpstr>
      <vt:lpstr>Example 2: read all characters</vt:lpstr>
      <vt:lpstr>BufferedOutputStream Class</vt:lpstr>
      <vt:lpstr>BufferedOutputStream constructors</vt:lpstr>
      <vt:lpstr>BufferedOutputStream methods</vt:lpstr>
      <vt:lpstr>Example of BufferedOutputStream</vt:lpstr>
      <vt:lpstr>Example of BufferedOutputStream</vt:lpstr>
      <vt:lpstr>BufferedInputStream Class</vt:lpstr>
      <vt:lpstr>BufferedInputStream constructors</vt:lpstr>
      <vt:lpstr>BufferedInputStream methods</vt:lpstr>
      <vt:lpstr>Example of BufferedInputStream</vt:lpstr>
      <vt:lpstr>Example of BufferedOutputStream</vt:lpstr>
      <vt:lpstr>FilePermission Class</vt:lpstr>
      <vt:lpstr>FilePermission constructors</vt:lpstr>
      <vt:lpstr>FilePermission methods</vt:lpstr>
      <vt:lpstr>Example of FilePermission</vt:lpstr>
      <vt:lpstr>Example of FilePermission</vt:lpstr>
      <vt:lpstr>FileWriter Class</vt:lpstr>
      <vt:lpstr>FileWriter constructors</vt:lpstr>
      <vt:lpstr>Example of FileWriter</vt:lpstr>
      <vt:lpstr>Example of FileWriter</vt:lpstr>
      <vt:lpstr>FileReader Class</vt:lpstr>
      <vt:lpstr>FileReader constructors</vt:lpstr>
      <vt:lpstr>Example of FileReader </vt:lpstr>
      <vt:lpstr>Example of FileReader </vt:lpstr>
      <vt:lpstr>BufferedWriter Class</vt:lpstr>
      <vt:lpstr>BufferedWriter constructors</vt:lpstr>
      <vt:lpstr>BufferedWriter methods</vt:lpstr>
      <vt:lpstr>Example of BufferedWriter </vt:lpstr>
      <vt:lpstr>Example of BufferedWriter </vt:lpstr>
      <vt:lpstr>BufferedReader Class</vt:lpstr>
      <vt:lpstr>BufferedReader constructors</vt:lpstr>
      <vt:lpstr>BufferedReader methods</vt:lpstr>
      <vt:lpstr>Example of BufferedReader</vt:lpstr>
      <vt:lpstr>Example of BufferedWriter </vt:lpstr>
      <vt:lpstr>Reading data from console by InputStreamReader and BufferedReader</vt:lpstr>
      <vt:lpstr>Reading data from console by InputStreamReader and BufferedReader</vt:lpstr>
      <vt:lpstr>Reading data from console by InputStreamReader and BufferedReader</vt:lpstr>
      <vt:lpstr>Another example of reading data from console until user writes stop</vt:lpstr>
      <vt:lpstr>Another example of reading data from console until user writes stop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39</cp:revision>
  <dcterms:created xsi:type="dcterms:W3CDTF">2017-08-02T08:53:38Z</dcterms:created>
  <dcterms:modified xsi:type="dcterms:W3CDTF">2020-06-11T04:26:44Z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