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2"/>
  </p:notesMasterIdLst>
  <p:handoutMasterIdLst>
    <p:handoutMasterId r:id="rId73"/>
  </p:handoutMasterIdLst>
  <p:sldIdLst>
    <p:sldId id="257"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2" r:id="rId68"/>
    <p:sldId id="393" r:id="rId69"/>
    <p:sldId id="394" r:id="rId70"/>
    <p:sldId id="32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9911" autoAdjust="0"/>
  </p:normalViewPr>
  <p:slideViewPr>
    <p:cSldViewPr snapToGrid="0">
      <p:cViewPr varScale="1">
        <p:scale>
          <a:sx n="89" d="100"/>
          <a:sy n="89" d="100"/>
        </p:scale>
        <p:origin x="326"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6/11/2020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2607698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2217279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2656240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3595196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1346396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2705564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3623726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1087100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304141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161688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2953908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2545980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3175559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2801364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3342783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3808270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663022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322183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2121431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865350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7608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511717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2220907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2849291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30181858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1845237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4214298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33622115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158418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31167182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27305047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3221383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22218564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12934817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17078933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2281394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21734398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18467858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16472634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38260524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21728635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36623292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325507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32475172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23427607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865273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4460788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27739768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37684912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4309104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16067784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57</a:t>
            </a:fld>
            <a:endParaRPr lang="en-US" dirty="0"/>
          </a:p>
        </p:txBody>
      </p:sp>
    </p:spTree>
    <p:extLst>
      <p:ext uri="{BB962C8B-B14F-4D97-AF65-F5344CB8AC3E}">
        <p14:creationId xmlns:p14="http://schemas.microsoft.com/office/powerpoint/2010/main" val="7992726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58</a:t>
            </a:fld>
            <a:endParaRPr lang="en-US" dirty="0"/>
          </a:p>
        </p:txBody>
      </p:sp>
    </p:spTree>
    <p:extLst>
      <p:ext uri="{BB962C8B-B14F-4D97-AF65-F5344CB8AC3E}">
        <p14:creationId xmlns:p14="http://schemas.microsoft.com/office/powerpoint/2010/main" val="41112023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2591074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5636980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26329706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26106174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62</a:t>
            </a:fld>
            <a:endParaRPr lang="en-US" dirty="0"/>
          </a:p>
        </p:txBody>
      </p:sp>
    </p:spTree>
    <p:extLst>
      <p:ext uri="{BB962C8B-B14F-4D97-AF65-F5344CB8AC3E}">
        <p14:creationId xmlns:p14="http://schemas.microsoft.com/office/powerpoint/2010/main" val="26739281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63</a:t>
            </a:fld>
            <a:endParaRPr lang="en-US" dirty="0"/>
          </a:p>
        </p:txBody>
      </p:sp>
    </p:spTree>
    <p:extLst>
      <p:ext uri="{BB962C8B-B14F-4D97-AF65-F5344CB8AC3E}">
        <p14:creationId xmlns:p14="http://schemas.microsoft.com/office/powerpoint/2010/main" val="24124715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64</a:t>
            </a:fld>
            <a:endParaRPr lang="en-US" dirty="0"/>
          </a:p>
        </p:txBody>
      </p:sp>
    </p:spTree>
    <p:extLst>
      <p:ext uri="{BB962C8B-B14F-4D97-AF65-F5344CB8AC3E}">
        <p14:creationId xmlns:p14="http://schemas.microsoft.com/office/powerpoint/2010/main" val="32808936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65</a:t>
            </a:fld>
            <a:endParaRPr lang="en-US" dirty="0"/>
          </a:p>
        </p:txBody>
      </p:sp>
    </p:spTree>
    <p:extLst>
      <p:ext uri="{BB962C8B-B14F-4D97-AF65-F5344CB8AC3E}">
        <p14:creationId xmlns:p14="http://schemas.microsoft.com/office/powerpoint/2010/main" val="5130124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66</a:t>
            </a:fld>
            <a:endParaRPr lang="en-US" dirty="0"/>
          </a:p>
        </p:txBody>
      </p:sp>
    </p:spTree>
    <p:extLst>
      <p:ext uri="{BB962C8B-B14F-4D97-AF65-F5344CB8AC3E}">
        <p14:creationId xmlns:p14="http://schemas.microsoft.com/office/powerpoint/2010/main" val="3636644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67</a:t>
            </a:fld>
            <a:endParaRPr lang="en-US" dirty="0"/>
          </a:p>
        </p:txBody>
      </p:sp>
    </p:spTree>
    <p:extLst>
      <p:ext uri="{BB962C8B-B14F-4D97-AF65-F5344CB8AC3E}">
        <p14:creationId xmlns:p14="http://schemas.microsoft.com/office/powerpoint/2010/main" val="21048319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68</a:t>
            </a:fld>
            <a:endParaRPr lang="en-US" dirty="0"/>
          </a:p>
        </p:txBody>
      </p:sp>
    </p:spTree>
    <p:extLst>
      <p:ext uri="{BB962C8B-B14F-4D97-AF65-F5344CB8AC3E}">
        <p14:creationId xmlns:p14="http://schemas.microsoft.com/office/powerpoint/2010/main" val="26390781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69</a:t>
            </a:fld>
            <a:endParaRPr lang="en-US" dirty="0"/>
          </a:p>
        </p:txBody>
      </p:sp>
    </p:spTree>
    <p:extLst>
      <p:ext uri="{BB962C8B-B14F-4D97-AF65-F5344CB8AC3E}">
        <p14:creationId xmlns:p14="http://schemas.microsoft.com/office/powerpoint/2010/main" val="724937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424975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1692522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415666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6/11/2020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6/11/2020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6/11/2020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6/11/2020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6/11/2020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6/11/2020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a:t>
            </a:r>
            <a:r>
              <a:rPr lang="en-US" dirty="0" smtClean="0"/>
              <a:t>BOOTCAMP </a:t>
            </a:r>
            <a:r>
              <a:rPr lang="en-US"/>
              <a:t/>
            </a:r>
            <a:br>
              <a:rPr lang="en-US"/>
            </a:br>
            <a:r>
              <a:rPr lang="en-US" smtClean="0"/>
              <a:t>DAY 07</a:t>
            </a:r>
            <a:endParaRPr lang="en-US" dirty="0"/>
          </a:p>
        </p:txBody>
      </p:sp>
      <p:sp>
        <p:nvSpPr>
          <p:cNvPr id="3" name="Subtitle 2"/>
          <p:cNvSpPr>
            <a:spLocks noGrp="1"/>
          </p:cNvSpPr>
          <p:nvPr>
            <p:ph type="subTitle" idx="1"/>
          </p:nvPr>
        </p:nvSpPr>
        <p:spPr/>
        <p:txBody>
          <a:bodyPr/>
          <a:lstStyle/>
          <a:p>
            <a:r>
              <a:rPr lang="en-US" dirty="0"/>
              <a:t>Presented by</a:t>
            </a:r>
          </a:p>
          <a:p>
            <a:r>
              <a:rPr lang="en-US" smtClean="0"/>
              <a:t>G2Academy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extends Keyword</a:t>
            </a:r>
          </a:p>
        </p:txBody>
      </p:sp>
      <p:sp>
        <p:nvSpPr>
          <p:cNvPr id="3" name="Content Placeholder 2"/>
          <p:cNvSpPr>
            <a:spLocks noGrp="1"/>
          </p:cNvSpPr>
          <p:nvPr>
            <p:ph idx="1"/>
          </p:nvPr>
        </p:nvSpPr>
        <p:spPr>
          <a:xfrm>
            <a:off x="609600" y="1868424"/>
            <a:ext cx="10972800" cy="4570476"/>
          </a:xfrm>
        </p:spPr>
        <p:txBody>
          <a:bodyPr>
            <a:noAutofit/>
          </a:bodyPr>
          <a:lstStyle/>
          <a:p>
            <a:pPr marL="402336" lvl="1" indent="0" algn="just">
              <a:buNone/>
            </a:pPr>
            <a:r>
              <a:rPr lang="en-US" sz="2000" dirty="0">
                <a:latin typeface="Courier"/>
              </a:rPr>
              <a:t>Calculation </a:t>
            </a:r>
            <a:r>
              <a:rPr lang="en-US" sz="2000" dirty="0" err="1">
                <a:latin typeface="Courier"/>
              </a:rPr>
              <a:t>cal</a:t>
            </a:r>
            <a:r>
              <a:rPr lang="en-US" sz="2000" dirty="0">
                <a:latin typeface="Courier"/>
              </a:rPr>
              <a:t> = new </a:t>
            </a:r>
            <a:r>
              <a:rPr lang="en-US" sz="2000" dirty="0" err="1">
                <a:latin typeface="Courier"/>
              </a:rPr>
              <a:t>My_Calculation</a:t>
            </a:r>
            <a:r>
              <a:rPr lang="en-US" sz="2000" dirty="0">
                <a:latin typeface="Courier"/>
              </a:rPr>
              <a:t>();</a:t>
            </a:r>
          </a:p>
          <a:p>
            <a:pPr marL="402336" lvl="1" indent="0" algn="just">
              <a:buNone/>
            </a:pPr>
            <a:r>
              <a:rPr lang="en-US" sz="2000" dirty="0" err="1">
                <a:latin typeface="Courier"/>
              </a:rPr>
              <a:t>demo.addition</a:t>
            </a:r>
            <a:r>
              <a:rPr lang="en-US" sz="2000" dirty="0">
                <a:latin typeface="Courier"/>
              </a:rPr>
              <a:t>(a, b);</a:t>
            </a:r>
          </a:p>
          <a:p>
            <a:pPr marL="402336" lvl="1" indent="0" algn="just">
              <a:buNone/>
            </a:pPr>
            <a:r>
              <a:rPr lang="en-US" sz="2000" dirty="0" err="1">
                <a:latin typeface="Courier"/>
              </a:rPr>
              <a:t>demo.Subtraction</a:t>
            </a:r>
            <a:r>
              <a:rPr lang="en-US" sz="2000" dirty="0">
                <a:latin typeface="Courier"/>
              </a:rPr>
              <a:t>(a, b</a:t>
            </a:r>
            <a:r>
              <a:rPr lang="en-US" sz="2000" dirty="0" smtClean="0">
                <a:latin typeface="Courier"/>
              </a:rPr>
              <a:t>);</a:t>
            </a:r>
          </a:p>
          <a:p>
            <a:pPr algn="just"/>
            <a:endParaRPr lang="en-US" dirty="0"/>
          </a:p>
          <a:p>
            <a:pPr algn="just"/>
            <a:r>
              <a:rPr lang="en-US" dirty="0"/>
              <a:t>Note − A subclass inherits all the members (fields, methods, and nested classes) from its superclass. Constructors are not members, so they are not inherited by subclasses, but the constructor of the superclass can be invoked from the subclass.</a:t>
            </a:r>
          </a:p>
        </p:txBody>
      </p:sp>
    </p:spTree>
    <p:extLst>
      <p:ext uri="{BB962C8B-B14F-4D97-AF65-F5344CB8AC3E}">
        <p14:creationId xmlns:p14="http://schemas.microsoft.com/office/powerpoint/2010/main" val="233987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The super keyword</a:t>
            </a:r>
          </a:p>
        </p:txBody>
      </p:sp>
      <p:sp>
        <p:nvSpPr>
          <p:cNvPr id="3" name="Content Placeholder 2"/>
          <p:cNvSpPr>
            <a:spLocks noGrp="1"/>
          </p:cNvSpPr>
          <p:nvPr>
            <p:ph idx="1"/>
          </p:nvPr>
        </p:nvSpPr>
        <p:spPr>
          <a:xfrm>
            <a:off x="609600" y="1868424"/>
            <a:ext cx="10972800" cy="4037076"/>
          </a:xfrm>
        </p:spPr>
        <p:txBody>
          <a:bodyPr>
            <a:noAutofit/>
          </a:bodyPr>
          <a:lstStyle/>
          <a:p>
            <a:pPr algn="just"/>
            <a:r>
              <a:rPr lang="en-US" sz="3200" dirty="0"/>
              <a:t>The </a:t>
            </a:r>
            <a:r>
              <a:rPr lang="en-US" sz="3200" b="1" dirty="0"/>
              <a:t>super</a:t>
            </a:r>
            <a:r>
              <a:rPr lang="en-US" sz="3200" dirty="0"/>
              <a:t> keyword is similar to </a:t>
            </a:r>
            <a:r>
              <a:rPr lang="en-US" sz="3200" b="1" dirty="0"/>
              <a:t>this</a:t>
            </a:r>
            <a:r>
              <a:rPr lang="en-US" sz="3200" dirty="0"/>
              <a:t> keyword. Following are the scenarios where the super keyword is used.</a:t>
            </a:r>
          </a:p>
          <a:p>
            <a:pPr lvl="1" algn="just"/>
            <a:r>
              <a:rPr lang="en-US" sz="3200" dirty="0"/>
              <a:t>It is used to </a:t>
            </a:r>
            <a:r>
              <a:rPr lang="en-US" sz="3200" b="1" dirty="0"/>
              <a:t>differentiate the members</a:t>
            </a:r>
            <a:r>
              <a:rPr lang="en-US" sz="3200" dirty="0"/>
              <a:t> of superclass from the members of subclass, if they have same names.</a:t>
            </a:r>
          </a:p>
          <a:p>
            <a:pPr lvl="1" algn="just"/>
            <a:r>
              <a:rPr lang="en-US" sz="3200" dirty="0"/>
              <a:t>It is used to </a:t>
            </a:r>
            <a:r>
              <a:rPr lang="en-US" sz="3200" b="1" dirty="0"/>
              <a:t>invoke the superclass</a:t>
            </a:r>
            <a:r>
              <a:rPr lang="en-US" sz="3200" dirty="0"/>
              <a:t> constructor from subclass</a:t>
            </a:r>
            <a:r>
              <a:rPr lang="en-US" sz="3200" dirty="0" smtClean="0"/>
              <a:t>.</a:t>
            </a:r>
          </a:p>
        </p:txBody>
      </p:sp>
    </p:spTree>
    <p:extLst>
      <p:ext uri="{BB962C8B-B14F-4D97-AF65-F5344CB8AC3E}">
        <p14:creationId xmlns:p14="http://schemas.microsoft.com/office/powerpoint/2010/main" val="147689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The super keyword</a:t>
            </a:r>
          </a:p>
        </p:txBody>
      </p:sp>
      <p:sp>
        <p:nvSpPr>
          <p:cNvPr id="3" name="Content Placeholder 2"/>
          <p:cNvSpPr>
            <a:spLocks noGrp="1"/>
          </p:cNvSpPr>
          <p:nvPr>
            <p:ph idx="1"/>
          </p:nvPr>
        </p:nvSpPr>
        <p:spPr>
          <a:xfrm>
            <a:off x="609600" y="1868424"/>
            <a:ext cx="10972800" cy="4037076"/>
          </a:xfrm>
        </p:spPr>
        <p:txBody>
          <a:bodyPr>
            <a:noAutofit/>
          </a:bodyPr>
          <a:lstStyle/>
          <a:p>
            <a:pPr algn="just"/>
            <a:r>
              <a:rPr lang="en-US" dirty="0" smtClean="0"/>
              <a:t>If </a:t>
            </a:r>
            <a:r>
              <a:rPr lang="en-US" dirty="0"/>
              <a:t>a class is inheriting the properties of another class. And if the members of the superclass have the names same as the sub class, to differentiate these variables we use super keyword as shown below</a:t>
            </a:r>
            <a:r>
              <a:rPr lang="en-US" dirty="0" smtClean="0"/>
              <a:t>.</a:t>
            </a:r>
          </a:p>
          <a:p>
            <a:pPr algn="just"/>
            <a:endParaRPr lang="en-US" dirty="0"/>
          </a:p>
          <a:p>
            <a:pPr marL="402336" lvl="1" indent="0" algn="just">
              <a:buNone/>
            </a:pPr>
            <a:r>
              <a:rPr lang="en-US" dirty="0" err="1">
                <a:latin typeface="Courier"/>
              </a:rPr>
              <a:t>super.variable</a:t>
            </a:r>
            <a:endParaRPr lang="en-US" dirty="0">
              <a:latin typeface="Courier"/>
            </a:endParaRPr>
          </a:p>
          <a:p>
            <a:pPr marL="402336" lvl="1" indent="0" algn="just">
              <a:buNone/>
            </a:pPr>
            <a:r>
              <a:rPr lang="en-US" dirty="0" err="1">
                <a:latin typeface="Courier"/>
              </a:rPr>
              <a:t>super.method</a:t>
            </a:r>
            <a:r>
              <a:rPr lang="en-US" dirty="0">
                <a:latin typeface="Courier"/>
              </a:rPr>
              <a:t>();</a:t>
            </a:r>
          </a:p>
        </p:txBody>
      </p:sp>
    </p:spTree>
    <p:extLst>
      <p:ext uri="{BB962C8B-B14F-4D97-AF65-F5344CB8AC3E}">
        <p14:creationId xmlns:p14="http://schemas.microsoft.com/office/powerpoint/2010/main" val="23959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The super keyword</a:t>
            </a:r>
          </a:p>
        </p:txBody>
      </p:sp>
      <p:sp>
        <p:nvSpPr>
          <p:cNvPr id="3" name="Content Placeholder 2"/>
          <p:cNvSpPr>
            <a:spLocks noGrp="1"/>
          </p:cNvSpPr>
          <p:nvPr>
            <p:ph idx="1"/>
          </p:nvPr>
        </p:nvSpPr>
        <p:spPr>
          <a:xfrm>
            <a:off x="609600" y="1868424"/>
            <a:ext cx="10972800" cy="4037076"/>
          </a:xfrm>
        </p:spPr>
        <p:txBody>
          <a:bodyPr>
            <a:noAutofit/>
          </a:bodyPr>
          <a:lstStyle/>
          <a:p>
            <a:pPr algn="just"/>
            <a:r>
              <a:rPr lang="en-US" dirty="0"/>
              <a:t>In the given program, you have two classes namely </a:t>
            </a:r>
            <a:r>
              <a:rPr lang="en-US" i="1" dirty="0" err="1"/>
              <a:t>Sub_class</a:t>
            </a:r>
            <a:r>
              <a:rPr lang="en-US" dirty="0"/>
              <a:t> and </a:t>
            </a:r>
            <a:r>
              <a:rPr lang="en-US" i="1" dirty="0" err="1"/>
              <a:t>Super_class</a:t>
            </a:r>
            <a:r>
              <a:rPr lang="en-US" dirty="0"/>
              <a:t>, both have a method named display() with different implementations, and a variable named </a:t>
            </a:r>
            <a:r>
              <a:rPr lang="en-US" dirty="0" err="1"/>
              <a:t>num</a:t>
            </a:r>
            <a:r>
              <a:rPr lang="en-US" dirty="0"/>
              <a:t> with different values. </a:t>
            </a:r>
            <a:endParaRPr lang="en-US" dirty="0" smtClean="0"/>
          </a:p>
          <a:p>
            <a:pPr algn="just"/>
            <a:r>
              <a:rPr lang="en-US" dirty="0" smtClean="0"/>
              <a:t>We </a:t>
            </a:r>
            <a:r>
              <a:rPr lang="en-US" dirty="0"/>
              <a:t>are invoking display() method of both classes and printing the value of the variable </a:t>
            </a:r>
            <a:r>
              <a:rPr lang="en-US" dirty="0" err="1"/>
              <a:t>num</a:t>
            </a:r>
            <a:r>
              <a:rPr lang="en-US" dirty="0"/>
              <a:t> of both classes. Here you can observe that we have used super keyword to differentiate the members of superclass from subclass.</a:t>
            </a:r>
            <a:endParaRPr lang="en-US" dirty="0">
              <a:latin typeface="Courier"/>
            </a:endParaRPr>
          </a:p>
        </p:txBody>
      </p:sp>
    </p:spTree>
    <p:extLst>
      <p:ext uri="{BB962C8B-B14F-4D97-AF65-F5344CB8AC3E}">
        <p14:creationId xmlns:p14="http://schemas.microsoft.com/office/powerpoint/2010/main" val="242944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60400"/>
          </a:xfrm>
        </p:spPr>
        <p:txBody>
          <a:bodyPr>
            <a:normAutofit fontScale="90000"/>
          </a:bodyPr>
          <a:lstStyle/>
          <a:p>
            <a:r>
              <a:rPr lang="en-US" dirty="0"/>
              <a:t>The super keyword</a:t>
            </a:r>
          </a:p>
        </p:txBody>
      </p:sp>
      <p:sp>
        <p:nvSpPr>
          <p:cNvPr id="3" name="Content Placeholder 2"/>
          <p:cNvSpPr>
            <a:spLocks noGrp="1"/>
          </p:cNvSpPr>
          <p:nvPr>
            <p:ph idx="1"/>
          </p:nvPr>
        </p:nvSpPr>
        <p:spPr>
          <a:xfrm>
            <a:off x="609600" y="1295400"/>
            <a:ext cx="10972800" cy="4610100"/>
          </a:xfrm>
        </p:spPr>
        <p:txBody>
          <a:bodyPr>
            <a:noAutofit/>
          </a:bodyPr>
          <a:lstStyle/>
          <a:p>
            <a:pPr marL="109728" indent="0" algn="just">
              <a:buNone/>
            </a:pPr>
            <a:r>
              <a:rPr lang="en-US" sz="1600" dirty="0">
                <a:latin typeface="Courier"/>
              </a:rPr>
              <a:t>class </a:t>
            </a:r>
            <a:r>
              <a:rPr lang="en-US" sz="1600" dirty="0" err="1">
                <a:latin typeface="Courier"/>
              </a:rPr>
              <a:t>Super_class</a:t>
            </a:r>
            <a:r>
              <a:rPr lang="en-US" sz="1600" dirty="0">
                <a:latin typeface="Courier"/>
              </a:rPr>
              <a:t> {</a:t>
            </a:r>
          </a:p>
          <a:p>
            <a:pPr marL="109728" indent="0" algn="just">
              <a:buNone/>
            </a:pPr>
            <a:r>
              <a:rPr lang="en-US" sz="1600" dirty="0">
                <a:latin typeface="Courier"/>
              </a:rPr>
              <a:t>   </a:t>
            </a:r>
            <a:r>
              <a:rPr lang="en-US" sz="1600" dirty="0" err="1">
                <a:latin typeface="Courier"/>
              </a:rPr>
              <a:t>int</a:t>
            </a:r>
            <a:r>
              <a:rPr lang="en-US" sz="1600" dirty="0">
                <a:latin typeface="Courier"/>
              </a:rPr>
              <a:t> </a:t>
            </a:r>
            <a:r>
              <a:rPr lang="en-US" sz="1600" dirty="0" err="1">
                <a:latin typeface="Courier"/>
              </a:rPr>
              <a:t>num</a:t>
            </a:r>
            <a:r>
              <a:rPr lang="en-US" sz="1600" dirty="0">
                <a:latin typeface="Courier"/>
              </a:rPr>
              <a:t> = 20;</a:t>
            </a:r>
          </a:p>
          <a:p>
            <a:pPr marL="109728" indent="0" algn="just">
              <a:buNone/>
            </a:pPr>
            <a:endParaRPr lang="en-US" sz="1600" dirty="0">
              <a:latin typeface="Courier"/>
            </a:endParaRPr>
          </a:p>
          <a:p>
            <a:pPr marL="109728" indent="0" algn="just">
              <a:buNone/>
            </a:pPr>
            <a:r>
              <a:rPr lang="en-US" sz="1600" dirty="0">
                <a:latin typeface="Courier"/>
              </a:rPr>
              <a:t>   // display method of superclass</a:t>
            </a:r>
          </a:p>
          <a:p>
            <a:pPr marL="109728" indent="0" algn="just">
              <a:buNone/>
            </a:pPr>
            <a:r>
              <a:rPr lang="en-US" sz="1600" dirty="0">
                <a:latin typeface="Courier"/>
              </a:rPr>
              <a:t>   public void display() {</a:t>
            </a:r>
          </a:p>
          <a:p>
            <a:pPr marL="109728" indent="0" algn="just">
              <a:buNone/>
            </a:pPr>
            <a:r>
              <a:rPr lang="en-US" sz="1600" dirty="0">
                <a:latin typeface="Courier"/>
              </a:rPr>
              <a:t>      </a:t>
            </a:r>
            <a:r>
              <a:rPr lang="en-US" sz="1600" dirty="0" err="1">
                <a:latin typeface="Courier"/>
              </a:rPr>
              <a:t>System.out.println</a:t>
            </a:r>
            <a:r>
              <a:rPr lang="en-US" sz="1600" dirty="0">
                <a:latin typeface="Courier"/>
              </a:rPr>
              <a:t>("This is the display method of superclass");</a:t>
            </a:r>
          </a:p>
          <a:p>
            <a:pPr marL="109728" indent="0" algn="just">
              <a:buNone/>
            </a:pPr>
            <a:r>
              <a:rPr lang="en-US" sz="1600" dirty="0">
                <a:latin typeface="Courier"/>
              </a:rPr>
              <a:t>   }</a:t>
            </a:r>
          </a:p>
          <a:p>
            <a:pPr marL="109728" indent="0" algn="just">
              <a:buNone/>
            </a:pPr>
            <a:r>
              <a:rPr lang="en-US" sz="1600" dirty="0">
                <a:latin typeface="Courier"/>
              </a:rPr>
              <a:t>}</a:t>
            </a:r>
          </a:p>
          <a:p>
            <a:pPr marL="109728" indent="0" algn="just">
              <a:buNone/>
            </a:pPr>
            <a:endParaRPr lang="en-US" sz="1600" dirty="0">
              <a:latin typeface="Courier"/>
            </a:endParaRPr>
          </a:p>
          <a:p>
            <a:pPr marL="109728" indent="0" algn="just">
              <a:buNone/>
            </a:pPr>
            <a:r>
              <a:rPr lang="en-US" sz="1600" dirty="0">
                <a:latin typeface="Courier"/>
              </a:rPr>
              <a:t>public class </a:t>
            </a:r>
            <a:r>
              <a:rPr lang="en-US" sz="1600" dirty="0" err="1">
                <a:latin typeface="Courier"/>
              </a:rPr>
              <a:t>Sub_class</a:t>
            </a:r>
            <a:r>
              <a:rPr lang="en-US" sz="1600" dirty="0">
                <a:latin typeface="Courier"/>
              </a:rPr>
              <a:t> extends </a:t>
            </a:r>
            <a:r>
              <a:rPr lang="en-US" sz="1600" dirty="0" err="1">
                <a:latin typeface="Courier"/>
              </a:rPr>
              <a:t>Super_class</a:t>
            </a:r>
            <a:r>
              <a:rPr lang="en-US" sz="1600" dirty="0">
                <a:latin typeface="Courier"/>
              </a:rPr>
              <a:t> {</a:t>
            </a:r>
          </a:p>
          <a:p>
            <a:pPr marL="109728" indent="0" algn="just">
              <a:buNone/>
            </a:pPr>
            <a:r>
              <a:rPr lang="en-US" sz="1600" dirty="0">
                <a:latin typeface="Courier"/>
              </a:rPr>
              <a:t>   </a:t>
            </a:r>
            <a:r>
              <a:rPr lang="en-US" sz="1600" dirty="0" err="1">
                <a:latin typeface="Courier"/>
              </a:rPr>
              <a:t>int</a:t>
            </a:r>
            <a:r>
              <a:rPr lang="en-US" sz="1600" dirty="0">
                <a:latin typeface="Courier"/>
              </a:rPr>
              <a:t> </a:t>
            </a:r>
            <a:r>
              <a:rPr lang="en-US" sz="1600" dirty="0" err="1">
                <a:latin typeface="Courier"/>
              </a:rPr>
              <a:t>num</a:t>
            </a:r>
            <a:r>
              <a:rPr lang="en-US" sz="1600" dirty="0">
                <a:latin typeface="Courier"/>
              </a:rPr>
              <a:t> = 10;</a:t>
            </a:r>
          </a:p>
          <a:p>
            <a:pPr marL="109728" indent="0" algn="just">
              <a:buNone/>
            </a:pPr>
            <a:endParaRPr lang="en-US" sz="1600" dirty="0">
              <a:latin typeface="Courier"/>
            </a:endParaRPr>
          </a:p>
          <a:p>
            <a:pPr marL="109728" indent="0" algn="just">
              <a:buNone/>
            </a:pPr>
            <a:r>
              <a:rPr lang="en-US" sz="1600" dirty="0">
                <a:latin typeface="Courier"/>
              </a:rPr>
              <a:t>   // display method of sub class</a:t>
            </a:r>
          </a:p>
          <a:p>
            <a:pPr marL="109728" indent="0" algn="just">
              <a:buNone/>
            </a:pPr>
            <a:r>
              <a:rPr lang="en-US" sz="1600" dirty="0">
                <a:latin typeface="Courier"/>
              </a:rPr>
              <a:t>   public void display() {</a:t>
            </a:r>
          </a:p>
          <a:p>
            <a:pPr marL="109728" indent="0" algn="just">
              <a:buNone/>
            </a:pPr>
            <a:r>
              <a:rPr lang="en-US" sz="1600" dirty="0">
                <a:latin typeface="Courier"/>
              </a:rPr>
              <a:t>      </a:t>
            </a:r>
            <a:r>
              <a:rPr lang="en-US" sz="1600" dirty="0" err="1">
                <a:latin typeface="Courier"/>
              </a:rPr>
              <a:t>System.out.println</a:t>
            </a:r>
            <a:r>
              <a:rPr lang="en-US" sz="1600" dirty="0">
                <a:latin typeface="Courier"/>
              </a:rPr>
              <a:t>("This is the display method of subclass");</a:t>
            </a:r>
          </a:p>
          <a:p>
            <a:pPr marL="109728" indent="0" algn="just">
              <a:buNone/>
            </a:pPr>
            <a:r>
              <a:rPr lang="en-US" sz="1600" dirty="0">
                <a:latin typeface="Courier"/>
              </a:rPr>
              <a:t>   </a:t>
            </a:r>
            <a:r>
              <a:rPr lang="en-US" sz="1600" dirty="0" smtClean="0">
                <a:latin typeface="Courier"/>
              </a:rPr>
              <a:t>}</a:t>
            </a:r>
            <a:endParaRPr lang="en-US" sz="1600" dirty="0">
              <a:latin typeface="Courier"/>
            </a:endParaRPr>
          </a:p>
        </p:txBody>
      </p:sp>
    </p:spTree>
    <p:extLst>
      <p:ext uri="{BB962C8B-B14F-4D97-AF65-F5344CB8AC3E}">
        <p14:creationId xmlns:p14="http://schemas.microsoft.com/office/powerpoint/2010/main" val="50665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60400"/>
          </a:xfrm>
        </p:spPr>
        <p:txBody>
          <a:bodyPr>
            <a:normAutofit fontScale="90000"/>
          </a:bodyPr>
          <a:lstStyle/>
          <a:p>
            <a:r>
              <a:rPr lang="en-US" dirty="0"/>
              <a:t>The super keyword</a:t>
            </a:r>
          </a:p>
        </p:txBody>
      </p:sp>
      <p:sp>
        <p:nvSpPr>
          <p:cNvPr id="3" name="Content Placeholder 2"/>
          <p:cNvSpPr>
            <a:spLocks noGrp="1"/>
          </p:cNvSpPr>
          <p:nvPr>
            <p:ph idx="1"/>
          </p:nvPr>
        </p:nvSpPr>
        <p:spPr>
          <a:xfrm>
            <a:off x="609600" y="1295400"/>
            <a:ext cx="10972800" cy="4610100"/>
          </a:xfrm>
        </p:spPr>
        <p:txBody>
          <a:bodyPr>
            <a:noAutofit/>
          </a:bodyPr>
          <a:lstStyle/>
          <a:p>
            <a:pPr marL="109728" indent="0" algn="just">
              <a:buNone/>
            </a:pPr>
            <a:r>
              <a:rPr lang="en-US" sz="1600" dirty="0">
                <a:latin typeface="Courier"/>
              </a:rPr>
              <a:t> public void </a:t>
            </a:r>
            <a:r>
              <a:rPr lang="en-US" sz="1600" dirty="0" err="1">
                <a:latin typeface="Courier"/>
              </a:rPr>
              <a:t>my_method</a:t>
            </a:r>
            <a:r>
              <a:rPr lang="en-US" sz="1600" dirty="0">
                <a:latin typeface="Courier"/>
              </a:rPr>
              <a:t>() {</a:t>
            </a:r>
          </a:p>
          <a:p>
            <a:pPr marL="109728" indent="0" algn="just">
              <a:buNone/>
            </a:pPr>
            <a:r>
              <a:rPr lang="en-US" sz="1600" dirty="0">
                <a:latin typeface="Courier"/>
              </a:rPr>
              <a:t>      // Instantiating subclass</a:t>
            </a:r>
          </a:p>
          <a:p>
            <a:pPr marL="109728" indent="0" algn="just">
              <a:buNone/>
            </a:pPr>
            <a:r>
              <a:rPr lang="en-US" sz="1600" dirty="0">
                <a:latin typeface="Courier"/>
              </a:rPr>
              <a:t>      </a:t>
            </a:r>
            <a:r>
              <a:rPr lang="en-US" sz="1600" dirty="0" err="1">
                <a:latin typeface="Courier"/>
              </a:rPr>
              <a:t>Sub_class</a:t>
            </a:r>
            <a:r>
              <a:rPr lang="en-US" sz="1600" dirty="0">
                <a:latin typeface="Courier"/>
              </a:rPr>
              <a:t> sub = new </a:t>
            </a:r>
            <a:r>
              <a:rPr lang="en-US" sz="1600" dirty="0" err="1">
                <a:latin typeface="Courier"/>
              </a:rPr>
              <a:t>Sub_class</a:t>
            </a:r>
            <a:r>
              <a:rPr lang="en-US" sz="1600" dirty="0">
                <a:latin typeface="Courier"/>
              </a:rPr>
              <a:t>();</a:t>
            </a:r>
          </a:p>
          <a:p>
            <a:pPr marL="109728" indent="0" algn="just">
              <a:buNone/>
            </a:pPr>
            <a:endParaRPr lang="en-US" sz="1600" dirty="0">
              <a:latin typeface="Courier"/>
            </a:endParaRPr>
          </a:p>
          <a:p>
            <a:pPr marL="109728" indent="0" algn="just">
              <a:buNone/>
            </a:pPr>
            <a:r>
              <a:rPr lang="en-US" sz="1600" dirty="0">
                <a:latin typeface="Courier"/>
              </a:rPr>
              <a:t>      // Invoking the display() method of sub class</a:t>
            </a:r>
          </a:p>
          <a:p>
            <a:pPr marL="109728" indent="0" algn="just">
              <a:buNone/>
            </a:pPr>
            <a:r>
              <a:rPr lang="en-US" sz="1600" dirty="0">
                <a:latin typeface="Courier"/>
              </a:rPr>
              <a:t>      </a:t>
            </a:r>
            <a:r>
              <a:rPr lang="en-US" sz="1600" dirty="0" err="1">
                <a:latin typeface="Courier"/>
              </a:rPr>
              <a:t>sub.display</a:t>
            </a:r>
            <a:r>
              <a:rPr lang="en-US" sz="1600" dirty="0">
                <a:latin typeface="Courier"/>
              </a:rPr>
              <a:t>();</a:t>
            </a:r>
          </a:p>
          <a:p>
            <a:pPr marL="109728" indent="0" algn="just">
              <a:buNone/>
            </a:pPr>
            <a:endParaRPr lang="en-US" sz="1600" dirty="0">
              <a:latin typeface="Courier"/>
            </a:endParaRPr>
          </a:p>
          <a:p>
            <a:pPr marL="109728" indent="0" algn="just">
              <a:buNone/>
            </a:pPr>
            <a:r>
              <a:rPr lang="en-US" sz="1600" dirty="0">
                <a:latin typeface="Courier"/>
              </a:rPr>
              <a:t>      // Invoking the display() method of superclass</a:t>
            </a:r>
          </a:p>
          <a:p>
            <a:pPr marL="109728" indent="0" algn="just">
              <a:buNone/>
            </a:pPr>
            <a:r>
              <a:rPr lang="en-US" sz="1600" dirty="0">
                <a:latin typeface="Courier"/>
              </a:rPr>
              <a:t>      </a:t>
            </a:r>
            <a:r>
              <a:rPr lang="en-US" sz="1600" dirty="0" err="1">
                <a:latin typeface="Courier"/>
              </a:rPr>
              <a:t>super.display</a:t>
            </a:r>
            <a:r>
              <a:rPr lang="en-US" sz="1600" dirty="0">
                <a:latin typeface="Courier"/>
              </a:rPr>
              <a:t>();</a:t>
            </a:r>
          </a:p>
          <a:p>
            <a:pPr marL="109728" indent="0" algn="just">
              <a:buNone/>
            </a:pPr>
            <a:endParaRPr lang="en-US" sz="1600" dirty="0">
              <a:latin typeface="Courier"/>
            </a:endParaRPr>
          </a:p>
          <a:p>
            <a:pPr marL="109728" indent="0" algn="just">
              <a:buNone/>
            </a:pPr>
            <a:r>
              <a:rPr lang="en-US" sz="1600" dirty="0">
                <a:latin typeface="Courier"/>
              </a:rPr>
              <a:t>      // printing the value of variable </a:t>
            </a:r>
            <a:r>
              <a:rPr lang="en-US" sz="1600" dirty="0" err="1">
                <a:latin typeface="Courier"/>
              </a:rPr>
              <a:t>num</a:t>
            </a:r>
            <a:r>
              <a:rPr lang="en-US" sz="1600" dirty="0">
                <a:latin typeface="Courier"/>
              </a:rPr>
              <a:t> of subclass</a:t>
            </a:r>
          </a:p>
          <a:p>
            <a:pPr marL="109728" indent="0" algn="just">
              <a:buNone/>
            </a:pPr>
            <a:r>
              <a:rPr lang="en-US" sz="1600" dirty="0">
                <a:latin typeface="Courier"/>
              </a:rPr>
              <a:t>      </a:t>
            </a:r>
            <a:r>
              <a:rPr lang="en-US" sz="1600" dirty="0" err="1">
                <a:latin typeface="Courier"/>
              </a:rPr>
              <a:t>System.out.println</a:t>
            </a:r>
            <a:r>
              <a:rPr lang="en-US" sz="1600" dirty="0">
                <a:latin typeface="Courier"/>
              </a:rPr>
              <a:t>("value of the variable named </a:t>
            </a:r>
            <a:r>
              <a:rPr lang="en-US" sz="1600" dirty="0" err="1">
                <a:latin typeface="Courier"/>
              </a:rPr>
              <a:t>num</a:t>
            </a:r>
            <a:r>
              <a:rPr lang="en-US" sz="1600" dirty="0">
                <a:latin typeface="Courier"/>
              </a:rPr>
              <a:t> in sub class:"+ </a:t>
            </a:r>
            <a:r>
              <a:rPr lang="en-US" sz="1600" dirty="0" err="1">
                <a:latin typeface="Courier"/>
              </a:rPr>
              <a:t>sub.num</a:t>
            </a:r>
            <a:r>
              <a:rPr lang="en-US" sz="1600" dirty="0">
                <a:latin typeface="Courier"/>
              </a:rPr>
              <a:t>);</a:t>
            </a:r>
          </a:p>
          <a:p>
            <a:pPr marL="109728" indent="0" algn="just">
              <a:buNone/>
            </a:pPr>
            <a:endParaRPr lang="en-US" sz="1600" dirty="0">
              <a:latin typeface="Courier"/>
            </a:endParaRPr>
          </a:p>
          <a:p>
            <a:pPr marL="109728" indent="0" algn="just">
              <a:buNone/>
            </a:pPr>
            <a:r>
              <a:rPr lang="en-US" sz="1600" dirty="0">
                <a:latin typeface="Courier"/>
              </a:rPr>
              <a:t>      // printing the value of variable </a:t>
            </a:r>
            <a:r>
              <a:rPr lang="en-US" sz="1600" dirty="0" err="1">
                <a:latin typeface="Courier"/>
              </a:rPr>
              <a:t>num</a:t>
            </a:r>
            <a:r>
              <a:rPr lang="en-US" sz="1600" dirty="0">
                <a:latin typeface="Courier"/>
              </a:rPr>
              <a:t> of superclass</a:t>
            </a:r>
          </a:p>
          <a:p>
            <a:pPr marL="109728" indent="0" algn="just">
              <a:buNone/>
            </a:pPr>
            <a:r>
              <a:rPr lang="en-US" sz="1600" dirty="0">
                <a:latin typeface="Courier"/>
              </a:rPr>
              <a:t>      </a:t>
            </a:r>
            <a:r>
              <a:rPr lang="en-US" sz="1600" dirty="0" err="1">
                <a:latin typeface="Courier"/>
              </a:rPr>
              <a:t>System.out.println</a:t>
            </a:r>
            <a:r>
              <a:rPr lang="en-US" sz="1600" dirty="0">
                <a:latin typeface="Courier"/>
              </a:rPr>
              <a:t>("value of the variable named </a:t>
            </a:r>
            <a:r>
              <a:rPr lang="en-US" sz="1600" dirty="0" err="1">
                <a:latin typeface="Courier"/>
              </a:rPr>
              <a:t>num</a:t>
            </a:r>
            <a:r>
              <a:rPr lang="en-US" sz="1600" dirty="0">
                <a:latin typeface="Courier"/>
              </a:rPr>
              <a:t> in super class:"+ </a:t>
            </a:r>
            <a:r>
              <a:rPr lang="en-US" sz="1600" dirty="0" err="1">
                <a:latin typeface="Courier"/>
              </a:rPr>
              <a:t>super.num</a:t>
            </a:r>
            <a:r>
              <a:rPr lang="en-US" sz="1600" dirty="0">
                <a:latin typeface="Courier"/>
              </a:rPr>
              <a:t>);</a:t>
            </a:r>
          </a:p>
          <a:p>
            <a:pPr marL="109728" indent="0" algn="just">
              <a:buNone/>
            </a:pPr>
            <a:r>
              <a:rPr lang="en-US" sz="1600" dirty="0">
                <a:latin typeface="Courier"/>
              </a:rPr>
              <a:t>   }</a:t>
            </a:r>
          </a:p>
        </p:txBody>
      </p:sp>
    </p:spTree>
    <p:extLst>
      <p:ext uri="{BB962C8B-B14F-4D97-AF65-F5344CB8AC3E}">
        <p14:creationId xmlns:p14="http://schemas.microsoft.com/office/powerpoint/2010/main" val="282914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60400"/>
          </a:xfrm>
        </p:spPr>
        <p:txBody>
          <a:bodyPr>
            <a:normAutofit fontScale="90000"/>
          </a:bodyPr>
          <a:lstStyle/>
          <a:p>
            <a:r>
              <a:rPr lang="en-US" dirty="0"/>
              <a:t>The super keyword</a:t>
            </a:r>
          </a:p>
        </p:txBody>
      </p:sp>
      <p:sp>
        <p:nvSpPr>
          <p:cNvPr id="3" name="Content Placeholder 2"/>
          <p:cNvSpPr>
            <a:spLocks noGrp="1"/>
          </p:cNvSpPr>
          <p:nvPr>
            <p:ph idx="1"/>
          </p:nvPr>
        </p:nvSpPr>
        <p:spPr>
          <a:xfrm>
            <a:off x="609600" y="1295400"/>
            <a:ext cx="10972800" cy="4610100"/>
          </a:xfrm>
        </p:spPr>
        <p:txBody>
          <a:bodyPr>
            <a:noAutofit/>
          </a:bodyPr>
          <a:lstStyle/>
          <a:p>
            <a:pPr marL="109728" indent="0" algn="just">
              <a:buNone/>
            </a:pPr>
            <a:r>
              <a:rPr lang="en-US" sz="1600" dirty="0">
                <a:latin typeface="Courier"/>
              </a:rPr>
              <a:t> public static void main(String </a:t>
            </a:r>
            <a:r>
              <a:rPr lang="en-US" sz="1600" dirty="0" err="1">
                <a:latin typeface="Courier"/>
              </a:rPr>
              <a:t>args</a:t>
            </a:r>
            <a:r>
              <a:rPr lang="en-US" sz="1600" dirty="0">
                <a:latin typeface="Courier"/>
              </a:rPr>
              <a:t>[]) {</a:t>
            </a:r>
          </a:p>
          <a:p>
            <a:pPr marL="109728" indent="0" algn="just">
              <a:buNone/>
            </a:pPr>
            <a:r>
              <a:rPr lang="en-US" sz="1600" dirty="0">
                <a:latin typeface="Courier"/>
              </a:rPr>
              <a:t>      </a:t>
            </a:r>
            <a:r>
              <a:rPr lang="en-US" sz="1600" dirty="0" err="1">
                <a:latin typeface="Courier"/>
              </a:rPr>
              <a:t>Sub_class</a:t>
            </a:r>
            <a:r>
              <a:rPr lang="en-US" sz="1600" dirty="0">
                <a:latin typeface="Courier"/>
              </a:rPr>
              <a:t> </a:t>
            </a:r>
            <a:r>
              <a:rPr lang="en-US" sz="1600" dirty="0" err="1">
                <a:latin typeface="Courier"/>
              </a:rPr>
              <a:t>obj</a:t>
            </a:r>
            <a:r>
              <a:rPr lang="en-US" sz="1600" dirty="0">
                <a:latin typeface="Courier"/>
              </a:rPr>
              <a:t> = new </a:t>
            </a:r>
            <a:r>
              <a:rPr lang="en-US" sz="1600" dirty="0" err="1">
                <a:latin typeface="Courier"/>
              </a:rPr>
              <a:t>Sub_class</a:t>
            </a:r>
            <a:r>
              <a:rPr lang="en-US" sz="1600" dirty="0">
                <a:latin typeface="Courier"/>
              </a:rPr>
              <a:t>();</a:t>
            </a:r>
          </a:p>
          <a:p>
            <a:pPr marL="109728" indent="0" algn="just">
              <a:buNone/>
            </a:pPr>
            <a:r>
              <a:rPr lang="en-US" sz="1600" dirty="0">
                <a:latin typeface="Courier"/>
              </a:rPr>
              <a:t>      </a:t>
            </a:r>
            <a:r>
              <a:rPr lang="en-US" sz="1600" dirty="0" err="1">
                <a:latin typeface="Courier"/>
              </a:rPr>
              <a:t>obj.my_method</a:t>
            </a:r>
            <a:r>
              <a:rPr lang="en-US" sz="1600" dirty="0">
                <a:latin typeface="Courier"/>
              </a:rPr>
              <a:t>();</a:t>
            </a:r>
          </a:p>
          <a:p>
            <a:pPr marL="109728" indent="0" algn="just">
              <a:buNone/>
            </a:pPr>
            <a:r>
              <a:rPr lang="en-US" sz="1600" dirty="0">
                <a:latin typeface="Courier"/>
              </a:rPr>
              <a:t>   }</a:t>
            </a:r>
          </a:p>
          <a:p>
            <a:pPr marL="109728" indent="0" algn="just">
              <a:buNone/>
            </a:pPr>
            <a:r>
              <a:rPr lang="en-US" sz="1600" dirty="0">
                <a:latin typeface="Courier"/>
              </a:rPr>
              <a:t>}</a:t>
            </a:r>
          </a:p>
          <a:p>
            <a:pPr marL="109728" indent="0" algn="just">
              <a:buNone/>
            </a:pPr>
            <a:endParaRPr lang="en-US" sz="1600" dirty="0">
              <a:latin typeface="Courier"/>
            </a:endParaRPr>
          </a:p>
          <a:p>
            <a:pPr algn="just"/>
            <a:r>
              <a:rPr lang="en-US" sz="2400" dirty="0">
                <a:latin typeface="+mj-lt"/>
              </a:rPr>
              <a:t>Output</a:t>
            </a:r>
            <a:endParaRPr lang="en-US" sz="1600" dirty="0">
              <a:latin typeface="+mj-lt"/>
            </a:endParaRPr>
          </a:p>
          <a:p>
            <a:pPr marL="109728" indent="0" algn="just">
              <a:buNone/>
            </a:pPr>
            <a:endParaRPr lang="en-US" sz="1600" dirty="0">
              <a:latin typeface="Courier"/>
            </a:endParaRPr>
          </a:p>
          <a:p>
            <a:pPr marL="402336" lvl="1" indent="0" algn="just">
              <a:buNone/>
            </a:pPr>
            <a:r>
              <a:rPr lang="en-US" sz="1600" dirty="0">
                <a:latin typeface="Courier"/>
              </a:rPr>
              <a:t>This is the display method of subclass</a:t>
            </a:r>
          </a:p>
          <a:p>
            <a:pPr marL="402336" lvl="1" indent="0" algn="just">
              <a:buNone/>
            </a:pPr>
            <a:r>
              <a:rPr lang="en-US" sz="1600" dirty="0">
                <a:latin typeface="Courier"/>
              </a:rPr>
              <a:t>This is the display method of superclass</a:t>
            </a:r>
          </a:p>
          <a:p>
            <a:pPr marL="402336" lvl="1" indent="0" algn="just">
              <a:buNone/>
            </a:pPr>
            <a:r>
              <a:rPr lang="en-US" sz="1600" dirty="0">
                <a:latin typeface="Courier"/>
              </a:rPr>
              <a:t>value of the variable named </a:t>
            </a:r>
            <a:r>
              <a:rPr lang="en-US" sz="1600" dirty="0" err="1">
                <a:latin typeface="Courier"/>
              </a:rPr>
              <a:t>num</a:t>
            </a:r>
            <a:r>
              <a:rPr lang="en-US" sz="1600" dirty="0">
                <a:latin typeface="Courier"/>
              </a:rPr>
              <a:t> in sub class:10</a:t>
            </a:r>
          </a:p>
          <a:p>
            <a:pPr marL="402336" lvl="1" indent="0" algn="just">
              <a:buNone/>
            </a:pPr>
            <a:r>
              <a:rPr lang="en-US" sz="1600" dirty="0">
                <a:latin typeface="Courier"/>
              </a:rPr>
              <a:t>value of the variable named </a:t>
            </a:r>
            <a:r>
              <a:rPr lang="en-US" sz="1600" dirty="0" err="1">
                <a:latin typeface="Courier"/>
              </a:rPr>
              <a:t>num</a:t>
            </a:r>
            <a:r>
              <a:rPr lang="en-US" sz="1600" dirty="0">
                <a:latin typeface="Courier"/>
              </a:rPr>
              <a:t> in super class:20</a:t>
            </a:r>
          </a:p>
        </p:txBody>
      </p:sp>
    </p:spTree>
    <p:extLst>
      <p:ext uri="{BB962C8B-B14F-4D97-AF65-F5344CB8AC3E}">
        <p14:creationId xmlns:p14="http://schemas.microsoft.com/office/powerpoint/2010/main" val="8404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Invoking Superclass Constructor</a:t>
            </a:r>
          </a:p>
        </p:txBody>
      </p:sp>
      <p:sp>
        <p:nvSpPr>
          <p:cNvPr id="3" name="Content Placeholder 2"/>
          <p:cNvSpPr>
            <a:spLocks noGrp="1"/>
          </p:cNvSpPr>
          <p:nvPr>
            <p:ph idx="1"/>
          </p:nvPr>
        </p:nvSpPr>
        <p:spPr>
          <a:xfrm>
            <a:off x="609600" y="1868424"/>
            <a:ext cx="10972800" cy="4646676"/>
          </a:xfrm>
        </p:spPr>
        <p:txBody>
          <a:bodyPr>
            <a:normAutofit/>
          </a:bodyPr>
          <a:lstStyle/>
          <a:p>
            <a:pPr algn="just"/>
            <a:r>
              <a:rPr lang="en-US" dirty="0">
                <a:latin typeface="+mj-lt"/>
              </a:rPr>
              <a:t>If a class is inheriting the properties of another class, the subclass automatically acquires the default constructor of the superclass. </a:t>
            </a:r>
            <a:endParaRPr lang="en-US" dirty="0" smtClean="0">
              <a:latin typeface="+mj-lt"/>
            </a:endParaRPr>
          </a:p>
          <a:p>
            <a:pPr algn="just"/>
            <a:r>
              <a:rPr lang="en-US" dirty="0" smtClean="0">
                <a:latin typeface="+mj-lt"/>
              </a:rPr>
              <a:t>But </a:t>
            </a:r>
            <a:r>
              <a:rPr lang="en-US" dirty="0">
                <a:latin typeface="+mj-lt"/>
              </a:rPr>
              <a:t>if you want to call a parameterized constructor of the superclass, you need to use the super keyword as shown below.</a:t>
            </a:r>
          </a:p>
          <a:p>
            <a:pPr marL="109728" indent="0">
              <a:buNone/>
            </a:pPr>
            <a:endParaRPr lang="en-US" sz="1800" b="1" dirty="0">
              <a:latin typeface="Courier"/>
            </a:endParaRPr>
          </a:p>
          <a:p>
            <a:pPr marL="402336" lvl="1" indent="0">
              <a:buNone/>
            </a:pPr>
            <a:r>
              <a:rPr lang="en-US" sz="2000" dirty="0">
                <a:latin typeface="Courier"/>
              </a:rPr>
              <a:t>super(values);</a:t>
            </a:r>
            <a:endParaRPr lang="en-US" sz="3200" dirty="0">
              <a:latin typeface="Courier"/>
            </a:endParaRPr>
          </a:p>
        </p:txBody>
      </p:sp>
    </p:spTree>
    <p:extLst>
      <p:ext uri="{BB962C8B-B14F-4D97-AF65-F5344CB8AC3E}">
        <p14:creationId xmlns:p14="http://schemas.microsoft.com/office/powerpoint/2010/main" val="396219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Invoking Superclass Constructor</a:t>
            </a:r>
          </a:p>
        </p:txBody>
      </p:sp>
      <p:sp>
        <p:nvSpPr>
          <p:cNvPr id="3" name="Content Placeholder 2"/>
          <p:cNvSpPr>
            <a:spLocks noGrp="1"/>
          </p:cNvSpPr>
          <p:nvPr>
            <p:ph idx="1"/>
          </p:nvPr>
        </p:nvSpPr>
        <p:spPr>
          <a:xfrm>
            <a:off x="609600" y="1868424"/>
            <a:ext cx="10972800" cy="4646676"/>
          </a:xfrm>
        </p:spPr>
        <p:txBody>
          <a:bodyPr>
            <a:normAutofit/>
          </a:bodyPr>
          <a:lstStyle/>
          <a:p>
            <a:pPr algn="just"/>
            <a:r>
              <a:rPr lang="en-US" sz="3200" dirty="0"/>
              <a:t>The program given in this section demonstrates how to use the super keyword to invoke the parametrized constructor of the superclass. </a:t>
            </a:r>
            <a:endParaRPr lang="en-US" sz="3200" dirty="0" smtClean="0"/>
          </a:p>
          <a:p>
            <a:pPr algn="just"/>
            <a:r>
              <a:rPr lang="en-US" sz="3200" dirty="0" smtClean="0"/>
              <a:t>This </a:t>
            </a:r>
            <a:r>
              <a:rPr lang="en-US" sz="3200" dirty="0"/>
              <a:t>program contains a superclass and a subclass, where the superclass contains a parameterized constructor which accepts a string value, and we used the super keyword to invoke the parameterized constructor of the superclass.</a:t>
            </a:r>
            <a:endParaRPr lang="en-US" sz="3600" dirty="0">
              <a:latin typeface="Courier"/>
            </a:endParaRPr>
          </a:p>
        </p:txBody>
      </p:sp>
    </p:spTree>
    <p:extLst>
      <p:ext uri="{BB962C8B-B14F-4D97-AF65-F5344CB8AC3E}">
        <p14:creationId xmlns:p14="http://schemas.microsoft.com/office/powerpoint/2010/main" val="331439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Invoking Superclass Constructor</a:t>
            </a:r>
          </a:p>
        </p:txBody>
      </p:sp>
      <p:sp>
        <p:nvSpPr>
          <p:cNvPr id="3" name="Content Placeholder 2"/>
          <p:cNvSpPr>
            <a:spLocks noGrp="1"/>
          </p:cNvSpPr>
          <p:nvPr>
            <p:ph idx="1"/>
          </p:nvPr>
        </p:nvSpPr>
        <p:spPr>
          <a:xfrm>
            <a:off x="609600" y="1868424"/>
            <a:ext cx="10972800" cy="4646676"/>
          </a:xfrm>
        </p:spPr>
        <p:txBody>
          <a:bodyPr>
            <a:normAutofit fontScale="25000" lnSpcReduction="20000"/>
          </a:bodyPr>
          <a:lstStyle/>
          <a:p>
            <a:pPr marL="109728" indent="0" algn="just">
              <a:buNone/>
            </a:pPr>
            <a:r>
              <a:rPr lang="en-US" sz="3400" dirty="0">
                <a:latin typeface="Courier"/>
              </a:rPr>
              <a:t>class Superclass {</a:t>
            </a:r>
          </a:p>
          <a:p>
            <a:pPr marL="109728" indent="0" algn="just">
              <a:buNone/>
            </a:pPr>
            <a:r>
              <a:rPr lang="en-US" sz="3400" dirty="0">
                <a:latin typeface="Courier"/>
              </a:rPr>
              <a:t>   </a:t>
            </a:r>
            <a:r>
              <a:rPr lang="en-US" sz="3400" dirty="0" err="1">
                <a:latin typeface="Courier"/>
              </a:rPr>
              <a:t>int</a:t>
            </a:r>
            <a:r>
              <a:rPr lang="en-US" sz="3400" dirty="0">
                <a:latin typeface="Courier"/>
              </a:rPr>
              <a:t> age;</a:t>
            </a:r>
          </a:p>
          <a:p>
            <a:pPr marL="109728" indent="0" algn="just">
              <a:buNone/>
            </a:pPr>
            <a:endParaRPr lang="en-US" sz="3400" dirty="0">
              <a:latin typeface="Courier"/>
            </a:endParaRPr>
          </a:p>
          <a:p>
            <a:pPr marL="109728" indent="0" algn="just">
              <a:buNone/>
            </a:pPr>
            <a:r>
              <a:rPr lang="en-US" sz="3400" dirty="0">
                <a:latin typeface="Courier"/>
              </a:rPr>
              <a:t>   Superclass(</a:t>
            </a:r>
            <a:r>
              <a:rPr lang="en-US" sz="3400" dirty="0" err="1">
                <a:latin typeface="Courier"/>
              </a:rPr>
              <a:t>int</a:t>
            </a:r>
            <a:r>
              <a:rPr lang="en-US" sz="3400" dirty="0">
                <a:latin typeface="Courier"/>
              </a:rPr>
              <a:t> age) {</a:t>
            </a:r>
          </a:p>
          <a:p>
            <a:pPr marL="109728" indent="0" algn="just">
              <a:buNone/>
            </a:pPr>
            <a:r>
              <a:rPr lang="en-US" sz="3400" dirty="0">
                <a:latin typeface="Courier"/>
              </a:rPr>
              <a:t>      </a:t>
            </a:r>
            <a:r>
              <a:rPr lang="en-US" sz="3400" dirty="0" err="1">
                <a:latin typeface="Courier"/>
              </a:rPr>
              <a:t>this.age</a:t>
            </a:r>
            <a:r>
              <a:rPr lang="en-US" sz="3400" dirty="0">
                <a:latin typeface="Courier"/>
              </a:rPr>
              <a:t> = age; 		 </a:t>
            </a:r>
          </a:p>
          <a:p>
            <a:pPr marL="109728" indent="0" algn="just">
              <a:buNone/>
            </a:pPr>
            <a:r>
              <a:rPr lang="en-US" sz="3400" dirty="0">
                <a:latin typeface="Courier"/>
              </a:rPr>
              <a:t>   }</a:t>
            </a:r>
          </a:p>
          <a:p>
            <a:pPr marL="109728" indent="0" algn="just">
              <a:buNone/>
            </a:pPr>
            <a:endParaRPr lang="en-US" sz="3400" dirty="0">
              <a:latin typeface="Courier"/>
            </a:endParaRPr>
          </a:p>
          <a:p>
            <a:pPr marL="109728" indent="0" algn="just">
              <a:buNone/>
            </a:pPr>
            <a:r>
              <a:rPr lang="en-US" sz="3400" dirty="0">
                <a:latin typeface="Courier"/>
              </a:rPr>
              <a:t>   public void </a:t>
            </a:r>
            <a:r>
              <a:rPr lang="en-US" sz="3400" dirty="0" err="1">
                <a:latin typeface="Courier"/>
              </a:rPr>
              <a:t>getAge</a:t>
            </a:r>
            <a:r>
              <a:rPr lang="en-US" sz="3400" dirty="0">
                <a:latin typeface="Courier"/>
              </a:rPr>
              <a:t>() {</a:t>
            </a:r>
          </a:p>
          <a:p>
            <a:pPr marL="109728" indent="0" algn="just">
              <a:buNone/>
            </a:pPr>
            <a:r>
              <a:rPr lang="en-US" sz="3400" dirty="0">
                <a:latin typeface="Courier"/>
              </a:rPr>
              <a:t>      </a:t>
            </a:r>
            <a:r>
              <a:rPr lang="en-US" sz="3400" dirty="0" err="1">
                <a:latin typeface="Courier"/>
              </a:rPr>
              <a:t>System.out.println</a:t>
            </a:r>
            <a:r>
              <a:rPr lang="en-US" sz="3400" dirty="0">
                <a:latin typeface="Courier"/>
              </a:rPr>
              <a:t>("The value of the variable named age in super class is: " +age);</a:t>
            </a:r>
          </a:p>
          <a:p>
            <a:pPr marL="109728" indent="0" algn="just">
              <a:buNone/>
            </a:pPr>
            <a:r>
              <a:rPr lang="en-US" sz="3400" dirty="0">
                <a:latin typeface="Courier"/>
              </a:rPr>
              <a:t>   }</a:t>
            </a:r>
          </a:p>
          <a:p>
            <a:pPr marL="109728" indent="0" algn="just">
              <a:buNone/>
            </a:pPr>
            <a:r>
              <a:rPr lang="en-US" sz="3400" dirty="0">
                <a:latin typeface="Courier"/>
              </a:rPr>
              <a:t>}</a:t>
            </a:r>
          </a:p>
          <a:p>
            <a:pPr marL="109728" indent="0" algn="just">
              <a:buNone/>
            </a:pPr>
            <a:endParaRPr lang="en-US" sz="3400" dirty="0">
              <a:latin typeface="Courier"/>
            </a:endParaRPr>
          </a:p>
          <a:p>
            <a:pPr marL="109728" indent="0" algn="just">
              <a:buNone/>
            </a:pPr>
            <a:r>
              <a:rPr lang="en-US" sz="3400" dirty="0">
                <a:latin typeface="Courier"/>
              </a:rPr>
              <a:t>public class Subclass extends Superclass {</a:t>
            </a:r>
          </a:p>
          <a:p>
            <a:pPr marL="109728" indent="0" algn="just">
              <a:buNone/>
            </a:pPr>
            <a:r>
              <a:rPr lang="en-US" sz="3400" dirty="0">
                <a:latin typeface="Courier"/>
              </a:rPr>
              <a:t>   Subclass(</a:t>
            </a:r>
            <a:r>
              <a:rPr lang="en-US" sz="3400" dirty="0" err="1">
                <a:latin typeface="Courier"/>
              </a:rPr>
              <a:t>int</a:t>
            </a:r>
            <a:r>
              <a:rPr lang="en-US" sz="3400" dirty="0">
                <a:latin typeface="Courier"/>
              </a:rPr>
              <a:t> age) {</a:t>
            </a:r>
          </a:p>
          <a:p>
            <a:pPr marL="109728" indent="0" algn="just">
              <a:buNone/>
            </a:pPr>
            <a:r>
              <a:rPr lang="en-US" sz="3400" dirty="0">
                <a:latin typeface="Courier"/>
              </a:rPr>
              <a:t>      super(age);</a:t>
            </a:r>
          </a:p>
          <a:p>
            <a:pPr marL="109728" indent="0" algn="just">
              <a:buNone/>
            </a:pPr>
            <a:r>
              <a:rPr lang="en-US" sz="3400" dirty="0">
                <a:latin typeface="Courier"/>
              </a:rPr>
              <a:t>   }</a:t>
            </a:r>
          </a:p>
          <a:p>
            <a:pPr marL="109728" indent="0" algn="just">
              <a:buNone/>
            </a:pPr>
            <a:endParaRPr lang="en-US" sz="3400" dirty="0">
              <a:latin typeface="Courier"/>
            </a:endParaRPr>
          </a:p>
          <a:p>
            <a:pPr marL="109728" indent="0" algn="just">
              <a:buNone/>
            </a:pPr>
            <a:r>
              <a:rPr lang="en-US" sz="3400" dirty="0">
                <a:latin typeface="Courier"/>
              </a:rPr>
              <a:t>   public static void main(String </a:t>
            </a:r>
            <a:r>
              <a:rPr lang="en-US" sz="3400" dirty="0" err="1">
                <a:latin typeface="Courier"/>
              </a:rPr>
              <a:t>argd</a:t>
            </a:r>
            <a:r>
              <a:rPr lang="en-US" sz="3400" dirty="0">
                <a:latin typeface="Courier"/>
              </a:rPr>
              <a:t>[]) {</a:t>
            </a:r>
          </a:p>
          <a:p>
            <a:pPr marL="109728" indent="0" algn="just">
              <a:buNone/>
            </a:pPr>
            <a:r>
              <a:rPr lang="en-US" sz="3400" dirty="0">
                <a:latin typeface="Courier"/>
              </a:rPr>
              <a:t>      Subclass s = new Subclass(24);</a:t>
            </a:r>
          </a:p>
          <a:p>
            <a:pPr marL="109728" indent="0" algn="just">
              <a:buNone/>
            </a:pPr>
            <a:r>
              <a:rPr lang="en-US" sz="3400" dirty="0">
                <a:latin typeface="Courier"/>
              </a:rPr>
              <a:t>      </a:t>
            </a:r>
            <a:r>
              <a:rPr lang="en-US" sz="3400" dirty="0" err="1">
                <a:latin typeface="Courier"/>
              </a:rPr>
              <a:t>s.getAge</a:t>
            </a:r>
            <a:r>
              <a:rPr lang="en-US" sz="3400" dirty="0">
                <a:latin typeface="Courier"/>
              </a:rPr>
              <a:t>();</a:t>
            </a:r>
          </a:p>
          <a:p>
            <a:pPr marL="109728" indent="0" algn="just">
              <a:buNone/>
            </a:pPr>
            <a:r>
              <a:rPr lang="en-US" sz="3400" dirty="0">
                <a:latin typeface="Courier"/>
              </a:rPr>
              <a:t>   }</a:t>
            </a:r>
          </a:p>
          <a:p>
            <a:pPr marL="109728" indent="0" algn="just">
              <a:buNone/>
            </a:pPr>
            <a:r>
              <a:rPr lang="en-US" sz="3400" dirty="0" smtClean="0">
                <a:latin typeface="Courier"/>
              </a:rPr>
              <a:t>}</a:t>
            </a:r>
          </a:p>
          <a:p>
            <a:pPr marL="109728" indent="0" algn="just">
              <a:buNone/>
            </a:pPr>
            <a:endParaRPr lang="en-US" sz="3200" dirty="0">
              <a:latin typeface="Courier"/>
            </a:endParaRPr>
          </a:p>
          <a:p>
            <a:pPr algn="just"/>
            <a:r>
              <a:rPr lang="en-US" sz="5500" dirty="0">
                <a:latin typeface="+mj-lt"/>
              </a:rPr>
              <a:t>Output</a:t>
            </a:r>
            <a:endParaRPr lang="en-US" sz="3600" dirty="0">
              <a:latin typeface="+mj-lt"/>
            </a:endParaRPr>
          </a:p>
          <a:p>
            <a:pPr marL="109728" indent="0" algn="just">
              <a:buNone/>
            </a:pPr>
            <a:endParaRPr lang="en-US" sz="3600" dirty="0">
              <a:latin typeface="Courier"/>
            </a:endParaRPr>
          </a:p>
          <a:p>
            <a:pPr marL="109728" indent="0" algn="just">
              <a:buNone/>
            </a:pPr>
            <a:r>
              <a:rPr lang="en-US" sz="3600" dirty="0">
                <a:latin typeface="Courier"/>
              </a:rPr>
              <a:t>The value of the variable named age in super class is: 24</a:t>
            </a:r>
          </a:p>
        </p:txBody>
      </p:sp>
    </p:spTree>
    <p:extLst>
      <p:ext uri="{BB962C8B-B14F-4D97-AF65-F5344CB8AC3E}">
        <p14:creationId xmlns:p14="http://schemas.microsoft.com/office/powerpoint/2010/main" val="28077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Inheritance</a:t>
            </a:r>
          </a:p>
        </p:txBody>
      </p:sp>
    </p:spTree>
    <p:extLst>
      <p:ext uri="{BB962C8B-B14F-4D97-AF65-F5344CB8AC3E}">
        <p14:creationId xmlns:p14="http://schemas.microsoft.com/office/powerpoint/2010/main" val="137123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IS-A Relationship</a:t>
            </a:r>
          </a:p>
        </p:txBody>
      </p:sp>
      <p:sp>
        <p:nvSpPr>
          <p:cNvPr id="3" name="Content Placeholder 2"/>
          <p:cNvSpPr>
            <a:spLocks noGrp="1"/>
          </p:cNvSpPr>
          <p:nvPr>
            <p:ph idx="1"/>
          </p:nvPr>
        </p:nvSpPr>
        <p:spPr>
          <a:xfrm>
            <a:off x="609600" y="1868424"/>
            <a:ext cx="10972800" cy="4646676"/>
          </a:xfrm>
        </p:spPr>
        <p:txBody>
          <a:bodyPr>
            <a:normAutofit lnSpcReduction="10000"/>
          </a:bodyPr>
          <a:lstStyle/>
          <a:p>
            <a:pPr algn="just"/>
            <a:r>
              <a:rPr lang="en-US" sz="2400" dirty="0"/>
              <a:t>IS-A is a way of saying: This object is a type of that object. Let us see how the extends keyword is used to achieve inheritance.</a:t>
            </a:r>
          </a:p>
          <a:p>
            <a:pPr marL="109728" indent="0" algn="just">
              <a:buNone/>
            </a:pPr>
            <a:endParaRPr lang="en-US" sz="2400" dirty="0"/>
          </a:p>
          <a:p>
            <a:pPr marL="402336" lvl="1" indent="0" algn="just">
              <a:buNone/>
            </a:pPr>
            <a:r>
              <a:rPr lang="en-US" sz="1900" dirty="0">
                <a:latin typeface="Courier"/>
              </a:rPr>
              <a:t>public class Animal {</a:t>
            </a:r>
          </a:p>
          <a:p>
            <a:pPr marL="402336" lvl="1" indent="0" algn="just">
              <a:buNone/>
            </a:pPr>
            <a:r>
              <a:rPr lang="en-US" sz="1900" dirty="0">
                <a:latin typeface="Courier"/>
              </a:rPr>
              <a:t>}</a:t>
            </a:r>
          </a:p>
          <a:p>
            <a:pPr marL="402336" lvl="1" indent="0" algn="just">
              <a:buNone/>
            </a:pPr>
            <a:endParaRPr lang="en-US" sz="1900" dirty="0">
              <a:latin typeface="Courier"/>
            </a:endParaRPr>
          </a:p>
          <a:p>
            <a:pPr marL="402336" lvl="1" indent="0" algn="just">
              <a:buNone/>
            </a:pPr>
            <a:r>
              <a:rPr lang="en-US" sz="1900" dirty="0">
                <a:latin typeface="Courier"/>
              </a:rPr>
              <a:t>public class Mammal extends Animal {</a:t>
            </a:r>
          </a:p>
          <a:p>
            <a:pPr marL="402336" lvl="1" indent="0" algn="just">
              <a:buNone/>
            </a:pPr>
            <a:r>
              <a:rPr lang="en-US" sz="1900" dirty="0">
                <a:latin typeface="Courier"/>
              </a:rPr>
              <a:t>}</a:t>
            </a:r>
          </a:p>
          <a:p>
            <a:pPr marL="402336" lvl="1" indent="0" algn="just">
              <a:buNone/>
            </a:pPr>
            <a:endParaRPr lang="en-US" sz="1900" dirty="0">
              <a:latin typeface="Courier"/>
            </a:endParaRPr>
          </a:p>
          <a:p>
            <a:pPr marL="402336" lvl="1" indent="0" algn="just">
              <a:buNone/>
            </a:pPr>
            <a:r>
              <a:rPr lang="en-US" sz="1900" dirty="0">
                <a:latin typeface="Courier"/>
              </a:rPr>
              <a:t>public class Reptile extends Animal {</a:t>
            </a:r>
          </a:p>
          <a:p>
            <a:pPr marL="402336" lvl="1" indent="0" algn="just">
              <a:buNone/>
            </a:pPr>
            <a:r>
              <a:rPr lang="en-US" sz="1900" dirty="0">
                <a:latin typeface="Courier"/>
              </a:rPr>
              <a:t>}</a:t>
            </a:r>
          </a:p>
          <a:p>
            <a:pPr marL="402336" lvl="1" indent="0" algn="just">
              <a:buNone/>
            </a:pPr>
            <a:endParaRPr lang="en-US" sz="1900" dirty="0">
              <a:latin typeface="Courier"/>
            </a:endParaRPr>
          </a:p>
          <a:p>
            <a:pPr marL="402336" lvl="1" indent="0" algn="just">
              <a:buNone/>
            </a:pPr>
            <a:r>
              <a:rPr lang="en-US" sz="1900" dirty="0">
                <a:latin typeface="Courier"/>
              </a:rPr>
              <a:t>public class Dog extends Mammal {</a:t>
            </a:r>
          </a:p>
          <a:p>
            <a:pPr marL="402336" lvl="1" indent="0" algn="just">
              <a:buNone/>
            </a:pPr>
            <a:r>
              <a:rPr lang="en-US" sz="1900" dirty="0">
                <a:latin typeface="Courier"/>
              </a:rPr>
              <a:t>}</a:t>
            </a:r>
            <a:endParaRPr lang="en-US" sz="1300" dirty="0">
              <a:latin typeface="Courier"/>
            </a:endParaRPr>
          </a:p>
        </p:txBody>
      </p:sp>
    </p:spTree>
    <p:extLst>
      <p:ext uri="{BB962C8B-B14F-4D97-AF65-F5344CB8AC3E}">
        <p14:creationId xmlns:p14="http://schemas.microsoft.com/office/powerpoint/2010/main" val="26758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IS-A Relationship</a:t>
            </a:r>
          </a:p>
        </p:txBody>
      </p:sp>
      <p:sp>
        <p:nvSpPr>
          <p:cNvPr id="3" name="Content Placeholder 2"/>
          <p:cNvSpPr>
            <a:spLocks noGrp="1"/>
          </p:cNvSpPr>
          <p:nvPr>
            <p:ph idx="1"/>
          </p:nvPr>
        </p:nvSpPr>
        <p:spPr>
          <a:xfrm>
            <a:off x="609600" y="1868424"/>
            <a:ext cx="10972800" cy="4646676"/>
          </a:xfrm>
        </p:spPr>
        <p:txBody>
          <a:bodyPr>
            <a:normAutofit/>
          </a:bodyPr>
          <a:lstStyle/>
          <a:p>
            <a:pPr algn="just"/>
            <a:r>
              <a:rPr lang="en-US" dirty="0"/>
              <a:t>Now, based on the above example, in Object-Oriented terms, the following are </a:t>
            </a:r>
            <a:r>
              <a:rPr lang="en-US" dirty="0" smtClean="0"/>
              <a:t>true </a:t>
            </a:r>
            <a:r>
              <a:rPr lang="en-US" dirty="0"/>
              <a:t>−</a:t>
            </a:r>
          </a:p>
          <a:p>
            <a:pPr lvl="1" algn="just"/>
            <a:r>
              <a:rPr lang="en-US" sz="2400" dirty="0"/>
              <a:t>Animal is the superclass of Mammal class.</a:t>
            </a:r>
          </a:p>
          <a:p>
            <a:pPr lvl="1" algn="just"/>
            <a:r>
              <a:rPr lang="en-US" sz="2400" dirty="0"/>
              <a:t>Animal is the superclass of Reptile class.</a:t>
            </a:r>
          </a:p>
          <a:p>
            <a:pPr lvl="1" algn="just"/>
            <a:r>
              <a:rPr lang="en-US" sz="2400" dirty="0"/>
              <a:t>Mammal and Reptile are subclasses of Animal class.</a:t>
            </a:r>
          </a:p>
          <a:p>
            <a:pPr lvl="1" algn="just"/>
            <a:r>
              <a:rPr lang="en-US" sz="2400" dirty="0"/>
              <a:t>Dog is the subclass of both Mammal and Animal classes.</a:t>
            </a:r>
          </a:p>
          <a:p>
            <a:pPr algn="just"/>
            <a:r>
              <a:rPr lang="en-US" dirty="0"/>
              <a:t>Now, if we consider the IS-A relationship, we can say −</a:t>
            </a:r>
          </a:p>
          <a:p>
            <a:pPr lvl="1" algn="just"/>
            <a:r>
              <a:rPr lang="en-US" sz="2400" dirty="0"/>
              <a:t>Mammal IS-A Animal</a:t>
            </a:r>
          </a:p>
          <a:p>
            <a:pPr lvl="1" algn="just"/>
            <a:r>
              <a:rPr lang="en-US" sz="2400" dirty="0"/>
              <a:t>Reptile IS-A Animal</a:t>
            </a:r>
          </a:p>
          <a:p>
            <a:pPr lvl="1" algn="just"/>
            <a:r>
              <a:rPr lang="en-US" sz="2400" dirty="0"/>
              <a:t>Dog IS-A Mammal</a:t>
            </a:r>
          </a:p>
          <a:p>
            <a:pPr lvl="1" algn="just"/>
            <a:r>
              <a:rPr lang="en-US" sz="2400" dirty="0"/>
              <a:t>Hence: Dog IS-A Animal as well</a:t>
            </a:r>
          </a:p>
        </p:txBody>
      </p:sp>
    </p:spTree>
    <p:extLst>
      <p:ext uri="{BB962C8B-B14F-4D97-AF65-F5344CB8AC3E}">
        <p14:creationId xmlns:p14="http://schemas.microsoft.com/office/powerpoint/2010/main" val="2548724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IS-A Relationship</a:t>
            </a:r>
          </a:p>
        </p:txBody>
      </p:sp>
      <p:sp>
        <p:nvSpPr>
          <p:cNvPr id="3" name="Content Placeholder 2"/>
          <p:cNvSpPr>
            <a:spLocks noGrp="1"/>
          </p:cNvSpPr>
          <p:nvPr>
            <p:ph idx="1"/>
          </p:nvPr>
        </p:nvSpPr>
        <p:spPr>
          <a:xfrm>
            <a:off x="609600" y="1868424"/>
            <a:ext cx="10972800" cy="4646676"/>
          </a:xfrm>
        </p:spPr>
        <p:txBody>
          <a:bodyPr>
            <a:normAutofit/>
          </a:bodyPr>
          <a:lstStyle/>
          <a:p>
            <a:pPr algn="just"/>
            <a:r>
              <a:rPr lang="en-US" sz="3200" dirty="0"/>
              <a:t>With the use of the extends keyword, the subclasses will be able to inherit all the properties of the superclass except for the private properties of the superclass.</a:t>
            </a:r>
          </a:p>
          <a:p>
            <a:pPr algn="just"/>
            <a:r>
              <a:rPr lang="en-US" sz="3200" dirty="0"/>
              <a:t>We can assure that Mammal is actually an Animal with the use of the instance operator.</a:t>
            </a:r>
          </a:p>
        </p:txBody>
      </p:sp>
    </p:spTree>
    <p:extLst>
      <p:ext uri="{BB962C8B-B14F-4D97-AF65-F5344CB8AC3E}">
        <p14:creationId xmlns:p14="http://schemas.microsoft.com/office/powerpoint/2010/main" val="104933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IS-A Relationship</a:t>
            </a:r>
          </a:p>
        </p:txBody>
      </p:sp>
      <p:sp>
        <p:nvSpPr>
          <p:cNvPr id="3" name="Content Placeholder 2"/>
          <p:cNvSpPr>
            <a:spLocks noGrp="1"/>
          </p:cNvSpPr>
          <p:nvPr>
            <p:ph idx="1"/>
          </p:nvPr>
        </p:nvSpPr>
        <p:spPr>
          <a:xfrm>
            <a:off x="609600" y="1868424"/>
            <a:ext cx="10972800" cy="4646676"/>
          </a:xfrm>
        </p:spPr>
        <p:txBody>
          <a:bodyPr>
            <a:normAutofit fontScale="25000" lnSpcReduction="20000"/>
          </a:bodyPr>
          <a:lstStyle/>
          <a:p>
            <a:pPr marL="109728" indent="0" algn="just">
              <a:buNone/>
            </a:pPr>
            <a:r>
              <a:rPr lang="en-US" sz="3500" dirty="0">
                <a:latin typeface="Courier"/>
              </a:rPr>
              <a:t>class Animal {</a:t>
            </a:r>
          </a:p>
          <a:p>
            <a:pPr marL="109728" indent="0" algn="just">
              <a:buNone/>
            </a:pPr>
            <a:r>
              <a:rPr lang="en-US" sz="3500" dirty="0">
                <a:latin typeface="Courier"/>
              </a:rPr>
              <a:t>}</a:t>
            </a:r>
          </a:p>
          <a:p>
            <a:pPr marL="109728" indent="0" algn="just">
              <a:buNone/>
            </a:pPr>
            <a:endParaRPr lang="en-US" sz="3500" dirty="0">
              <a:latin typeface="Courier"/>
            </a:endParaRPr>
          </a:p>
          <a:p>
            <a:pPr marL="109728" indent="0" algn="just">
              <a:buNone/>
            </a:pPr>
            <a:r>
              <a:rPr lang="en-US" sz="3500" dirty="0">
                <a:latin typeface="Courier"/>
              </a:rPr>
              <a:t>class Mammal extends Animal {</a:t>
            </a:r>
          </a:p>
          <a:p>
            <a:pPr marL="109728" indent="0" algn="just">
              <a:buNone/>
            </a:pPr>
            <a:r>
              <a:rPr lang="en-US" sz="3500" dirty="0">
                <a:latin typeface="Courier"/>
              </a:rPr>
              <a:t>}</a:t>
            </a:r>
          </a:p>
          <a:p>
            <a:pPr marL="109728" indent="0" algn="just">
              <a:buNone/>
            </a:pPr>
            <a:endParaRPr lang="en-US" sz="3500" dirty="0">
              <a:latin typeface="Courier"/>
            </a:endParaRPr>
          </a:p>
          <a:p>
            <a:pPr marL="109728" indent="0" algn="just">
              <a:buNone/>
            </a:pPr>
            <a:r>
              <a:rPr lang="en-US" sz="3500" dirty="0">
                <a:latin typeface="Courier"/>
              </a:rPr>
              <a:t>class Reptile extends Animal {</a:t>
            </a:r>
          </a:p>
          <a:p>
            <a:pPr marL="109728" indent="0" algn="just">
              <a:buNone/>
            </a:pPr>
            <a:r>
              <a:rPr lang="en-US" sz="3500" dirty="0">
                <a:latin typeface="Courier"/>
              </a:rPr>
              <a:t>}</a:t>
            </a:r>
          </a:p>
          <a:p>
            <a:pPr marL="109728" indent="0" algn="just">
              <a:buNone/>
            </a:pPr>
            <a:endParaRPr lang="en-US" sz="3500" dirty="0">
              <a:latin typeface="Courier"/>
            </a:endParaRPr>
          </a:p>
          <a:p>
            <a:pPr marL="109728" indent="0" algn="just">
              <a:buNone/>
            </a:pPr>
            <a:r>
              <a:rPr lang="en-US" sz="3500" dirty="0">
                <a:latin typeface="Courier"/>
              </a:rPr>
              <a:t>public class Dog extends Mammal {</a:t>
            </a:r>
          </a:p>
          <a:p>
            <a:pPr marL="109728" indent="0" algn="just">
              <a:buNone/>
            </a:pPr>
            <a:endParaRPr lang="en-US" sz="3500" dirty="0">
              <a:latin typeface="Courier"/>
            </a:endParaRPr>
          </a:p>
          <a:p>
            <a:pPr marL="109728" indent="0" algn="just">
              <a:buNone/>
            </a:pPr>
            <a:r>
              <a:rPr lang="en-US" sz="3500" dirty="0">
                <a:latin typeface="Courier"/>
              </a:rPr>
              <a:t>   public static void main(String </a:t>
            </a:r>
            <a:r>
              <a:rPr lang="en-US" sz="3500" dirty="0" err="1">
                <a:latin typeface="Courier"/>
              </a:rPr>
              <a:t>args</a:t>
            </a:r>
            <a:r>
              <a:rPr lang="en-US" sz="3500" dirty="0">
                <a:latin typeface="Courier"/>
              </a:rPr>
              <a:t>[]) {</a:t>
            </a:r>
          </a:p>
          <a:p>
            <a:pPr marL="109728" indent="0" algn="just">
              <a:buNone/>
            </a:pPr>
            <a:r>
              <a:rPr lang="en-US" sz="3500" dirty="0">
                <a:latin typeface="Courier"/>
              </a:rPr>
              <a:t>      Animal a = new Animal();</a:t>
            </a:r>
          </a:p>
          <a:p>
            <a:pPr marL="109728" indent="0" algn="just">
              <a:buNone/>
            </a:pPr>
            <a:r>
              <a:rPr lang="en-US" sz="3500" dirty="0">
                <a:latin typeface="Courier"/>
              </a:rPr>
              <a:t>      Mammal m = new Mammal();</a:t>
            </a:r>
          </a:p>
          <a:p>
            <a:pPr marL="109728" indent="0" algn="just">
              <a:buNone/>
            </a:pPr>
            <a:r>
              <a:rPr lang="en-US" sz="3500" dirty="0">
                <a:latin typeface="Courier"/>
              </a:rPr>
              <a:t>      Dog d = new Dog();</a:t>
            </a:r>
          </a:p>
          <a:p>
            <a:pPr marL="109728" indent="0" algn="just">
              <a:buNone/>
            </a:pPr>
            <a:endParaRPr lang="en-US" sz="3500" dirty="0">
              <a:latin typeface="Courier"/>
            </a:endParaRPr>
          </a:p>
          <a:p>
            <a:pPr marL="109728" indent="0" algn="just">
              <a:buNone/>
            </a:pPr>
            <a:r>
              <a:rPr lang="en-US" sz="3500" dirty="0">
                <a:latin typeface="Courier"/>
              </a:rPr>
              <a:t>      </a:t>
            </a:r>
            <a:r>
              <a:rPr lang="en-US" sz="3500" dirty="0" err="1">
                <a:latin typeface="Courier"/>
              </a:rPr>
              <a:t>System.out.println</a:t>
            </a:r>
            <a:r>
              <a:rPr lang="en-US" sz="3500" dirty="0">
                <a:latin typeface="Courier"/>
              </a:rPr>
              <a:t>(m </a:t>
            </a:r>
            <a:r>
              <a:rPr lang="en-US" sz="3500" dirty="0" err="1">
                <a:latin typeface="Courier"/>
              </a:rPr>
              <a:t>instanceof</a:t>
            </a:r>
            <a:r>
              <a:rPr lang="en-US" sz="3500" dirty="0">
                <a:latin typeface="Courier"/>
              </a:rPr>
              <a:t> Animal);</a:t>
            </a:r>
          </a:p>
          <a:p>
            <a:pPr marL="109728" indent="0" algn="just">
              <a:buNone/>
            </a:pPr>
            <a:r>
              <a:rPr lang="en-US" sz="3500" dirty="0">
                <a:latin typeface="Courier"/>
              </a:rPr>
              <a:t>      </a:t>
            </a:r>
            <a:r>
              <a:rPr lang="en-US" sz="3500" dirty="0" err="1">
                <a:latin typeface="Courier"/>
              </a:rPr>
              <a:t>System.out.println</a:t>
            </a:r>
            <a:r>
              <a:rPr lang="en-US" sz="3500" dirty="0">
                <a:latin typeface="Courier"/>
              </a:rPr>
              <a:t>(d </a:t>
            </a:r>
            <a:r>
              <a:rPr lang="en-US" sz="3500" dirty="0" err="1">
                <a:latin typeface="Courier"/>
              </a:rPr>
              <a:t>instanceof</a:t>
            </a:r>
            <a:r>
              <a:rPr lang="en-US" sz="3500" dirty="0">
                <a:latin typeface="Courier"/>
              </a:rPr>
              <a:t> Mammal);</a:t>
            </a:r>
          </a:p>
          <a:p>
            <a:pPr marL="109728" indent="0" algn="just">
              <a:buNone/>
            </a:pPr>
            <a:r>
              <a:rPr lang="en-US" sz="3500" dirty="0">
                <a:latin typeface="Courier"/>
              </a:rPr>
              <a:t>      </a:t>
            </a:r>
            <a:r>
              <a:rPr lang="en-US" sz="3500" dirty="0" err="1">
                <a:latin typeface="Courier"/>
              </a:rPr>
              <a:t>System.out.println</a:t>
            </a:r>
            <a:r>
              <a:rPr lang="en-US" sz="3500" dirty="0">
                <a:latin typeface="Courier"/>
              </a:rPr>
              <a:t>(d </a:t>
            </a:r>
            <a:r>
              <a:rPr lang="en-US" sz="3500" dirty="0" err="1">
                <a:latin typeface="Courier"/>
              </a:rPr>
              <a:t>instanceof</a:t>
            </a:r>
            <a:r>
              <a:rPr lang="en-US" sz="3500" dirty="0">
                <a:latin typeface="Courier"/>
              </a:rPr>
              <a:t> Animal);</a:t>
            </a:r>
          </a:p>
          <a:p>
            <a:pPr marL="109728" indent="0" algn="just">
              <a:buNone/>
            </a:pPr>
            <a:r>
              <a:rPr lang="en-US" sz="3500" dirty="0">
                <a:latin typeface="Courier"/>
              </a:rPr>
              <a:t>   }</a:t>
            </a:r>
          </a:p>
          <a:p>
            <a:pPr marL="109728" indent="0" algn="just">
              <a:buNone/>
            </a:pPr>
            <a:r>
              <a:rPr lang="en-US" sz="3500" dirty="0">
                <a:latin typeface="Courier"/>
              </a:rPr>
              <a:t>}</a:t>
            </a:r>
            <a:endParaRPr lang="en-US" sz="3200" dirty="0">
              <a:latin typeface="Courier"/>
            </a:endParaRPr>
          </a:p>
        </p:txBody>
      </p:sp>
    </p:spTree>
    <p:extLst>
      <p:ext uri="{BB962C8B-B14F-4D97-AF65-F5344CB8AC3E}">
        <p14:creationId xmlns:p14="http://schemas.microsoft.com/office/powerpoint/2010/main" val="259331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IS-A Relationship</a:t>
            </a:r>
          </a:p>
        </p:txBody>
      </p:sp>
      <p:sp>
        <p:nvSpPr>
          <p:cNvPr id="3" name="Content Placeholder 2"/>
          <p:cNvSpPr>
            <a:spLocks noGrp="1"/>
          </p:cNvSpPr>
          <p:nvPr>
            <p:ph idx="1"/>
          </p:nvPr>
        </p:nvSpPr>
        <p:spPr>
          <a:xfrm>
            <a:off x="609600" y="1868424"/>
            <a:ext cx="10972800" cy="4646676"/>
          </a:xfrm>
        </p:spPr>
        <p:txBody>
          <a:bodyPr>
            <a:normAutofit lnSpcReduction="10000"/>
          </a:bodyPr>
          <a:lstStyle/>
          <a:p>
            <a:pPr algn="just"/>
            <a:r>
              <a:rPr lang="en-US" sz="3500" dirty="0">
                <a:latin typeface="+mj-lt"/>
              </a:rPr>
              <a:t>Output</a:t>
            </a:r>
          </a:p>
          <a:p>
            <a:pPr marL="109728" indent="0" algn="just">
              <a:buNone/>
            </a:pPr>
            <a:endParaRPr lang="en-US" sz="3500" dirty="0">
              <a:latin typeface="Courier"/>
            </a:endParaRPr>
          </a:p>
          <a:p>
            <a:pPr marL="402336" lvl="1" indent="0" algn="just">
              <a:buNone/>
            </a:pPr>
            <a:r>
              <a:rPr lang="en-US" sz="3000" dirty="0">
                <a:latin typeface="Courier"/>
              </a:rPr>
              <a:t>true</a:t>
            </a:r>
          </a:p>
          <a:p>
            <a:pPr marL="402336" lvl="1" indent="0" algn="just">
              <a:buNone/>
            </a:pPr>
            <a:r>
              <a:rPr lang="en-US" sz="3000" dirty="0">
                <a:latin typeface="Courier"/>
              </a:rPr>
              <a:t>true</a:t>
            </a:r>
          </a:p>
          <a:p>
            <a:pPr marL="402336" lvl="1" indent="0" algn="just">
              <a:buNone/>
            </a:pPr>
            <a:r>
              <a:rPr lang="en-US" sz="3000" dirty="0">
                <a:latin typeface="Courier"/>
              </a:rPr>
              <a:t>t</a:t>
            </a:r>
            <a:r>
              <a:rPr lang="en-US" sz="3000" dirty="0" smtClean="0">
                <a:latin typeface="Courier"/>
              </a:rPr>
              <a:t>rue</a:t>
            </a:r>
          </a:p>
          <a:p>
            <a:pPr marL="109728" indent="0" algn="just">
              <a:buNone/>
            </a:pPr>
            <a:endParaRPr lang="en-US" sz="3500" dirty="0">
              <a:latin typeface="Courier"/>
            </a:endParaRPr>
          </a:p>
          <a:p>
            <a:pPr algn="just"/>
            <a:r>
              <a:rPr lang="en-US" sz="3500" dirty="0">
                <a:latin typeface="+mj-lt"/>
              </a:rPr>
              <a:t>Since we have a good understanding of the extends keyword, let us look into how the implements keyword is used to get the IS-A relationship.</a:t>
            </a:r>
            <a:endParaRPr lang="en-US" sz="3200" dirty="0">
              <a:latin typeface="+mj-lt"/>
            </a:endParaRPr>
          </a:p>
        </p:txBody>
      </p:sp>
    </p:spTree>
    <p:extLst>
      <p:ext uri="{BB962C8B-B14F-4D97-AF65-F5344CB8AC3E}">
        <p14:creationId xmlns:p14="http://schemas.microsoft.com/office/powerpoint/2010/main" val="168216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IS-A Relationship</a:t>
            </a:r>
          </a:p>
        </p:txBody>
      </p:sp>
      <p:sp>
        <p:nvSpPr>
          <p:cNvPr id="3" name="Content Placeholder 2"/>
          <p:cNvSpPr>
            <a:spLocks noGrp="1"/>
          </p:cNvSpPr>
          <p:nvPr>
            <p:ph idx="1"/>
          </p:nvPr>
        </p:nvSpPr>
        <p:spPr>
          <a:xfrm>
            <a:off x="609600" y="1868424"/>
            <a:ext cx="10972800" cy="4646676"/>
          </a:xfrm>
        </p:spPr>
        <p:txBody>
          <a:bodyPr>
            <a:normAutofit fontScale="92500" lnSpcReduction="20000"/>
          </a:bodyPr>
          <a:lstStyle/>
          <a:p>
            <a:pPr algn="just"/>
            <a:r>
              <a:rPr lang="en-US" sz="3500" dirty="0">
                <a:latin typeface="+mj-lt"/>
              </a:rPr>
              <a:t>Generally, the implements keyword is used with classes to inherit the properties of an interface. Interfaces can never be extended by a class.</a:t>
            </a:r>
          </a:p>
          <a:p>
            <a:pPr algn="just"/>
            <a:endParaRPr lang="en-US" sz="3500" dirty="0">
              <a:latin typeface="+mj-lt"/>
            </a:endParaRPr>
          </a:p>
          <a:p>
            <a:pPr marL="402336" lvl="1" indent="0" algn="just">
              <a:buNone/>
            </a:pPr>
            <a:r>
              <a:rPr lang="en-US" sz="2800" dirty="0" smtClean="0">
                <a:latin typeface="Courier"/>
              </a:rPr>
              <a:t>public </a:t>
            </a:r>
            <a:r>
              <a:rPr lang="en-US" sz="2800" dirty="0">
                <a:latin typeface="Courier"/>
              </a:rPr>
              <a:t>interface Animal {</a:t>
            </a:r>
          </a:p>
          <a:p>
            <a:pPr marL="402336" lvl="1" indent="0" algn="just">
              <a:buNone/>
            </a:pPr>
            <a:r>
              <a:rPr lang="en-US" sz="2800" dirty="0">
                <a:latin typeface="Courier"/>
              </a:rPr>
              <a:t>}</a:t>
            </a:r>
          </a:p>
          <a:p>
            <a:pPr marL="402336" lvl="1" indent="0" algn="just">
              <a:buNone/>
            </a:pPr>
            <a:endParaRPr lang="en-US" sz="2800" dirty="0">
              <a:latin typeface="Courier"/>
            </a:endParaRPr>
          </a:p>
          <a:p>
            <a:pPr marL="402336" lvl="1" indent="0" algn="just">
              <a:buNone/>
            </a:pPr>
            <a:r>
              <a:rPr lang="en-US" sz="2800" dirty="0">
                <a:latin typeface="Courier"/>
              </a:rPr>
              <a:t>public class Mammal implements Animal {</a:t>
            </a:r>
          </a:p>
          <a:p>
            <a:pPr marL="402336" lvl="1" indent="0" algn="just">
              <a:buNone/>
            </a:pPr>
            <a:r>
              <a:rPr lang="en-US" sz="2800" dirty="0">
                <a:latin typeface="Courier"/>
              </a:rPr>
              <a:t>}</a:t>
            </a:r>
          </a:p>
          <a:p>
            <a:pPr marL="402336" lvl="1" indent="0" algn="just">
              <a:buNone/>
            </a:pPr>
            <a:endParaRPr lang="en-US" sz="2800" dirty="0">
              <a:latin typeface="Courier"/>
            </a:endParaRPr>
          </a:p>
          <a:p>
            <a:pPr marL="402336" lvl="1" indent="0" algn="just">
              <a:buNone/>
            </a:pPr>
            <a:r>
              <a:rPr lang="en-US" sz="2800" dirty="0">
                <a:latin typeface="Courier"/>
              </a:rPr>
              <a:t>public class Dog extends Mammal {</a:t>
            </a:r>
          </a:p>
          <a:p>
            <a:pPr marL="402336" lvl="1" indent="0" algn="just">
              <a:buNone/>
            </a:pPr>
            <a:r>
              <a:rPr lang="en-US" sz="2800" dirty="0">
                <a:latin typeface="Courier"/>
              </a:rPr>
              <a:t>}</a:t>
            </a:r>
            <a:endParaRPr lang="en-US" sz="3000" dirty="0">
              <a:latin typeface="Courier"/>
            </a:endParaRPr>
          </a:p>
        </p:txBody>
      </p:sp>
    </p:spTree>
    <p:extLst>
      <p:ext uri="{BB962C8B-B14F-4D97-AF65-F5344CB8AC3E}">
        <p14:creationId xmlns:p14="http://schemas.microsoft.com/office/powerpoint/2010/main" val="267817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The </a:t>
            </a:r>
            <a:r>
              <a:rPr lang="en-US" dirty="0" err="1"/>
              <a:t>instanceof</a:t>
            </a:r>
            <a:r>
              <a:rPr lang="en-US" dirty="0"/>
              <a:t> Keyword</a:t>
            </a:r>
          </a:p>
        </p:txBody>
      </p:sp>
      <p:sp>
        <p:nvSpPr>
          <p:cNvPr id="3" name="Content Placeholder 2"/>
          <p:cNvSpPr>
            <a:spLocks noGrp="1"/>
          </p:cNvSpPr>
          <p:nvPr>
            <p:ph idx="1"/>
          </p:nvPr>
        </p:nvSpPr>
        <p:spPr>
          <a:xfrm>
            <a:off x="609600" y="1868424"/>
            <a:ext cx="10972800" cy="4646676"/>
          </a:xfrm>
        </p:spPr>
        <p:txBody>
          <a:bodyPr>
            <a:normAutofit fontScale="40000" lnSpcReduction="20000"/>
          </a:bodyPr>
          <a:lstStyle/>
          <a:p>
            <a:pPr algn="just"/>
            <a:r>
              <a:rPr lang="en-US" sz="3200" dirty="0"/>
              <a:t>Let us use the </a:t>
            </a:r>
            <a:r>
              <a:rPr lang="en-US" sz="3200" b="1" dirty="0" err="1"/>
              <a:t>instanceof</a:t>
            </a:r>
            <a:r>
              <a:rPr lang="en-US" sz="3200" dirty="0"/>
              <a:t> operator to check determine whether Mammal is actually an Animal, and dog is actually an </a:t>
            </a:r>
            <a:r>
              <a:rPr lang="en-US" sz="3200" dirty="0" smtClean="0"/>
              <a:t>Animal</a:t>
            </a:r>
            <a:r>
              <a:rPr lang="en-US" sz="3500" dirty="0" smtClean="0">
                <a:latin typeface="+mj-lt"/>
              </a:rPr>
              <a:t>.</a:t>
            </a:r>
            <a:endParaRPr lang="en-US" sz="3500" dirty="0">
              <a:latin typeface="+mj-lt"/>
            </a:endParaRPr>
          </a:p>
          <a:p>
            <a:pPr algn="just"/>
            <a:endParaRPr lang="en-US" sz="3500" dirty="0">
              <a:latin typeface="+mj-lt"/>
            </a:endParaRPr>
          </a:p>
          <a:p>
            <a:pPr marL="402336" lvl="1" indent="0" algn="just">
              <a:buNone/>
            </a:pPr>
            <a:r>
              <a:rPr lang="en-US" sz="2800" dirty="0">
                <a:latin typeface="Courier"/>
              </a:rPr>
              <a:t>interface Animal{}</a:t>
            </a:r>
          </a:p>
          <a:p>
            <a:pPr marL="402336" lvl="1" indent="0" algn="just">
              <a:buNone/>
            </a:pPr>
            <a:r>
              <a:rPr lang="en-US" sz="2800" dirty="0">
                <a:latin typeface="Courier"/>
              </a:rPr>
              <a:t>class Mammal implements Animal{}</a:t>
            </a:r>
          </a:p>
          <a:p>
            <a:pPr marL="402336" lvl="1" indent="0" algn="just">
              <a:buNone/>
            </a:pPr>
            <a:endParaRPr lang="en-US" sz="2800" dirty="0">
              <a:latin typeface="Courier"/>
            </a:endParaRPr>
          </a:p>
          <a:p>
            <a:pPr marL="402336" lvl="1" indent="0" algn="just">
              <a:buNone/>
            </a:pPr>
            <a:r>
              <a:rPr lang="en-US" sz="2800" dirty="0">
                <a:latin typeface="Courier"/>
              </a:rPr>
              <a:t>public class Dog extends Mammal {</a:t>
            </a:r>
          </a:p>
          <a:p>
            <a:pPr marL="402336" lvl="1" indent="0" algn="just">
              <a:buNone/>
            </a:pPr>
            <a:endParaRPr lang="en-US" sz="2800" dirty="0">
              <a:latin typeface="Courier"/>
            </a:endParaRPr>
          </a:p>
          <a:p>
            <a:pPr marL="402336" lvl="1" indent="0" algn="just">
              <a:buNone/>
            </a:pPr>
            <a:r>
              <a:rPr lang="en-US" sz="2800" dirty="0">
                <a:latin typeface="Courier"/>
              </a:rPr>
              <a:t>   public static void main(String </a:t>
            </a:r>
            <a:r>
              <a:rPr lang="en-US" sz="2800" dirty="0" err="1">
                <a:latin typeface="Courier"/>
              </a:rPr>
              <a:t>args</a:t>
            </a:r>
            <a:r>
              <a:rPr lang="en-US" sz="2800" dirty="0">
                <a:latin typeface="Courier"/>
              </a:rPr>
              <a:t>[]) {</a:t>
            </a:r>
          </a:p>
          <a:p>
            <a:pPr marL="402336" lvl="1" indent="0" algn="just">
              <a:buNone/>
            </a:pPr>
            <a:r>
              <a:rPr lang="en-US" sz="2800" dirty="0">
                <a:latin typeface="Courier"/>
              </a:rPr>
              <a:t>      Mammal m = new Mammal();</a:t>
            </a:r>
          </a:p>
          <a:p>
            <a:pPr marL="402336" lvl="1" indent="0" algn="just">
              <a:buNone/>
            </a:pPr>
            <a:r>
              <a:rPr lang="en-US" sz="2800" dirty="0">
                <a:latin typeface="Courier"/>
              </a:rPr>
              <a:t>      Dog d = new Dog();</a:t>
            </a:r>
          </a:p>
          <a:p>
            <a:pPr marL="402336" lvl="1" indent="0" algn="just">
              <a:buNone/>
            </a:pPr>
            <a:endParaRPr lang="en-US" sz="2800" dirty="0">
              <a:latin typeface="Courier"/>
            </a:endParaRPr>
          </a:p>
          <a:p>
            <a:pPr marL="402336" lvl="1" indent="0" algn="just">
              <a:buNone/>
            </a:pPr>
            <a:r>
              <a:rPr lang="en-US" sz="2800" dirty="0">
                <a:latin typeface="Courier"/>
              </a:rPr>
              <a:t>      </a:t>
            </a:r>
            <a:r>
              <a:rPr lang="en-US" sz="2800" dirty="0" err="1">
                <a:latin typeface="Courier"/>
              </a:rPr>
              <a:t>System.out.println</a:t>
            </a:r>
            <a:r>
              <a:rPr lang="en-US" sz="2800" dirty="0">
                <a:latin typeface="Courier"/>
              </a:rPr>
              <a:t>(m </a:t>
            </a:r>
            <a:r>
              <a:rPr lang="en-US" sz="2800" dirty="0" err="1">
                <a:latin typeface="Courier"/>
              </a:rPr>
              <a:t>instanceof</a:t>
            </a:r>
            <a:r>
              <a:rPr lang="en-US" sz="2800" dirty="0">
                <a:latin typeface="Courier"/>
              </a:rPr>
              <a:t> Animal);</a:t>
            </a:r>
          </a:p>
          <a:p>
            <a:pPr marL="402336" lvl="1" indent="0" algn="just">
              <a:buNone/>
            </a:pPr>
            <a:r>
              <a:rPr lang="en-US" sz="2800" dirty="0">
                <a:latin typeface="Courier"/>
              </a:rPr>
              <a:t>      </a:t>
            </a:r>
            <a:r>
              <a:rPr lang="en-US" sz="2800" dirty="0" err="1">
                <a:latin typeface="Courier"/>
              </a:rPr>
              <a:t>System.out.println</a:t>
            </a:r>
            <a:r>
              <a:rPr lang="en-US" sz="2800" dirty="0">
                <a:latin typeface="Courier"/>
              </a:rPr>
              <a:t>(d </a:t>
            </a:r>
            <a:r>
              <a:rPr lang="en-US" sz="2800" dirty="0" err="1">
                <a:latin typeface="Courier"/>
              </a:rPr>
              <a:t>instanceof</a:t>
            </a:r>
            <a:r>
              <a:rPr lang="en-US" sz="2800" dirty="0">
                <a:latin typeface="Courier"/>
              </a:rPr>
              <a:t> Mammal);</a:t>
            </a:r>
          </a:p>
          <a:p>
            <a:pPr marL="402336" lvl="1" indent="0" algn="just">
              <a:buNone/>
            </a:pPr>
            <a:r>
              <a:rPr lang="en-US" sz="2800" dirty="0">
                <a:latin typeface="Courier"/>
              </a:rPr>
              <a:t>      </a:t>
            </a:r>
            <a:r>
              <a:rPr lang="en-US" sz="2800" dirty="0" err="1">
                <a:latin typeface="Courier"/>
              </a:rPr>
              <a:t>System.out.println</a:t>
            </a:r>
            <a:r>
              <a:rPr lang="en-US" sz="2800" dirty="0">
                <a:latin typeface="Courier"/>
              </a:rPr>
              <a:t>(d </a:t>
            </a:r>
            <a:r>
              <a:rPr lang="en-US" sz="2800" dirty="0" err="1">
                <a:latin typeface="Courier"/>
              </a:rPr>
              <a:t>instanceof</a:t>
            </a:r>
            <a:r>
              <a:rPr lang="en-US" sz="2800" dirty="0">
                <a:latin typeface="Courier"/>
              </a:rPr>
              <a:t> Animal);</a:t>
            </a:r>
          </a:p>
          <a:p>
            <a:pPr marL="402336" lvl="1" indent="0" algn="just">
              <a:buNone/>
            </a:pPr>
            <a:r>
              <a:rPr lang="en-US" sz="2800" dirty="0">
                <a:latin typeface="Courier"/>
              </a:rPr>
              <a:t>   }</a:t>
            </a:r>
          </a:p>
          <a:p>
            <a:pPr marL="402336" lvl="1" indent="0" algn="just">
              <a:buNone/>
            </a:pPr>
            <a:r>
              <a:rPr lang="en-US" sz="2800" dirty="0">
                <a:latin typeface="Courier"/>
              </a:rPr>
              <a:t>}</a:t>
            </a:r>
          </a:p>
          <a:p>
            <a:pPr marL="402336" lvl="1" indent="0" algn="just">
              <a:buNone/>
            </a:pPr>
            <a:endParaRPr lang="en-US" sz="2800" dirty="0">
              <a:latin typeface="Courier"/>
            </a:endParaRPr>
          </a:p>
          <a:p>
            <a:pPr algn="just"/>
            <a:r>
              <a:rPr lang="en-US" sz="3000" dirty="0">
                <a:latin typeface="+mj-lt"/>
              </a:rPr>
              <a:t>Output</a:t>
            </a:r>
          </a:p>
          <a:p>
            <a:pPr marL="402336" lvl="1" indent="0" algn="just">
              <a:buNone/>
            </a:pPr>
            <a:endParaRPr lang="en-US" sz="2800" dirty="0">
              <a:latin typeface="Courier"/>
            </a:endParaRPr>
          </a:p>
          <a:p>
            <a:pPr marL="402336" lvl="1" indent="0" algn="just">
              <a:buNone/>
            </a:pPr>
            <a:r>
              <a:rPr lang="en-US" sz="2800" dirty="0">
                <a:latin typeface="Courier"/>
              </a:rPr>
              <a:t>true</a:t>
            </a:r>
          </a:p>
          <a:p>
            <a:pPr marL="402336" lvl="1" indent="0" algn="just">
              <a:buNone/>
            </a:pPr>
            <a:r>
              <a:rPr lang="en-US" sz="2800" dirty="0">
                <a:latin typeface="Courier"/>
              </a:rPr>
              <a:t>true</a:t>
            </a:r>
          </a:p>
          <a:p>
            <a:pPr marL="402336" lvl="1" indent="0" algn="just">
              <a:buNone/>
            </a:pPr>
            <a:r>
              <a:rPr lang="en-US" sz="2800" dirty="0">
                <a:latin typeface="Courier"/>
              </a:rPr>
              <a:t>true</a:t>
            </a:r>
            <a:endParaRPr lang="en-US" sz="3000" dirty="0">
              <a:latin typeface="Courier"/>
            </a:endParaRPr>
          </a:p>
        </p:txBody>
      </p:sp>
    </p:spTree>
    <p:extLst>
      <p:ext uri="{BB962C8B-B14F-4D97-AF65-F5344CB8AC3E}">
        <p14:creationId xmlns:p14="http://schemas.microsoft.com/office/powerpoint/2010/main" val="370097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HAS-A relationship</a:t>
            </a:r>
          </a:p>
        </p:txBody>
      </p:sp>
      <p:sp>
        <p:nvSpPr>
          <p:cNvPr id="3" name="Content Placeholder 2"/>
          <p:cNvSpPr>
            <a:spLocks noGrp="1"/>
          </p:cNvSpPr>
          <p:nvPr>
            <p:ph idx="1"/>
          </p:nvPr>
        </p:nvSpPr>
        <p:spPr>
          <a:xfrm>
            <a:off x="609600" y="1868424"/>
            <a:ext cx="10972800" cy="4646676"/>
          </a:xfrm>
        </p:spPr>
        <p:txBody>
          <a:bodyPr>
            <a:normAutofit/>
          </a:bodyPr>
          <a:lstStyle/>
          <a:p>
            <a:pPr algn="just"/>
            <a:r>
              <a:rPr lang="en-US" sz="3200" dirty="0"/>
              <a:t>These relationships are mainly based on the usage. This determines whether a certain class HAS-A certain thing. This relationship helps to reduce duplication of code as well as bugs.</a:t>
            </a:r>
          </a:p>
          <a:p>
            <a:pPr algn="just"/>
            <a:endParaRPr lang="en-US" sz="3200" dirty="0"/>
          </a:p>
          <a:p>
            <a:pPr marL="402336" lvl="1" indent="0" algn="just">
              <a:buNone/>
            </a:pPr>
            <a:r>
              <a:rPr lang="en-US" sz="2200" dirty="0" smtClean="0">
                <a:latin typeface="Courier"/>
              </a:rPr>
              <a:t>public </a:t>
            </a:r>
            <a:r>
              <a:rPr lang="en-US" sz="2200" dirty="0">
                <a:latin typeface="Courier"/>
              </a:rPr>
              <a:t>class Vehicle{}</a:t>
            </a:r>
          </a:p>
          <a:p>
            <a:pPr marL="402336" lvl="1" indent="0" algn="just">
              <a:buNone/>
            </a:pPr>
            <a:r>
              <a:rPr lang="en-US" sz="2200" dirty="0">
                <a:latin typeface="Courier"/>
              </a:rPr>
              <a:t>public class Speed{}</a:t>
            </a:r>
          </a:p>
          <a:p>
            <a:pPr marL="402336" lvl="1" indent="0" algn="just">
              <a:buNone/>
            </a:pPr>
            <a:endParaRPr lang="en-US" sz="2200" dirty="0">
              <a:latin typeface="Courier"/>
            </a:endParaRPr>
          </a:p>
          <a:p>
            <a:pPr marL="402336" lvl="1" indent="0" algn="just">
              <a:buNone/>
            </a:pPr>
            <a:r>
              <a:rPr lang="en-US" sz="2200" dirty="0">
                <a:latin typeface="Courier"/>
              </a:rPr>
              <a:t>public class Van extends Vehicle {</a:t>
            </a:r>
          </a:p>
          <a:p>
            <a:pPr marL="402336" lvl="1" indent="0" algn="just">
              <a:buNone/>
            </a:pPr>
            <a:r>
              <a:rPr lang="en-US" sz="2200" dirty="0">
                <a:latin typeface="Courier"/>
              </a:rPr>
              <a:t>   private Speed </a:t>
            </a:r>
            <a:r>
              <a:rPr lang="en-US" sz="2200" dirty="0" err="1">
                <a:latin typeface="Courier"/>
              </a:rPr>
              <a:t>sp</a:t>
            </a:r>
            <a:r>
              <a:rPr lang="en-US" sz="2200" dirty="0">
                <a:latin typeface="Courier"/>
              </a:rPr>
              <a:t>;</a:t>
            </a:r>
          </a:p>
          <a:p>
            <a:pPr marL="402336" lvl="1" indent="0" algn="just">
              <a:buNone/>
            </a:pPr>
            <a:r>
              <a:rPr lang="en-US" sz="2200" dirty="0">
                <a:latin typeface="Courier"/>
              </a:rPr>
              <a:t>}</a:t>
            </a:r>
            <a:endParaRPr lang="en-US" dirty="0">
              <a:latin typeface="Courier"/>
            </a:endParaRPr>
          </a:p>
        </p:txBody>
      </p:sp>
    </p:spTree>
    <p:extLst>
      <p:ext uri="{BB962C8B-B14F-4D97-AF65-F5344CB8AC3E}">
        <p14:creationId xmlns:p14="http://schemas.microsoft.com/office/powerpoint/2010/main" val="15039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HAS-A relationship</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t>This shows that class Van HAS-A Speed. By having a separate class for Speed, we do not have to put the entire code that belongs to speed inside the Van class, which makes it possible to reuse the Speed class in multiple applications.</a:t>
            </a:r>
          </a:p>
          <a:p>
            <a:pPr algn="just"/>
            <a:r>
              <a:rPr lang="en-US" sz="2400" dirty="0"/>
              <a:t>In Object-Oriented feature, the users do not need to bother about which object is doing the real work. </a:t>
            </a:r>
            <a:endParaRPr lang="en-US" sz="2400" dirty="0" smtClean="0"/>
          </a:p>
          <a:p>
            <a:pPr algn="just"/>
            <a:r>
              <a:rPr lang="en-US" sz="2400" dirty="0" smtClean="0"/>
              <a:t>To </a:t>
            </a:r>
            <a:r>
              <a:rPr lang="en-US" sz="2400" dirty="0"/>
              <a:t>achieve this, the Van class hides the implementation details from the users of the Van class. </a:t>
            </a:r>
            <a:endParaRPr lang="en-US" sz="2400" dirty="0" smtClean="0"/>
          </a:p>
          <a:p>
            <a:pPr algn="just"/>
            <a:r>
              <a:rPr lang="en-US" sz="2400" dirty="0" smtClean="0"/>
              <a:t>So</a:t>
            </a:r>
            <a:r>
              <a:rPr lang="en-US" sz="2400" dirty="0"/>
              <a:t>, basically what happens is the users would ask the Van class to do a certain action and the Van class will either do the work by itself or ask another class to perform the action.</a:t>
            </a:r>
          </a:p>
        </p:txBody>
      </p:sp>
    </p:spTree>
    <p:extLst>
      <p:ext uri="{BB962C8B-B14F-4D97-AF65-F5344CB8AC3E}">
        <p14:creationId xmlns:p14="http://schemas.microsoft.com/office/powerpoint/2010/main" val="22920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Types of Inheritance</a:t>
            </a:r>
          </a:p>
        </p:txBody>
      </p:sp>
      <p:pic>
        <p:nvPicPr>
          <p:cNvPr id="5" name="Picture 4"/>
          <p:cNvPicPr>
            <a:picLocks noChangeAspect="1"/>
          </p:cNvPicPr>
          <p:nvPr/>
        </p:nvPicPr>
        <p:blipFill>
          <a:blip r:embed="rId3"/>
          <a:stretch>
            <a:fillRect/>
          </a:stretch>
        </p:blipFill>
        <p:spPr>
          <a:xfrm>
            <a:off x="3224571" y="1843385"/>
            <a:ext cx="5742857" cy="4771429"/>
          </a:xfrm>
          <a:prstGeom prst="rect">
            <a:avLst/>
          </a:prstGeom>
        </p:spPr>
      </p:pic>
    </p:spTree>
    <p:extLst>
      <p:ext uri="{BB962C8B-B14F-4D97-AF65-F5344CB8AC3E}">
        <p14:creationId xmlns:p14="http://schemas.microsoft.com/office/powerpoint/2010/main" val="253548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Inheritance</a:t>
            </a:r>
          </a:p>
        </p:txBody>
      </p:sp>
      <p:sp>
        <p:nvSpPr>
          <p:cNvPr id="3" name="Content Placeholder 2"/>
          <p:cNvSpPr>
            <a:spLocks noGrp="1"/>
          </p:cNvSpPr>
          <p:nvPr>
            <p:ph idx="1"/>
          </p:nvPr>
        </p:nvSpPr>
        <p:spPr>
          <a:xfrm>
            <a:off x="609600" y="1868424"/>
            <a:ext cx="10972800" cy="4037076"/>
          </a:xfrm>
        </p:spPr>
        <p:txBody>
          <a:bodyPr>
            <a:noAutofit/>
          </a:bodyPr>
          <a:lstStyle/>
          <a:p>
            <a:pPr algn="just"/>
            <a:r>
              <a:rPr lang="en-US" sz="3200" dirty="0"/>
              <a:t>Inheritance can be defined as the process where one class acquires the properties (methods and fields) of another. With the use of inheritance the information is made manageable in a hierarchical order.</a:t>
            </a:r>
          </a:p>
          <a:p>
            <a:pPr algn="just"/>
            <a:r>
              <a:rPr lang="en-US" sz="3200" dirty="0"/>
              <a:t>The class which inherits the properties of other is known as subclass (derived class, child class) and the class whose properties are inherited is known as superclass (base class, parent class).</a:t>
            </a:r>
          </a:p>
        </p:txBody>
      </p:sp>
    </p:spTree>
    <p:extLst>
      <p:ext uri="{BB962C8B-B14F-4D97-AF65-F5344CB8AC3E}">
        <p14:creationId xmlns:p14="http://schemas.microsoft.com/office/powerpoint/2010/main" val="230799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Types of Inheritance</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t>A very important fact to remember is that Java does not support multiple inheritance. This means that a class cannot extend more than one class. Therefore following is illegal −</a:t>
            </a:r>
          </a:p>
          <a:p>
            <a:pPr algn="just"/>
            <a:endParaRPr lang="en-US" sz="2400" dirty="0"/>
          </a:p>
          <a:p>
            <a:pPr marL="402336" lvl="1" indent="0" algn="just">
              <a:buNone/>
            </a:pPr>
            <a:r>
              <a:rPr lang="en-US" sz="2200" dirty="0">
                <a:latin typeface="Courier"/>
              </a:rPr>
              <a:t>public class extends Animal, Mammal{} </a:t>
            </a:r>
            <a:endParaRPr lang="en-US" sz="2200" dirty="0" smtClean="0">
              <a:latin typeface="Courier"/>
            </a:endParaRPr>
          </a:p>
          <a:p>
            <a:pPr algn="just"/>
            <a:endParaRPr lang="en-US" sz="2400" dirty="0"/>
          </a:p>
          <a:p>
            <a:pPr algn="just"/>
            <a:r>
              <a:rPr lang="en-US" sz="2400" dirty="0"/>
              <a:t>However, a class can implement one or more interfaces, which has helped Java get rid of the impossibility of multiple inheritance.</a:t>
            </a:r>
          </a:p>
          <a:p>
            <a:pPr algn="just"/>
            <a:endParaRPr lang="en-US" sz="2400" dirty="0"/>
          </a:p>
        </p:txBody>
      </p:sp>
    </p:spTree>
    <p:extLst>
      <p:ext uri="{BB962C8B-B14F-4D97-AF65-F5344CB8AC3E}">
        <p14:creationId xmlns:p14="http://schemas.microsoft.com/office/powerpoint/2010/main" val="83346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Overriding</a:t>
            </a:r>
          </a:p>
        </p:txBody>
      </p:sp>
    </p:spTree>
    <p:extLst>
      <p:ext uri="{BB962C8B-B14F-4D97-AF65-F5344CB8AC3E}">
        <p14:creationId xmlns:p14="http://schemas.microsoft.com/office/powerpoint/2010/main" val="170791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Overriding</a:t>
            </a:r>
            <a:endParaRPr lang="en-US" dirty="0"/>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t>In the previous chapter, we talked about </a:t>
            </a:r>
            <a:r>
              <a:rPr lang="en-US" sz="2400" dirty="0" err="1"/>
              <a:t>superclasses</a:t>
            </a:r>
            <a:r>
              <a:rPr lang="en-US" sz="2400" dirty="0"/>
              <a:t> and subclasses. If a class inherits a method from its superclass, then there is a chance to override the method provided that it is not marked final.</a:t>
            </a:r>
          </a:p>
          <a:p>
            <a:pPr algn="just"/>
            <a:r>
              <a:rPr lang="en-US" sz="2400" dirty="0"/>
              <a:t>The benefit of overriding is: ability to define a behavior that's specific to the subclass type, which means a subclass can implement a parent class method based on its requirement.</a:t>
            </a:r>
          </a:p>
          <a:p>
            <a:pPr algn="just"/>
            <a:r>
              <a:rPr lang="en-US" sz="2400" dirty="0"/>
              <a:t>In object-oriented terms, overriding means to override the functionality of an existing method.</a:t>
            </a:r>
          </a:p>
        </p:txBody>
      </p:sp>
    </p:spTree>
    <p:extLst>
      <p:ext uri="{BB962C8B-B14F-4D97-AF65-F5344CB8AC3E}">
        <p14:creationId xmlns:p14="http://schemas.microsoft.com/office/powerpoint/2010/main" val="315769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8500"/>
            <a:ext cx="10972800" cy="660400"/>
          </a:xfrm>
        </p:spPr>
        <p:txBody>
          <a:bodyPr>
            <a:normAutofit fontScale="90000"/>
          </a:bodyPr>
          <a:lstStyle/>
          <a:p>
            <a:r>
              <a:rPr lang="en-US" dirty="0" smtClean="0"/>
              <a:t>Overriding</a:t>
            </a:r>
            <a:endParaRPr lang="en-US" dirty="0"/>
          </a:p>
        </p:txBody>
      </p:sp>
      <p:sp>
        <p:nvSpPr>
          <p:cNvPr id="3" name="Content Placeholder 2"/>
          <p:cNvSpPr>
            <a:spLocks noGrp="1"/>
          </p:cNvSpPr>
          <p:nvPr>
            <p:ph idx="1"/>
          </p:nvPr>
        </p:nvSpPr>
        <p:spPr>
          <a:xfrm>
            <a:off x="609600" y="1358900"/>
            <a:ext cx="10972800" cy="5156200"/>
          </a:xfrm>
        </p:spPr>
        <p:txBody>
          <a:bodyPr>
            <a:noAutofit/>
          </a:bodyPr>
          <a:lstStyle/>
          <a:p>
            <a:pPr marL="109728" indent="0" algn="just">
              <a:buNone/>
            </a:pPr>
            <a:r>
              <a:rPr lang="en-US" sz="1050" dirty="0">
                <a:latin typeface="Courier"/>
              </a:rPr>
              <a:t>class Animal {</a:t>
            </a:r>
          </a:p>
          <a:p>
            <a:pPr marL="109728" indent="0" algn="just">
              <a:buNone/>
            </a:pPr>
            <a:r>
              <a:rPr lang="en-US" sz="1050" dirty="0">
                <a:latin typeface="Courier"/>
              </a:rPr>
              <a:t>   public void move() {</a:t>
            </a:r>
          </a:p>
          <a:p>
            <a:pPr marL="109728" indent="0" algn="just">
              <a:buNone/>
            </a:pPr>
            <a:r>
              <a:rPr lang="en-US" sz="1050" dirty="0">
                <a:latin typeface="Courier"/>
              </a:rPr>
              <a:t>      </a:t>
            </a:r>
            <a:r>
              <a:rPr lang="en-US" sz="1050" dirty="0" err="1">
                <a:latin typeface="Courier"/>
              </a:rPr>
              <a:t>System.out.println</a:t>
            </a:r>
            <a:r>
              <a:rPr lang="en-US" sz="1050" dirty="0">
                <a:latin typeface="Courier"/>
              </a:rPr>
              <a:t>("Animals can move");</a:t>
            </a:r>
          </a:p>
          <a:p>
            <a:pPr marL="109728" indent="0" algn="just">
              <a:buNone/>
            </a:pPr>
            <a:r>
              <a:rPr lang="en-US" sz="1050" dirty="0">
                <a:latin typeface="Courier"/>
              </a:rPr>
              <a:t>   }</a:t>
            </a:r>
          </a:p>
          <a:p>
            <a:pPr marL="109728" indent="0" algn="just">
              <a:buNone/>
            </a:pPr>
            <a:r>
              <a:rPr lang="en-US" sz="1050" dirty="0">
                <a:latin typeface="Courier"/>
              </a:rPr>
              <a:t>}</a:t>
            </a:r>
          </a:p>
          <a:p>
            <a:pPr marL="109728" indent="0" algn="just">
              <a:buNone/>
            </a:pPr>
            <a:endParaRPr lang="en-US" sz="1050" dirty="0">
              <a:latin typeface="Courier"/>
            </a:endParaRPr>
          </a:p>
          <a:p>
            <a:pPr marL="109728" indent="0" algn="just">
              <a:buNone/>
            </a:pPr>
            <a:r>
              <a:rPr lang="en-US" sz="1050" dirty="0">
                <a:latin typeface="Courier"/>
              </a:rPr>
              <a:t>class Dog extends Animal {</a:t>
            </a:r>
          </a:p>
          <a:p>
            <a:pPr marL="109728" indent="0" algn="just">
              <a:buNone/>
            </a:pPr>
            <a:r>
              <a:rPr lang="en-US" sz="1050" dirty="0">
                <a:latin typeface="Courier"/>
              </a:rPr>
              <a:t>   public void move() {</a:t>
            </a:r>
          </a:p>
          <a:p>
            <a:pPr marL="109728" indent="0" algn="just">
              <a:buNone/>
            </a:pPr>
            <a:r>
              <a:rPr lang="en-US" sz="1050" dirty="0">
                <a:latin typeface="Courier"/>
              </a:rPr>
              <a:t>      </a:t>
            </a:r>
            <a:r>
              <a:rPr lang="en-US" sz="1050" dirty="0" err="1">
                <a:latin typeface="Courier"/>
              </a:rPr>
              <a:t>System.out.println</a:t>
            </a:r>
            <a:r>
              <a:rPr lang="en-US" sz="1050" dirty="0">
                <a:latin typeface="Courier"/>
              </a:rPr>
              <a:t>("Dogs can walk and run");</a:t>
            </a:r>
          </a:p>
          <a:p>
            <a:pPr marL="109728" indent="0" algn="just">
              <a:buNone/>
            </a:pPr>
            <a:r>
              <a:rPr lang="en-US" sz="1050" dirty="0">
                <a:latin typeface="Courier"/>
              </a:rPr>
              <a:t>   }</a:t>
            </a:r>
          </a:p>
          <a:p>
            <a:pPr marL="109728" indent="0" algn="just">
              <a:buNone/>
            </a:pPr>
            <a:r>
              <a:rPr lang="en-US" sz="1050" dirty="0">
                <a:latin typeface="Courier"/>
              </a:rPr>
              <a:t>}</a:t>
            </a:r>
          </a:p>
          <a:p>
            <a:pPr marL="109728" indent="0" algn="just">
              <a:buNone/>
            </a:pPr>
            <a:endParaRPr lang="en-US" sz="1050" dirty="0">
              <a:latin typeface="Courier"/>
            </a:endParaRPr>
          </a:p>
          <a:p>
            <a:pPr marL="109728" indent="0" algn="just">
              <a:buNone/>
            </a:pPr>
            <a:r>
              <a:rPr lang="en-US" sz="1050" dirty="0">
                <a:latin typeface="Courier"/>
              </a:rPr>
              <a:t>public class </a:t>
            </a:r>
            <a:r>
              <a:rPr lang="en-US" sz="1050" dirty="0" err="1">
                <a:latin typeface="Courier"/>
              </a:rPr>
              <a:t>TestDog</a:t>
            </a:r>
            <a:r>
              <a:rPr lang="en-US" sz="1050" dirty="0">
                <a:latin typeface="Courier"/>
              </a:rPr>
              <a:t> {</a:t>
            </a:r>
          </a:p>
          <a:p>
            <a:pPr marL="109728" indent="0" algn="just">
              <a:buNone/>
            </a:pPr>
            <a:r>
              <a:rPr lang="en-US" sz="1050" dirty="0" smtClean="0">
                <a:latin typeface="Courier"/>
              </a:rPr>
              <a:t>   </a:t>
            </a:r>
            <a:r>
              <a:rPr lang="en-US" sz="1050" dirty="0">
                <a:latin typeface="Courier"/>
              </a:rPr>
              <a:t>public static void main(String </a:t>
            </a:r>
            <a:r>
              <a:rPr lang="en-US" sz="1050" dirty="0" err="1">
                <a:latin typeface="Courier"/>
              </a:rPr>
              <a:t>args</a:t>
            </a:r>
            <a:r>
              <a:rPr lang="en-US" sz="1050" dirty="0">
                <a:latin typeface="Courier"/>
              </a:rPr>
              <a:t>[]) {</a:t>
            </a:r>
          </a:p>
          <a:p>
            <a:pPr marL="109728" indent="0" algn="just">
              <a:buNone/>
            </a:pPr>
            <a:r>
              <a:rPr lang="en-US" sz="1050" dirty="0">
                <a:latin typeface="Courier"/>
              </a:rPr>
              <a:t>      Animal a = new Animal();   // Animal reference and object</a:t>
            </a:r>
          </a:p>
          <a:p>
            <a:pPr marL="109728" indent="0" algn="just">
              <a:buNone/>
            </a:pPr>
            <a:r>
              <a:rPr lang="en-US" sz="1050" dirty="0">
                <a:latin typeface="Courier"/>
              </a:rPr>
              <a:t>      Animal b = new Dog();   // Animal reference but Dog object</a:t>
            </a:r>
          </a:p>
          <a:p>
            <a:pPr marL="109728" indent="0" algn="just">
              <a:buNone/>
            </a:pPr>
            <a:endParaRPr lang="en-US" sz="1050" dirty="0">
              <a:latin typeface="Courier"/>
            </a:endParaRPr>
          </a:p>
          <a:p>
            <a:pPr marL="109728" indent="0" algn="just">
              <a:buNone/>
            </a:pPr>
            <a:r>
              <a:rPr lang="en-US" sz="1050" dirty="0">
                <a:latin typeface="Courier"/>
              </a:rPr>
              <a:t>      </a:t>
            </a:r>
            <a:r>
              <a:rPr lang="en-US" sz="1050" dirty="0" err="1">
                <a:latin typeface="Courier"/>
              </a:rPr>
              <a:t>a.move</a:t>
            </a:r>
            <a:r>
              <a:rPr lang="en-US" sz="1050" dirty="0">
                <a:latin typeface="Courier"/>
              </a:rPr>
              <a:t>();   // runs the method in Animal class</a:t>
            </a:r>
          </a:p>
          <a:p>
            <a:pPr marL="109728" indent="0" algn="just">
              <a:buNone/>
            </a:pPr>
            <a:r>
              <a:rPr lang="en-US" sz="1050" dirty="0">
                <a:latin typeface="Courier"/>
              </a:rPr>
              <a:t>      </a:t>
            </a:r>
            <a:r>
              <a:rPr lang="en-US" sz="1050" dirty="0" err="1">
                <a:latin typeface="Courier"/>
              </a:rPr>
              <a:t>b.move</a:t>
            </a:r>
            <a:r>
              <a:rPr lang="en-US" sz="1050" dirty="0">
                <a:latin typeface="Courier"/>
              </a:rPr>
              <a:t>();   // runs the method in Dog class</a:t>
            </a:r>
          </a:p>
          <a:p>
            <a:pPr marL="109728" indent="0" algn="just">
              <a:buNone/>
            </a:pPr>
            <a:r>
              <a:rPr lang="en-US" sz="1050" dirty="0">
                <a:latin typeface="Courier"/>
              </a:rPr>
              <a:t>   }</a:t>
            </a:r>
          </a:p>
          <a:p>
            <a:pPr marL="109728" indent="0" algn="just">
              <a:buNone/>
            </a:pPr>
            <a:r>
              <a:rPr lang="en-US" sz="1050" dirty="0">
                <a:latin typeface="Courier"/>
              </a:rPr>
              <a:t>}</a:t>
            </a:r>
            <a:endParaRPr lang="en-US" sz="1800" dirty="0">
              <a:latin typeface="Courier"/>
            </a:endParaRPr>
          </a:p>
        </p:txBody>
      </p:sp>
    </p:spTree>
    <p:extLst>
      <p:ext uri="{BB962C8B-B14F-4D97-AF65-F5344CB8AC3E}">
        <p14:creationId xmlns:p14="http://schemas.microsoft.com/office/powerpoint/2010/main" val="237906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Overriding</a:t>
            </a:r>
            <a:endParaRPr lang="en-US" dirty="0"/>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000" dirty="0"/>
              <a:t>Output</a:t>
            </a:r>
          </a:p>
          <a:p>
            <a:pPr algn="just"/>
            <a:endParaRPr lang="en-US" sz="2000" dirty="0" smtClean="0"/>
          </a:p>
          <a:p>
            <a:pPr marL="402336" lvl="1" indent="0" algn="just">
              <a:buNone/>
            </a:pPr>
            <a:r>
              <a:rPr lang="en-US" sz="2000" dirty="0" smtClean="0">
                <a:latin typeface="Courier"/>
              </a:rPr>
              <a:t>Animals </a:t>
            </a:r>
            <a:r>
              <a:rPr lang="en-US" sz="2000" dirty="0">
                <a:latin typeface="Courier"/>
              </a:rPr>
              <a:t>can move</a:t>
            </a:r>
          </a:p>
          <a:p>
            <a:pPr marL="402336" lvl="1" indent="0" algn="just">
              <a:buNone/>
            </a:pPr>
            <a:r>
              <a:rPr lang="en-US" sz="2000" dirty="0">
                <a:latin typeface="Courier"/>
              </a:rPr>
              <a:t>Dogs can walk and run</a:t>
            </a:r>
          </a:p>
          <a:p>
            <a:pPr algn="just"/>
            <a:endParaRPr lang="en-US" sz="2000" dirty="0" smtClean="0"/>
          </a:p>
          <a:p>
            <a:pPr algn="just"/>
            <a:r>
              <a:rPr lang="en-US" sz="2000" dirty="0" smtClean="0"/>
              <a:t>In </a:t>
            </a:r>
            <a:r>
              <a:rPr lang="en-US" sz="2000" dirty="0"/>
              <a:t>the above example, you can see that even though b is a type of Animal it runs the move method in the Dog class. The reason for this is: In compile time, the check is made on the reference type. However, in the runtime, JVM figures out the object type and would run the method that belongs to that particular object</a:t>
            </a:r>
            <a:r>
              <a:rPr lang="en-US" sz="2000" dirty="0" smtClean="0"/>
              <a:t>.</a:t>
            </a:r>
            <a:endParaRPr lang="en-US" sz="2000" dirty="0"/>
          </a:p>
          <a:p>
            <a:pPr algn="just"/>
            <a:r>
              <a:rPr lang="en-US" sz="2000" dirty="0"/>
              <a:t>Therefore, in the above example, the program will compile properly since Animal class has the method move. Then, at the runtime, it runs the method specific for that object.</a:t>
            </a:r>
          </a:p>
        </p:txBody>
      </p:sp>
    </p:spTree>
    <p:extLst>
      <p:ext uri="{BB962C8B-B14F-4D97-AF65-F5344CB8AC3E}">
        <p14:creationId xmlns:p14="http://schemas.microsoft.com/office/powerpoint/2010/main" val="359198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8500"/>
            <a:ext cx="10972800" cy="660400"/>
          </a:xfrm>
        </p:spPr>
        <p:txBody>
          <a:bodyPr>
            <a:normAutofit fontScale="90000"/>
          </a:bodyPr>
          <a:lstStyle/>
          <a:p>
            <a:r>
              <a:rPr lang="en-US" dirty="0" smtClean="0"/>
              <a:t>Overriding</a:t>
            </a:r>
            <a:endParaRPr lang="en-US" dirty="0"/>
          </a:p>
        </p:txBody>
      </p:sp>
      <p:sp>
        <p:nvSpPr>
          <p:cNvPr id="3" name="Content Placeholder 2"/>
          <p:cNvSpPr>
            <a:spLocks noGrp="1"/>
          </p:cNvSpPr>
          <p:nvPr>
            <p:ph idx="1"/>
          </p:nvPr>
        </p:nvSpPr>
        <p:spPr>
          <a:xfrm>
            <a:off x="609600" y="1358900"/>
            <a:ext cx="10972800" cy="5156200"/>
          </a:xfrm>
        </p:spPr>
        <p:txBody>
          <a:bodyPr>
            <a:noAutofit/>
          </a:bodyPr>
          <a:lstStyle/>
          <a:p>
            <a:pPr marL="109728" indent="0" algn="just">
              <a:buNone/>
            </a:pPr>
            <a:r>
              <a:rPr lang="en-US" sz="800" dirty="0">
                <a:latin typeface="Courier"/>
              </a:rPr>
              <a:t>class Animal {</a:t>
            </a:r>
          </a:p>
          <a:p>
            <a:pPr marL="109728" indent="0" algn="just">
              <a:buNone/>
            </a:pPr>
            <a:r>
              <a:rPr lang="en-US" sz="800" dirty="0">
                <a:latin typeface="Courier"/>
              </a:rPr>
              <a:t>   public void move() {</a:t>
            </a:r>
          </a:p>
          <a:p>
            <a:pPr marL="109728" indent="0" algn="just">
              <a:buNone/>
            </a:pPr>
            <a:r>
              <a:rPr lang="en-US" sz="800" dirty="0">
                <a:latin typeface="Courier"/>
              </a:rPr>
              <a:t>      </a:t>
            </a:r>
            <a:r>
              <a:rPr lang="en-US" sz="800" dirty="0" err="1">
                <a:latin typeface="Courier"/>
              </a:rPr>
              <a:t>System.out.println</a:t>
            </a:r>
            <a:r>
              <a:rPr lang="en-US" sz="800" dirty="0">
                <a:latin typeface="Courier"/>
              </a:rPr>
              <a:t>("Animals can move");</a:t>
            </a:r>
          </a:p>
          <a:p>
            <a:pPr marL="109728" indent="0" algn="just">
              <a:buNone/>
            </a:pPr>
            <a:r>
              <a:rPr lang="en-US" sz="800" dirty="0">
                <a:latin typeface="Courier"/>
              </a:rPr>
              <a:t>   }</a:t>
            </a:r>
          </a:p>
          <a:p>
            <a:pPr marL="109728" indent="0" algn="just">
              <a:buNone/>
            </a:pPr>
            <a:r>
              <a:rPr lang="en-US" sz="800" dirty="0">
                <a:latin typeface="Courier"/>
              </a:rPr>
              <a:t>}</a:t>
            </a:r>
          </a:p>
          <a:p>
            <a:pPr marL="109728" indent="0" algn="just">
              <a:buNone/>
            </a:pPr>
            <a:endParaRPr lang="en-US" sz="800" dirty="0">
              <a:latin typeface="Courier"/>
            </a:endParaRPr>
          </a:p>
          <a:p>
            <a:pPr marL="109728" indent="0" algn="just">
              <a:buNone/>
            </a:pPr>
            <a:r>
              <a:rPr lang="en-US" sz="800" dirty="0">
                <a:latin typeface="Courier"/>
              </a:rPr>
              <a:t>class Dog extends Animal {</a:t>
            </a:r>
          </a:p>
          <a:p>
            <a:pPr marL="109728" indent="0" algn="just">
              <a:buNone/>
            </a:pPr>
            <a:r>
              <a:rPr lang="en-US" sz="800" dirty="0">
                <a:latin typeface="Courier"/>
              </a:rPr>
              <a:t>   public void move() {</a:t>
            </a:r>
          </a:p>
          <a:p>
            <a:pPr marL="109728" indent="0" algn="just">
              <a:buNone/>
            </a:pPr>
            <a:r>
              <a:rPr lang="en-US" sz="800" dirty="0">
                <a:latin typeface="Courier"/>
              </a:rPr>
              <a:t>      </a:t>
            </a:r>
            <a:r>
              <a:rPr lang="en-US" sz="800" dirty="0" err="1">
                <a:latin typeface="Courier"/>
              </a:rPr>
              <a:t>System.out.println</a:t>
            </a:r>
            <a:r>
              <a:rPr lang="en-US" sz="800" dirty="0">
                <a:latin typeface="Courier"/>
              </a:rPr>
              <a:t>("Dogs can walk and run");</a:t>
            </a:r>
          </a:p>
          <a:p>
            <a:pPr marL="109728" indent="0" algn="just">
              <a:buNone/>
            </a:pPr>
            <a:r>
              <a:rPr lang="en-US" sz="800" dirty="0">
                <a:latin typeface="Courier"/>
              </a:rPr>
              <a:t>   }</a:t>
            </a:r>
          </a:p>
          <a:p>
            <a:pPr marL="109728" indent="0" algn="just">
              <a:buNone/>
            </a:pPr>
            <a:r>
              <a:rPr lang="en-US" sz="800" dirty="0">
                <a:latin typeface="Courier"/>
              </a:rPr>
              <a:t>   public void bark() {</a:t>
            </a:r>
          </a:p>
          <a:p>
            <a:pPr marL="109728" indent="0" algn="just">
              <a:buNone/>
            </a:pPr>
            <a:r>
              <a:rPr lang="en-US" sz="800" dirty="0">
                <a:latin typeface="Courier"/>
              </a:rPr>
              <a:t>      </a:t>
            </a:r>
            <a:r>
              <a:rPr lang="en-US" sz="800" dirty="0" err="1">
                <a:latin typeface="Courier"/>
              </a:rPr>
              <a:t>System.out.println</a:t>
            </a:r>
            <a:r>
              <a:rPr lang="en-US" sz="800" dirty="0">
                <a:latin typeface="Courier"/>
              </a:rPr>
              <a:t>("Dogs can bark");</a:t>
            </a:r>
          </a:p>
          <a:p>
            <a:pPr marL="109728" indent="0" algn="just">
              <a:buNone/>
            </a:pPr>
            <a:r>
              <a:rPr lang="en-US" sz="800" dirty="0">
                <a:latin typeface="Courier"/>
              </a:rPr>
              <a:t>   }</a:t>
            </a:r>
          </a:p>
          <a:p>
            <a:pPr marL="109728" indent="0" algn="just">
              <a:buNone/>
            </a:pPr>
            <a:r>
              <a:rPr lang="en-US" sz="800" dirty="0">
                <a:latin typeface="Courier"/>
              </a:rPr>
              <a:t>}</a:t>
            </a:r>
          </a:p>
          <a:p>
            <a:pPr marL="109728" indent="0" algn="just">
              <a:buNone/>
            </a:pPr>
            <a:endParaRPr lang="en-US" sz="800" dirty="0">
              <a:latin typeface="Courier"/>
            </a:endParaRPr>
          </a:p>
          <a:p>
            <a:pPr marL="109728" indent="0" algn="just">
              <a:buNone/>
            </a:pPr>
            <a:r>
              <a:rPr lang="en-US" sz="800" dirty="0">
                <a:latin typeface="Courier"/>
              </a:rPr>
              <a:t>public class </a:t>
            </a:r>
            <a:r>
              <a:rPr lang="en-US" sz="800" dirty="0" err="1">
                <a:latin typeface="Courier"/>
              </a:rPr>
              <a:t>TestDog</a:t>
            </a:r>
            <a:r>
              <a:rPr lang="en-US" sz="800" dirty="0">
                <a:latin typeface="Courier"/>
              </a:rPr>
              <a:t> </a:t>
            </a:r>
            <a:r>
              <a:rPr lang="en-US" sz="800" dirty="0" smtClean="0">
                <a:latin typeface="Courier"/>
              </a:rPr>
              <a:t>{</a:t>
            </a:r>
            <a:endParaRPr lang="en-US" sz="800" dirty="0">
              <a:latin typeface="Courier"/>
            </a:endParaRPr>
          </a:p>
          <a:p>
            <a:pPr marL="109728" indent="0" algn="just">
              <a:buNone/>
            </a:pPr>
            <a:r>
              <a:rPr lang="en-US" sz="800" dirty="0">
                <a:latin typeface="Courier"/>
              </a:rPr>
              <a:t>   public static void main(String </a:t>
            </a:r>
            <a:r>
              <a:rPr lang="en-US" sz="800" dirty="0" err="1">
                <a:latin typeface="Courier"/>
              </a:rPr>
              <a:t>args</a:t>
            </a:r>
            <a:r>
              <a:rPr lang="en-US" sz="800" dirty="0">
                <a:latin typeface="Courier"/>
              </a:rPr>
              <a:t>[]) {</a:t>
            </a:r>
          </a:p>
          <a:p>
            <a:pPr marL="109728" indent="0" algn="just">
              <a:buNone/>
            </a:pPr>
            <a:r>
              <a:rPr lang="en-US" sz="800" dirty="0">
                <a:latin typeface="Courier"/>
              </a:rPr>
              <a:t>      Animal a = new Animal();   // Animal reference and object</a:t>
            </a:r>
          </a:p>
          <a:p>
            <a:pPr marL="109728" indent="0" algn="just">
              <a:buNone/>
            </a:pPr>
            <a:r>
              <a:rPr lang="en-US" sz="800" dirty="0">
                <a:latin typeface="Courier"/>
              </a:rPr>
              <a:t>      </a:t>
            </a:r>
            <a:r>
              <a:rPr lang="en-US" sz="800" dirty="0" smtClean="0">
                <a:latin typeface="Courier"/>
              </a:rPr>
              <a:t>Animal b </a:t>
            </a:r>
            <a:r>
              <a:rPr lang="en-US" sz="800" dirty="0">
                <a:latin typeface="Courier"/>
              </a:rPr>
              <a:t>= new Dog();   // Animal reference but Dog </a:t>
            </a:r>
            <a:r>
              <a:rPr lang="en-US" sz="800" dirty="0" smtClean="0">
                <a:latin typeface="Courier"/>
              </a:rPr>
              <a:t>object</a:t>
            </a:r>
            <a:endParaRPr lang="en-US" sz="800" dirty="0">
              <a:latin typeface="Courier"/>
            </a:endParaRPr>
          </a:p>
          <a:p>
            <a:pPr marL="109728" indent="0" algn="just">
              <a:buNone/>
            </a:pPr>
            <a:r>
              <a:rPr lang="en-US" sz="800" dirty="0">
                <a:latin typeface="Courier"/>
              </a:rPr>
              <a:t>      </a:t>
            </a:r>
            <a:r>
              <a:rPr lang="en-US" sz="800" dirty="0" err="1">
                <a:latin typeface="Courier"/>
              </a:rPr>
              <a:t>a.move</a:t>
            </a:r>
            <a:r>
              <a:rPr lang="en-US" sz="800" dirty="0">
                <a:latin typeface="Courier"/>
              </a:rPr>
              <a:t>();   // runs the method in Animal class</a:t>
            </a:r>
          </a:p>
          <a:p>
            <a:pPr marL="109728" indent="0" algn="just">
              <a:buNone/>
            </a:pPr>
            <a:r>
              <a:rPr lang="en-US" sz="800" dirty="0">
                <a:latin typeface="Courier"/>
              </a:rPr>
              <a:t>      </a:t>
            </a:r>
            <a:r>
              <a:rPr lang="en-US" sz="800" dirty="0" err="1">
                <a:latin typeface="Courier"/>
              </a:rPr>
              <a:t>b.move</a:t>
            </a:r>
            <a:r>
              <a:rPr lang="en-US" sz="800" dirty="0">
                <a:latin typeface="Courier"/>
              </a:rPr>
              <a:t>();   // runs the method in Dog class</a:t>
            </a:r>
          </a:p>
          <a:p>
            <a:pPr marL="109728" indent="0" algn="just">
              <a:buNone/>
            </a:pPr>
            <a:r>
              <a:rPr lang="en-US" sz="800" dirty="0">
                <a:latin typeface="Courier"/>
              </a:rPr>
              <a:t>      </a:t>
            </a:r>
            <a:r>
              <a:rPr lang="en-US" sz="800" dirty="0" err="1">
                <a:latin typeface="Courier"/>
              </a:rPr>
              <a:t>b.bark</a:t>
            </a:r>
            <a:r>
              <a:rPr lang="en-US" sz="800" dirty="0">
                <a:latin typeface="Courier"/>
              </a:rPr>
              <a:t>();</a:t>
            </a:r>
          </a:p>
          <a:p>
            <a:pPr marL="109728" indent="0" algn="just">
              <a:buNone/>
            </a:pPr>
            <a:r>
              <a:rPr lang="en-US" sz="800" dirty="0">
                <a:latin typeface="Courier"/>
              </a:rPr>
              <a:t>   }</a:t>
            </a:r>
          </a:p>
          <a:p>
            <a:pPr marL="109728" indent="0" algn="just">
              <a:buNone/>
            </a:pPr>
            <a:r>
              <a:rPr lang="en-US" sz="800" dirty="0">
                <a:latin typeface="Courier"/>
              </a:rPr>
              <a:t>}</a:t>
            </a:r>
            <a:endParaRPr lang="en-US" sz="1200" dirty="0">
              <a:latin typeface="Courier"/>
            </a:endParaRPr>
          </a:p>
        </p:txBody>
      </p:sp>
    </p:spTree>
    <p:extLst>
      <p:ext uri="{BB962C8B-B14F-4D97-AF65-F5344CB8AC3E}">
        <p14:creationId xmlns:p14="http://schemas.microsoft.com/office/powerpoint/2010/main" val="187237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Overriding</a:t>
            </a:r>
            <a:endParaRPr lang="en-US" dirty="0"/>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000" dirty="0" smtClean="0"/>
              <a:t>Output</a:t>
            </a:r>
          </a:p>
          <a:p>
            <a:pPr algn="just"/>
            <a:endParaRPr lang="en-US" sz="2000" dirty="0"/>
          </a:p>
          <a:p>
            <a:pPr marL="402336" lvl="1" indent="0" algn="just">
              <a:buNone/>
            </a:pPr>
            <a:r>
              <a:rPr lang="en-US" sz="1800" dirty="0">
                <a:latin typeface="Courier"/>
              </a:rPr>
              <a:t>TestDog.java:26: error: cannot find symbol</a:t>
            </a:r>
          </a:p>
          <a:p>
            <a:pPr marL="402336" lvl="1" indent="0" algn="just">
              <a:buNone/>
            </a:pPr>
            <a:r>
              <a:rPr lang="en-US" sz="1800" dirty="0">
                <a:latin typeface="Courier"/>
              </a:rPr>
              <a:t>      </a:t>
            </a:r>
            <a:r>
              <a:rPr lang="en-US" sz="1800" dirty="0" err="1">
                <a:latin typeface="Courier"/>
              </a:rPr>
              <a:t>b.bark</a:t>
            </a:r>
            <a:r>
              <a:rPr lang="en-US" sz="1800" dirty="0">
                <a:latin typeface="Courier"/>
              </a:rPr>
              <a:t>();</a:t>
            </a:r>
          </a:p>
          <a:p>
            <a:pPr marL="402336" lvl="1" indent="0" algn="just">
              <a:buNone/>
            </a:pPr>
            <a:r>
              <a:rPr lang="en-US" sz="1800" dirty="0">
                <a:latin typeface="Courier"/>
              </a:rPr>
              <a:t>       ^</a:t>
            </a:r>
          </a:p>
          <a:p>
            <a:pPr marL="402336" lvl="1" indent="0" algn="just">
              <a:buNone/>
            </a:pPr>
            <a:r>
              <a:rPr lang="en-US" sz="1800" dirty="0">
                <a:latin typeface="Courier"/>
              </a:rPr>
              <a:t>  symbol:   method bark()</a:t>
            </a:r>
          </a:p>
          <a:p>
            <a:pPr marL="402336" lvl="1" indent="0" algn="just">
              <a:buNone/>
            </a:pPr>
            <a:r>
              <a:rPr lang="en-US" sz="1800" dirty="0">
                <a:latin typeface="Courier"/>
              </a:rPr>
              <a:t>  location: variable b of type Animal</a:t>
            </a:r>
          </a:p>
          <a:p>
            <a:pPr marL="402336" lvl="1" indent="0" algn="just">
              <a:buNone/>
            </a:pPr>
            <a:r>
              <a:rPr lang="en-US" sz="1800" dirty="0">
                <a:latin typeface="Courier"/>
              </a:rPr>
              <a:t>1 </a:t>
            </a:r>
            <a:r>
              <a:rPr lang="en-US" sz="1800" dirty="0" smtClean="0">
                <a:latin typeface="Courier"/>
              </a:rPr>
              <a:t>error</a:t>
            </a:r>
          </a:p>
          <a:p>
            <a:pPr algn="just"/>
            <a:endParaRPr lang="en-US" sz="2000" dirty="0"/>
          </a:p>
          <a:p>
            <a:pPr algn="just"/>
            <a:r>
              <a:rPr lang="en-US" sz="2000" dirty="0"/>
              <a:t>This program will throw a compile time error since b's reference type Animal doesn't have a method by the name of bark.</a:t>
            </a:r>
          </a:p>
        </p:txBody>
      </p:sp>
    </p:spTree>
    <p:extLst>
      <p:ext uri="{BB962C8B-B14F-4D97-AF65-F5344CB8AC3E}">
        <p14:creationId xmlns:p14="http://schemas.microsoft.com/office/powerpoint/2010/main" val="215679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Rules for Method Overriding</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t>The argument list should be exactly the same as that of the overridden method.</a:t>
            </a:r>
          </a:p>
          <a:p>
            <a:pPr algn="just"/>
            <a:r>
              <a:rPr lang="en-US" sz="2400" dirty="0"/>
              <a:t>The return type should be the same or a subtype of the return type declared in the original overridden method in the superclass.</a:t>
            </a:r>
          </a:p>
          <a:p>
            <a:pPr algn="just"/>
            <a:r>
              <a:rPr lang="en-US" sz="2400" dirty="0"/>
              <a:t>The access level cannot be more restrictive than the overridden method's access level. For example: If the superclass method is declared public then the </a:t>
            </a:r>
            <a:r>
              <a:rPr lang="en-US" sz="2400" dirty="0" err="1"/>
              <a:t>overridding</a:t>
            </a:r>
            <a:r>
              <a:rPr lang="en-US" sz="2400" dirty="0"/>
              <a:t> method in the sub class cannot be either private or protected.</a:t>
            </a:r>
          </a:p>
          <a:p>
            <a:pPr algn="just"/>
            <a:r>
              <a:rPr lang="en-US" sz="2400" dirty="0"/>
              <a:t>Instance methods can be overridden only if they are inherited by the subclass.</a:t>
            </a:r>
          </a:p>
          <a:p>
            <a:pPr algn="just"/>
            <a:r>
              <a:rPr lang="en-US" sz="2400" dirty="0"/>
              <a:t>A method declared final cannot be overridden.</a:t>
            </a:r>
          </a:p>
          <a:p>
            <a:pPr algn="just"/>
            <a:r>
              <a:rPr lang="en-US" sz="2400" dirty="0"/>
              <a:t>A method declared static cannot be overridden but can be re-declared</a:t>
            </a:r>
            <a:r>
              <a:rPr lang="en-US" sz="2400" dirty="0" smtClean="0"/>
              <a:t>.</a:t>
            </a:r>
          </a:p>
          <a:p>
            <a:pPr algn="just"/>
            <a:r>
              <a:rPr lang="en-US" sz="2400" dirty="0"/>
              <a:t>If a method cannot be inherited, then it cannot be overridden.</a:t>
            </a:r>
          </a:p>
        </p:txBody>
      </p:sp>
    </p:spTree>
    <p:extLst>
      <p:ext uri="{BB962C8B-B14F-4D97-AF65-F5344CB8AC3E}">
        <p14:creationId xmlns:p14="http://schemas.microsoft.com/office/powerpoint/2010/main" val="174011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Rules for Method Overriding</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t>A subclass within the same package as the instance's superclass can override any superclass method that is not declared private or final.</a:t>
            </a:r>
          </a:p>
          <a:p>
            <a:pPr algn="just"/>
            <a:r>
              <a:rPr lang="en-US" sz="2400" dirty="0"/>
              <a:t>A subclass in a different package can only override the non-final methods declared public or protected.</a:t>
            </a:r>
          </a:p>
          <a:p>
            <a:pPr algn="just"/>
            <a:r>
              <a:rPr lang="en-US" sz="2400" dirty="0"/>
              <a:t>An overriding method can throw any uncheck exceptions, regardless of whether the overridden method throws exceptions or not. However, the overriding method should not throw checked exceptions that are new or broader than the ones declared by the overridden method. The overriding method can throw narrower or fewer exceptions than the overridden method.</a:t>
            </a:r>
          </a:p>
          <a:p>
            <a:pPr algn="just"/>
            <a:r>
              <a:rPr lang="en-US" sz="2400" dirty="0"/>
              <a:t>Constructors cannot be overridden.</a:t>
            </a:r>
          </a:p>
        </p:txBody>
      </p:sp>
    </p:spTree>
    <p:extLst>
      <p:ext uri="{BB962C8B-B14F-4D97-AF65-F5344CB8AC3E}">
        <p14:creationId xmlns:p14="http://schemas.microsoft.com/office/powerpoint/2010/main" val="138498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Using the super Keyword</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1400" dirty="0"/>
              <a:t>When invoking a superclass </a:t>
            </a:r>
            <a:r>
              <a:rPr lang="en-US" sz="1400" dirty="0" smtClean="0"/>
              <a:t>version </a:t>
            </a:r>
            <a:r>
              <a:rPr lang="en-US" sz="1400" dirty="0"/>
              <a:t>of an overridden method the </a:t>
            </a:r>
            <a:r>
              <a:rPr lang="en-US" sz="1400" b="1" dirty="0" err="1"/>
              <a:t>super</a:t>
            </a:r>
            <a:r>
              <a:rPr lang="en-US" sz="1400" dirty="0" err="1"/>
              <a:t>keyword</a:t>
            </a:r>
            <a:r>
              <a:rPr lang="en-US" sz="1400" dirty="0"/>
              <a:t> is used</a:t>
            </a:r>
            <a:r>
              <a:rPr lang="en-US" sz="1400" dirty="0" smtClean="0"/>
              <a:t>.</a:t>
            </a:r>
          </a:p>
          <a:p>
            <a:pPr marL="402336" lvl="1" indent="0" algn="just">
              <a:buNone/>
            </a:pPr>
            <a:endParaRPr lang="en-US" sz="1000" dirty="0" smtClean="0">
              <a:latin typeface="Courier"/>
            </a:endParaRPr>
          </a:p>
          <a:p>
            <a:pPr marL="402336" lvl="1" indent="0" algn="just">
              <a:buNone/>
            </a:pPr>
            <a:r>
              <a:rPr lang="en-US" sz="1000" dirty="0" smtClean="0">
                <a:latin typeface="Courier"/>
              </a:rPr>
              <a:t>class </a:t>
            </a:r>
            <a:r>
              <a:rPr lang="en-US" sz="1000" dirty="0">
                <a:latin typeface="Courier"/>
              </a:rPr>
              <a:t>Animal {</a:t>
            </a:r>
          </a:p>
          <a:p>
            <a:pPr marL="402336" lvl="1" indent="0" algn="just">
              <a:buNone/>
            </a:pPr>
            <a:r>
              <a:rPr lang="en-US" sz="1000" dirty="0">
                <a:latin typeface="Courier"/>
              </a:rPr>
              <a:t>   public void move() {</a:t>
            </a:r>
          </a:p>
          <a:p>
            <a:pPr marL="402336" lvl="1" indent="0" algn="just">
              <a:buNone/>
            </a:pPr>
            <a:r>
              <a:rPr lang="en-US" sz="1000" dirty="0">
                <a:latin typeface="Courier"/>
              </a:rPr>
              <a:t>      </a:t>
            </a:r>
            <a:r>
              <a:rPr lang="en-US" sz="1000" dirty="0" err="1">
                <a:latin typeface="Courier"/>
              </a:rPr>
              <a:t>System.out.println</a:t>
            </a:r>
            <a:r>
              <a:rPr lang="en-US" sz="1000" dirty="0">
                <a:latin typeface="Courier"/>
              </a:rPr>
              <a:t>("Animals can move");</a:t>
            </a:r>
          </a:p>
          <a:p>
            <a:pPr marL="402336" lvl="1" indent="0" algn="just">
              <a:buNone/>
            </a:pPr>
            <a:r>
              <a:rPr lang="en-US" sz="1000" dirty="0">
                <a:latin typeface="Courier"/>
              </a:rPr>
              <a:t>   }</a:t>
            </a:r>
          </a:p>
          <a:p>
            <a:pPr marL="402336" lvl="1" indent="0" algn="just">
              <a:buNone/>
            </a:pPr>
            <a:r>
              <a:rPr lang="en-US" sz="1000" dirty="0" smtClean="0">
                <a:latin typeface="Courier"/>
              </a:rPr>
              <a:t>}</a:t>
            </a:r>
            <a:endParaRPr lang="en-US" sz="1000" dirty="0">
              <a:latin typeface="Courier"/>
            </a:endParaRPr>
          </a:p>
          <a:p>
            <a:pPr marL="402336" lvl="1" indent="0" algn="just">
              <a:buNone/>
            </a:pPr>
            <a:r>
              <a:rPr lang="en-US" sz="1000" dirty="0">
                <a:latin typeface="Courier"/>
              </a:rPr>
              <a:t>class Dog extends Animal {</a:t>
            </a:r>
          </a:p>
          <a:p>
            <a:pPr marL="402336" lvl="1" indent="0" algn="just">
              <a:buNone/>
            </a:pPr>
            <a:r>
              <a:rPr lang="en-US" sz="1000" dirty="0">
                <a:latin typeface="Courier"/>
              </a:rPr>
              <a:t>   public void move() {</a:t>
            </a:r>
          </a:p>
          <a:p>
            <a:pPr marL="402336" lvl="1" indent="0" algn="just">
              <a:buNone/>
            </a:pPr>
            <a:r>
              <a:rPr lang="en-US" sz="1000" dirty="0">
                <a:latin typeface="Courier"/>
              </a:rPr>
              <a:t>      </a:t>
            </a:r>
            <a:r>
              <a:rPr lang="en-US" sz="1000" dirty="0" err="1">
                <a:latin typeface="Courier"/>
              </a:rPr>
              <a:t>super.move</a:t>
            </a:r>
            <a:r>
              <a:rPr lang="en-US" sz="1000" dirty="0">
                <a:latin typeface="Courier"/>
              </a:rPr>
              <a:t>();   // invokes the super class method</a:t>
            </a:r>
          </a:p>
          <a:p>
            <a:pPr marL="402336" lvl="1" indent="0" algn="just">
              <a:buNone/>
            </a:pPr>
            <a:r>
              <a:rPr lang="en-US" sz="1000" dirty="0">
                <a:latin typeface="Courier"/>
              </a:rPr>
              <a:t>      </a:t>
            </a:r>
            <a:r>
              <a:rPr lang="en-US" sz="1000" dirty="0" err="1">
                <a:latin typeface="Courier"/>
              </a:rPr>
              <a:t>System.out.println</a:t>
            </a:r>
            <a:r>
              <a:rPr lang="en-US" sz="1000" dirty="0">
                <a:latin typeface="Courier"/>
              </a:rPr>
              <a:t>("Dogs can walk and run");</a:t>
            </a:r>
          </a:p>
          <a:p>
            <a:pPr marL="402336" lvl="1" indent="0" algn="just">
              <a:buNone/>
            </a:pPr>
            <a:r>
              <a:rPr lang="en-US" sz="1000" dirty="0">
                <a:latin typeface="Courier"/>
              </a:rPr>
              <a:t>   }</a:t>
            </a:r>
          </a:p>
          <a:p>
            <a:pPr marL="402336" lvl="1" indent="0" algn="just">
              <a:buNone/>
            </a:pPr>
            <a:r>
              <a:rPr lang="en-US" sz="1000" dirty="0" smtClean="0">
                <a:latin typeface="Courier"/>
              </a:rPr>
              <a:t>}</a:t>
            </a:r>
            <a:endParaRPr lang="en-US" sz="1000" dirty="0">
              <a:latin typeface="Courier"/>
            </a:endParaRPr>
          </a:p>
          <a:p>
            <a:pPr marL="402336" lvl="1" indent="0" algn="just">
              <a:buNone/>
            </a:pPr>
            <a:r>
              <a:rPr lang="en-US" sz="1000" dirty="0">
                <a:latin typeface="Courier"/>
              </a:rPr>
              <a:t>public class </a:t>
            </a:r>
            <a:r>
              <a:rPr lang="en-US" sz="1000" dirty="0" err="1">
                <a:latin typeface="Courier"/>
              </a:rPr>
              <a:t>TestDog</a:t>
            </a:r>
            <a:r>
              <a:rPr lang="en-US" sz="1000" dirty="0">
                <a:latin typeface="Courier"/>
              </a:rPr>
              <a:t> </a:t>
            </a:r>
            <a:r>
              <a:rPr lang="en-US" sz="1000" dirty="0" smtClean="0">
                <a:latin typeface="Courier"/>
              </a:rPr>
              <a:t>{</a:t>
            </a:r>
            <a:endParaRPr lang="en-US" sz="1000" dirty="0">
              <a:latin typeface="Courier"/>
            </a:endParaRPr>
          </a:p>
          <a:p>
            <a:pPr marL="402336" lvl="1" indent="0" algn="just">
              <a:buNone/>
            </a:pPr>
            <a:r>
              <a:rPr lang="en-US" sz="1000" dirty="0">
                <a:latin typeface="Courier"/>
              </a:rPr>
              <a:t>   public static void main(String </a:t>
            </a:r>
            <a:r>
              <a:rPr lang="en-US" sz="1000" dirty="0" err="1">
                <a:latin typeface="Courier"/>
              </a:rPr>
              <a:t>args</a:t>
            </a:r>
            <a:r>
              <a:rPr lang="en-US" sz="1000" dirty="0">
                <a:latin typeface="Courier"/>
              </a:rPr>
              <a:t>[]) {</a:t>
            </a:r>
          </a:p>
          <a:p>
            <a:pPr marL="402336" lvl="1" indent="0" algn="just">
              <a:buNone/>
            </a:pPr>
            <a:r>
              <a:rPr lang="en-US" sz="1000" dirty="0">
                <a:latin typeface="Courier"/>
              </a:rPr>
              <a:t>      Animal b = new Dog();   // Animal reference but Dog object</a:t>
            </a:r>
          </a:p>
          <a:p>
            <a:pPr marL="402336" lvl="1" indent="0" algn="just">
              <a:buNone/>
            </a:pPr>
            <a:r>
              <a:rPr lang="en-US" sz="1000" dirty="0">
                <a:latin typeface="Courier"/>
              </a:rPr>
              <a:t>      </a:t>
            </a:r>
            <a:r>
              <a:rPr lang="en-US" sz="1000" dirty="0" err="1">
                <a:latin typeface="Courier"/>
              </a:rPr>
              <a:t>b.move</a:t>
            </a:r>
            <a:r>
              <a:rPr lang="en-US" sz="1000" dirty="0">
                <a:latin typeface="Courier"/>
              </a:rPr>
              <a:t>();   // runs the method in Dog class</a:t>
            </a:r>
          </a:p>
          <a:p>
            <a:pPr marL="402336" lvl="1" indent="0" algn="just">
              <a:buNone/>
            </a:pPr>
            <a:r>
              <a:rPr lang="en-US" sz="1000" dirty="0">
                <a:latin typeface="Courier"/>
              </a:rPr>
              <a:t>   }</a:t>
            </a:r>
          </a:p>
          <a:p>
            <a:pPr marL="402336" lvl="1" indent="0" algn="just">
              <a:buNone/>
            </a:pPr>
            <a:r>
              <a:rPr lang="en-US" sz="1000" dirty="0" smtClean="0">
                <a:latin typeface="Courier"/>
              </a:rPr>
              <a:t>}</a:t>
            </a:r>
          </a:p>
          <a:p>
            <a:pPr marL="402336" lvl="1" indent="0" algn="just">
              <a:buNone/>
            </a:pPr>
            <a:endParaRPr lang="en-US" sz="1100" dirty="0">
              <a:latin typeface="Courier"/>
            </a:endParaRPr>
          </a:p>
          <a:p>
            <a:pPr algn="just"/>
            <a:r>
              <a:rPr lang="en-US" sz="1400" dirty="0" smtClean="0"/>
              <a:t>Output</a:t>
            </a:r>
          </a:p>
          <a:p>
            <a:pPr algn="just"/>
            <a:endParaRPr lang="en-US" sz="1200" dirty="0"/>
          </a:p>
          <a:p>
            <a:pPr marL="402336" lvl="1" indent="0" algn="just">
              <a:buNone/>
            </a:pPr>
            <a:r>
              <a:rPr lang="en-US" sz="1100" dirty="0">
                <a:latin typeface="Courier"/>
              </a:rPr>
              <a:t>Animals can move</a:t>
            </a:r>
          </a:p>
          <a:p>
            <a:pPr marL="402336" lvl="1" indent="0" algn="just">
              <a:buNone/>
            </a:pPr>
            <a:r>
              <a:rPr lang="en-US" sz="1100" dirty="0">
                <a:latin typeface="Courier"/>
              </a:rPr>
              <a:t>Dogs can walk and run</a:t>
            </a:r>
          </a:p>
        </p:txBody>
      </p:sp>
    </p:spTree>
    <p:extLst>
      <p:ext uri="{BB962C8B-B14F-4D97-AF65-F5344CB8AC3E}">
        <p14:creationId xmlns:p14="http://schemas.microsoft.com/office/powerpoint/2010/main" val="266038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extends Keyword</a:t>
            </a:r>
          </a:p>
        </p:txBody>
      </p:sp>
      <p:sp>
        <p:nvSpPr>
          <p:cNvPr id="3" name="Content Placeholder 2"/>
          <p:cNvSpPr>
            <a:spLocks noGrp="1"/>
          </p:cNvSpPr>
          <p:nvPr>
            <p:ph idx="1"/>
          </p:nvPr>
        </p:nvSpPr>
        <p:spPr>
          <a:xfrm>
            <a:off x="609600" y="1868424"/>
            <a:ext cx="10972800" cy="4570476"/>
          </a:xfrm>
        </p:spPr>
        <p:txBody>
          <a:bodyPr>
            <a:noAutofit/>
          </a:bodyPr>
          <a:lstStyle/>
          <a:p>
            <a:pPr algn="just"/>
            <a:r>
              <a:rPr lang="en-US" sz="3200" b="1" dirty="0"/>
              <a:t>extends</a:t>
            </a:r>
            <a:r>
              <a:rPr lang="en-US" sz="3200" dirty="0"/>
              <a:t> is the keyword used to inherit the properties of a class. Following is the syntax of extends keyword</a:t>
            </a:r>
            <a:r>
              <a:rPr lang="en-US" sz="3200" dirty="0" smtClean="0"/>
              <a:t>.</a:t>
            </a:r>
          </a:p>
          <a:p>
            <a:pPr algn="just"/>
            <a:endParaRPr lang="en-US" sz="3200" dirty="0" smtClean="0"/>
          </a:p>
          <a:p>
            <a:pPr marL="402336" lvl="1" indent="0" algn="just">
              <a:buNone/>
            </a:pPr>
            <a:r>
              <a:rPr lang="en-US" sz="2000" dirty="0">
                <a:latin typeface="Courier"/>
              </a:rPr>
              <a:t>class Super {</a:t>
            </a:r>
          </a:p>
          <a:p>
            <a:pPr marL="402336" lvl="1" indent="0" algn="just">
              <a:buNone/>
            </a:pPr>
            <a:r>
              <a:rPr lang="en-US" sz="2000" dirty="0">
                <a:latin typeface="Courier"/>
              </a:rPr>
              <a:t>   .....</a:t>
            </a:r>
          </a:p>
          <a:p>
            <a:pPr marL="402336" lvl="1" indent="0" algn="just">
              <a:buNone/>
            </a:pPr>
            <a:r>
              <a:rPr lang="en-US" sz="2000" dirty="0">
                <a:latin typeface="Courier"/>
              </a:rPr>
              <a:t>   .....</a:t>
            </a:r>
          </a:p>
          <a:p>
            <a:pPr marL="402336" lvl="1" indent="0" algn="just">
              <a:buNone/>
            </a:pPr>
            <a:r>
              <a:rPr lang="en-US" sz="2000" dirty="0">
                <a:latin typeface="Courier"/>
              </a:rPr>
              <a:t>}</a:t>
            </a:r>
          </a:p>
          <a:p>
            <a:pPr marL="402336" lvl="1" indent="0" algn="just">
              <a:buNone/>
            </a:pPr>
            <a:r>
              <a:rPr lang="en-US" sz="2000" dirty="0">
                <a:latin typeface="Courier"/>
              </a:rPr>
              <a:t>class Sub extends Super {</a:t>
            </a:r>
          </a:p>
          <a:p>
            <a:pPr marL="402336" lvl="1" indent="0" algn="just">
              <a:buNone/>
            </a:pPr>
            <a:r>
              <a:rPr lang="en-US" sz="2000" dirty="0">
                <a:latin typeface="Courier"/>
              </a:rPr>
              <a:t>   .....</a:t>
            </a:r>
          </a:p>
          <a:p>
            <a:pPr marL="402336" lvl="1" indent="0" algn="just">
              <a:buNone/>
            </a:pPr>
            <a:r>
              <a:rPr lang="en-US" sz="2000" dirty="0">
                <a:latin typeface="Courier"/>
              </a:rPr>
              <a:t>   .....</a:t>
            </a:r>
          </a:p>
          <a:p>
            <a:pPr marL="402336" lvl="1" indent="0" algn="just">
              <a:buNone/>
            </a:pPr>
            <a:r>
              <a:rPr lang="en-US" sz="2000" dirty="0">
                <a:latin typeface="Courier"/>
              </a:rPr>
              <a:t>}</a:t>
            </a:r>
          </a:p>
        </p:txBody>
      </p:sp>
    </p:spTree>
    <p:extLst>
      <p:ext uri="{BB962C8B-B14F-4D97-AF65-F5344CB8AC3E}">
        <p14:creationId xmlns:p14="http://schemas.microsoft.com/office/powerpoint/2010/main" val="393052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Polymorphism</a:t>
            </a:r>
          </a:p>
        </p:txBody>
      </p:sp>
    </p:spTree>
    <p:extLst>
      <p:ext uri="{BB962C8B-B14F-4D97-AF65-F5344CB8AC3E}">
        <p14:creationId xmlns:p14="http://schemas.microsoft.com/office/powerpoint/2010/main" val="378799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Polymorphism</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200" dirty="0"/>
              <a:t>Polymorphism is the ability of an object to take on many forms. The most common use of polymorphism in OOP occurs when a parent class reference is used to refer to a child class object.</a:t>
            </a:r>
          </a:p>
          <a:p>
            <a:pPr algn="just"/>
            <a:r>
              <a:rPr lang="en-US" sz="2200" dirty="0"/>
              <a:t>Any Java object that can pass more than one IS-A test is considered to be polymorphic. In Java, all Java objects are polymorphic since any object will pass the IS-A test for their own type and for the class Object.</a:t>
            </a:r>
          </a:p>
          <a:p>
            <a:pPr algn="just"/>
            <a:r>
              <a:rPr lang="en-US" sz="2200" dirty="0"/>
              <a:t>It is important to know that the only possible way to access an object is through a reference variable. A reference variable can be of only one type. Once declared, the type of a reference variable cannot be changed</a:t>
            </a:r>
            <a:r>
              <a:rPr lang="en-US" sz="2200" dirty="0" smtClean="0"/>
              <a:t>.</a:t>
            </a:r>
          </a:p>
          <a:p>
            <a:pPr algn="just"/>
            <a:r>
              <a:rPr lang="en-US" sz="2200" dirty="0"/>
              <a:t>The reference variable can be reassigned to other objects provided that it is not declared final. The type of the reference variable would determine the methods that it can invoke on the object.</a:t>
            </a:r>
          </a:p>
        </p:txBody>
      </p:sp>
    </p:spTree>
    <p:extLst>
      <p:ext uri="{BB962C8B-B14F-4D97-AF65-F5344CB8AC3E}">
        <p14:creationId xmlns:p14="http://schemas.microsoft.com/office/powerpoint/2010/main" val="62788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Polymorphism</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A reference variable can refer to any object of its declared type or any subtype of its declared type. A reference variable can be declared as a class or interface type.</a:t>
            </a:r>
          </a:p>
          <a:p>
            <a:pPr algn="just"/>
            <a:endParaRPr lang="en-US" sz="2400" dirty="0"/>
          </a:p>
          <a:p>
            <a:pPr algn="just"/>
            <a:endParaRPr lang="en-US" sz="2400" dirty="0"/>
          </a:p>
          <a:p>
            <a:pPr marL="402336" lvl="1" indent="0" algn="just">
              <a:buNone/>
            </a:pPr>
            <a:r>
              <a:rPr lang="en-US" sz="2000" dirty="0">
                <a:latin typeface="Courier"/>
              </a:rPr>
              <a:t>public interface Vegetarian{}</a:t>
            </a:r>
          </a:p>
          <a:p>
            <a:pPr marL="402336" lvl="1" indent="0" algn="just">
              <a:buNone/>
            </a:pPr>
            <a:r>
              <a:rPr lang="en-US" sz="2000" dirty="0">
                <a:latin typeface="Courier"/>
              </a:rPr>
              <a:t>public class Animal{}</a:t>
            </a:r>
          </a:p>
          <a:p>
            <a:pPr marL="402336" lvl="1" indent="0" algn="just">
              <a:buNone/>
            </a:pPr>
            <a:r>
              <a:rPr lang="en-US" sz="2000" dirty="0">
                <a:latin typeface="Courier"/>
              </a:rPr>
              <a:t>public class Deer extends Animal implements Vegetarian{}</a:t>
            </a:r>
          </a:p>
        </p:txBody>
      </p:sp>
    </p:spTree>
    <p:extLst>
      <p:ext uri="{BB962C8B-B14F-4D97-AF65-F5344CB8AC3E}">
        <p14:creationId xmlns:p14="http://schemas.microsoft.com/office/powerpoint/2010/main" val="151225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Polymorphism</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3200" dirty="0"/>
              <a:t>Now, the Deer class is considered to be polymorphic since this has multiple inheritance. Following are true for the above examples −</a:t>
            </a:r>
          </a:p>
          <a:p>
            <a:pPr lvl="1" algn="just"/>
            <a:r>
              <a:rPr lang="en-US" sz="2800" dirty="0"/>
              <a:t>A Deer IS-A Animal</a:t>
            </a:r>
          </a:p>
          <a:p>
            <a:pPr lvl="1" algn="just"/>
            <a:r>
              <a:rPr lang="en-US" sz="2800" dirty="0"/>
              <a:t>A Deer IS-A Vegetarian</a:t>
            </a:r>
          </a:p>
          <a:p>
            <a:pPr lvl="1" algn="just"/>
            <a:r>
              <a:rPr lang="en-US" sz="2800" dirty="0"/>
              <a:t>A Deer IS-A Deer</a:t>
            </a:r>
          </a:p>
          <a:p>
            <a:pPr lvl="1" algn="just"/>
            <a:r>
              <a:rPr lang="en-US" sz="2800" dirty="0"/>
              <a:t>A Deer IS-A Object</a:t>
            </a:r>
          </a:p>
        </p:txBody>
      </p:sp>
    </p:spTree>
    <p:extLst>
      <p:ext uri="{BB962C8B-B14F-4D97-AF65-F5344CB8AC3E}">
        <p14:creationId xmlns:p14="http://schemas.microsoft.com/office/powerpoint/2010/main" val="21453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Polymorphism</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t>When we apply the reference variable facts to a Deer object reference, the following declarations are legal −</a:t>
            </a:r>
          </a:p>
          <a:p>
            <a:pPr algn="just"/>
            <a:endParaRPr lang="en-US" sz="2400" dirty="0"/>
          </a:p>
          <a:p>
            <a:pPr marL="402336" lvl="1" indent="0" algn="just">
              <a:buNone/>
            </a:pPr>
            <a:r>
              <a:rPr lang="en-US" sz="2200" dirty="0">
                <a:latin typeface="Courier"/>
              </a:rPr>
              <a:t>Example</a:t>
            </a:r>
          </a:p>
          <a:p>
            <a:pPr marL="402336" lvl="1" indent="0" algn="just">
              <a:buNone/>
            </a:pPr>
            <a:r>
              <a:rPr lang="en-US" sz="2200" dirty="0">
                <a:latin typeface="Courier"/>
              </a:rPr>
              <a:t>Deer d = new Deer();</a:t>
            </a:r>
          </a:p>
          <a:p>
            <a:pPr marL="402336" lvl="1" indent="0" algn="just">
              <a:buNone/>
            </a:pPr>
            <a:r>
              <a:rPr lang="en-US" sz="2200" dirty="0">
                <a:latin typeface="Courier"/>
              </a:rPr>
              <a:t>Animal a = d;</a:t>
            </a:r>
          </a:p>
          <a:p>
            <a:pPr marL="402336" lvl="1" indent="0" algn="just">
              <a:buNone/>
            </a:pPr>
            <a:r>
              <a:rPr lang="en-US" sz="2200" dirty="0">
                <a:latin typeface="Courier"/>
              </a:rPr>
              <a:t>Vegetarian v = d;</a:t>
            </a:r>
          </a:p>
          <a:p>
            <a:pPr marL="402336" lvl="1" indent="0" algn="just">
              <a:buNone/>
            </a:pPr>
            <a:r>
              <a:rPr lang="en-US" sz="2200" dirty="0">
                <a:latin typeface="Courier"/>
              </a:rPr>
              <a:t>Object o = d</a:t>
            </a:r>
            <a:r>
              <a:rPr lang="en-US" sz="2200" dirty="0" smtClean="0">
                <a:latin typeface="Courier"/>
              </a:rPr>
              <a:t>;</a:t>
            </a:r>
          </a:p>
          <a:p>
            <a:pPr algn="just"/>
            <a:endParaRPr lang="en-US" sz="2400" dirty="0"/>
          </a:p>
          <a:p>
            <a:pPr algn="just"/>
            <a:r>
              <a:rPr lang="en-US" sz="2400" dirty="0"/>
              <a:t>All the reference variables d, a, v, o refer to the same Deer object in the heap.</a:t>
            </a:r>
            <a:endParaRPr lang="en-US" sz="2000" dirty="0"/>
          </a:p>
        </p:txBody>
      </p:sp>
    </p:spTree>
    <p:extLst>
      <p:ext uri="{BB962C8B-B14F-4D97-AF65-F5344CB8AC3E}">
        <p14:creationId xmlns:p14="http://schemas.microsoft.com/office/powerpoint/2010/main" val="266491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Virtual Methods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In this section, I will show you how the behavior of overridden methods in Java allows you to take advantage of polymorphism when designing your classes.</a:t>
            </a:r>
          </a:p>
          <a:p>
            <a:pPr algn="just"/>
            <a:r>
              <a:rPr lang="en-US" dirty="0"/>
              <a:t>We already have discussed method overriding, where a child class can override a method in its parent. </a:t>
            </a:r>
            <a:endParaRPr lang="en-US" dirty="0" smtClean="0"/>
          </a:p>
          <a:p>
            <a:pPr algn="just"/>
            <a:r>
              <a:rPr lang="en-US" dirty="0" smtClean="0"/>
              <a:t>An </a:t>
            </a:r>
            <a:r>
              <a:rPr lang="en-US" dirty="0"/>
              <a:t>overridden method is essentially hidden in the parent class, and is not invoked unless the child class uses the super keyword within the overriding method.</a:t>
            </a:r>
          </a:p>
        </p:txBody>
      </p:sp>
    </p:spTree>
    <p:extLst>
      <p:ext uri="{BB962C8B-B14F-4D97-AF65-F5344CB8AC3E}">
        <p14:creationId xmlns:p14="http://schemas.microsoft.com/office/powerpoint/2010/main" val="191236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Virtual Methods</a:t>
            </a:r>
          </a:p>
        </p:txBody>
      </p:sp>
      <p:sp>
        <p:nvSpPr>
          <p:cNvPr id="3" name="Content Placeholder 2"/>
          <p:cNvSpPr>
            <a:spLocks noGrp="1"/>
          </p:cNvSpPr>
          <p:nvPr>
            <p:ph idx="1"/>
          </p:nvPr>
        </p:nvSpPr>
        <p:spPr>
          <a:xfrm>
            <a:off x="609600" y="1868424"/>
            <a:ext cx="10972800" cy="4646676"/>
          </a:xfrm>
        </p:spPr>
        <p:txBody>
          <a:bodyPr>
            <a:noAutofit/>
          </a:bodyPr>
          <a:lstStyle/>
          <a:p>
            <a:pPr marL="109728" indent="0" algn="just">
              <a:buNone/>
            </a:pPr>
            <a:r>
              <a:rPr lang="en-US" sz="1400" dirty="0">
                <a:latin typeface="Courier"/>
              </a:rPr>
              <a:t>public class Employee {</a:t>
            </a:r>
          </a:p>
          <a:p>
            <a:pPr marL="109728" indent="0" algn="just">
              <a:buNone/>
            </a:pPr>
            <a:r>
              <a:rPr lang="en-US" sz="1400" dirty="0">
                <a:latin typeface="Courier"/>
              </a:rPr>
              <a:t>   private String name;</a:t>
            </a:r>
          </a:p>
          <a:p>
            <a:pPr marL="109728" indent="0" algn="just">
              <a:buNone/>
            </a:pPr>
            <a:r>
              <a:rPr lang="en-US" sz="1400" dirty="0">
                <a:latin typeface="Courier"/>
              </a:rPr>
              <a:t>   private String address;</a:t>
            </a:r>
          </a:p>
          <a:p>
            <a:pPr marL="109728" indent="0" algn="just">
              <a:buNone/>
            </a:pPr>
            <a:r>
              <a:rPr lang="en-US" sz="1400" dirty="0">
                <a:latin typeface="Courier"/>
              </a:rPr>
              <a:t>   private </a:t>
            </a:r>
            <a:r>
              <a:rPr lang="en-US" sz="1400" dirty="0" err="1">
                <a:latin typeface="Courier"/>
              </a:rPr>
              <a:t>int</a:t>
            </a:r>
            <a:r>
              <a:rPr lang="en-US" sz="1400" dirty="0">
                <a:latin typeface="Courier"/>
              </a:rPr>
              <a:t> number;</a:t>
            </a:r>
          </a:p>
          <a:p>
            <a:pPr marL="109728" indent="0" algn="just">
              <a:buNone/>
            </a:pPr>
            <a:endParaRPr lang="en-US" sz="1400" dirty="0">
              <a:latin typeface="Courier"/>
            </a:endParaRPr>
          </a:p>
          <a:p>
            <a:pPr marL="109728" indent="0" algn="just">
              <a:buNone/>
            </a:pPr>
            <a:r>
              <a:rPr lang="en-US" sz="1400" dirty="0">
                <a:latin typeface="Courier"/>
              </a:rPr>
              <a:t>   public Employee(String name, String address, </a:t>
            </a:r>
            <a:r>
              <a:rPr lang="en-US" sz="1400" dirty="0" err="1">
                <a:latin typeface="Courier"/>
              </a:rPr>
              <a:t>int</a:t>
            </a:r>
            <a:r>
              <a:rPr lang="en-US" sz="1400" dirty="0">
                <a:latin typeface="Courier"/>
              </a:rPr>
              <a:t> number) {</a:t>
            </a:r>
          </a:p>
          <a:p>
            <a:pPr marL="109728" indent="0" algn="just">
              <a:buNone/>
            </a:pPr>
            <a:r>
              <a:rPr lang="en-US" sz="1400" dirty="0">
                <a:latin typeface="Courier"/>
              </a:rPr>
              <a:t>      </a:t>
            </a:r>
            <a:r>
              <a:rPr lang="en-US" sz="1400" dirty="0" err="1">
                <a:latin typeface="Courier"/>
              </a:rPr>
              <a:t>System.out.println</a:t>
            </a:r>
            <a:r>
              <a:rPr lang="en-US" sz="1400" dirty="0">
                <a:latin typeface="Courier"/>
              </a:rPr>
              <a:t>("Constructing an Employee");</a:t>
            </a:r>
          </a:p>
          <a:p>
            <a:pPr marL="109728" indent="0" algn="just">
              <a:buNone/>
            </a:pPr>
            <a:r>
              <a:rPr lang="en-US" sz="1400" dirty="0">
                <a:latin typeface="Courier"/>
              </a:rPr>
              <a:t>      this.name = name;</a:t>
            </a:r>
          </a:p>
          <a:p>
            <a:pPr marL="109728" indent="0" algn="just">
              <a:buNone/>
            </a:pPr>
            <a:r>
              <a:rPr lang="en-US" sz="1400" dirty="0">
                <a:latin typeface="Courier"/>
              </a:rPr>
              <a:t>      </a:t>
            </a:r>
            <a:r>
              <a:rPr lang="en-US" sz="1400" dirty="0" err="1">
                <a:latin typeface="Courier"/>
              </a:rPr>
              <a:t>this.address</a:t>
            </a:r>
            <a:r>
              <a:rPr lang="en-US" sz="1400" dirty="0">
                <a:latin typeface="Courier"/>
              </a:rPr>
              <a:t> = address;</a:t>
            </a:r>
          </a:p>
          <a:p>
            <a:pPr marL="109728" indent="0" algn="just">
              <a:buNone/>
            </a:pPr>
            <a:r>
              <a:rPr lang="en-US" sz="1400" dirty="0">
                <a:latin typeface="Courier"/>
              </a:rPr>
              <a:t>      </a:t>
            </a:r>
            <a:r>
              <a:rPr lang="en-US" sz="1400" dirty="0" err="1">
                <a:latin typeface="Courier"/>
              </a:rPr>
              <a:t>this.number</a:t>
            </a:r>
            <a:r>
              <a:rPr lang="en-US" sz="1400" dirty="0">
                <a:latin typeface="Courier"/>
              </a:rPr>
              <a:t> = number;</a:t>
            </a:r>
          </a:p>
          <a:p>
            <a:pPr marL="109728" indent="0" algn="just">
              <a:buNone/>
            </a:pPr>
            <a:r>
              <a:rPr lang="en-US" sz="1400" dirty="0">
                <a:latin typeface="Courier"/>
              </a:rPr>
              <a:t>   }</a:t>
            </a:r>
          </a:p>
          <a:p>
            <a:pPr marL="109728" indent="0" algn="just">
              <a:buNone/>
            </a:pPr>
            <a:r>
              <a:rPr lang="en-US" sz="1400" dirty="0">
                <a:latin typeface="Courier"/>
              </a:rPr>
              <a:t>   public void </a:t>
            </a:r>
            <a:r>
              <a:rPr lang="en-US" sz="1400" dirty="0" err="1">
                <a:latin typeface="Courier"/>
              </a:rPr>
              <a:t>mailCheck</a:t>
            </a:r>
            <a:r>
              <a:rPr lang="en-US" sz="1400" dirty="0">
                <a:latin typeface="Courier"/>
              </a:rPr>
              <a:t>() {</a:t>
            </a:r>
          </a:p>
          <a:p>
            <a:pPr marL="109728" indent="0" algn="just">
              <a:buNone/>
            </a:pPr>
            <a:r>
              <a:rPr lang="en-US" sz="1400" dirty="0">
                <a:latin typeface="Courier"/>
              </a:rPr>
              <a:t>      </a:t>
            </a:r>
            <a:r>
              <a:rPr lang="en-US" sz="1400" dirty="0" err="1">
                <a:latin typeface="Courier"/>
              </a:rPr>
              <a:t>System.out.println</a:t>
            </a:r>
            <a:r>
              <a:rPr lang="en-US" sz="1400" dirty="0">
                <a:latin typeface="Courier"/>
              </a:rPr>
              <a:t>("Mailing a check to " + this.name + " " + </a:t>
            </a:r>
            <a:r>
              <a:rPr lang="en-US" sz="1400" dirty="0" err="1">
                <a:latin typeface="Courier"/>
              </a:rPr>
              <a:t>this.address</a:t>
            </a:r>
            <a:r>
              <a:rPr lang="en-US" sz="1400" dirty="0">
                <a:latin typeface="Courier"/>
              </a:rPr>
              <a:t>);</a:t>
            </a:r>
          </a:p>
          <a:p>
            <a:pPr marL="109728" indent="0" algn="just">
              <a:buNone/>
            </a:pPr>
            <a:r>
              <a:rPr lang="en-US" sz="1400" dirty="0">
                <a:latin typeface="Courier"/>
              </a:rPr>
              <a:t>   }</a:t>
            </a:r>
          </a:p>
          <a:p>
            <a:pPr marL="109728" indent="0" algn="just">
              <a:buNone/>
            </a:pPr>
            <a:r>
              <a:rPr lang="en-US" sz="1400" dirty="0">
                <a:latin typeface="Courier"/>
              </a:rPr>
              <a:t>   public String </a:t>
            </a:r>
            <a:r>
              <a:rPr lang="en-US" sz="1400" dirty="0" err="1">
                <a:latin typeface="Courier"/>
              </a:rPr>
              <a:t>toString</a:t>
            </a:r>
            <a:r>
              <a:rPr lang="en-US" sz="1400" dirty="0">
                <a:latin typeface="Courier"/>
              </a:rPr>
              <a:t>() {</a:t>
            </a:r>
          </a:p>
          <a:p>
            <a:pPr marL="109728" indent="0" algn="just">
              <a:buNone/>
            </a:pPr>
            <a:r>
              <a:rPr lang="en-US" sz="1400" dirty="0">
                <a:latin typeface="Courier"/>
              </a:rPr>
              <a:t>      return name + " " + address + " " + number;</a:t>
            </a:r>
          </a:p>
          <a:p>
            <a:pPr marL="109728" indent="0" algn="just">
              <a:buNone/>
            </a:pPr>
            <a:r>
              <a:rPr lang="en-US" sz="1400" dirty="0">
                <a:latin typeface="Courier"/>
              </a:rPr>
              <a:t>   </a:t>
            </a:r>
            <a:r>
              <a:rPr lang="en-US" sz="1400" dirty="0" smtClean="0">
                <a:latin typeface="Courier"/>
              </a:rPr>
              <a:t>}</a:t>
            </a:r>
            <a:endParaRPr lang="en-US" sz="1600" dirty="0">
              <a:latin typeface="Courier"/>
            </a:endParaRPr>
          </a:p>
        </p:txBody>
      </p:sp>
    </p:spTree>
    <p:extLst>
      <p:ext uri="{BB962C8B-B14F-4D97-AF65-F5344CB8AC3E}">
        <p14:creationId xmlns:p14="http://schemas.microsoft.com/office/powerpoint/2010/main" val="390277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Virtual Methods</a:t>
            </a:r>
          </a:p>
        </p:txBody>
      </p:sp>
      <p:sp>
        <p:nvSpPr>
          <p:cNvPr id="3" name="Content Placeholder 2"/>
          <p:cNvSpPr>
            <a:spLocks noGrp="1"/>
          </p:cNvSpPr>
          <p:nvPr>
            <p:ph idx="1"/>
          </p:nvPr>
        </p:nvSpPr>
        <p:spPr>
          <a:xfrm>
            <a:off x="609600" y="1868424"/>
            <a:ext cx="10972800" cy="4646676"/>
          </a:xfrm>
        </p:spPr>
        <p:txBody>
          <a:bodyPr>
            <a:noAutofit/>
          </a:bodyPr>
          <a:lstStyle/>
          <a:p>
            <a:pPr marL="109728" indent="0" algn="just">
              <a:buNone/>
            </a:pPr>
            <a:r>
              <a:rPr lang="en-US" sz="1600" dirty="0">
                <a:latin typeface="Courier"/>
              </a:rPr>
              <a:t> </a:t>
            </a:r>
            <a:r>
              <a:rPr lang="en-US" sz="1600" dirty="0" smtClean="0">
                <a:latin typeface="Courier"/>
              </a:rPr>
              <a:t>  public </a:t>
            </a:r>
            <a:r>
              <a:rPr lang="en-US" sz="1600" dirty="0">
                <a:latin typeface="Courier"/>
              </a:rPr>
              <a:t>String </a:t>
            </a:r>
            <a:r>
              <a:rPr lang="en-US" sz="1600" dirty="0" err="1">
                <a:latin typeface="Courier"/>
              </a:rPr>
              <a:t>getName</a:t>
            </a:r>
            <a:r>
              <a:rPr lang="en-US" sz="1600" dirty="0">
                <a:latin typeface="Courier"/>
              </a:rPr>
              <a:t>() {</a:t>
            </a:r>
          </a:p>
          <a:p>
            <a:pPr marL="109728" indent="0" algn="just">
              <a:buNone/>
            </a:pPr>
            <a:r>
              <a:rPr lang="en-US" sz="1600" dirty="0">
                <a:latin typeface="Courier"/>
              </a:rPr>
              <a:t>      return name;</a:t>
            </a:r>
          </a:p>
          <a:p>
            <a:pPr marL="109728" indent="0" algn="just">
              <a:buNone/>
            </a:pPr>
            <a:r>
              <a:rPr lang="en-US" sz="1600" dirty="0">
                <a:latin typeface="Courier"/>
              </a:rPr>
              <a:t>   }</a:t>
            </a:r>
          </a:p>
          <a:p>
            <a:pPr marL="109728" indent="0" algn="just">
              <a:buNone/>
            </a:pPr>
            <a:r>
              <a:rPr lang="en-US" sz="1600" dirty="0">
                <a:latin typeface="Courier"/>
              </a:rPr>
              <a:t>   public String </a:t>
            </a:r>
            <a:r>
              <a:rPr lang="en-US" sz="1600" dirty="0" err="1">
                <a:latin typeface="Courier"/>
              </a:rPr>
              <a:t>getAddress</a:t>
            </a:r>
            <a:r>
              <a:rPr lang="en-US" sz="1600" dirty="0">
                <a:latin typeface="Courier"/>
              </a:rPr>
              <a:t>() {</a:t>
            </a:r>
          </a:p>
          <a:p>
            <a:pPr marL="109728" indent="0" algn="just">
              <a:buNone/>
            </a:pPr>
            <a:r>
              <a:rPr lang="en-US" sz="1600" dirty="0">
                <a:latin typeface="Courier"/>
              </a:rPr>
              <a:t>      return address;</a:t>
            </a:r>
          </a:p>
          <a:p>
            <a:pPr marL="109728" indent="0" algn="just">
              <a:buNone/>
            </a:pPr>
            <a:r>
              <a:rPr lang="en-US" sz="1600" dirty="0">
                <a:latin typeface="Courier"/>
              </a:rPr>
              <a:t>   }</a:t>
            </a:r>
          </a:p>
          <a:p>
            <a:pPr marL="109728" indent="0" algn="just">
              <a:buNone/>
            </a:pPr>
            <a:r>
              <a:rPr lang="en-US" sz="1600" dirty="0">
                <a:latin typeface="Courier"/>
              </a:rPr>
              <a:t>   public void </a:t>
            </a:r>
            <a:r>
              <a:rPr lang="en-US" sz="1600" dirty="0" err="1">
                <a:latin typeface="Courier"/>
              </a:rPr>
              <a:t>setAddress</a:t>
            </a:r>
            <a:r>
              <a:rPr lang="en-US" sz="1600" dirty="0">
                <a:latin typeface="Courier"/>
              </a:rPr>
              <a:t>(String </a:t>
            </a:r>
            <a:r>
              <a:rPr lang="en-US" sz="1600" dirty="0" err="1">
                <a:latin typeface="Courier"/>
              </a:rPr>
              <a:t>newAddress</a:t>
            </a:r>
            <a:r>
              <a:rPr lang="en-US" sz="1600" dirty="0">
                <a:latin typeface="Courier"/>
              </a:rPr>
              <a:t>) {</a:t>
            </a:r>
          </a:p>
          <a:p>
            <a:pPr marL="109728" indent="0" algn="just">
              <a:buNone/>
            </a:pPr>
            <a:r>
              <a:rPr lang="en-US" sz="1600" dirty="0">
                <a:latin typeface="Courier"/>
              </a:rPr>
              <a:t>      address = </a:t>
            </a:r>
            <a:r>
              <a:rPr lang="en-US" sz="1600" dirty="0" err="1">
                <a:latin typeface="Courier"/>
              </a:rPr>
              <a:t>newAddress</a:t>
            </a:r>
            <a:r>
              <a:rPr lang="en-US" sz="1600" dirty="0">
                <a:latin typeface="Courier"/>
              </a:rPr>
              <a:t>;</a:t>
            </a:r>
          </a:p>
          <a:p>
            <a:pPr marL="109728" indent="0" algn="just">
              <a:buNone/>
            </a:pPr>
            <a:r>
              <a:rPr lang="en-US" sz="1600" dirty="0">
                <a:latin typeface="Courier"/>
              </a:rPr>
              <a:t>   }</a:t>
            </a:r>
          </a:p>
          <a:p>
            <a:pPr marL="109728" indent="0" algn="just">
              <a:buNone/>
            </a:pPr>
            <a:r>
              <a:rPr lang="en-US" sz="1600" dirty="0">
                <a:latin typeface="Courier"/>
              </a:rPr>
              <a:t>   public </a:t>
            </a:r>
            <a:r>
              <a:rPr lang="en-US" sz="1600" dirty="0" err="1">
                <a:latin typeface="Courier"/>
              </a:rPr>
              <a:t>int</a:t>
            </a:r>
            <a:r>
              <a:rPr lang="en-US" sz="1600" dirty="0">
                <a:latin typeface="Courier"/>
              </a:rPr>
              <a:t> </a:t>
            </a:r>
            <a:r>
              <a:rPr lang="en-US" sz="1600" dirty="0" err="1">
                <a:latin typeface="Courier"/>
              </a:rPr>
              <a:t>getNumber</a:t>
            </a:r>
            <a:r>
              <a:rPr lang="en-US" sz="1600" dirty="0">
                <a:latin typeface="Courier"/>
              </a:rPr>
              <a:t>() {</a:t>
            </a:r>
          </a:p>
          <a:p>
            <a:pPr marL="109728" indent="0" algn="just">
              <a:buNone/>
            </a:pPr>
            <a:r>
              <a:rPr lang="en-US" sz="1600" dirty="0">
                <a:latin typeface="Courier"/>
              </a:rPr>
              <a:t>      return number;</a:t>
            </a:r>
          </a:p>
          <a:p>
            <a:pPr marL="109728" indent="0" algn="just">
              <a:buNone/>
            </a:pPr>
            <a:r>
              <a:rPr lang="en-US" sz="1600" dirty="0">
                <a:latin typeface="Courier"/>
              </a:rPr>
              <a:t>   }</a:t>
            </a:r>
          </a:p>
          <a:p>
            <a:pPr marL="109728" indent="0" algn="just">
              <a:buNone/>
            </a:pPr>
            <a:r>
              <a:rPr lang="en-US" sz="1600" dirty="0">
                <a:latin typeface="Courier"/>
              </a:rPr>
              <a:t>}</a:t>
            </a:r>
          </a:p>
        </p:txBody>
      </p:sp>
    </p:spTree>
    <p:extLst>
      <p:ext uri="{BB962C8B-B14F-4D97-AF65-F5344CB8AC3E}">
        <p14:creationId xmlns:p14="http://schemas.microsoft.com/office/powerpoint/2010/main" val="68187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6900"/>
            <a:ext cx="10972800" cy="660400"/>
          </a:xfrm>
        </p:spPr>
        <p:txBody>
          <a:bodyPr>
            <a:normAutofit fontScale="90000"/>
          </a:bodyPr>
          <a:lstStyle/>
          <a:p>
            <a:r>
              <a:rPr lang="en-US" dirty="0"/>
              <a:t>Virtual Methods</a:t>
            </a:r>
          </a:p>
        </p:txBody>
      </p:sp>
      <p:sp>
        <p:nvSpPr>
          <p:cNvPr id="3" name="Content Placeholder 2"/>
          <p:cNvSpPr>
            <a:spLocks noGrp="1"/>
          </p:cNvSpPr>
          <p:nvPr>
            <p:ph idx="1"/>
          </p:nvPr>
        </p:nvSpPr>
        <p:spPr>
          <a:xfrm>
            <a:off x="609600" y="1257300"/>
            <a:ext cx="10972800" cy="5257800"/>
          </a:xfrm>
        </p:spPr>
        <p:txBody>
          <a:bodyPr>
            <a:noAutofit/>
          </a:bodyPr>
          <a:lstStyle/>
          <a:p>
            <a:pPr marL="109728" indent="0" algn="just">
              <a:buNone/>
            </a:pPr>
            <a:r>
              <a:rPr lang="en-US" sz="1100" dirty="0">
                <a:latin typeface="Courier"/>
              </a:rPr>
              <a:t>public class Salary extends Employee {</a:t>
            </a:r>
          </a:p>
          <a:p>
            <a:pPr marL="109728" indent="0" algn="just">
              <a:buNone/>
            </a:pPr>
            <a:r>
              <a:rPr lang="en-US" sz="1100" dirty="0">
                <a:latin typeface="Courier"/>
              </a:rPr>
              <a:t>   private double salary; // Annual salary</a:t>
            </a:r>
          </a:p>
          <a:p>
            <a:pPr marL="109728" indent="0" algn="just">
              <a:buNone/>
            </a:pPr>
            <a:r>
              <a:rPr lang="en-US" sz="1100" dirty="0">
                <a:latin typeface="Courier"/>
              </a:rPr>
              <a:t>   </a:t>
            </a:r>
          </a:p>
          <a:p>
            <a:pPr marL="109728" indent="0" algn="just">
              <a:buNone/>
            </a:pPr>
            <a:r>
              <a:rPr lang="en-US" sz="1100" dirty="0">
                <a:latin typeface="Courier"/>
              </a:rPr>
              <a:t>   public Salary(String name, String address, </a:t>
            </a:r>
            <a:r>
              <a:rPr lang="en-US" sz="1100" dirty="0" err="1">
                <a:latin typeface="Courier"/>
              </a:rPr>
              <a:t>int</a:t>
            </a:r>
            <a:r>
              <a:rPr lang="en-US" sz="1100" dirty="0">
                <a:latin typeface="Courier"/>
              </a:rPr>
              <a:t> number, double salary) {</a:t>
            </a:r>
          </a:p>
          <a:p>
            <a:pPr marL="109728" indent="0" algn="just">
              <a:buNone/>
            </a:pPr>
            <a:r>
              <a:rPr lang="en-US" sz="1100" dirty="0">
                <a:latin typeface="Courier"/>
              </a:rPr>
              <a:t>      super(name, address, number);</a:t>
            </a:r>
          </a:p>
          <a:p>
            <a:pPr marL="109728" indent="0" algn="just">
              <a:buNone/>
            </a:pPr>
            <a:r>
              <a:rPr lang="en-US" sz="1100" dirty="0">
                <a:latin typeface="Courier"/>
              </a:rPr>
              <a:t>      </a:t>
            </a:r>
            <a:r>
              <a:rPr lang="en-US" sz="1100" dirty="0" err="1">
                <a:latin typeface="Courier"/>
              </a:rPr>
              <a:t>setSalary</a:t>
            </a:r>
            <a:r>
              <a:rPr lang="en-US" sz="1100" dirty="0">
                <a:latin typeface="Courier"/>
              </a:rPr>
              <a:t>(salary);</a:t>
            </a:r>
          </a:p>
          <a:p>
            <a:pPr marL="109728" indent="0" algn="just">
              <a:buNone/>
            </a:pPr>
            <a:r>
              <a:rPr lang="en-US" sz="1100" dirty="0">
                <a:latin typeface="Courier"/>
              </a:rPr>
              <a:t>   }  </a:t>
            </a:r>
          </a:p>
          <a:p>
            <a:pPr marL="109728" indent="0" algn="just">
              <a:buNone/>
            </a:pPr>
            <a:r>
              <a:rPr lang="en-US" sz="1100" dirty="0">
                <a:latin typeface="Courier"/>
              </a:rPr>
              <a:t>   public void </a:t>
            </a:r>
            <a:r>
              <a:rPr lang="en-US" sz="1100" dirty="0" err="1">
                <a:latin typeface="Courier"/>
              </a:rPr>
              <a:t>mailCheck</a:t>
            </a:r>
            <a:r>
              <a:rPr lang="en-US" sz="1100" dirty="0">
                <a:latin typeface="Courier"/>
              </a:rPr>
              <a:t>() {</a:t>
            </a:r>
          </a:p>
          <a:p>
            <a:pPr marL="109728" indent="0" algn="just">
              <a:buNone/>
            </a:pPr>
            <a:r>
              <a:rPr lang="en-US" sz="1100" dirty="0">
                <a:latin typeface="Courier"/>
              </a:rPr>
              <a:t>      </a:t>
            </a:r>
            <a:r>
              <a:rPr lang="en-US" sz="1100" dirty="0" err="1">
                <a:latin typeface="Courier"/>
              </a:rPr>
              <a:t>System.out.println</a:t>
            </a:r>
            <a:r>
              <a:rPr lang="en-US" sz="1100" dirty="0">
                <a:latin typeface="Courier"/>
              </a:rPr>
              <a:t>("Within </a:t>
            </a:r>
            <a:r>
              <a:rPr lang="en-US" sz="1100" dirty="0" err="1">
                <a:latin typeface="Courier"/>
              </a:rPr>
              <a:t>mailCheck</a:t>
            </a:r>
            <a:r>
              <a:rPr lang="en-US" sz="1100" dirty="0">
                <a:latin typeface="Courier"/>
              </a:rPr>
              <a:t> of Salary class ");</a:t>
            </a:r>
          </a:p>
          <a:p>
            <a:pPr marL="109728" indent="0" algn="just">
              <a:buNone/>
            </a:pPr>
            <a:r>
              <a:rPr lang="en-US" sz="1100" dirty="0">
                <a:latin typeface="Courier"/>
              </a:rPr>
              <a:t>      </a:t>
            </a:r>
            <a:r>
              <a:rPr lang="en-US" sz="1100" dirty="0" err="1">
                <a:latin typeface="Courier"/>
              </a:rPr>
              <a:t>System.out.println</a:t>
            </a:r>
            <a:r>
              <a:rPr lang="en-US" sz="1100" dirty="0">
                <a:latin typeface="Courier"/>
              </a:rPr>
              <a:t>("Mailing check to " + </a:t>
            </a:r>
            <a:r>
              <a:rPr lang="en-US" sz="1100" dirty="0" err="1">
                <a:latin typeface="Courier"/>
              </a:rPr>
              <a:t>getName</a:t>
            </a:r>
            <a:r>
              <a:rPr lang="en-US" sz="1100" dirty="0">
                <a:latin typeface="Courier"/>
              </a:rPr>
              <a:t>()</a:t>
            </a:r>
          </a:p>
          <a:p>
            <a:pPr marL="109728" indent="0" algn="just">
              <a:buNone/>
            </a:pPr>
            <a:r>
              <a:rPr lang="en-US" sz="1100" dirty="0">
                <a:latin typeface="Courier"/>
              </a:rPr>
              <a:t>      + " with salary " + salary);</a:t>
            </a:r>
          </a:p>
          <a:p>
            <a:pPr marL="109728" indent="0" algn="just">
              <a:buNone/>
            </a:pPr>
            <a:r>
              <a:rPr lang="en-US" sz="1100" dirty="0">
                <a:latin typeface="Courier"/>
              </a:rPr>
              <a:t>   }</a:t>
            </a:r>
          </a:p>
          <a:p>
            <a:pPr marL="109728" indent="0" algn="just">
              <a:buNone/>
            </a:pPr>
            <a:r>
              <a:rPr lang="en-US" sz="1100" dirty="0">
                <a:latin typeface="Courier"/>
              </a:rPr>
              <a:t>   public double </a:t>
            </a:r>
            <a:r>
              <a:rPr lang="en-US" sz="1100" dirty="0" err="1">
                <a:latin typeface="Courier"/>
              </a:rPr>
              <a:t>getSalary</a:t>
            </a:r>
            <a:r>
              <a:rPr lang="en-US" sz="1100" dirty="0">
                <a:latin typeface="Courier"/>
              </a:rPr>
              <a:t>() {</a:t>
            </a:r>
          </a:p>
          <a:p>
            <a:pPr marL="109728" indent="0" algn="just">
              <a:buNone/>
            </a:pPr>
            <a:r>
              <a:rPr lang="en-US" sz="1100" dirty="0">
                <a:latin typeface="Courier"/>
              </a:rPr>
              <a:t>      return salary;</a:t>
            </a:r>
          </a:p>
          <a:p>
            <a:pPr marL="109728" indent="0" algn="just">
              <a:buNone/>
            </a:pPr>
            <a:r>
              <a:rPr lang="en-US" sz="1100" dirty="0">
                <a:latin typeface="Courier"/>
              </a:rPr>
              <a:t>   }</a:t>
            </a:r>
          </a:p>
          <a:p>
            <a:pPr marL="109728" indent="0" algn="just">
              <a:buNone/>
            </a:pPr>
            <a:r>
              <a:rPr lang="en-US" sz="1100" dirty="0">
                <a:latin typeface="Courier"/>
              </a:rPr>
              <a:t>   public void </a:t>
            </a:r>
            <a:r>
              <a:rPr lang="en-US" sz="1100" dirty="0" err="1">
                <a:latin typeface="Courier"/>
              </a:rPr>
              <a:t>setSalary</a:t>
            </a:r>
            <a:r>
              <a:rPr lang="en-US" sz="1100" dirty="0">
                <a:latin typeface="Courier"/>
              </a:rPr>
              <a:t>(double </a:t>
            </a:r>
            <a:r>
              <a:rPr lang="en-US" sz="1100" dirty="0" err="1">
                <a:latin typeface="Courier"/>
              </a:rPr>
              <a:t>newSalary</a:t>
            </a:r>
            <a:r>
              <a:rPr lang="en-US" sz="1100" dirty="0">
                <a:latin typeface="Courier"/>
              </a:rPr>
              <a:t>) {</a:t>
            </a:r>
          </a:p>
          <a:p>
            <a:pPr marL="109728" indent="0" algn="just">
              <a:buNone/>
            </a:pPr>
            <a:r>
              <a:rPr lang="en-US" sz="1100" dirty="0">
                <a:latin typeface="Courier"/>
              </a:rPr>
              <a:t>      if(</a:t>
            </a:r>
            <a:r>
              <a:rPr lang="en-US" sz="1100" dirty="0" err="1">
                <a:latin typeface="Courier"/>
              </a:rPr>
              <a:t>newSalary</a:t>
            </a:r>
            <a:r>
              <a:rPr lang="en-US" sz="1100" dirty="0">
                <a:latin typeface="Courier"/>
              </a:rPr>
              <a:t> &gt;= 0.0) {</a:t>
            </a:r>
          </a:p>
          <a:p>
            <a:pPr marL="109728" indent="0" algn="just">
              <a:buNone/>
            </a:pPr>
            <a:r>
              <a:rPr lang="en-US" sz="1100" dirty="0">
                <a:latin typeface="Courier"/>
              </a:rPr>
              <a:t>         salary = </a:t>
            </a:r>
            <a:r>
              <a:rPr lang="en-US" sz="1100" dirty="0" err="1">
                <a:latin typeface="Courier"/>
              </a:rPr>
              <a:t>newSalary</a:t>
            </a:r>
            <a:r>
              <a:rPr lang="en-US" sz="1100" dirty="0">
                <a:latin typeface="Courier"/>
              </a:rPr>
              <a:t>;</a:t>
            </a:r>
          </a:p>
          <a:p>
            <a:pPr marL="109728" indent="0" algn="just">
              <a:buNone/>
            </a:pPr>
            <a:r>
              <a:rPr lang="en-US" sz="1100" dirty="0">
                <a:latin typeface="Courier"/>
              </a:rPr>
              <a:t>      }</a:t>
            </a:r>
          </a:p>
          <a:p>
            <a:pPr marL="109728" indent="0" algn="just">
              <a:buNone/>
            </a:pPr>
            <a:r>
              <a:rPr lang="en-US" sz="1100" dirty="0">
                <a:latin typeface="Courier"/>
              </a:rPr>
              <a:t>   }</a:t>
            </a:r>
          </a:p>
          <a:p>
            <a:pPr marL="109728" indent="0" algn="just">
              <a:buNone/>
            </a:pPr>
            <a:r>
              <a:rPr lang="en-US" sz="1100" dirty="0">
                <a:latin typeface="Courier"/>
              </a:rPr>
              <a:t>   public double </a:t>
            </a:r>
            <a:r>
              <a:rPr lang="en-US" sz="1100" dirty="0" err="1">
                <a:latin typeface="Courier"/>
              </a:rPr>
              <a:t>computePay</a:t>
            </a:r>
            <a:r>
              <a:rPr lang="en-US" sz="1100" dirty="0">
                <a:latin typeface="Courier"/>
              </a:rPr>
              <a:t>() {</a:t>
            </a:r>
          </a:p>
          <a:p>
            <a:pPr marL="109728" indent="0" algn="just">
              <a:buNone/>
            </a:pPr>
            <a:r>
              <a:rPr lang="en-US" sz="1100" dirty="0">
                <a:latin typeface="Courier"/>
              </a:rPr>
              <a:t>      </a:t>
            </a:r>
            <a:r>
              <a:rPr lang="en-US" sz="1100" dirty="0" err="1">
                <a:latin typeface="Courier"/>
              </a:rPr>
              <a:t>System.out.println</a:t>
            </a:r>
            <a:r>
              <a:rPr lang="en-US" sz="1100" dirty="0">
                <a:latin typeface="Courier"/>
              </a:rPr>
              <a:t>("Computing salary pay for " + </a:t>
            </a:r>
            <a:r>
              <a:rPr lang="en-US" sz="1100" dirty="0" err="1">
                <a:latin typeface="Courier"/>
              </a:rPr>
              <a:t>getName</a:t>
            </a:r>
            <a:r>
              <a:rPr lang="en-US" sz="1100" dirty="0">
                <a:latin typeface="Courier"/>
              </a:rPr>
              <a:t>());</a:t>
            </a:r>
          </a:p>
          <a:p>
            <a:pPr marL="109728" indent="0" algn="just">
              <a:buNone/>
            </a:pPr>
            <a:r>
              <a:rPr lang="en-US" sz="1100" dirty="0">
                <a:latin typeface="Courier"/>
              </a:rPr>
              <a:t>      return salary/52;</a:t>
            </a:r>
          </a:p>
          <a:p>
            <a:pPr marL="109728" indent="0" algn="just">
              <a:buNone/>
            </a:pPr>
            <a:r>
              <a:rPr lang="en-US" sz="1100" dirty="0">
                <a:latin typeface="Courier"/>
              </a:rPr>
              <a:t>   }</a:t>
            </a:r>
          </a:p>
          <a:p>
            <a:pPr marL="109728" indent="0" algn="just">
              <a:buNone/>
            </a:pPr>
            <a:r>
              <a:rPr lang="en-US" sz="1100" dirty="0">
                <a:latin typeface="Courier"/>
              </a:rPr>
              <a:t>}</a:t>
            </a:r>
          </a:p>
        </p:txBody>
      </p:sp>
    </p:spTree>
    <p:extLst>
      <p:ext uri="{BB962C8B-B14F-4D97-AF65-F5344CB8AC3E}">
        <p14:creationId xmlns:p14="http://schemas.microsoft.com/office/powerpoint/2010/main" val="389844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Virtual Methods</a:t>
            </a:r>
          </a:p>
        </p:txBody>
      </p:sp>
      <p:sp>
        <p:nvSpPr>
          <p:cNvPr id="3" name="Content Placeholder 2"/>
          <p:cNvSpPr>
            <a:spLocks noGrp="1"/>
          </p:cNvSpPr>
          <p:nvPr>
            <p:ph idx="1"/>
          </p:nvPr>
        </p:nvSpPr>
        <p:spPr>
          <a:xfrm>
            <a:off x="609600" y="1868424"/>
            <a:ext cx="10972800" cy="4646676"/>
          </a:xfrm>
        </p:spPr>
        <p:txBody>
          <a:bodyPr>
            <a:noAutofit/>
          </a:bodyPr>
          <a:lstStyle/>
          <a:p>
            <a:pPr marL="109728" indent="0" algn="just">
              <a:buNone/>
            </a:pPr>
            <a:r>
              <a:rPr lang="en-US" sz="1600" dirty="0">
                <a:latin typeface="Courier"/>
              </a:rPr>
              <a:t>public class </a:t>
            </a:r>
            <a:r>
              <a:rPr lang="en-US" sz="1600" dirty="0" err="1">
                <a:latin typeface="Courier"/>
              </a:rPr>
              <a:t>VirtualDemo</a:t>
            </a:r>
            <a:r>
              <a:rPr lang="en-US" sz="1600" dirty="0">
                <a:latin typeface="Courier"/>
              </a:rPr>
              <a:t> {</a:t>
            </a:r>
          </a:p>
          <a:p>
            <a:pPr marL="109728" indent="0" algn="just">
              <a:buNone/>
            </a:pPr>
            <a:endParaRPr lang="en-US" sz="1600" dirty="0">
              <a:latin typeface="Courier"/>
            </a:endParaRPr>
          </a:p>
          <a:p>
            <a:pPr marL="109728" indent="0" algn="just">
              <a:buNone/>
            </a:pPr>
            <a:r>
              <a:rPr lang="en-US" sz="1600" dirty="0">
                <a:latin typeface="Courier"/>
              </a:rPr>
              <a:t>   public static void main(String [] </a:t>
            </a:r>
            <a:r>
              <a:rPr lang="en-US" sz="1600" dirty="0" err="1">
                <a:latin typeface="Courier"/>
              </a:rPr>
              <a:t>args</a:t>
            </a:r>
            <a:r>
              <a:rPr lang="en-US" sz="1600" dirty="0">
                <a:latin typeface="Courier"/>
              </a:rPr>
              <a:t>) {</a:t>
            </a:r>
          </a:p>
          <a:p>
            <a:pPr marL="109728" indent="0" algn="just">
              <a:buNone/>
            </a:pPr>
            <a:r>
              <a:rPr lang="en-US" sz="1600" dirty="0">
                <a:latin typeface="Courier"/>
              </a:rPr>
              <a:t>      Salary s = new Salary("</a:t>
            </a:r>
            <a:r>
              <a:rPr lang="en-US" sz="1600" dirty="0" err="1">
                <a:latin typeface="Courier"/>
              </a:rPr>
              <a:t>Mohd</a:t>
            </a:r>
            <a:r>
              <a:rPr lang="en-US" sz="1600" dirty="0">
                <a:latin typeface="Courier"/>
              </a:rPr>
              <a:t> </a:t>
            </a:r>
            <a:r>
              <a:rPr lang="en-US" sz="1600" dirty="0" err="1">
                <a:latin typeface="Courier"/>
              </a:rPr>
              <a:t>Mohtashim</a:t>
            </a:r>
            <a:r>
              <a:rPr lang="en-US" sz="1600" dirty="0">
                <a:latin typeface="Courier"/>
              </a:rPr>
              <a:t>", "</a:t>
            </a:r>
            <a:r>
              <a:rPr lang="en-US" sz="1600" dirty="0" err="1">
                <a:latin typeface="Courier"/>
              </a:rPr>
              <a:t>Ambehta</a:t>
            </a:r>
            <a:r>
              <a:rPr lang="en-US" sz="1600" dirty="0">
                <a:latin typeface="Courier"/>
              </a:rPr>
              <a:t>, UP", 3, 3600.00);</a:t>
            </a:r>
          </a:p>
          <a:p>
            <a:pPr marL="109728" indent="0" algn="just">
              <a:buNone/>
            </a:pPr>
            <a:r>
              <a:rPr lang="en-US" sz="1600" dirty="0">
                <a:latin typeface="Courier"/>
              </a:rPr>
              <a:t>      Employee e = new Salary("John Adams", "Boston, MA", 2, 2400.00);</a:t>
            </a:r>
          </a:p>
          <a:p>
            <a:pPr marL="109728" indent="0" algn="just">
              <a:buNone/>
            </a:pPr>
            <a:r>
              <a:rPr lang="en-US" sz="1600" dirty="0">
                <a:latin typeface="Courier"/>
              </a:rPr>
              <a:t>      </a:t>
            </a:r>
            <a:r>
              <a:rPr lang="en-US" sz="1600" dirty="0" err="1">
                <a:latin typeface="Courier"/>
              </a:rPr>
              <a:t>System.out.println</a:t>
            </a:r>
            <a:r>
              <a:rPr lang="en-US" sz="1600" dirty="0">
                <a:latin typeface="Courier"/>
              </a:rPr>
              <a:t>("Call </a:t>
            </a:r>
            <a:r>
              <a:rPr lang="en-US" sz="1600" dirty="0" err="1">
                <a:latin typeface="Courier"/>
              </a:rPr>
              <a:t>mailCheck</a:t>
            </a:r>
            <a:r>
              <a:rPr lang="en-US" sz="1600" dirty="0">
                <a:latin typeface="Courier"/>
              </a:rPr>
              <a:t> using Salary reference --");   </a:t>
            </a:r>
          </a:p>
          <a:p>
            <a:pPr marL="109728" indent="0" algn="just">
              <a:buNone/>
            </a:pPr>
            <a:r>
              <a:rPr lang="en-US" sz="1600" dirty="0">
                <a:latin typeface="Courier"/>
              </a:rPr>
              <a:t>      </a:t>
            </a:r>
            <a:r>
              <a:rPr lang="en-US" sz="1600" dirty="0" err="1">
                <a:latin typeface="Courier"/>
              </a:rPr>
              <a:t>s.mailCheck</a:t>
            </a:r>
            <a:r>
              <a:rPr lang="en-US" sz="1600" dirty="0">
                <a:latin typeface="Courier"/>
              </a:rPr>
              <a:t>();</a:t>
            </a:r>
          </a:p>
          <a:p>
            <a:pPr marL="109728" indent="0" algn="just">
              <a:buNone/>
            </a:pPr>
            <a:r>
              <a:rPr lang="en-US" sz="1600" dirty="0">
                <a:latin typeface="Courier"/>
              </a:rPr>
              <a:t>      </a:t>
            </a:r>
            <a:r>
              <a:rPr lang="en-US" sz="1600" dirty="0" err="1">
                <a:latin typeface="Courier"/>
              </a:rPr>
              <a:t>System.out.println</a:t>
            </a:r>
            <a:r>
              <a:rPr lang="en-US" sz="1600" dirty="0">
                <a:latin typeface="Courier"/>
              </a:rPr>
              <a:t>("\n Call </a:t>
            </a:r>
            <a:r>
              <a:rPr lang="en-US" sz="1600" dirty="0" err="1">
                <a:latin typeface="Courier"/>
              </a:rPr>
              <a:t>mailCheck</a:t>
            </a:r>
            <a:r>
              <a:rPr lang="en-US" sz="1600" dirty="0">
                <a:latin typeface="Courier"/>
              </a:rPr>
              <a:t> using Employee reference--");</a:t>
            </a:r>
          </a:p>
          <a:p>
            <a:pPr marL="109728" indent="0" algn="just">
              <a:buNone/>
            </a:pPr>
            <a:r>
              <a:rPr lang="en-US" sz="1600" dirty="0">
                <a:latin typeface="Courier"/>
              </a:rPr>
              <a:t>      </a:t>
            </a:r>
            <a:r>
              <a:rPr lang="en-US" sz="1600" dirty="0" err="1">
                <a:latin typeface="Courier"/>
              </a:rPr>
              <a:t>e.mailCheck</a:t>
            </a:r>
            <a:r>
              <a:rPr lang="en-US" sz="1600" dirty="0">
                <a:latin typeface="Courier"/>
              </a:rPr>
              <a:t>();</a:t>
            </a:r>
          </a:p>
          <a:p>
            <a:pPr marL="109728" indent="0" algn="just">
              <a:buNone/>
            </a:pPr>
            <a:r>
              <a:rPr lang="en-US" sz="1600" dirty="0">
                <a:latin typeface="Courier"/>
              </a:rPr>
              <a:t>   }</a:t>
            </a:r>
          </a:p>
          <a:p>
            <a:pPr marL="109728" indent="0" algn="just">
              <a:buNone/>
            </a:pPr>
            <a:r>
              <a:rPr lang="en-US" sz="1600" dirty="0">
                <a:latin typeface="Courier"/>
              </a:rPr>
              <a:t>}</a:t>
            </a:r>
          </a:p>
        </p:txBody>
      </p:sp>
    </p:spTree>
    <p:extLst>
      <p:ext uri="{BB962C8B-B14F-4D97-AF65-F5344CB8AC3E}">
        <p14:creationId xmlns:p14="http://schemas.microsoft.com/office/powerpoint/2010/main" val="44364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extends Keyword</a:t>
            </a:r>
          </a:p>
        </p:txBody>
      </p:sp>
      <p:sp>
        <p:nvSpPr>
          <p:cNvPr id="3" name="Content Placeholder 2"/>
          <p:cNvSpPr>
            <a:spLocks noGrp="1"/>
          </p:cNvSpPr>
          <p:nvPr>
            <p:ph idx="1"/>
          </p:nvPr>
        </p:nvSpPr>
        <p:spPr>
          <a:xfrm>
            <a:off x="609600" y="1868424"/>
            <a:ext cx="10972800" cy="4570476"/>
          </a:xfrm>
        </p:spPr>
        <p:txBody>
          <a:bodyPr>
            <a:noAutofit/>
          </a:bodyPr>
          <a:lstStyle/>
          <a:p>
            <a:pPr algn="just"/>
            <a:r>
              <a:rPr lang="en-US" sz="3200" dirty="0"/>
              <a:t>Following is an example demonstrating Java inheritance. In this example, you can observe two classes namely Calculation and </a:t>
            </a:r>
            <a:r>
              <a:rPr lang="en-US" sz="3200" dirty="0" err="1"/>
              <a:t>My_Calculation</a:t>
            </a:r>
            <a:r>
              <a:rPr lang="en-US" sz="3200" dirty="0"/>
              <a:t>.</a:t>
            </a:r>
          </a:p>
          <a:p>
            <a:pPr algn="just"/>
            <a:r>
              <a:rPr lang="en-US" sz="3200" dirty="0"/>
              <a:t>Using extends keyword, the </a:t>
            </a:r>
            <a:r>
              <a:rPr lang="en-US" sz="3200" dirty="0" err="1"/>
              <a:t>My_Calculation</a:t>
            </a:r>
            <a:r>
              <a:rPr lang="en-US" sz="3200" dirty="0"/>
              <a:t> inherits the methods addition() and Subtraction() of Calculation class.</a:t>
            </a:r>
          </a:p>
        </p:txBody>
      </p:sp>
    </p:spTree>
    <p:extLst>
      <p:ext uri="{BB962C8B-B14F-4D97-AF65-F5344CB8AC3E}">
        <p14:creationId xmlns:p14="http://schemas.microsoft.com/office/powerpoint/2010/main" val="243245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Virtual Methods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latin typeface="+mj-lt"/>
              </a:rPr>
              <a:t>Output</a:t>
            </a:r>
            <a:endParaRPr lang="en-US" sz="1600" dirty="0">
              <a:latin typeface="+mj-lt"/>
            </a:endParaRPr>
          </a:p>
          <a:p>
            <a:pPr marL="109728" indent="0" algn="just">
              <a:buNone/>
            </a:pPr>
            <a:endParaRPr lang="en-US" sz="1600" dirty="0">
              <a:latin typeface="Courier"/>
            </a:endParaRPr>
          </a:p>
          <a:p>
            <a:pPr marL="402336" lvl="1" indent="0" algn="just">
              <a:buNone/>
            </a:pPr>
            <a:r>
              <a:rPr lang="en-US" sz="1400" dirty="0">
                <a:latin typeface="Courier"/>
              </a:rPr>
              <a:t>Constructing an Employee</a:t>
            </a:r>
          </a:p>
          <a:p>
            <a:pPr marL="402336" lvl="1" indent="0" algn="just">
              <a:buNone/>
            </a:pPr>
            <a:r>
              <a:rPr lang="en-US" sz="1400" dirty="0">
                <a:latin typeface="Courier"/>
              </a:rPr>
              <a:t>Constructing an Employee</a:t>
            </a:r>
          </a:p>
          <a:p>
            <a:pPr marL="402336" lvl="1" indent="0" algn="just">
              <a:buNone/>
            </a:pPr>
            <a:endParaRPr lang="en-US" sz="1400" dirty="0">
              <a:latin typeface="Courier"/>
            </a:endParaRPr>
          </a:p>
          <a:p>
            <a:pPr marL="402336" lvl="1" indent="0" algn="just">
              <a:buNone/>
            </a:pPr>
            <a:r>
              <a:rPr lang="en-US" sz="1400" dirty="0">
                <a:latin typeface="Courier"/>
              </a:rPr>
              <a:t>Call </a:t>
            </a:r>
            <a:r>
              <a:rPr lang="en-US" sz="1400" dirty="0" err="1">
                <a:latin typeface="Courier"/>
              </a:rPr>
              <a:t>mailCheck</a:t>
            </a:r>
            <a:r>
              <a:rPr lang="en-US" sz="1400" dirty="0">
                <a:latin typeface="Courier"/>
              </a:rPr>
              <a:t> using Salary reference --</a:t>
            </a:r>
          </a:p>
          <a:p>
            <a:pPr marL="402336" lvl="1" indent="0" algn="just">
              <a:buNone/>
            </a:pPr>
            <a:r>
              <a:rPr lang="en-US" sz="1400" dirty="0">
                <a:latin typeface="Courier"/>
              </a:rPr>
              <a:t>Within </a:t>
            </a:r>
            <a:r>
              <a:rPr lang="en-US" sz="1400" dirty="0" err="1">
                <a:latin typeface="Courier"/>
              </a:rPr>
              <a:t>mailCheck</a:t>
            </a:r>
            <a:r>
              <a:rPr lang="en-US" sz="1400" dirty="0">
                <a:latin typeface="Courier"/>
              </a:rPr>
              <a:t> of Salary class</a:t>
            </a:r>
          </a:p>
          <a:p>
            <a:pPr marL="402336" lvl="1" indent="0" algn="just">
              <a:buNone/>
            </a:pPr>
            <a:r>
              <a:rPr lang="en-US" sz="1400" dirty="0">
                <a:latin typeface="Courier"/>
              </a:rPr>
              <a:t>ailing check to </a:t>
            </a:r>
            <a:r>
              <a:rPr lang="en-US" sz="1400" dirty="0" err="1">
                <a:latin typeface="Courier"/>
              </a:rPr>
              <a:t>Mohd</a:t>
            </a:r>
            <a:r>
              <a:rPr lang="en-US" sz="1400" dirty="0">
                <a:latin typeface="Courier"/>
              </a:rPr>
              <a:t> </a:t>
            </a:r>
            <a:r>
              <a:rPr lang="en-US" sz="1400" dirty="0" err="1">
                <a:latin typeface="Courier"/>
              </a:rPr>
              <a:t>Mohtashim</a:t>
            </a:r>
            <a:r>
              <a:rPr lang="en-US" sz="1400" dirty="0">
                <a:latin typeface="Courier"/>
              </a:rPr>
              <a:t> with salary 3600.0</a:t>
            </a:r>
          </a:p>
          <a:p>
            <a:pPr marL="402336" lvl="1" indent="0" algn="just">
              <a:buNone/>
            </a:pPr>
            <a:endParaRPr lang="en-US" sz="1400" dirty="0">
              <a:latin typeface="Courier"/>
            </a:endParaRPr>
          </a:p>
          <a:p>
            <a:pPr marL="402336" lvl="1" indent="0" algn="just">
              <a:buNone/>
            </a:pPr>
            <a:r>
              <a:rPr lang="en-US" sz="1400" dirty="0">
                <a:latin typeface="Courier"/>
              </a:rPr>
              <a:t>Call </a:t>
            </a:r>
            <a:r>
              <a:rPr lang="en-US" sz="1400" dirty="0" err="1">
                <a:latin typeface="Courier"/>
              </a:rPr>
              <a:t>mailCheck</a:t>
            </a:r>
            <a:r>
              <a:rPr lang="en-US" sz="1400" dirty="0">
                <a:latin typeface="Courier"/>
              </a:rPr>
              <a:t> using Employee reference--</a:t>
            </a:r>
          </a:p>
          <a:p>
            <a:pPr marL="402336" lvl="1" indent="0" algn="just">
              <a:buNone/>
            </a:pPr>
            <a:r>
              <a:rPr lang="en-US" sz="1400" dirty="0">
                <a:latin typeface="Courier"/>
              </a:rPr>
              <a:t>Within </a:t>
            </a:r>
            <a:r>
              <a:rPr lang="en-US" sz="1400" dirty="0" err="1">
                <a:latin typeface="Courier"/>
              </a:rPr>
              <a:t>mailCheck</a:t>
            </a:r>
            <a:r>
              <a:rPr lang="en-US" sz="1400" dirty="0">
                <a:latin typeface="Courier"/>
              </a:rPr>
              <a:t> of Salary class</a:t>
            </a:r>
          </a:p>
          <a:p>
            <a:pPr marL="402336" lvl="1" indent="0" algn="just">
              <a:buNone/>
            </a:pPr>
            <a:r>
              <a:rPr lang="en-US" sz="1400" dirty="0">
                <a:latin typeface="Courier"/>
              </a:rPr>
              <a:t>ailing check to John Adams with salary 2400.0</a:t>
            </a:r>
          </a:p>
        </p:txBody>
      </p:sp>
    </p:spTree>
    <p:extLst>
      <p:ext uri="{BB962C8B-B14F-4D97-AF65-F5344CB8AC3E}">
        <p14:creationId xmlns:p14="http://schemas.microsoft.com/office/powerpoint/2010/main" val="15331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Virtual Methods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200" dirty="0"/>
              <a:t>Here, we instantiate two Salary objects. One using a Salary reference </a:t>
            </a:r>
            <a:r>
              <a:rPr lang="en-US" sz="2200" b="1" dirty="0"/>
              <a:t>s</a:t>
            </a:r>
            <a:r>
              <a:rPr lang="en-US" sz="2200" dirty="0"/>
              <a:t>, and the other using an Employee reference </a:t>
            </a:r>
            <a:r>
              <a:rPr lang="en-US" sz="2200" b="1" dirty="0"/>
              <a:t>e</a:t>
            </a:r>
            <a:r>
              <a:rPr lang="en-US" sz="2200" dirty="0"/>
              <a:t>.</a:t>
            </a:r>
          </a:p>
          <a:p>
            <a:pPr algn="just"/>
            <a:r>
              <a:rPr lang="en-US" sz="2200" dirty="0"/>
              <a:t>While invoking </a:t>
            </a:r>
            <a:r>
              <a:rPr lang="en-US" sz="2200" i="1" dirty="0" err="1"/>
              <a:t>s.mailCheck</a:t>
            </a:r>
            <a:r>
              <a:rPr lang="en-US" sz="2200" i="1" dirty="0"/>
              <a:t>()</a:t>
            </a:r>
            <a:r>
              <a:rPr lang="en-US" sz="2200" dirty="0"/>
              <a:t>, the compiler sees </a:t>
            </a:r>
            <a:r>
              <a:rPr lang="en-US" sz="2200" dirty="0" err="1"/>
              <a:t>mailCheck</a:t>
            </a:r>
            <a:r>
              <a:rPr lang="en-US" sz="2200" dirty="0"/>
              <a:t>() in the Salary class at compile time, and the JVM invokes </a:t>
            </a:r>
            <a:r>
              <a:rPr lang="en-US" sz="2200" dirty="0" err="1"/>
              <a:t>mailCheck</a:t>
            </a:r>
            <a:r>
              <a:rPr lang="en-US" sz="2200" dirty="0"/>
              <a:t>() in the Salary class at run time.</a:t>
            </a:r>
          </a:p>
          <a:p>
            <a:pPr algn="just"/>
            <a:r>
              <a:rPr lang="en-US" sz="2200" dirty="0" err="1"/>
              <a:t>mailCheck</a:t>
            </a:r>
            <a:r>
              <a:rPr lang="en-US" sz="2200" dirty="0"/>
              <a:t>() on </a:t>
            </a:r>
            <a:r>
              <a:rPr lang="en-US" sz="2200" b="1" dirty="0"/>
              <a:t>e</a:t>
            </a:r>
            <a:r>
              <a:rPr lang="en-US" sz="2200" dirty="0"/>
              <a:t> is quite different because </a:t>
            </a:r>
            <a:r>
              <a:rPr lang="en-US" sz="2200" b="1" dirty="0"/>
              <a:t>e</a:t>
            </a:r>
            <a:r>
              <a:rPr lang="en-US" sz="2200" dirty="0"/>
              <a:t> is an Employee reference. When the compiler sees </a:t>
            </a:r>
            <a:r>
              <a:rPr lang="en-US" sz="2200" i="1" dirty="0" err="1"/>
              <a:t>e.mailCheck</a:t>
            </a:r>
            <a:r>
              <a:rPr lang="en-US" sz="2200" i="1" dirty="0"/>
              <a:t>()</a:t>
            </a:r>
            <a:r>
              <a:rPr lang="en-US" sz="2200" dirty="0"/>
              <a:t>, the compiler sees the </a:t>
            </a:r>
            <a:r>
              <a:rPr lang="en-US" sz="2200" dirty="0" err="1"/>
              <a:t>mailCheck</a:t>
            </a:r>
            <a:r>
              <a:rPr lang="en-US" sz="2200" dirty="0"/>
              <a:t>() method in the Employee class.</a:t>
            </a:r>
          </a:p>
          <a:p>
            <a:pPr algn="just"/>
            <a:r>
              <a:rPr lang="en-US" sz="2200" dirty="0"/>
              <a:t>Here, at compile time, the compiler used </a:t>
            </a:r>
            <a:r>
              <a:rPr lang="en-US" sz="2200" dirty="0" err="1"/>
              <a:t>mailCheck</a:t>
            </a:r>
            <a:r>
              <a:rPr lang="en-US" sz="2200" dirty="0"/>
              <a:t>() in Employee to validate this statement. At run time, however, the JVM invokes </a:t>
            </a:r>
            <a:r>
              <a:rPr lang="en-US" sz="2200" dirty="0" err="1"/>
              <a:t>mailCheck</a:t>
            </a:r>
            <a:r>
              <a:rPr lang="en-US" sz="2200" dirty="0"/>
              <a:t>() in the Salary class.</a:t>
            </a:r>
          </a:p>
          <a:p>
            <a:pPr algn="just"/>
            <a:r>
              <a:rPr lang="en-US" sz="2200" dirty="0"/>
              <a:t>This behavior is referred to as virtual method invocation, and these methods are referred to as virtual methods. An overridden method is invoked at run time, no matter what data type the reference is that was used in the source code at compile time.</a:t>
            </a:r>
          </a:p>
        </p:txBody>
      </p:sp>
    </p:spTree>
    <p:extLst>
      <p:ext uri="{BB962C8B-B14F-4D97-AF65-F5344CB8AC3E}">
        <p14:creationId xmlns:p14="http://schemas.microsoft.com/office/powerpoint/2010/main" val="208865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Abstraction</a:t>
            </a:r>
          </a:p>
        </p:txBody>
      </p:sp>
    </p:spTree>
    <p:extLst>
      <p:ext uri="{BB962C8B-B14F-4D97-AF65-F5344CB8AC3E}">
        <p14:creationId xmlns:p14="http://schemas.microsoft.com/office/powerpoint/2010/main" val="415391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Abstraction</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t>As per dictionary, </a:t>
            </a:r>
            <a:r>
              <a:rPr lang="en-US" sz="2400" b="1" dirty="0"/>
              <a:t>abstraction</a:t>
            </a:r>
            <a:r>
              <a:rPr lang="en-US" sz="2400" dirty="0"/>
              <a:t> is the quality of dealing with ideas rather than events. For example, when you consider the case of e-mail, complex details such as what happens as soon as you send an e-mail, the protocol your e-mail server uses are hidden from the user. </a:t>
            </a:r>
            <a:endParaRPr lang="en-US" sz="2400" dirty="0" smtClean="0"/>
          </a:p>
          <a:p>
            <a:pPr algn="just"/>
            <a:r>
              <a:rPr lang="en-US" sz="2400" dirty="0" smtClean="0"/>
              <a:t>Therefore</a:t>
            </a:r>
            <a:r>
              <a:rPr lang="en-US" sz="2400" dirty="0"/>
              <a:t>, to send an e-mail you just need to type the content, mention the address of the receiver, and click send.</a:t>
            </a:r>
          </a:p>
          <a:p>
            <a:pPr algn="just"/>
            <a:r>
              <a:rPr lang="en-US" sz="2400" dirty="0"/>
              <a:t>Likewise in Object-oriented programming, abstraction is a process of hiding the implementation details from the user, only the functionality will be provided to the user. In other words, the user will have the information on what the object does instead of how it does it.</a:t>
            </a:r>
          </a:p>
          <a:p>
            <a:pPr algn="just"/>
            <a:r>
              <a:rPr lang="en-US" sz="2400" dirty="0"/>
              <a:t>In Java, abstraction is achieved using Abstract classes and interfaces.</a:t>
            </a:r>
          </a:p>
        </p:txBody>
      </p:sp>
    </p:spTree>
    <p:extLst>
      <p:ext uri="{BB962C8B-B14F-4D97-AF65-F5344CB8AC3E}">
        <p14:creationId xmlns:p14="http://schemas.microsoft.com/office/powerpoint/2010/main" val="77202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Abstract Class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A class which contains the </a:t>
            </a:r>
            <a:r>
              <a:rPr lang="en-US" b="1" dirty="0"/>
              <a:t>abstract</a:t>
            </a:r>
            <a:r>
              <a:rPr lang="en-US" dirty="0"/>
              <a:t> keyword in its declaration is known as abstract class.</a:t>
            </a:r>
          </a:p>
          <a:p>
            <a:pPr lvl="1" algn="just"/>
            <a:r>
              <a:rPr lang="en-US" sz="2400" dirty="0"/>
              <a:t>Abstract classes may or may not contain </a:t>
            </a:r>
            <a:r>
              <a:rPr lang="en-US" sz="2400" i="1" dirty="0"/>
              <a:t>abstract methods</a:t>
            </a:r>
            <a:r>
              <a:rPr lang="en-US" sz="2400" dirty="0"/>
              <a:t>, i.e., methods without body ( public void get(); )</a:t>
            </a:r>
          </a:p>
          <a:p>
            <a:pPr lvl="1" algn="just"/>
            <a:r>
              <a:rPr lang="en-US" sz="2400" dirty="0"/>
              <a:t>But, if a class has at least one abstract method, then the class </a:t>
            </a:r>
            <a:r>
              <a:rPr lang="en-US" sz="2400" b="1" dirty="0" err="1"/>
              <a:t>must</a:t>
            </a:r>
            <a:r>
              <a:rPr lang="en-US" sz="2400" dirty="0" err="1"/>
              <a:t>be</a:t>
            </a:r>
            <a:r>
              <a:rPr lang="en-US" sz="2400" dirty="0"/>
              <a:t> declared abstract.</a:t>
            </a:r>
          </a:p>
          <a:p>
            <a:pPr lvl="1" algn="just"/>
            <a:r>
              <a:rPr lang="en-US" sz="2400" dirty="0"/>
              <a:t>If a class is declared abstract, it cannot be instantiated.</a:t>
            </a:r>
          </a:p>
          <a:p>
            <a:pPr lvl="1" algn="just"/>
            <a:r>
              <a:rPr lang="en-US" sz="2400" dirty="0"/>
              <a:t>To use an abstract class, you have to inherit it from another class, provide implementations to the abstract methods in it.</a:t>
            </a:r>
          </a:p>
          <a:p>
            <a:pPr lvl="1" algn="just"/>
            <a:r>
              <a:rPr lang="en-US" sz="2400" dirty="0"/>
              <a:t>If you inherit an abstract class, you have to provide implementations to all the abstract methods in it.</a:t>
            </a:r>
          </a:p>
        </p:txBody>
      </p:sp>
    </p:spTree>
    <p:extLst>
      <p:ext uri="{BB962C8B-B14F-4D97-AF65-F5344CB8AC3E}">
        <p14:creationId xmlns:p14="http://schemas.microsoft.com/office/powerpoint/2010/main" val="333498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2300"/>
            <a:ext cx="10972800" cy="660400"/>
          </a:xfrm>
        </p:spPr>
        <p:txBody>
          <a:bodyPr>
            <a:normAutofit fontScale="90000"/>
          </a:bodyPr>
          <a:lstStyle/>
          <a:p>
            <a:r>
              <a:rPr lang="en-US" dirty="0"/>
              <a:t>Abstract Class</a:t>
            </a:r>
          </a:p>
        </p:txBody>
      </p:sp>
      <p:sp>
        <p:nvSpPr>
          <p:cNvPr id="3" name="Content Placeholder 2"/>
          <p:cNvSpPr>
            <a:spLocks noGrp="1"/>
          </p:cNvSpPr>
          <p:nvPr>
            <p:ph idx="1"/>
          </p:nvPr>
        </p:nvSpPr>
        <p:spPr>
          <a:xfrm>
            <a:off x="609600" y="1282700"/>
            <a:ext cx="10972800" cy="5232400"/>
          </a:xfrm>
        </p:spPr>
        <p:txBody>
          <a:bodyPr>
            <a:noAutofit/>
          </a:bodyPr>
          <a:lstStyle/>
          <a:p>
            <a:pPr marL="109728" indent="0" algn="just">
              <a:buNone/>
            </a:pPr>
            <a:r>
              <a:rPr lang="en-US" sz="1200" dirty="0">
                <a:latin typeface="Courier"/>
              </a:rPr>
              <a:t>public abstract class Employee {</a:t>
            </a:r>
          </a:p>
          <a:p>
            <a:pPr marL="109728" indent="0" algn="just">
              <a:buNone/>
            </a:pPr>
            <a:r>
              <a:rPr lang="en-US" sz="1200" dirty="0">
                <a:latin typeface="Courier"/>
              </a:rPr>
              <a:t>   private String name;</a:t>
            </a:r>
          </a:p>
          <a:p>
            <a:pPr marL="109728" indent="0" algn="just">
              <a:buNone/>
            </a:pPr>
            <a:r>
              <a:rPr lang="en-US" sz="1200" dirty="0">
                <a:latin typeface="Courier"/>
              </a:rPr>
              <a:t>   private String address;</a:t>
            </a:r>
          </a:p>
          <a:p>
            <a:pPr marL="109728" indent="0" algn="just">
              <a:buNone/>
            </a:pPr>
            <a:r>
              <a:rPr lang="en-US" sz="1200" dirty="0">
                <a:latin typeface="Courier"/>
              </a:rPr>
              <a:t>   private </a:t>
            </a:r>
            <a:r>
              <a:rPr lang="en-US" sz="1200" dirty="0" err="1">
                <a:latin typeface="Courier"/>
              </a:rPr>
              <a:t>int</a:t>
            </a:r>
            <a:r>
              <a:rPr lang="en-US" sz="1200" dirty="0">
                <a:latin typeface="Courier"/>
              </a:rPr>
              <a:t> number;</a:t>
            </a:r>
          </a:p>
          <a:p>
            <a:pPr marL="109728" indent="0" algn="just">
              <a:buNone/>
            </a:pPr>
            <a:endParaRPr lang="en-US" sz="1200" dirty="0">
              <a:latin typeface="Courier"/>
            </a:endParaRPr>
          </a:p>
          <a:p>
            <a:pPr marL="109728" indent="0" algn="just">
              <a:buNone/>
            </a:pPr>
            <a:r>
              <a:rPr lang="en-US" sz="1200" dirty="0">
                <a:latin typeface="Courier"/>
              </a:rPr>
              <a:t>   public Employee(String name, String address, </a:t>
            </a:r>
            <a:r>
              <a:rPr lang="en-US" sz="1200" dirty="0" err="1">
                <a:latin typeface="Courier"/>
              </a:rPr>
              <a:t>int</a:t>
            </a:r>
            <a:r>
              <a:rPr lang="en-US" sz="1200" dirty="0">
                <a:latin typeface="Courier"/>
              </a:rPr>
              <a:t> number) {</a:t>
            </a:r>
          </a:p>
          <a:p>
            <a:pPr marL="109728" indent="0" algn="just">
              <a:buNone/>
            </a:pPr>
            <a:r>
              <a:rPr lang="en-US" sz="1200" dirty="0">
                <a:latin typeface="Courier"/>
              </a:rPr>
              <a:t>      </a:t>
            </a:r>
            <a:r>
              <a:rPr lang="en-US" sz="1200" dirty="0" err="1">
                <a:latin typeface="Courier"/>
              </a:rPr>
              <a:t>System.out.println</a:t>
            </a:r>
            <a:r>
              <a:rPr lang="en-US" sz="1200" dirty="0">
                <a:latin typeface="Courier"/>
              </a:rPr>
              <a:t>("Constructing an Employee");</a:t>
            </a:r>
          </a:p>
          <a:p>
            <a:pPr marL="109728" indent="0" algn="just">
              <a:buNone/>
            </a:pPr>
            <a:r>
              <a:rPr lang="en-US" sz="1200" dirty="0">
                <a:latin typeface="Courier"/>
              </a:rPr>
              <a:t>      this.name = name;</a:t>
            </a:r>
          </a:p>
          <a:p>
            <a:pPr marL="109728" indent="0" algn="just">
              <a:buNone/>
            </a:pPr>
            <a:r>
              <a:rPr lang="en-US" sz="1200" dirty="0">
                <a:latin typeface="Courier"/>
              </a:rPr>
              <a:t>      </a:t>
            </a:r>
            <a:r>
              <a:rPr lang="en-US" sz="1200" dirty="0" err="1">
                <a:latin typeface="Courier"/>
              </a:rPr>
              <a:t>this.address</a:t>
            </a:r>
            <a:r>
              <a:rPr lang="en-US" sz="1200" dirty="0">
                <a:latin typeface="Courier"/>
              </a:rPr>
              <a:t> = address;</a:t>
            </a:r>
          </a:p>
          <a:p>
            <a:pPr marL="109728" indent="0" algn="just">
              <a:buNone/>
            </a:pPr>
            <a:r>
              <a:rPr lang="en-US" sz="1200" dirty="0">
                <a:latin typeface="Courier"/>
              </a:rPr>
              <a:t>      </a:t>
            </a:r>
            <a:r>
              <a:rPr lang="en-US" sz="1200" dirty="0" err="1">
                <a:latin typeface="Courier"/>
              </a:rPr>
              <a:t>this.number</a:t>
            </a:r>
            <a:r>
              <a:rPr lang="en-US" sz="1200" dirty="0">
                <a:latin typeface="Courier"/>
              </a:rPr>
              <a:t> = number;</a:t>
            </a:r>
          </a:p>
          <a:p>
            <a:pPr marL="109728" indent="0" algn="just">
              <a:buNone/>
            </a:pPr>
            <a:r>
              <a:rPr lang="en-US" sz="1200" dirty="0">
                <a:latin typeface="Courier"/>
              </a:rPr>
              <a:t>   }</a:t>
            </a:r>
          </a:p>
          <a:p>
            <a:pPr marL="109728" indent="0" algn="just">
              <a:buNone/>
            </a:pPr>
            <a:r>
              <a:rPr lang="en-US" sz="1200" dirty="0">
                <a:latin typeface="Courier"/>
              </a:rPr>
              <a:t>   public double </a:t>
            </a:r>
            <a:r>
              <a:rPr lang="en-US" sz="1200" dirty="0" err="1">
                <a:latin typeface="Courier"/>
              </a:rPr>
              <a:t>computePay</a:t>
            </a:r>
            <a:r>
              <a:rPr lang="en-US" sz="1200" dirty="0">
                <a:latin typeface="Courier"/>
              </a:rPr>
              <a:t>() {</a:t>
            </a:r>
          </a:p>
          <a:p>
            <a:pPr marL="109728" indent="0" algn="just">
              <a:buNone/>
            </a:pPr>
            <a:r>
              <a:rPr lang="en-US" sz="1200" dirty="0">
                <a:latin typeface="Courier"/>
              </a:rPr>
              <a:t>     </a:t>
            </a:r>
            <a:r>
              <a:rPr lang="en-US" sz="1200" dirty="0" err="1">
                <a:latin typeface="Courier"/>
              </a:rPr>
              <a:t>System.out.println</a:t>
            </a:r>
            <a:r>
              <a:rPr lang="en-US" sz="1200" dirty="0">
                <a:latin typeface="Courier"/>
              </a:rPr>
              <a:t>("Inside Employee </a:t>
            </a:r>
            <a:r>
              <a:rPr lang="en-US" sz="1200" dirty="0" err="1">
                <a:latin typeface="Courier"/>
              </a:rPr>
              <a:t>computePay</a:t>
            </a:r>
            <a:r>
              <a:rPr lang="en-US" sz="1200" dirty="0">
                <a:latin typeface="Courier"/>
              </a:rPr>
              <a:t>");</a:t>
            </a:r>
          </a:p>
          <a:p>
            <a:pPr marL="109728" indent="0" algn="just">
              <a:buNone/>
            </a:pPr>
            <a:r>
              <a:rPr lang="en-US" sz="1200" dirty="0">
                <a:latin typeface="Courier"/>
              </a:rPr>
              <a:t>     return 0.0;</a:t>
            </a:r>
          </a:p>
          <a:p>
            <a:pPr marL="109728" indent="0" algn="just">
              <a:buNone/>
            </a:pPr>
            <a:r>
              <a:rPr lang="en-US" sz="1200" dirty="0">
                <a:latin typeface="Courier"/>
              </a:rPr>
              <a:t>   }</a:t>
            </a:r>
          </a:p>
          <a:p>
            <a:pPr marL="109728" indent="0" algn="just">
              <a:buNone/>
            </a:pPr>
            <a:r>
              <a:rPr lang="en-US" sz="1200" dirty="0">
                <a:latin typeface="Courier"/>
              </a:rPr>
              <a:t>   public void </a:t>
            </a:r>
            <a:r>
              <a:rPr lang="en-US" sz="1200" dirty="0" err="1">
                <a:latin typeface="Courier"/>
              </a:rPr>
              <a:t>mailCheck</a:t>
            </a:r>
            <a:r>
              <a:rPr lang="en-US" sz="1200" dirty="0">
                <a:latin typeface="Courier"/>
              </a:rPr>
              <a:t>() {</a:t>
            </a:r>
          </a:p>
          <a:p>
            <a:pPr marL="109728" indent="0" algn="just">
              <a:buNone/>
            </a:pPr>
            <a:r>
              <a:rPr lang="en-US" sz="1200" dirty="0">
                <a:latin typeface="Courier"/>
              </a:rPr>
              <a:t>      </a:t>
            </a:r>
            <a:r>
              <a:rPr lang="en-US" sz="1200" dirty="0" err="1">
                <a:latin typeface="Courier"/>
              </a:rPr>
              <a:t>System.out.println</a:t>
            </a:r>
            <a:r>
              <a:rPr lang="en-US" sz="1200" dirty="0">
                <a:latin typeface="Courier"/>
              </a:rPr>
              <a:t>("Mailing a check to " + this.name + " " + </a:t>
            </a:r>
            <a:r>
              <a:rPr lang="en-US" sz="1200" dirty="0" err="1">
                <a:latin typeface="Courier"/>
              </a:rPr>
              <a:t>this.address</a:t>
            </a:r>
            <a:r>
              <a:rPr lang="en-US" sz="1200" dirty="0">
                <a:latin typeface="Courier"/>
              </a:rPr>
              <a:t>);</a:t>
            </a:r>
          </a:p>
          <a:p>
            <a:pPr marL="109728" indent="0" algn="just">
              <a:buNone/>
            </a:pPr>
            <a:r>
              <a:rPr lang="en-US" sz="1200" dirty="0">
                <a:latin typeface="Courier"/>
              </a:rPr>
              <a:t>   </a:t>
            </a:r>
            <a:r>
              <a:rPr lang="en-US" sz="1200" dirty="0" smtClean="0">
                <a:latin typeface="Courier"/>
              </a:rPr>
              <a:t>}</a:t>
            </a:r>
            <a:endParaRPr lang="en-US" sz="1050" dirty="0">
              <a:latin typeface="Courier"/>
            </a:endParaRPr>
          </a:p>
        </p:txBody>
      </p:sp>
    </p:spTree>
    <p:extLst>
      <p:ext uri="{BB962C8B-B14F-4D97-AF65-F5344CB8AC3E}">
        <p14:creationId xmlns:p14="http://schemas.microsoft.com/office/powerpoint/2010/main" val="131771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2300"/>
            <a:ext cx="10972800" cy="660400"/>
          </a:xfrm>
        </p:spPr>
        <p:txBody>
          <a:bodyPr>
            <a:normAutofit fontScale="90000"/>
          </a:bodyPr>
          <a:lstStyle/>
          <a:p>
            <a:r>
              <a:rPr lang="en-US" dirty="0"/>
              <a:t>Abstract Class</a:t>
            </a:r>
          </a:p>
        </p:txBody>
      </p:sp>
      <p:sp>
        <p:nvSpPr>
          <p:cNvPr id="3" name="Content Placeholder 2"/>
          <p:cNvSpPr>
            <a:spLocks noGrp="1"/>
          </p:cNvSpPr>
          <p:nvPr>
            <p:ph idx="1"/>
          </p:nvPr>
        </p:nvSpPr>
        <p:spPr>
          <a:xfrm>
            <a:off x="609600" y="1282700"/>
            <a:ext cx="10972800" cy="5232400"/>
          </a:xfrm>
        </p:spPr>
        <p:txBody>
          <a:bodyPr>
            <a:noAutofit/>
          </a:bodyPr>
          <a:lstStyle/>
          <a:p>
            <a:pPr marL="109728" indent="0" algn="just">
              <a:buNone/>
            </a:pPr>
            <a:r>
              <a:rPr lang="en-US" sz="1400" dirty="0" smtClean="0">
                <a:latin typeface="Courier"/>
              </a:rPr>
              <a:t>   public </a:t>
            </a:r>
            <a:r>
              <a:rPr lang="en-US" sz="1400" dirty="0">
                <a:latin typeface="Courier"/>
              </a:rPr>
              <a:t>String </a:t>
            </a:r>
            <a:r>
              <a:rPr lang="en-US" sz="1400" dirty="0" err="1">
                <a:latin typeface="Courier"/>
              </a:rPr>
              <a:t>toString</a:t>
            </a:r>
            <a:r>
              <a:rPr lang="en-US" sz="1400" dirty="0">
                <a:latin typeface="Courier"/>
              </a:rPr>
              <a:t>() {</a:t>
            </a:r>
          </a:p>
          <a:p>
            <a:pPr marL="109728" indent="0" algn="just">
              <a:buNone/>
            </a:pPr>
            <a:r>
              <a:rPr lang="en-US" sz="1400" dirty="0">
                <a:latin typeface="Courier"/>
              </a:rPr>
              <a:t>      return name + " " + address + " " + number;</a:t>
            </a:r>
          </a:p>
          <a:p>
            <a:pPr marL="109728" indent="0" algn="just">
              <a:buNone/>
            </a:pPr>
            <a:r>
              <a:rPr lang="en-US" sz="1400" dirty="0">
                <a:latin typeface="Courier"/>
              </a:rPr>
              <a:t>   }</a:t>
            </a:r>
          </a:p>
          <a:p>
            <a:pPr marL="109728" indent="0" algn="just">
              <a:buNone/>
            </a:pPr>
            <a:r>
              <a:rPr lang="en-US" sz="1400" dirty="0">
                <a:latin typeface="Courier"/>
              </a:rPr>
              <a:t>   public String </a:t>
            </a:r>
            <a:r>
              <a:rPr lang="en-US" sz="1400" dirty="0" err="1">
                <a:latin typeface="Courier"/>
              </a:rPr>
              <a:t>getName</a:t>
            </a:r>
            <a:r>
              <a:rPr lang="en-US" sz="1400" dirty="0">
                <a:latin typeface="Courier"/>
              </a:rPr>
              <a:t>() {</a:t>
            </a:r>
          </a:p>
          <a:p>
            <a:pPr marL="109728" indent="0" algn="just">
              <a:buNone/>
            </a:pPr>
            <a:r>
              <a:rPr lang="en-US" sz="1400" dirty="0">
                <a:latin typeface="Courier"/>
              </a:rPr>
              <a:t>      return name;</a:t>
            </a:r>
          </a:p>
          <a:p>
            <a:pPr marL="109728" indent="0" algn="just">
              <a:buNone/>
            </a:pPr>
            <a:r>
              <a:rPr lang="en-US" sz="1400" dirty="0">
                <a:latin typeface="Courier"/>
              </a:rPr>
              <a:t>   } </a:t>
            </a:r>
          </a:p>
          <a:p>
            <a:pPr marL="109728" indent="0" algn="just">
              <a:buNone/>
            </a:pPr>
            <a:r>
              <a:rPr lang="en-US" sz="1400" dirty="0">
                <a:latin typeface="Courier"/>
              </a:rPr>
              <a:t>   public String </a:t>
            </a:r>
            <a:r>
              <a:rPr lang="en-US" sz="1400" dirty="0" err="1">
                <a:latin typeface="Courier"/>
              </a:rPr>
              <a:t>getAddress</a:t>
            </a:r>
            <a:r>
              <a:rPr lang="en-US" sz="1400" dirty="0">
                <a:latin typeface="Courier"/>
              </a:rPr>
              <a:t>() {</a:t>
            </a:r>
          </a:p>
          <a:p>
            <a:pPr marL="109728" indent="0" algn="just">
              <a:buNone/>
            </a:pPr>
            <a:r>
              <a:rPr lang="en-US" sz="1400" dirty="0">
                <a:latin typeface="Courier"/>
              </a:rPr>
              <a:t>      return address;</a:t>
            </a:r>
          </a:p>
          <a:p>
            <a:pPr marL="109728" indent="0" algn="just">
              <a:buNone/>
            </a:pPr>
            <a:r>
              <a:rPr lang="en-US" sz="1400" dirty="0">
                <a:latin typeface="Courier"/>
              </a:rPr>
              <a:t>   }</a:t>
            </a:r>
          </a:p>
          <a:p>
            <a:pPr marL="109728" indent="0" algn="just">
              <a:buNone/>
            </a:pPr>
            <a:r>
              <a:rPr lang="en-US" sz="1400" dirty="0">
                <a:latin typeface="Courier"/>
              </a:rPr>
              <a:t>   public void </a:t>
            </a:r>
            <a:r>
              <a:rPr lang="en-US" sz="1400" dirty="0" err="1">
                <a:latin typeface="Courier"/>
              </a:rPr>
              <a:t>setAddress</a:t>
            </a:r>
            <a:r>
              <a:rPr lang="en-US" sz="1400" dirty="0">
                <a:latin typeface="Courier"/>
              </a:rPr>
              <a:t>(String </a:t>
            </a:r>
            <a:r>
              <a:rPr lang="en-US" sz="1400" dirty="0" err="1">
                <a:latin typeface="Courier"/>
              </a:rPr>
              <a:t>newAddress</a:t>
            </a:r>
            <a:r>
              <a:rPr lang="en-US" sz="1400" dirty="0">
                <a:latin typeface="Courier"/>
              </a:rPr>
              <a:t>) {</a:t>
            </a:r>
          </a:p>
          <a:p>
            <a:pPr marL="109728" indent="0" algn="just">
              <a:buNone/>
            </a:pPr>
            <a:r>
              <a:rPr lang="en-US" sz="1400" dirty="0">
                <a:latin typeface="Courier"/>
              </a:rPr>
              <a:t>      address = </a:t>
            </a:r>
            <a:r>
              <a:rPr lang="en-US" sz="1400" dirty="0" err="1">
                <a:latin typeface="Courier"/>
              </a:rPr>
              <a:t>newAddress</a:t>
            </a:r>
            <a:r>
              <a:rPr lang="en-US" sz="1400" dirty="0">
                <a:latin typeface="Courier"/>
              </a:rPr>
              <a:t>;</a:t>
            </a:r>
          </a:p>
          <a:p>
            <a:pPr marL="109728" indent="0" algn="just">
              <a:buNone/>
            </a:pPr>
            <a:r>
              <a:rPr lang="en-US" sz="1400" dirty="0">
                <a:latin typeface="Courier"/>
              </a:rPr>
              <a:t>   } </a:t>
            </a:r>
          </a:p>
          <a:p>
            <a:pPr marL="109728" indent="0" algn="just">
              <a:buNone/>
            </a:pPr>
            <a:r>
              <a:rPr lang="en-US" sz="1400" dirty="0">
                <a:latin typeface="Courier"/>
              </a:rPr>
              <a:t>   public </a:t>
            </a:r>
            <a:r>
              <a:rPr lang="en-US" sz="1400" dirty="0" err="1">
                <a:latin typeface="Courier"/>
              </a:rPr>
              <a:t>int</a:t>
            </a:r>
            <a:r>
              <a:rPr lang="en-US" sz="1400" dirty="0">
                <a:latin typeface="Courier"/>
              </a:rPr>
              <a:t> </a:t>
            </a:r>
            <a:r>
              <a:rPr lang="en-US" sz="1400" dirty="0" err="1">
                <a:latin typeface="Courier"/>
              </a:rPr>
              <a:t>getNumber</a:t>
            </a:r>
            <a:r>
              <a:rPr lang="en-US" sz="1400" dirty="0">
                <a:latin typeface="Courier"/>
              </a:rPr>
              <a:t>() {</a:t>
            </a:r>
          </a:p>
          <a:p>
            <a:pPr marL="109728" indent="0" algn="just">
              <a:buNone/>
            </a:pPr>
            <a:r>
              <a:rPr lang="en-US" sz="1400" dirty="0">
                <a:latin typeface="Courier"/>
              </a:rPr>
              <a:t>      return number;</a:t>
            </a:r>
          </a:p>
          <a:p>
            <a:pPr marL="109728" indent="0" algn="just">
              <a:buNone/>
            </a:pPr>
            <a:r>
              <a:rPr lang="en-US" sz="1400" dirty="0">
                <a:latin typeface="Courier"/>
              </a:rPr>
              <a:t>   }</a:t>
            </a:r>
          </a:p>
          <a:p>
            <a:pPr marL="109728" indent="0" algn="just">
              <a:buNone/>
            </a:pPr>
            <a:r>
              <a:rPr lang="en-US" sz="1400" dirty="0">
                <a:latin typeface="Courier"/>
              </a:rPr>
              <a:t>}</a:t>
            </a:r>
            <a:endParaRPr lang="en-US" sz="1200" dirty="0">
              <a:latin typeface="Courier"/>
            </a:endParaRPr>
          </a:p>
        </p:txBody>
      </p:sp>
    </p:spTree>
    <p:extLst>
      <p:ext uri="{BB962C8B-B14F-4D97-AF65-F5344CB8AC3E}">
        <p14:creationId xmlns:p14="http://schemas.microsoft.com/office/powerpoint/2010/main" val="173533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55700"/>
            <a:ext cx="10972800" cy="660400"/>
          </a:xfrm>
        </p:spPr>
        <p:txBody>
          <a:bodyPr>
            <a:normAutofit fontScale="90000"/>
          </a:bodyPr>
          <a:lstStyle/>
          <a:p>
            <a:r>
              <a:rPr lang="en-US" dirty="0"/>
              <a:t>Abstract Class</a:t>
            </a:r>
          </a:p>
        </p:txBody>
      </p:sp>
      <p:sp>
        <p:nvSpPr>
          <p:cNvPr id="3" name="Content Placeholder 2"/>
          <p:cNvSpPr>
            <a:spLocks noGrp="1"/>
          </p:cNvSpPr>
          <p:nvPr>
            <p:ph idx="1"/>
          </p:nvPr>
        </p:nvSpPr>
        <p:spPr>
          <a:xfrm>
            <a:off x="609600" y="2032000"/>
            <a:ext cx="10972800" cy="4483100"/>
          </a:xfrm>
        </p:spPr>
        <p:txBody>
          <a:bodyPr>
            <a:noAutofit/>
          </a:bodyPr>
          <a:lstStyle/>
          <a:p>
            <a:pPr algn="just"/>
            <a:r>
              <a:rPr lang="en-US" sz="2000" dirty="0">
                <a:latin typeface="+mj-lt"/>
              </a:rPr>
              <a:t>You can observe that except abstract methods the Employee class is same as normal class in Java. The class is now abstract, but it still has three fields, seven methods, and one constructor.</a:t>
            </a:r>
          </a:p>
          <a:p>
            <a:pPr algn="just"/>
            <a:endParaRPr lang="en-US" sz="2000" dirty="0">
              <a:latin typeface="+mj-lt"/>
            </a:endParaRPr>
          </a:p>
          <a:p>
            <a:pPr algn="just"/>
            <a:r>
              <a:rPr lang="en-US" sz="2000" dirty="0">
                <a:latin typeface="+mj-lt"/>
              </a:rPr>
              <a:t>Now you can try to instantiate the Employee class in the following way −</a:t>
            </a:r>
            <a:endParaRPr lang="en-US" sz="1600" dirty="0">
              <a:latin typeface="+mj-lt"/>
            </a:endParaRPr>
          </a:p>
          <a:p>
            <a:pPr marL="109728" indent="0" algn="just">
              <a:buNone/>
            </a:pPr>
            <a:endParaRPr lang="en-US" sz="1600" dirty="0">
              <a:latin typeface="Courier"/>
            </a:endParaRPr>
          </a:p>
          <a:p>
            <a:pPr marL="402336" lvl="1" indent="0" algn="just">
              <a:buNone/>
            </a:pPr>
            <a:r>
              <a:rPr lang="en-US" sz="1800" dirty="0">
                <a:latin typeface="Courier"/>
              </a:rPr>
              <a:t>public class </a:t>
            </a:r>
            <a:r>
              <a:rPr lang="en-US" sz="1800" dirty="0" err="1">
                <a:latin typeface="Courier"/>
              </a:rPr>
              <a:t>AbstractDemo</a:t>
            </a:r>
            <a:r>
              <a:rPr lang="en-US" sz="1800" dirty="0">
                <a:latin typeface="Courier"/>
              </a:rPr>
              <a:t> {</a:t>
            </a:r>
          </a:p>
          <a:p>
            <a:pPr marL="402336" lvl="1" indent="0" algn="just">
              <a:buNone/>
            </a:pPr>
            <a:endParaRPr lang="en-US" sz="1800" dirty="0">
              <a:latin typeface="Courier"/>
            </a:endParaRPr>
          </a:p>
          <a:p>
            <a:pPr marL="402336" lvl="1" indent="0" algn="just">
              <a:buNone/>
            </a:pPr>
            <a:r>
              <a:rPr lang="en-US" sz="1800" dirty="0">
                <a:latin typeface="Courier"/>
              </a:rPr>
              <a:t>   public static void main(String [] </a:t>
            </a:r>
            <a:r>
              <a:rPr lang="en-US" sz="1800" dirty="0" err="1">
                <a:latin typeface="Courier"/>
              </a:rPr>
              <a:t>args</a:t>
            </a:r>
            <a:r>
              <a:rPr lang="en-US" sz="1800" dirty="0">
                <a:latin typeface="Courier"/>
              </a:rPr>
              <a:t>) {</a:t>
            </a:r>
          </a:p>
          <a:p>
            <a:pPr marL="402336" lvl="1" indent="0" algn="just">
              <a:buNone/>
            </a:pPr>
            <a:r>
              <a:rPr lang="en-US" sz="1800" dirty="0">
                <a:latin typeface="Courier"/>
              </a:rPr>
              <a:t>      /* Following is not allowed and would raise error */</a:t>
            </a:r>
          </a:p>
          <a:p>
            <a:pPr marL="402336" lvl="1" indent="0" algn="just">
              <a:buNone/>
            </a:pPr>
            <a:r>
              <a:rPr lang="en-US" sz="1800" dirty="0">
                <a:latin typeface="Courier"/>
              </a:rPr>
              <a:t>      Employee e = new Employee("George W.", "Houston, TX", 43);</a:t>
            </a:r>
          </a:p>
          <a:p>
            <a:pPr marL="402336" lvl="1" indent="0" algn="just">
              <a:buNone/>
            </a:pPr>
            <a:r>
              <a:rPr lang="en-US" sz="1800" dirty="0">
                <a:latin typeface="Courier"/>
              </a:rPr>
              <a:t>      </a:t>
            </a:r>
            <a:r>
              <a:rPr lang="en-US" sz="1800" dirty="0" err="1">
                <a:latin typeface="Courier"/>
              </a:rPr>
              <a:t>System.out.println</a:t>
            </a:r>
            <a:r>
              <a:rPr lang="en-US" sz="1800" dirty="0">
                <a:latin typeface="Courier"/>
              </a:rPr>
              <a:t>("\n Call </a:t>
            </a:r>
            <a:r>
              <a:rPr lang="en-US" sz="1800" dirty="0" err="1">
                <a:latin typeface="Courier"/>
              </a:rPr>
              <a:t>mailCheck</a:t>
            </a:r>
            <a:r>
              <a:rPr lang="en-US" sz="1800" dirty="0">
                <a:latin typeface="Courier"/>
              </a:rPr>
              <a:t> using Employee reference--");</a:t>
            </a:r>
          </a:p>
          <a:p>
            <a:pPr marL="402336" lvl="1" indent="0" algn="just">
              <a:buNone/>
            </a:pPr>
            <a:r>
              <a:rPr lang="en-US" sz="1800" dirty="0">
                <a:latin typeface="Courier"/>
              </a:rPr>
              <a:t>      </a:t>
            </a:r>
            <a:r>
              <a:rPr lang="en-US" sz="1800" dirty="0" err="1">
                <a:latin typeface="Courier"/>
              </a:rPr>
              <a:t>e.mailCheck</a:t>
            </a:r>
            <a:r>
              <a:rPr lang="en-US" sz="1800" dirty="0">
                <a:latin typeface="Courier"/>
              </a:rPr>
              <a:t>();</a:t>
            </a:r>
          </a:p>
          <a:p>
            <a:pPr marL="402336" lvl="1" indent="0" algn="just">
              <a:buNone/>
            </a:pPr>
            <a:r>
              <a:rPr lang="en-US" sz="1800" dirty="0">
                <a:latin typeface="Courier"/>
              </a:rPr>
              <a:t>   }</a:t>
            </a:r>
          </a:p>
          <a:p>
            <a:pPr marL="402336" lvl="1" indent="0" algn="just">
              <a:buNone/>
            </a:pPr>
            <a:r>
              <a:rPr lang="en-US" sz="1800" dirty="0">
                <a:latin typeface="Courier"/>
              </a:rPr>
              <a:t>}</a:t>
            </a:r>
            <a:endParaRPr lang="en-US" sz="1600" dirty="0">
              <a:latin typeface="Courier"/>
            </a:endParaRPr>
          </a:p>
        </p:txBody>
      </p:sp>
    </p:spTree>
    <p:extLst>
      <p:ext uri="{BB962C8B-B14F-4D97-AF65-F5344CB8AC3E}">
        <p14:creationId xmlns:p14="http://schemas.microsoft.com/office/powerpoint/2010/main" val="114659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2300"/>
            <a:ext cx="10972800" cy="660400"/>
          </a:xfrm>
        </p:spPr>
        <p:txBody>
          <a:bodyPr>
            <a:normAutofit fontScale="90000"/>
          </a:bodyPr>
          <a:lstStyle/>
          <a:p>
            <a:r>
              <a:rPr lang="en-US" dirty="0"/>
              <a:t>Abstract Class</a:t>
            </a:r>
          </a:p>
        </p:txBody>
      </p:sp>
      <p:sp>
        <p:nvSpPr>
          <p:cNvPr id="3" name="Content Placeholder 2"/>
          <p:cNvSpPr>
            <a:spLocks noGrp="1"/>
          </p:cNvSpPr>
          <p:nvPr>
            <p:ph idx="1"/>
          </p:nvPr>
        </p:nvSpPr>
        <p:spPr>
          <a:xfrm>
            <a:off x="609600" y="1879600"/>
            <a:ext cx="10972800" cy="4635500"/>
          </a:xfrm>
        </p:spPr>
        <p:txBody>
          <a:bodyPr>
            <a:noAutofit/>
          </a:bodyPr>
          <a:lstStyle/>
          <a:p>
            <a:pPr algn="just"/>
            <a:r>
              <a:rPr lang="en-US" sz="2400" dirty="0">
                <a:latin typeface="+mj-lt"/>
              </a:rPr>
              <a:t>When you compile the above class, it gives you the following error −</a:t>
            </a:r>
          </a:p>
          <a:p>
            <a:pPr algn="just"/>
            <a:endParaRPr lang="en-US" sz="2000" dirty="0">
              <a:latin typeface="+mj-lt"/>
            </a:endParaRPr>
          </a:p>
          <a:p>
            <a:pPr marL="402336" lvl="1" indent="0" algn="just">
              <a:buNone/>
            </a:pPr>
            <a:r>
              <a:rPr lang="en-US" sz="1800" dirty="0">
                <a:latin typeface="Courier"/>
              </a:rPr>
              <a:t>Employee.java:46: Employee is abstract; cannot be instantiated</a:t>
            </a:r>
          </a:p>
          <a:p>
            <a:pPr marL="402336" lvl="1" indent="0" algn="just">
              <a:buNone/>
            </a:pPr>
            <a:r>
              <a:rPr lang="en-US" sz="1800" dirty="0">
                <a:latin typeface="Courier"/>
              </a:rPr>
              <a:t>      Employee e = new Employee("George W.", "Houston, TX", 43);</a:t>
            </a:r>
          </a:p>
          <a:p>
            <a:pPr marL="402336" lvl="1" indent="0" algn="just">
              <a:buNone/>
            </a:pPr>
            <a:r>
              <a:rPr lang="en-US" sz="1800" dirty="0">
                <a:latin typeface="Courier"/>
              </a:rPr>
              <a:t>                   ^</a:t>
            </a:r>
          </a:p>
          <a:p>
            <a:pPr marL="402336" lvl="1" indent="0" algn="just">
              <a:buNone/>
            </a:pPr>
            <a:r>
              <a:rPr lang="en-US" sz="1800" dirty="0">
                <a:latin typeface="Courier"/>
              </a:rPr>
              <a:t>1 error</a:t>
            </a:r>
            <a:endParaRPr lang="en-US" sz="1400" dirty="0">
              <a:latin typeface="Courier"/>
            </a:endParaRPr>
          </a:p>
        </p:txBody>
      </p:sp>
    </p:spTree>
    <p:extLst>
      <p:ext uri="{BB962C8B-B14F-4D97-AF65-F5344CB8AC3E}">
        <p14:creationId xmlns:p14="http://schemas.microsoft.com/office/powerpoint/2010/main" val="229249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60400"/>
          </a:xfrm>
        </p:spPr>
        <p:txBody>
          <a:bodyPr>
            <a:normAutofit fontScale="90000"/>
          </a:bodyPr>
          <a:lstStyle/>
          <a:p>
            <a:r>
              <a:rPr lang="en-US" dirty="0"/>
              <a:t>Inheriting the Abstract Class</a:t>
            </a:r>
          </a:p>
        </p:txBody>
      </p:sp>
      <p:sp>
        <p:nvSpPr>
          <p:cNvPr id="3" name="Content Placeholder 2"/>
          <p:cNvSpPr>
            <a:spLocks noGrp="1"/>
          </p:cNvSpPr>
          <p:nvPr>
            <p:ph idx="1"/>
          </p:nvPr>
        </p:nvSpPr>
        <p:spPr>
          <a:xfrm>
            <a:off x="609600" y="1295400"/>
            <a:ext cx="10972800" cy="5219700"/>
          </a:xfrm>
        </p:spPr>
        <p:txBody>
          <a:bodyPr>
            <a:noAutofit/>
          </a:bodyPr>
          <a:lstStyle/>
          <a:p>
            <a:pPr algn="just"/>
            <a:r>
              <a:rPr lang="en-US" sz="1800" dirty="0"/>
              <a:t>We can inherit the properties of Employee class just like concrete class in the following way </a:t>
            </a:r>
            <a:r>
              <a:rPr lang="en-US" sz="1800" dirty="0" smtClean="0"/>
              <a:t>−</a:t>
            </a:r>
          </a:p>
          <a:p>
            <a:pPr algn="just"/>
            <a:endParaRPr lang="en-US" sz="1050" dirty="0" smtClean="0"/>
          </a:p>
          <a:p>
            <a:pPr marL="402336" lvl="1" indent="0" algn="just">
              <a:buNone/>
            </a:pPr>
            <a:r>
              <a:rPr lang="en-US" sz="1050" dirty="0" smtClean="0">
                <a:latin typeface="Courier"/>
              </a:rPr>
              <a:t>public </a:t>
            </a:r>
            <a:r>
              <a:rPr lang="en-US" sz="1050" dirty="0">
                <a:latin typeface="Courier"/>
              </a:rPr>
              <a:t>class Salary extends Employee {</a:t>
            </a:r>
          </a:p>
          <a:p>
            <a:pPr marL="402336" lvl="1" indent="0" algn="just">
              <a:buNone/>
            </a:pPr>
            <a:r>
              <a:rPr lang="en-US" sz="1050" dirty="0">
                <a:latin typeface="Courier"/>
              </a:rPr>
              <a:t>   private double salary;   // Annual </a:t>
            </a:r>
            <a:r>
              <a:rPr lang="en-US" sz="1050" dirty="0" smtClean="0">
                <a:latin typeface="Courier"/>
              </a:rPr>
              <a:t>salary</a:t>
            </a:r>
            <a:endParaRPr lang="en-US" sz="1050" dirty="0">
              <a:latin typeface="Courier"/>
            </a:endParaRPr>
          </a:p>
          <a:p>
            <a:pPr marL="402336" lvl="1" indent="0" algn="just">
              <a:buNone/>
            </a:pPr>
            <a:r>
              <a:rPr lang="en-US" sz="1050" dirty="0">
                <a:latin typeface="Courier"/>
              </a:rPr>
              <a:t>   public Salary(String name, String address, </a:t>
            </a:r>
            <a:r>
              <a:rPr lang="en-US" sz="1050" dirty="0" err="1">
                <a:latin typeface="Courier"/>
              </a:rPr>
              <a:t>int</a:t>
            </a:r>
            <a:r>
              <a:rPr lang="en-US" sz="1050" dirty="0">
                <a:latin typeface="Courier"/>
              </a:rPr>
              <a:t> number, double salary) {</a:t>
            </a:r>
          </a:p>
          <a:p>
            <a:pPr marL="402336" lvl="1" indent="0" algn="just">
              <a:buNone/>
            </a:pPr>
            <a:r>
              <a:rPr lang="en-US" sz="1050" dirty="0">
                <a:latin typeface="Courier"/>
              </a:rPr>
              <a:t>      super(name, address, number);</a:t>
            </a:r>
          </a:p>
          <a:p>
            <a:pPr marL="402336" lvl="1" indent="0" algn="just">
              <a:buNone/>
            </a:pPr>
            <a:r>
              <a:rPr lang="en-US" sz="1050" dirty="0">
                <a:latin typeface="Courier"/>
              </a:rPr>
              <a:t>      </a:t>
            </a:r>
            <a:r>
              <a:rPr lang="en-US" sz="1050" dirty="0" err="1">
                <a:latin typeface="Courier"/>
              </a:rPr>
              <a:t>setSalary</a:t>
            </a:r>
            <a:r>
              <a:rPr lang="en-US" sz="1050" dirty="0">
                <a:latin typeface="Courier"/>
              </a:rPr>
              <a:t>(salary);</a:t>
            </a:r>
          </a:p>
          <a:p>
            <a:pPr marL="402336" lvl="1" indent="0" algn="just">
              <a:buNone/>
            </a:pPr>
            <a:r>
              <a:rPr lang="en-US" sz="1050" dirty="0">
                <a:latin typeface="Courier"/>
              </a:rPr>
              <a:t>   }</a:t>
            </a:r>
          </a:p>
          <a:p>
            <a:pPr marL="402336" lvl="1" indent="0" algn="just">
              <a:buNone/>
            </a:pPr>
            <a:r>
              <a:rPr lang="en-US" sz="1050" dirty="0">
                <a:latin typeface="Courier"/>
              </a:rPr>
              <a:t>   public void </a:t>
            </a:r>
            <a:r>
              <a:rPr lang="en-US" sz="1050" dirty="0" err="1">
                <a:latin typeface="Courier"/>
              </a:rPr>
              <a:t>mailCheck</a:t>
            </a:r>
            <a:r>
              <a:rPr lang="en-US" sz="1050" dirty="0">
                <a:latin typeface="Courier"/>
              </a:rPr>
              <a:t>() {</a:t>
            </a:r>
          </a:p>
          <a:p>
            <a:pPr marL="402336" lvl="1" indent="0" algn="just">
              <a:buNone/>
            </a:pPr>
            <a:r>
              <a:rPr lang="en-US" sz="1050" dirty="0">
                <a:latin typeface="Courier"/>
              </a:rPr>
              <a:t>      </a:t>
            </a:r>
            <a:r>
              <a:rPr lang="en-US" sz="1050" dirty="0" err="1">
                <a:latin typeface="Courier"/>
              </a:rPr>
              <a:t>System.out.println</a:t>
            </a:r>
            <a:r>
              <a:rPr lang="en-US" sz="1050" dirty="0">
                <a:latin typeface="Courier"/>
              </a:rPr>
              <a:t>("Within </a:t>
            </a:r>
            <a:r>
              <a:rPr lang="en-US" sz="1050" dirty="0" err="1">
                <a:latin typeface="Courier"/>
              </a:rPr>
              <a:t>mailCheck</a:t>
            </a:r>
            <a:r>
              <a:rPr lang="en-US" sz="1050" dirty="0">
                <a:latin typeface="Courier"/>
              </a:rPr>
              <a:t> of Salary class ");</a:t>
            </a:r>
          </a:p>
          <a:p>
            <a:pPr marL="402336" lvl="1" indent="0" algn="just">
              <a:buNone/>
            </a:pPr>
            <a:r>
              <a:rPr lang="en-US" sz="1050" dirty="0">
                <a:latin typeface="Courier"/>
              </a:rPr>
              <a:t>      </a:t>
            </a:r>
            <a:r>
              <a:rPr lang="en-US" sz="1050" dirty="0" err="1">
                <a:latin typeface="Courier"/>
              </a:rPr>
              <a:t>System.out.println</a:t>
            </a:r>
            <a:r>
              <a:rPr lang="en-US" sz="1050" dirty="0">
                <a:latin typeface="Courier"/>
              </a:rPr>
              <a:t>("Mailing check to " + </a:t>
            </a:r>
            <a:r>
              <a:rPr lang="en-US" sz="1050" dirty="0" err="1">
                <a:latin typeface="Courier"/>
              </a:rPr>
              <a:t>getName</a:t>
            </a:r>
            <a:r>
              <a:rPr lang="en-US" sz="1050" dirty="0">
                <a:latin typeface="Courier"/>
              </a:rPr>
              <a:t>() + " with salary " + salary);</a:t>
            </a:r>
          </a:p>
          <a:p>
            <a:pPr marL="402336" lvl="1" indent="0" algn="just">
              <a:buNone/>
            </a:pPr>
            <a:r>
              <a:rPr lang="en-US" sz="1050" dirty="0">
                <a:latin typeface="Courier"/>
              </a:rPr>
              <a:t>   }</a:t>
            </a:r>
          </a:p>
          <a:p>
            <a:pPr marL="402336" lvl="1" indent="0" algn="just">
              <a:buNone/>
            </a:pPr>
            <a:r>
              <a:rPr lang="en-US" sz="1050" dirty="0">
                <a:latin typeface="Courier"/>
              </a:rPr>
              <a:t>   public double </a:t>
            </a:r>
            <a:r>
              <a:rPr lang="en-US" sz="1050" dirty="0" err="1">
                <a:latin typeface="Courier"/>
              </a:rPr>
              <a:t>getSalary</a:t>
            </a:r>
            <a:r>
              <a:rPr lang="en-US" sz="1050" dirty="0">
                <a:latin typeface="Courier"/>
              </a:rPr>
              <a:t>() {</a:t>
            </a:r>
          </a:p>
          <a:p>
            <a:pPr marL="402336" lvl="1" indent="0" algn="just">
              <a:buNone/>
            </a:pPr>
            <a:r>
              <a:rPr lang="en-US" sz="1050" dirty="0">
                <a:latin typeface="Courier"/>
              </a:rPr>
              <a:t>      return salary;</a:t>
            </a:r>
          </a:p>
          <a:p>
            <a:pPr marL="402336" lvl="1" indent="0" algn="just">
              <a:buNone/>
            </a:pPr>
            <a:r>
              <a:rPr lang="en-US" sz="1050" dirty="0">
                <a:latin typeface="Courier"/>
              </a:rPr>
              <a:t>   }</a:t>
            </a:r>
          </a:p>
          <a:p>
            <a:pPr marL="402336" lvl="1" indent="0" algn="just">
              <a:buNone/>
            </a:pPr>
            <a:r>
              <a:rPr lang="en-US" sz="1050" dirty="0">
                <a:latin typeface="Courier"/>
              </a:rPr>
              <a:t>   public void </a:t>
            </a:r>
            <a:r>
              <a:rPr lang="en-US" sz="1050" dirty="0" err="1">
                <a:latin typeface="Courier"/>
              </a:rPr>
              <a:t>setSalary</a:t>
            </a:r>
            <a:r>
              <a:rPr lang="en-US" sz="1050" dirty="0">
                <a:latin typeface="Courier"/>
              </a:rPr>
              <a:t>(double </a:t>
            </a:r>
            <a:r>
              <a:rPr lang="en-US" sz="1050" dirty="0" err="1">
                <a:latin typeface="Courier"/>
              </a:rPr>
              <a:t>newSalary</a:t>
            </a:r>
            <a:r>
              <a:rPr lang="en-US" sz="1050" dirty="0">
                <a:latin typeface="Courier"/>
              </a:rPr>
              <a:t>) {</a:t>
            </a:r>
          </a:p>
          <a:p>
            <a:pPr marL="402336" lvl="1" indent="0" algn="just">
              <a:buNone/>
            </a:pPr>
            <a:r>
              <a:rPr lang="en-US" sz="1050" dirty="0">
                <a:latin typeface="Courier"/>
              </a:rPr>
              <a:t>      if(</a:t>
            </a:r>
            <a:r>
              <a:rPr lang="en-US" sz="1050" dirty="0" err="1">
                <a:latin typeface="Courier"/>
              </a:rPr>
              <a:t>newSalary</a:t>
            </a:r>
            <a:r>
              <a:rPr lang="en-US" sz="1050" dirty="0">
                <a:latin typeface="Courier"/>
              </a:rPr>
              <a:t> &gt;= 0.0) {</a:t>
            </a:r>
          </a:p>
          <a:p>
            <a:pPr marL="402336" lvl="1" indent="0" algn="just">
              <a:buNone/>
            </a:pPr>
            <a:r>
              <a:rPr lang="en-US" sz="1050" dirty="0">
                <a:latin typeface="Courier"/>
              </a:rPr>
              <a:t>         salary = </a:t>
            </a:r>
            <a:r>
              <a:rPr lang="en-US" sz="1050" dirty="0" err="1">
                <a:latin typeface="Courier"/>
              </a:rPr>
              <a:t>newSalary</a:t>
            </a:r>
            <a:r>
              <a:rPr lang="en-US" sz="1050" dirty="0">
                <a:latin typeface="Courier"/>
              </a:rPr>
              <a:t>;</a:t>
            </a:r>
          </a:p>
          <a:p>
            <a:pPr marL="402336" lvl="1" indent="0" algn="just">
              <a:buNone/>
            </a:pPr>
            <a:r>
              <a:rPr lang="en-US" sz="1050" dirty="0">
                <a:latin typeface="Courier"/>
              </a:rPr>
              <a:t>      }</a:t>
            </a:r>
          </a:p>
          <a:p>
            <a:pPr marL="402336" lvl="1" indent="0" algn="just">
              <a:buNone/>
            </a:pPr>
            <a:r>
              <a:rPr lang="en-US" sz="1050" dirty="0">
                <a:latin typeface="Courier"/>
              </a:rPr>
              <a:t>   }</a:t>
            </a:r>
          </a:p>
          <a:p>
            <a:pPr marL="402336" lvl="1" indent="0" algn="just">
              <a:buNone/>
            </a:pPr>
            <a:r>
              <a:rPr lang="en-US" sz="1050" dirty="0">
                <a:latin typeface="Courier"/>
              </a:rPr>
              <a:t>   public double </a:t>
            </a:r>
            <a:r>
              <a:rPr lang="en-US" sz="1050" dirty="0" err="1">
                <a:latin typeface="Courier"/>
              </a:rPr>
              <a:t>computePay</a:t>
            </a:r>
            <a:r>
              <a:rPr lang="en-US" sz="1050" dirty="0">
                <a:latin typeface="Courier"/>
              </a:rPr>
              <a:t>() {</a:t>
            </a:r>
          </a:p>
          <a:p>
            <a:pPr marL="402336" lvl="1" indent="0" algn="just">
              <a:buNone/>
            </a:pPr>
            <a:r>
              <a:rPr lang="en-US" sz="1050" dirty="0">
                <a:latin typeface="Courier"/>
              </a:rPr>
              <a:t>      </a:t>
            </a:r>
            <a:r>
              <a:rPr lang="en-US" sz="1050" dirty="0" err="1">
                <a:latin typeface="Courier"/>
              </a:rPr>
              <a:t>System.out.println</a:t>
            </a:r>
            <a:r>
              <a:rPr lang="en-US" sz="1050" dirty="0">
                <a:latin typeface="Courier"/>
              </a:rPr>
              <a:t>("Computing salary pay for " + </a:t>
            </a:r>
            <a:r>
              <a:rPr lang="en-US" sz="1050" dirty="0" err="1">
                <a:latin typeface="Courier"/>
              </a:rPr>
              <a:t>getName</a:t>
            </a:r>
            <a:r>
              <a:rPr lang="en-US" sz="1050" dirty="0">
                <a:latin typeface="Courier"/>
              </a:rPr>
              <a:t>());</a:t>
            </a:r>
          </a:p>
          <a:p>
            <a:pPr marL="402336" lvl="1" indent="0" algn="just">
              <a:buNone/>
            </a:pPr>
            <a:r>
              <a:rPr lang="en-US" sz="1050" dirty="0">
                <a:latin typeface="Courier"/>
              </a:rPr>
              <a:t>      return salary/52;</a:t>
            </a:r>
          </a:p>
          <a:p>
            <a:pPr marL="402336" lvl="1" indent="0" algn="just">
              <a:buNone/>
            </a:pPr>
            <a:r>
              <a:rPr lang="en-US" sz="1050" dirty="0">
                <a:latin typeface="Courier"/>
              </a:rPr>
              <a:t>   }</a:t>
            </a:r>
          </a:p>
          <a:p>
            <a:pPr marL="402336" lvl="1" indent="0" algn="just">
              <a:buNone/>
            </a:pPr>
            <a:r>
              <a:rPr lang="en-US" sz="1050" dirty="0">
                <a:latin typeface="Courier"/>
              </a:rPr>
              <a:t>}</a:t>
            </a:r>
            <a:endParaRPr lang="en-US" sz="1600" dirty="0">
              <a:latin typeface="Courier"/>
            </a:endParaRPr>
          </a:p>
        </p:txBody>
      </p:sp>
    </p:spTree>
    <p:extLst>
      <p:ext uri="{BB962C8B-B14F-4D97-AF65-F5344CB8AC3E}">
        <p14:creationId xmlns:p14="http://schemas.microsoft.com/office/powerpoint/2010/main" val="148253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6900"/>
            <a:ext cx="10972800" cy="660400"/>
          </a:xfrm>
        </p:spPr>
        <p:txBody>
          <a:bodyPr>
            <a:normAutofit fontScale="90000"/>
          </a:bodyPr>
          <a:lstStyle/>
          <a:p>
            <a:r>
              <a:rPr lang="en-US" dirty="0"/>
              <a:t>extends Keyword</a:t>
            </a:r>
          </a:p>
        </p:txBody>
      </p:sp>
      <p:sp>
        <p:nvSpPr>
          <p:cNvPr id="3" name="Content Placeholder 2"/>
          <p:cNvSpPr>
            <a:spLocks noGrp="1"/>
          </p:cNvSpPr>
          <p:nvPr>
            <p:ph idx="1"/>
          </p:nvPr>
        </p:nvSpPr>
        <p:spPr>
          <a:xfrm>
            <a:off x="609600" y="1257300"/>
            <a:ext cx="10972800" cy="5181600"/>
          </a:xfrm>
        </p:spPr>
        <p:txBody>
          <a:bodyPr>
            <a:noAutofit/>
          </a:bodyPr>
          <a:lstStyle/>
          <a:p>
            <a:pPr marL="109728" indent="0" algn="just">
              <a:buNone/>
            </a:pPr>
            <a:r>
              <a:rPr lang="en-US" sz="800" dirty="0">
                <a:latin typeface="Courier"/>
              </a:rPr>
              <a:t>class Calculation {</a:t>
            </a:r>
          </a:p>
          <a:p>
            <a:pPr marL="109728" indent="0" algn="just">
              <a:buNone/>
            </a:pPr>
            <a:r>
              <a:rPr lang="en-US" sz="800" dirty="0">
                <a:latin typeface="Courier"/>
              </a:rPr>
              <a:t>   </a:t>
            </a:r>
            <a:r>
              <a:rPr lang="en-US" sz="800" dirty="0" err="1">
                <a:latin typeface="Courier"/>
              </a:rPr>
              <a:t>int</a:t>
            </a:r>
            <a:r>
              <a:rPr lang="en-US" sz="800" dirty="0">
                <a:latin typeface="Courier"/>
              </a:rPr>
              <a:t> z;</a:t>
            </a:r>
          </a:p>
          <a:p>
            <a:pPr marL="109728" indent="0" algn="just">
              <a:buNone/>
            </a:pPr>
            <a:r>
              <a:rPr lang="en-US" sz="800" dirty="0">
                <a:latin typeface="Courier"/>
              </a:rPr>
              <a:t>	</a:t>
            </a:r>
          </a:p>
          <a:p>
            <a:pPr marL="109728" indent="0" algn="just">
              <a:buNone/>
            </a:pPr>
            <a:r>
              <a:rPr lang="en-US" sz="800" dirty="0">
                <a:latin typeface="Courier"/>
              </a:rPr>
              <a:t>   public void addition(</a:t>
            </a:r>
            <a:r>
              <a:rPr lang="en-US" sz="800" dirty="0" err="1">
                <a:latin typeface="Courier"/>
              </a:rPr>
              <a:t>int</a:t>
            </a:r>
            <a:r>
              <a:rPr lang="en-US" sz="800" dirty="0">
                <a:latin typeface="Courier"/>
              </a:rPr>
              <a:t> x, </a:t>
            </a:r>
            <a:r>
              <a:rPr lang="en-US" sz="800" dirty="0" err="1">
                <a:latin typeface="Courier"/>
              </a:rPr>
              <a:t>int</a:t>
            </a:r>
            <a:r>
              <a:rPr lang="en-US" sz="800" dirty="0">
                <a:latin typeface="Courier"/>
              </a:rPr>
              <a:t> y) {</a:t>
            </a:r>
          </a:p>
          <a:p>
            <a:pPr marL="109728" indent="0" algn="just">
              <a:buNone/>
            </a:pPr>
            <a:r>
              <a:rPr lang="en-US" sz="800" dirty="0">
                <a:latin typeface="Courier"/>
              </a:rPr>
              <a:t>      z = x + y;</a:t>
            </a:r>
          </a:p>
          <a:p>
            <a:pPr marL="109728" indent="0" algn="just">
              <a:buNone/>
            </a:pPr>
            <a:r>
              <a:rPr lang="en-US" sz="800" dirty="0">
                <a:latin typeface="Courier"/>
              </a:rPr>
              <a:t>      </a:t>
            </a:r>
            <a:r>
              <a:rPr lang="en-US" sz="800" dirty="0" err="1">
                <a:latin typeface="Courier"/>
              </a:rPr>
              <a:t>System.out.println</a:t>
            </a:r>
            <a:r>
              <a:rPr lang="en-US" sz="800" dirty="0">
                <a:latin typeface="Courier"/>
              </a:rPr>
              <a:t>("The sum of the given numbers:"+z);</a:t>
            </a:r>
          </a:p>
          <a:p>
            <a:pPr marL="109728" indent="0" algn="just">
              <a:buNone/>
            </a:pPr>
            <a:r>
              <a:rPr lang="en-US" sz="800" dirty="0">
                <a:latin typeface="Courier"/>
              </a:rPr>
              <a:t>   }</a:t>
            </a:r>
          </a:p>
          <a:p>
            <a:pPr marL="109728" indent="0" algn="just">
              <a:buNone/>
            </a:pPr>
            <a:r>
              <a:rPr lang="en-US" sz="800" dirty="0">
                <a:latin typeface="Courier"/>
              </a:rPr>
              <a:t>	</a:t>
            </a:r>
          </a:p>
          <a:p>
            <a:pPr marL="109728" indent="0" algn="just">
              <a:buNone/>
            </a:pPr>
            <a:r>
              <a:rPr lang="en-US" sz="800" dirty="0">
                <a:latin typeface="Courier"/>
              </a:rPr>
              <a:t>   public void Subtraction(</a:t>
            </a:r>
            <a:r>
              <a:rPr lang="en-US" sz="800" dirty="0" err="1">
                <a:latin typeface="Courier"/>
              </a:rPr>
              <a:t>int</a:t>
            </a:r>
            <a:r>
              <a:rPr lang="en-US" sz="800" dirty="0">
                <a:latin typeface="Courier"/>
              </a:rPr>
              <a:t> x, </a:t>
            </a:r>
            <a:r>
              <a:rPr lang="en-US" sz="800" dirty="0" err="1">
                <a:latin typeface="Courier"/>
              </a:rPr>
              <a:t>int</a:t>
            </a:r>
            <a:r>
              <a:rPr lang="en-US" sz="800" dirty="0">
                <a:latin typeface="Courier"/>
              </a:rPr>
              <a:t> y) {</a:t>
            </a:r>
          </a:p>
          <a:p>
            <a:pPr marL="109728" indent="0" algn="just">
              <a:buNone/>
            </a:pPr>
            <a:r>
              <a:rPr lang="en-US" sz="800" dirty="0">
                <a:latin typeface="Courier"/>
              </a:rPr>
              <a:t>      z = x - y;</a:t>
            </a:r>
          </a:p>
          <a:p>
            <a:pPr marL="109728" indent="0" algn="just">
              <a:buNone/>
            </a:pPr>
            <a:r>
              <a:rPr lang="en-US" sz="800" dirty="0">
                <a:latin typeface="Courier"/>
              </a:rPr>
              <a:t>      </a:t>
            </a:r>
            <a:r>
              <a:rPr lang="en-US" sz="800" dirty="0" err="1">
                <a:latin typeface="Courier"/>
              </a:rPr>
              <a:t>System.out.println</a:t>
            </a:r>
            <a:r>
              <a:rPr lang="en-US" sz="800" dirty="0">
                <a:latin typeface="Courier"/>
              </a:rPr>
              <a:t>("The difference between the given numbers:"+z);</a:t>
            </a:r>
          </a:p>
          <a:p>
            <a:pPr marL="109728" indent="0" algn="just">
              <a:buNone/>
            </a:pPr>
            <a:r>
              <a:rPr lang="en-US" sz="800" dirty="0">
                <a:latin typeface="Courier"/>
              </a:rPr>
              <a:t>   }</a:t>
            </a:r>
          </a:p>
          <a:p>
            <a:pPr marL="109728" indent="0" algn="just">
              <a:buNone/>
            </a:pPr>
            <a:r>
              <a:rPr lang="en-US" sz="800" dirty="0" smtClean="0">
                <a:latin typeface="Courier"/>
              </a:rPr>
              <a:t>}</a:t>
            </a:r>
            <a:endParaRPr lang="en-US" sz="800" dirty="0">
              <a:latin typeface="Courier"/>
            </a:endParaRPr>
          </a:p>
          <a:p>
            <a:pPr marL="109728" indent="0" algn="just">
              <a:buNone/>
            </a:pPr>
            <a:r>
              <a:rPr lang="en-US" sz="800" dirty="0">
                <a:latin typeface="Courier"/>
              </a:rPr>
              <a:t>public class </a:t>
            </a:r>
            <a:r>
              <a:rPr lang="en-US" sz="800" dirty="0" err="1">
                <a:latin typeface="Courier"/>
              </a:rPr>
              <a:t>My_Calculation</a:t>
            </a:r>
            <a:r>
              <a:rPr lang="en-US" sz="800" dirty="0">
                <a:latin typeface="Courier"/>
              </a:rPr>
              <a:t> extends Calculation {</a:t>
            </a:r>
          </a:p>
          <a:p>
            <a:pPr marL="109728" indent="0" algn="just">
              <a:buNone/>
            </a:pPr>
            <a:r>
              <a:rPr lang="en-US" sz="800" dirty="0">
                <a:latin typeface="Courier"/>
              </a:rPr>
              <a:t>   public void multiplication(</a:t>
            </a:r>
            <a:r>
              <a:rPr lang="en-US" sz="800" dirty="0" err="1">
                <a:latin typeface="Courier"/>
              </a:rPr>
              <a:t>int</a:t>
            </a:r>
            <a:r>
              <a:rPr lang="en-US" sz="800" dirty="0">
                <a:latin typeface="Courier"/>
              </a:rPr>
              <a:t> x, </a:t>
            </a:r>
            <a:r>
              <a:rPr lang="en-US" sz="800" dirty="0" err="1">
                <a:latin typeface="Courier"/>
              </a:rPr>
              <a:t>int</a:t>
            </a:r>
            <a:r>
              <a:rPr lang="en-US" sz="800" dirty="0">
                <a:latin typeface="Courier"/>
              </a:rPr>
              <a:t> y) {</a:t>
            </a:r>
          </a:p>
          <a:p>
            <a:pPr marL="109728" indent="0" algn="just">
              <a:buNone/>
            </a:pPr>
            <a:r>
              <a:rPr lang="en-US" sz="800" dirty="0">
                <a:latin typeface="Courier"/>
              </a:rPr>
              <a:t>      z = x * y;</a:t>
            </a:r>
          </a:p>
          <a:p>
            <a:pPr marL="109728" indent="0" algn="just">
              <a:buNone/>
            </a:pPr>
            <a:r>
              <a:rPr lang="en-US" sz="800" dirty="0">
                <a:latin typeface="Courier"/>
              </a:rPr>
              <a:t>      </a:t>
            </a:r>
            <a:r>
              <a:rPr lang="en-US" sz="800" dirty="0" err="1">
                <a:latin typeface="Courier"/>
              </a:rPr>
              <a:t>System.out.println</a:t>
            </a:r>
            <a:r>
              <a:rPr lang="en-US" sz="800" dirty="0">
                <a:latin typeface="Courier"/>
              </a:rPr>
              <a:t>("The product of the given numbers:"+z);</a:t>
            </a:r>
          </a:p>
          <a:p>
            <a:pPr marL="109728" indent="0" algn="just">
              <a:buNone/>
            </a:pPr>
            <a:r>
              <a:rPr lang="en-US" sz="800" dirty="0">
                <a:latin typeface="Courier"/>
              </a:rPr>
              <a:t>   </a:t>
            </a:r>
            <a:r>
              <a:rPr lang="en-US" sz="800" dirty="0" smtClean="0">
                <a:latin typeface="Courier"/>
              </a:rPr>
              <a:t>}</a:t>
            </a:r>
            <a:endParaRPr lang="en-US" sz="800" dirty="0">
              <a:latin typeface="Courier"/>
            </a:endParaRPr>
          </a:p>
          <a:p>
            <a:pPr marL="109728" indent="0" algn="just">
              <a:buNone/>
            </a:pPr>
            <a:r>
              <a:rPr lang="en-US" sz="800" dirty="0">
                <a:latin typeface="Courier"/>
              </a:rPr>
              <a:t>   public static void main(String </a:t>
            </a:r>
            <a:r>
              <a:rPr lang="en-US" sz="800" dirty="0" err="1">
                <a:latin typeface="Courier"/>
              </a:rPr>
              <a:t>args</a:t>
            </a:r>
            <a:r>
              <a:rPr lang="en-US" sz="800" dirty="0">
                <a:latin typeface="Courier"/>
              </a:rPr>
              <a:t>[]) {</a:t>
            </a:r>
          </a:p>
          <a:p>
            <a:pPr marL="109728" indent="0" algn="just">
              <a:buNone/>
            </a:pPr>
            <a:r>
              <a:rPr lang="en-US" sz="800" dirty="0">
                <a:latin typeface="Courier"/>
              </a:rPr>
              <a:t>      </a:t>
            </a:r>
            <a:r>
              <a:rPr lang="en-US" sz="800" dirty="0" err="1">
                <a:latin typeface="Courier"/>
              </a:rPr>
              <a:t>int</a:t>
            </a:r>
            <a:r>
              <a:rPr lang="en-US" sz="800" dirty="0">
                <a:latin typeface="Courier"/>
              </a:rPr>
              <a:t> a = 20, b = 10;</a:t>
            </a:r>
          </a:p>
          <a:p>
            <a:pPr marL="109728" indent="0" algn="just">
              <a:buNone/>
            </a:pPr>
            <a:r>
              <a:rPr lang="en-US" sz="800" dirty="0">
                <a:latin typeface="Courier"/>
              </a:rPr>
              <a:t>      </a:t>
            </a:r>
            <a:r>
              <a:rPr lang="en-US" sz="800" dirty="0" err="1">
                <a:latin typeface="Courier"/>
              </a:rPr>
              <a:t>My_Calculation</a:t>
            </a:r>
            <a:r>
              <a:rPr lang="en-US" sz="800" dirty="0">
                <a:latin typeface="Courier"/>
              </a:rPr>
              <a:t> demo = new </a:t>
            </a:r>
            <a:r>
              <a:rPr lang="en-US" sz="800" dirty="0" err="1">
                <a:latin typeface="Courier"/>
              </a:rPr>
              <a:t>My_Calculation</a:t>
            </a:r>
            <a:r>
              <a:rPr lang="en-US" sz="800" dirty="0">
                <a:latin typeface="Courier"/>
              </a:rPr>
              <a:t>();</a:t>
            </a:r>
          </a:p>
          <a:p>
            <a:pPr marL="109728" indent="0" algn="just">
              <a:buNone/>
            </a:pPr>
            <a:r>
              <a:rPr lang="en-US" sz="800" dirty="0">
                <a:latin typeface="Courier"/>
              </a:rPr>
              <a:t>      </a:t>
            </a:r>
            <a:r>
              <a:rPr lang="en-US" sz="800" dirty="0" err="1">
                <a:latin typeface="Courier"/>
              </a:rPr>
              <a:t>demo.addition</a:t>
            </a:r>
            <a:r>
              <a:rPr lang="en-US" sz="800" dirty="0">
                <a:latin typeface="Courier"/>
              </a:rPr>
              <a:t>(a, b);</a:t>
            </a:r>
          </a:p>
          <a:p>
            <a:pPr marL="109728" indent="0" algn="just">
              <a:buNone/>
            </a:pPr>
            <a:r>
              <a:rPr lang="en-US" sz="800" dirty="0">
                <a:latin typeface="Courier"/>
              </a:rPr>
              <a:t>      </a:t>
            </a:r>
            <a:r>
              <a:rPr lang="en-US" sz="800" dirty="0" err="1">
                <a:latin typeface="Courier"/>
              </a:rPr>
              <a:t>demo.Subtraction</a:t>
            </a:r>
            <a:r>
              <a:rPr lang="en-US" sz="800" dirty="0">
                <a:latin typeface="Courier"/>
              </a:rPr>
              <a:t>(a, b);</a:t>
            </a:r>
          </a:p>
          <a:p>
            <a:pPr marL="109728" indent="0" algn="just">
              <a:buNone/>
            </a:pPr>
            <a:r>
              <a:rPr lang="en-US" sz="800" dirty="0">
                <a:latin typeface="Courier"/>
              </a:rPr>
              <a:t>      </a:t>
            </a:r>
            <a:r>
              <a:rPr lang="en-US" sz="800" dirty="0" err="1">
                <a:latin typeface="Courier"/>
              </a:rPr>
              <a:t>demo.multiplication</a:t>
            </a:r>
            <a:r>
              <a:rPr lang="en-US" sz="800" dirty="0">
                <a:latin typeface="Courier"/>
              </a:rPr>
              <a:t>(a, b);</a:t>
            </a:r>
          </a:p>
          <a:p>
            <a:pPr marL="109728" indent="0" algn="just">
              <a:buNone/>
            </a:pPr>
            <a:r>
              <a:rPr lang="en-US" sz="800" dirty="0">
                <a:latin typeface="Courier"/>
              </a:rPr>
              <a:t>   }</a:t>
            </a:r>
          </a:p>
          <a:p>
            <a:pPr marL="109728" indent="0" algn="just">
              <a:buNone/>
            </a:pPr>
            <a:r>
              <a:rPr lang="en-US" sz="800" dirty="0">
                <a:latin typeface="Courier"/>
              </a:rPr>
              <a:t>}</a:t>
            </a:r>
          </a:p>
        </p:txBody>
      </p:sp>
    </p:spTree>
    <p:extLst>
      <p:ext uri="{BB962C8B-B14F-4D97-AF65-F5344CB8AC3E}">
        <p14:creationId xmlns:p14="http://schemas.microsoft.com/office/powerpoint/2010/main" val="71638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60400"/>
          </a:xfrm>
        </p:spPr>
        <p:txBody>
          <a:bodyPr>
            <a:normAutofit fontScale="90000"/>
          </a:bodyPr>
          <a:lstStyle/>
          <a:p>
            <a:r>
              <a:rPr lang="en-US" dirty="0"/>
              <a:t>Inheriting the Abstract Class</a:t>
            </a:r>
          </a:p>
        </p:txBody>
      </p:sp>
      <p:sp>
        <p:nvSpPr>
          <p:cNvPr id="3" name="Content Placeholder 2"/>
          <p:cNvSpPr>
            <a:spLocks noGrp="1"/>
          </p:cNvSpPr>
          <p:nvPr>
            <p:ph idx="1"/>
          </p:nvPr>
        </p:nvSpPr>
        <p:spPr>
          <a:xfrm>
            <a:off x="609600" y="1295400"/>
            <a:ext cx="10972800" cy="5219700"/>
          </a:xfrm>
        </p:spPr>
        <p:txBody>
          <a:bodyPr>
            <a:noAutofit/>
          </a:bodyPr>
          <a:lstStyle/>
          <a:p>
            <a:pPr algn="just"/>
            <a:r>
              <a:rPr lang="en-US" sz="2000" dirty="0"/>
              <a:t>Here, you cannot instantiate the Employee class, but you can instantiate the Salary Class, and using this instance you can access all the three fields and seven methods of Employee class as shown below.</a:t>
            </a:r>
          </a:p>
          <a:p>
            <a:pPr algn="just"/>
            <a:endParaRPr lang="en-US" sz="2000" dirty="0"/>
          </a:p>
          <a:p>
            <a:pPr marL="402336" lvl="1" indent="0" algn="just">
              <a:buNone/>
            </a:pPr>
            <a:r>
              <a:rPr lang="en-US" sz="1600" dirty="0">
                <a:latin typeface="Courier"/>
              </a:rPr>
              <a:t>public class </a:t>
            </a:r>
            <a:r>
              <a:rPr lang="en-US" sz="1600" dirty="0" err="1">
                <a:latin typeface="Courier"/>
              </a:rPr>
              <a:t>AbstractDemo</a:t>
            </a:r>
            <a:r>
              <a:rPr lang="en-US" sz="1600" dirty="0">
                <a:latin typeface="Courier"/>
              </a:rPr>
              <a:t> {</a:t>
            </a:r>
          </a:p>
          <a:p>
            <a:pPr marL="402336" lvl="1" indent="0" algn="just">
              <a:buNone/>
            </a:pPr>
            <a:endParaRPr lang="en-US" sz="1600" dirty="0">
              <a:latin typeface="Courier"/>
            </a:endParaRPr>
          </a:p>
          <a:p>
            <a:pPr marL="402336" lvl="1" indent="0" algn="just">
              <a:buNone/>
            </a:pPr>
            <a:r>
              <a:rPr lang="en-US" sz="1600" dirty="0">
                <a:latin typeface="Courier"/>
              </a:rPr>
              <a:t>   public static void main(String [] </a:t>
            </a:r>
            <a:r>
              <a:rPr lang="en-US" sz="1600" dirty="0" err="1">
                <a:latin typeface="Courier"/>
              </a:rPr>
              <a:t>args</a:t>
            </a:r>
            <a:r>
              <a:rPr lang="en-US" sz="1600" dirty="0">
                <a:latin typeface="Courier"/>
              </a:rPr>
              <a:t>) {</a:t>
            </a:r>
          </a:p>
          <a:p>
            <a:pPr marL="402336" lvl="1" indent="0" algn="just">
              <a:buNone/>
            </a:pPr>
            <a:r>
              <a:rPr lang="en-US" sz="1600" dirty="0">
                <a:latin typeface="Courier"/>
              </a:rPr>
              <a:t>      Salary s = new Salary("</a:t>
            </a:r>
            <a:r>
              <a:rPr lang="en-US" sz="1600" dirty="0" err="1">
                <a:latin typeface="Courier"/>
              </a:rPr>
              <a:t>Mohd</a:t>
            </a:r>
            <a:r>
              <a:rPr lang="en-US" sz="1600" dirty="0">
                <a:latin typeface="Courier"/>
              </a:rPr>
              <a:t> </a:t>
            </a:r>
            <a:r>
              <a:rPr lang="en-US" sz="1600" dirty="0" err="1">
                <a:latin typeface="Courier"/>
              </a:rPr>
              <a:t>Mohtashim</a:t>
            </a:r>
            <a:r>
              <a:rPr lang="en-US" sz="1600" dirty="0">
                <a:latin typeface="Courier"/>
              </a:rPr>
              <a:t>", "</a:t>
            </a:r>
            <a:r>
              <a:rPr lang="en-US" sz="1600" dirty="0" err="1">
                <a:latin typeface="Courier"/>
              </a:rPr>
              <a:t>Ambehta</a:t>
            </a:r>
            <a:r>
              <a:rPr lang="en-US" sz="1600" dirty="0">
                <a:latin typeface="Courier"/>
              </a:rPr>
              <a:t>, UP", 3, 3600.00);</a:t>
            </a:r>
          </a:p>
          <a:p>
            <a:pPr marL="402336" lvl="1" indent="0" algn="just">
              <a:buNone/>
            </a:pPr>
            <a:r>
              <a:rPr lang="en-US" sz="1600" dirty="0">
                <a:latin typeface="Courier"/>
              </a:rPr>
              <a:t>      Employee e = new Salary("John Adams", "Boston, MA", 2, 2400.00);</a:t>
            </a:r>
          </a:p>
          <a:p>
            <a:pPr marL="402336" lvl="1" indent="0" algn="just">
              <a:buNone/>
            </a:pPr>
            <a:r>
              <a:rPr lang="en-US" sz="1600" dirty="0">
                <a:latin typeface="Courier"/>
              </a:rPr>
              <a:t>      </a:t>
            </a:r>
            <a:r>
              <a:rPr lang="en-US" sz="1600" dirty="0" err="1">
                <a:latin typeface="Courier"/>
              </a:rPr>
              <a:t>System.out.println</a:t>
            </a:r>
            <a:r>
              <a:rPr lang="en-US" sz="1600" dirty="0">
                <a:latin typeface="Courier"/>
              </a:rPr>
              <a:t>("Call </a:t>
            </a:r>
            <a:r>
              <a:rPr lang="en-US" sz="1600" dirty="0" err="1">
                <a:latin typeface="Courier"/>
              </a:rPr>
              <a:t>mailCheck</a:t>
            </a:r>
            <a:r>
              <a:rPr lang="en-US" sz="1600" dirty="0">
                <a:latin typeface="Courier"/>
              </a:rPr>
              <a:t> using Salary reference --");</a:t>
            </a:r>
          </a:p>
          <a:p>
            <a:pPr marL="402336" lvl="1" indent="0" algn="just">
              <a:buNone/>
            </a:pPr>
            <a:r>
              <a:rPr lang="en-US" sz="1600" dirty="0">
                <a:latin typeface="Courier"/>
              </a:rPr>
              <a:t>      </a:t>
            </a:r>
            <a:r>
              <a:rPr lang="en-US" sz="1600" dirty="0" err="1">
                <a:latin typeface="Courier"/>
              </a:rPr>
              <a:t>s.mailCheck</a:t>
            </a:r>
            <a:r>
              <a:rPr lang="en-US" sz="1600" dirty="0">
                <a:latin typeface="Courier"/>
              </a:rPr>
              <a:t>();</a:t>
            </a:r>
          </a:p>
          <a:p>
            <a:pPr marL="402336" lvl="1" indent="0" algn="just">
              <a:buNone/>
            </a:pPr>
            <a:r>
              <a:rPr lang="en-US" sz="1600" dirty="0">
                <a:latin typeface="Courier"/>
              </a:rPr>
              <a:t>      </a:t>
            </a:r>
            <a:r>
              <a:rPr lang="en-US" sz="1600" dirty="0" err="1">
                <a:latin typeface="Courier"/>
              </a:rPr>
              <a:t>System.out.println</a:t>
            </a:r>
            <a:r>
              <a:rPr lang="en-US" sz="1600" dirty="0">
                <a:latin typeface="Courier"/>
              </a:rPr>
              <a:t>("\n Call </a:t>
            </a:r>
            <a:r>
              <a:rPr lang="en-US" sz="1600" dirty="0" err="1">
                <a:latin typeface="Courier"/>
              </a:rPr>
              <a:t>mailCheck</a:t>
            </a:r>
            <a:r>
              <a:rPr lang="en-US" sz="1600" dirty="0">
                <a:latin typeface="Courier"/>
              </a:rPr>
              <a:t> using Employee reference--");</a:t>
            </a:r>
          </a:p>
          <a:p>
            <a:pPr marL="402336" lvl="1" indent="0" algn="just">
              <a:buNone/>
            </a:pPr>
            <a:r>
              <a:rPr lang="en-US" sz="1600" dirty="0">
                <a:latin typeface="Courier"/>
              </a:rPr>
              <a:t>      </a:t>
            </a:r>
            <a:r>
              <a:rPr lang="en-US" sz="1600" dirty="0" err="1">
                <a:latin typeface="Courier"/>
              </a:rPr>
              <a:t>e.mailCheck</a:t>
            </a:r>
            <a:r>
              <a:rPr lang="en-US" sz="1600" dirty="0">
                <a:latin typeface="Courier"/>
              </a:rPr>
              <a:t>();</a:t>
            </a:r>
          </a:p>
          <a:p>
            <a:pPr marL="402336" lvl="1" indent="0" algn="just">
              <a:buNone/>
            </a:pPr>
            <a:r>
              <a:rPr lang="en-US" sz="1600" dirty="0">
                <a:latin typeface="Courier"/>
              </a:rPr>
              <a:t>   }</a:t>
            </a:r>
          </a:p>
          <a:p>
            <a:pPr marL="402336" lvl="1" indent="0" algn="just">
              <a:buNone/>
            </a:pPr>
            <a:r>
              <a:rPr lang="en-US" sz="1600" dirty="0">
                <a:latin typeface="Courier"/>
              </a:rPr>
              <a:t>}</a:t>
            </a:r>
            <a:endParaRPr lang="en-US" sz="1400" dirty="0">
              <a:latin typeface="Courier"/>
            </a:endParaRPr>
          </a:p>
        </p:txBody>
      </p:sp>
    </p:spTree>
    <p:extLst>
      <p:ext uri="{BB962C8B-B14F-4D97-AF65-F5344CB8AC3E}">
        <p14:creationId xmlns:p14="http://schemas.microsoft.com/office/powerpoint/2010/main" val="366025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60400"/>
          </a:xfrm>
        </p:spPr>
        <p:txBody>
          <a:bodyPr>
            <a:normAutofit fontScale="90000"/>
          </a:bodyPr>
          <a:lstStyle/>
          <a:p>
            <a:r>
              <a:rPr lang="en-US" dirty="0"/>
              <a:t>Inheriting the Abstract Class</a:t>
            </a:r>
          </a:p>
        </p:txBody>
      </p:sp>
      <p:sp>
        <p:nvSpPr>
          <p:cNvPr id="3" name="Content Placeholder 2"/>
          <p:cNvSpPr>
            <a:spLocks noGrp="1"/>
          </p:cNvSpPr>
          <p:nvPr>
            <p:ph idx="1"/>
          </p:nvPr>
        </p:nvSpPr>
        <p:spPr>
          <a:xfrm>
            <a:off x="609600" y="1295400"/>
            <a:ext cx="10972800" cy="5219700"/>
          </a:xfrm>
        </p:spPr>
        <p:txBody>
          <a:bodyPr>
            <a:noAutofit/>
          </a:bodyPr>
          <a:lstStyle/>
          <a:p>
            <a:pPr algn="just"/>
            <a:r>
              <a:rPr lang="en-US" dirty="0"/>
              <a:t>Output</a:t>
            </a:r>
          </a:p>
          <a:p>
            <a:pPr algn="just"/>
            <a:endParaRPr lang="en-US" sz="2000" dirty="0"/>
          </a:p>
          <a:p>
            <a:pPr marL="402336" lvl="1" indent="0" algn="just">
              <a:buNone/>
            </a:pPr>
            <a:r>
              <a:rPr lang="en-US" sz="1800" dirty="0">
                <a:latin typeface="Courier"/>
              </a:rPr>
              <a:t>Constructing an Employee</a:t>
            </a:r>
          </a:p>
          <a:p>
            <a:pPr marL="402336" lvl="1" indent="0" algn="just">
              <a:buNone/>
            </a:pPr>
            <a:r>
              <a:rPr lang="en-US" sz="1800" dirty="0">
                <a:latin typeface="Courier"/>
              </a:rPr>
              <a:t>Constructing an Employee</a:t>
            </a:r>
          </a:p>
          <a:p>
            <a:pPr marL="402336" lvl="1" indent="0" algn="just">
              <a:buNone/>
            </a:pPr>
            <a:r>
              <a:rPr lang="en-US" sz="1800" dirty="0">
                <a:latin typeface="Courier"/>
              </a:rPr>
              <a:t>Call </a:t>
            </a:r>
            <a:r>
              <a:rPr lang="en-US" sz="1800" dirty="0" err="1">
                <a:latin typeface="Courier"/>
              </a:rPr>
              <a:t>mailCheck</a:t>
            </a:r>
            <a:r>
              <a:rPr lang="en-US" sz="1800" dirty="0">
                <a:latin typeface="Courier"/>
              </a:rPr>
              <a:t> using Salary reference --</a:t>
            </a:r>
          </a:p>
          <a:p>
            <a:pPr marL="402336" lvl="1" indent="0" algn="just">
              <a:buNone/>
            </a:pPr>
            <a:r>
              <a:rPr lang="en-US" sz="1800" dirty="0">
                <a:latin typeface="Courier"/>
              </a:rPr>
              <a:t>Within </a:t>
            </a:r>
            <a:r>
              <a:rPr lang="en-US" sz="1800" dirty="0" err="1">
                <a:latin typeface="Courier"/>
              </a:rPr>
              <a:t>mailCheck</a:t>
            </a:r>
            <a:r>
              <a:rPr lang="en-US" sz="1800" dirty="0">
                <a:latin typeface="Courier"/>
              </a:rPr>
              <a:t> of Salary class </a:t>
            </a:r>
          </a:p>
          <a:p>
            <a:pPr marL="402336" lvl="1" indent="0" algn="just">
              <a:buNone/>
            </a:pPr>
            <a:r>
              <a:rPr lang="en-US" sz="1800" dirty="0">
                <a:latin typeface="Courier"/>
              </a:rPr>
              <a:t>Mailing check to </a:t>
            </a:r>
            <a:r>
              <a:rPr lang="en-US" sz="1800" dirty="0" err="1">
                <a:latin typeface="Courier"/>
              </a:rPr>
              <a:t>Mohd</a:t>
            </a:r>
            <a:r>
              <a:rPr lang="en-US" sz="1800" dirty="0">
                <a:latin typeface="Courier"/>
              </a:rPr>
              <a:t> </a:t>
            </a:r>
            <a:r>
              <a:rPr lang="en-US" sz="1800" dirty="0" err="1">
                <a:latin typeface="Courier"/>
              </a:rPr>
              <a:t>Mohtashim</a:t>
            </a:r>
            <a:r>
              <a:rPr lang="en-US" sz="1800" dirty="0">
                <a:latin typeface="Courier"/>
              </a:rPr>
              <a:t> with salary 3600.0</a:t>
            </a:r>
          </a:p>
          <a:p>
            <a:pPr marL="402336" lvl="1" indent="0" algn="just">
              <a:buNone/>
            </a:pPr>
            <a:endParaRPr lang="en-US" sz="1800" dirty="0">
              <a:latin typeface="Courier"/>
            </a:endParaRPr>
          </a:p>
          <a:p>
            <a:pPr marL="402336" lvl="1" indent="0" algn="just">
              <a:buNone/>
            </a:pPr>
            <a:r>
              <a:rPr lang="en-US" sz="1800" dirty="0">
                <a:latin typeface="Courier"/>
              </a:rPr>
              <a:t> Call </a:t>
            </a:r>
            <a:r>
              <a:rPr lang="en-US" sz="1800" dirty="0" err="1">
                <a:latin typeface="Courier"/>
              </a:rPr>
              <a:t>mailCheck</a:t>
            </a:r>
            <a:r>
              <a:rPr lang="en-US" sz="1800" dirty="0">
                <a:latin typeface="Courier"/>
              </a:rPr>
              <a:t> using Employee reference--</a:t>
            </a:r>
          </a:p>
          <a:p>
            <a:pPr marL="402336" lvl="1" indent="0" algn="just">
              <a:buNone/>
            </a:pPr>
            <a:r>
              <a:rPr lang="en-US" sz="1800" dirty="0">
                <a:latin typeface="Courier"/>
              </a:rPr>
              <a:t>Within </a:t>
            </a:r>
            <a:r>
              <a:rPr lang="en-US" sz="1800" dirty="0" err="1">
                <a:latin typeface="Courier"/>
              </a:rPr>
              <a:t>mailCheck</a:t>
            </a:r>
            <a:r>
              <a:rPr lang="en-US" sz="1800" dirty="0">
                <a:latin typeface="Courier"/>
              </a:rPr>
              <a:t> of Salary class </a:t>
            </a:r>
          </a:p>
          <a:p>
            <a:pPr marL="402336" lvl="1" indent="0" algn="just">
              <a:buNone/>
            </a:pPr>
            <a:r>
              <a:rPr lang="en-US" sz="1800" dirty="0">
                <a:latin typeface="Courier"/>
              </a:rPr>
              <a:t>Mailing check to John Adams with salary 2400.0</a:t>
            </a:r>
            <a:endParaRPr lang="en-US" sz="1200" dirty="0">
              <a:latin typeface="Courier"/>
            </a:endParaRPr>
          </a:p>
        </p:txBody>
      </p:sp>
    </p:spTree>
    <p:extLst>
      <p:ext uri="{BB962C8B-B14F-4D97-AF65-F5344CB8AC3E}">
        <p14:creationId xmlns:p14="http://schemas.microsoft.com/office/powerpoint/2010/main" val="69942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Abstract Methods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If you want a class to contain a particular method but you want the actual implementation of that method to be determined by child classes, you can declare the method in the parent class as an abstract.</a:t>
            </a:r>
          </a:p>
          <a:p>
            <a:pPr lvl="1" algn="just"/>
            <a:r>
              <a:rPr lang="en-US" b="1" dirty="0"/>
              <a:t>abstract</a:t>
            </a:r>
            <a:r>
              <a:rPr lang="en-US" dirty="0"/>
              <a:t> keyword is used to declare the method as abstract.</a:t>
            </a:r>
          </a:p>
          <a:p>
            <a:pPr lvl="1" algn="just"/>
            <a:r>
              <a:rPr lang="en-US" dirty="0"/>
              <a:t>You have to place the </a:t>
            </a:r>
            <a:r>
              <a:rPr lang="en-US" b="1" dirty="0"/>
              <a:t>abstract</a:t>
            </a:r>
            <a:r>
              <a:rPr lang="en-US" dirty="0"/>
              <a:t> keyword before the method name in the method declaration.</a:t>
            </a:r>
          </a:p>
          <a:p>
            <a:pPr lvl="1" algn="just"/>
            <a:r>
              <a:rPr lang="en-US" dirty="0"/>
              <a:t>An abstract method contains a method signature, but no method body.</a:t>
            </a:r>
          </a:p>
          <a:p>
            <a:pPr lvl="1" algn="just"/>
            <a:r>
              <a:rPr lang="en-US" dirty="0"/>
              <a:t>Instead of curly braces, an abstract method will have a </a:t>
            </a:r>
            <a:r>
              <a:rPr lang="en-US" dirty="0" err="1"/>
              <a:t>semoi</a:t>
            </a:r>
            <a:r>
              <a:rPr lang="en-US" dirty="0"/>
              <a:t> colon (;) at the end.</a:t>
            </a:r>
          </a:p>
        </p:txBody>
      </p:sp>
    </p:spTree>
    <p:extLst>
      <p:ext uri="{BB962C8B-B14F-4D97-AF65-F5344CB8AC3E}">
        <p14:creationId xmlns:p14="http://schemas.microsoft.com/office/powerpoint/2010/main" val="170671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Abstract Methods</a:t>
            </a:r>
          </a:p>
        </p:txBody>
      </p:sp>
      <p:sp>
        <p:nvSpPr>
          <p:cNvPr id="3" name="Content Placeholder 2"/>
          <p:cNvSpPr>
            <a:spLocks noGrp="1"/>
          </p:cNvSpPr>
          <p:nvPr>
            <p:ph idx="1"/>
          </p:nvPr>
        </p:nvSpPr>
        <p:spPr>
          <a:xfrm>
            <a:off x="609600" y="1868424"/>
            <a:ext cx="10972800" cy="4646676"/>
          </a:xfrm>
        </p:spPr>
        <p:txBody>
          <a:bodyPr>
            <a:noAutofit/>
          </a:bodyPr>
          <a:lstStyle/>
          <a:p>
            <a:pPr marL="402336" lvl="1" indent="0" algn="just">
              <a:buNone/>
            </a:pPr>
            <a:r>
              <a:rPr lang="en-US" sz="1800" dirty="0">
                <a:latin typeface="Courier"/>
              </a:rPr>
              <a:t>public abstract class Employee {</a:t>
            </a:r>
          </a:p>
          <a:p>
            <a:pPr marL="402336" lvl="1" indent="0" algn="just">
              <a:buNone/>
            </a:pPr>
            <a:r>
              <a:rPr lang="en-US" sz="1800" dirty="0">
                <a:latin typeface="Courier"/>
              </a:rPr>
              <a:t>   private String name;</a:t>
            </a:r>
          </a:p>
          <a:p>
            <a:pPr marL="402336" lvl="1" indent="0" algn="just">
              <a:buNone/>
            </a:pPr>
            <a:r>
              <a:rPr lang="en-US" sz="1800" dirty="0">
                <a:latin typeface="Courier"/>
              </a:rPr>
              <a:t>   private String address;</a:t>
            </a:r>
          </a:p>
          <a:p>
            <a:pPr marL="402336" lvl="1" indent="0" algn="just">
              <a:buNone/>
            </a:pPr>
            <a:r>
              <a:rPr lang="en-US" sz="1800" dirty="0">
                <a:latin typeface="Courier"/>
              </a:rPr>
              <a:t>   private </a:t>
            </a:r>
            <a:r>
              <a:rPr lang="en-US" sz="1800" dirty="0" err="1">
                <a:latin typeface="Courier"/>
              </a:rPr>
              <a:t>int</a:t>
            </a:r>
            <a:r>
              <a:rPr lang="en-US" sz="1800" dirty="0">
                <a:latin typeface="Courier"/>
              </a:rPr>
              <a:t> number;</a:t>
            </a:r>
          </a:p>
          <a:p>
            <a:pPr marL="402336" lvl="1" indent="0" algn="just">
              <a:buNone/>
            </a:pPr>
            <a:r>
              <a:rPr lang="en-US" sz="1800" dirty="0">
                <a:latin typeface="Courier"/>
              </a:rPr>
              <a:t>   </a:t>
            </a:r>
          </a:p>
          <a:p>
            <a:pPr marL="402336" lvl="1" indent="0" algn="just">
              <a:buNone/>
            </a:pPr>
            <a:r>
              <a:rPr lang="en-US" sz="1800" dirty="0">
                <a:latin typeface="Courier"/>
              </a:rPr>
              <a:t>   public abstract double </a:t>
            </a:r>
            <a:r>
              <a:rPr lang="en-US" sz="1800" dirty="0" err="1">
                <a:latin typeface="Courier"/>
              </a:rPr>
              <a:t>computePay</a:t>
            </a:r>
            <a:r>
              <a:rPr lang="en-US" sz="1800" dirty="0">
                <a:latin typeface="Courier"/>
              </a:rPr>
              <a:t>();</a:t>
            </a:r>
          </a:p>
          <a:p>
            <a:pPr marL="402336" lvl="1" indent="0" algn="just">
              <a:buNone/>
            </a:pPr>
            <a:r>
              <a:rPr lang="en-US" sz="1800" dirty="0">
                <a:latin typeface="Courier"/>
              </a:rPr>
              <a:t>   // Remainder of class definition</a:t>
            </a:r>
          </a:p>
          <a:p>
            <a:pPr marL="402336" lvl="1" indent="0" algn="just">
              <a:buNone/>
            </a:pPr>
            <a:r>
              <a:rPr lang="en-US" sz="1800" dirty="0">
                <a:latin typeface="Courier"/>
              </a:rPr>
              <a:t>}</a:t>
            </a:r>
          </a:p>
          <a:p>
            <a:pPr algn="just"/>
            <a:endParaRPr lang="en-US" dirty="0"/>
          </a:p>
          <a:p>
            <a:pPr algn="just"/>
            <a:r>
              <a:rPr lang="en-US" dirty="0"/>
              <a:t>Declaring a method as abstract has two consequences </a:t>
            </a:r>
            <a:r>
              <a:rPr lang="en-US" dirty="0" smtClean="0"/>
              <a:t>−</a:t>
            </a:r>
            <a:endParaRPr lang="en-US" dirty="0"/>
          </a:p>
          <a:p>
            <a:pPr lvl="1" algn="just"/>
            <a:r>
              <a:rPr lang="en-US" dirty="0"/>
              <a:t>The class containing it must be declared as abstract</a:t>
            </a:r>
            <a:r>
              <a:rPr lang="en-US" dirty="0" smtClean="0"/>
              <a:t>.</a:t>
            </a:r>
            <a:endParaRPr lang="en-US" dirty="0"/>
          </a:p>
          <a:p>
            <a:pPr lvl="1" algn="just"/>
            <a:r>
              <a:rPr lang="en-US" dirty="0"/>
              <a:t>Any class inheriting the current class must either override the abstract method or declare itself as abstract.</a:t>
            </a:r>
          </a:p>
        </p:txBody>
      </p:sp>
    </p:spTree>
    <p:extLst>
      <p:ext uri="{BB962C8B-B14F-4D97-AF65-F5344CB8AC3E}">
        <p14:creationId xmlns:p14="http://schemas.microsoft.com/office/powerpoint/2010/main" val="228885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Abstract Methods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000" dirty="0">
                <a:latin typeface="+mj-lt"/>
              </a:rPr>
              <a:t>Eventually, a descendant class has to implement the abstract method; otherwise, you would have a hierarchy of abstract classes that cannot be </a:t>
            </a:r>
            <a:r>
              <a:rPr lang="en-US" sz="2000" dirty="0" smtClean="0">
                <a:latin typeface="+mj-lt"/>
              </a:rPr>
              <a:t>instantiated.</a:t>
            </a:r>
          </a:p>
          <a:p>
            <a:pPr algn="just"/>
            <a:r>
              <a:rPr lang="en-US" sz="2000" dirty="0" smtClean="0">
                <a:latin typeface="+mj-lt"/>
              </a:rPr>
              <a:t>Suppose </a:t>
            </a:r>
            <a:r>
              <a:rPr lang="en-US" sz="2000" dirty="0">
                <a:latin typeface="+mj-lt"/>
              </a:rPr>
              <a:t>Salary class inherits the Employee class, then it should implement the </a:t>
            </a:r>
            <a:r>
              <a:rPr lang="en-US" sz="2000" dirty="0" err="1">
                <a:latin typeface="+mj-lt"/>
              </a:rPr>
              <a:t>computePay</a:t>
            </a:r>
            <a:r>
              <a:rPr lang="en-US" sz="2000" dirty="0">
                <a:latin typeface="+mj-lt"/>
              </a:rPr>
              <a:t>() method as shown below −</a:t>
            </a:r>
          </a:p>
          <a:p>
            <a:pPr marL="402336" lvl="1" indent="0" algn="just">
              <a:buNone/>
            </a:pPr>
            <a:endParaRPr lang="en-US" sz="1800" dirty="0">
              <a:latin typeface="Courier"/>
            </a:endParaRPr>
          </a:p>
          <a:p>
            <a:pPr marL="402336" lvl="1" indent="0" algn="just">
              <a:buNone/>
            </a:pPr>
            <a:r>
              <a:rPr lang="en-US" sz="1600" dirty="0">
                <a:latin typeface="Courier"/>
              </a:rPr>
              <a:t>public class Salary extends Employee {</a:t>
            </a:r>
          </a:p>
          <a:p>
            <a:pPr marL="402336" lvl="1" indent="0" algn="just">
              <a:buNone/>
            </a:pPr>
            <a:r>
              <a:rPr lang="en-US" sz="1600" dirty="0">
                <a:latin typeface="Courier"/>
              </a:rPr>
              <a:t>   private double salary;   // Annual salary</a:t>
            </a:r>
          </a:p>
          <a:p>
            <a:pPr marL="402336" lvl="1" indent="0" algn="just">
              <a:buNone/>
            </a:pPr>
            <a:r>
              <a:rPr lang="en-US" sz="1600" dirty="0">
                <a:latin typeface="Courier"/>
              </a:rPr>
              <a:t>  </a:t>
            </a:r>
          </a:p>
          <a:p>
            <a:pPr marL="402336" lvl="1" indent="0" algn="just">
              <a:buNone/>
            </a:pPr>
            <a:r>
              <a:rPr lang="en-US" sz="1600" dirty="0">
                <a:latin typeface="Courier"/>
              </a:rPr>
              <a:t>   public double </a:t>
            </a:r>
            <a:r>
              <a:rPr lang="en-US" sz="1600" dirty="0" err="1">
                <a:latin typeface="Courier"/>
              </a:rPr>
              <a:t>computePay</a:t>
            </a:r>
            <a:r>
              <a:rPr lang="en-US" sz="1600" dirty="0">
                <a:latin typeface="Courier"/>
              </a:rPr>
              <a:t>() {</a:t>
            </a:r>
          </a:p>
          <a:p>
            <a:pPr marL="402336" lvl="1" indent="0" algn="just">
              <a:buNone/>
            </a:pPr>
            <a:r>
              <a:rPr lang="en-US" sz="1600" dirty="0">
                <a:latin typeface="Courier"/>
              </a:rPr>
              <a:t>      </a:t>
            </a:r>
            <a:r>
              <a:rPr lang="en-US" sz="1600" dirty="0" err="1">
                <a:latin typeface="Courier"/>
              </a:rPr>
              <a:t>System.out.println</a:t>
            </a:r>
            <a:r>
              <a:rPr lang="en-US" sz="1600" dirty="0">
                <a:latin typeface="Courier"/>
              </a:rPr>
              <a:t>("Computing salary pay for " + </a:t>
            </a:r>
            <a:r>
              <a:rPr lang="en-US" sz="1600" dirty="0" err="1">
                <a:latin typeface="Courier"/>
              </a:rPr>
              <a:t>getName</a:t>
            </a:r>
            <a:r>
              <a:rPr lang="en-US" sz="1600" dirty="0">
                <a:latin typeface="Courier"/>
              </a:rPr>
              <a:t>());</a:t>
            </a:r>
          </a:p>
          <a:p>
            <a:pPr marL="402336" lvl="1" indent="0" algn="just">
              <a:buNone/>
            </a:pPr>
            <a:r>
              <a:rPr lang="en-US" sz="1600" dirty="0">
                <a:latin typeface="Courier"/>
              </a:rPr>
              <a:t>      return salary/52;</a:t>
            </a:r>
          </a:p>
          <a:p>
            <a:pPr marL="402336" lvl="1" indent="0" algn="just">
              <a:buNone/>
            </a:pPr>
            <a:r>
              <a:rPr lang="en-US" sz="1600" dirty="0">
                <a:latin typeface="Courier"/>
              </a:rPr>
              <a:t>   }</a:t>
            </a:r>
          </a:p>
          <a:p>
            <a:pPr marL="402336" lvl="1" indent="0" algn="just">
              <a:buNone/>
            </a:pPr>
            <a:r>
              <a:rPr lang="en-US" sz="1600" dirty="0">
                <a:latin typeface="Courier"/>
              </a:rPr>
              <a:t>   // Remainder of class definition</a:t>
            </a:r>
          </a:p>
          <a:p>
            <a:pPr marL="402336" lvl="1" indent="0" algn="just">
              <a:buNone/>
            </a:pPr>
            <a:r>
              <a:rPr lang="en-US" sz="1600" dirty="0">
                <a:latin typeface="Courier"/>
              </a:rPr>
              <a:t>}</a:t>
            </a:r>
            <a:endParaRPr lang="en-US" sz="2400" dirty="0"/>
          </a:p>
        </p:txBody>
      </p:sp>
    </p:spTree>
    <p:extLst>
      <p:ext uri="{BB962C8B-B14F-4D97-AF65-F5344CB8AC3E}">
        <p14:creationId xmlns:p14="http://schemas.microsoft.com/office/powerpoint/2010/main" val="2248378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Encapsulation</a:t>
            </a:r>
          </a:p>
        </p:txBody>
      </p:sp>
    </p:spTree>
    <p:extLst>
      <p:ext uri="{BB962C8B-B14F-4D97-AF65-F5344CB8AC3E}">
        <p14:creationId xmlns:p14="http://schemas.microsoft.com/office/powerpoint/2010/main" val="173302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Encapsulation</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b="1" dirty="0"/>
              <a:t>Encapsulation</a:t>
            </a:r>
            <a:r>
              <a:rPr lang="en-US" sz="2400" dirty="0"/>
              <a:t> is one of the four fundamental OOP concepts. The other three are inheritance, polymorphism, and abstraction.</a:t>
            </a:r>
          </a:p>
          <a:p>
            <a:pPr algn="just"/>
            <a:r>
              <a:rPr lang="en-US" sz="2400" dirty="0"/>
              <a:t>Encapsulation in Java is a mechanism of wrapping the data (variables) and code acting on the data (methods) together as a single unit. In encapsulation, the variables of a class will be hidden from other classes, and can be accessed only through the methods of their current class. Therefore, it is also known as </a:t>
            </a:r>
            <a:r>
              <a:rPr lang="en-US" sz="2400" b="1" dirty="0"/>
              <a:t>data hiding</a:t>
            </a:r>
            <a:r>
              <a:rPr lang="en-US" sz="2400" dirty="0"/>
              <a:t>.</a:t>
            </a:r>
          </a:p>
          <a:p>
            <a:pPr algn="just"/>
            <a:r>
              <a:rPr lang="en-US" sz="2400" dirty="0"/>
              <a:t>To achieve encapsulation in Java −</a:t>
            </a:r>
          </a:p>
          <a:p>
            <a:pPr lvl="1" algn="just"/>
            <a:r>
              <a:rPr lang="en-US" sz="2000" dirty="0"/>
              <a:t>Declare the variables of a class as private.</a:t>
            </a:r>
          </a:p>
          <a:p>
            <a:pPr lvl="1" algn="just"/>
            <a:r>
              <a:rPr lang="en-US" sz="2000" dirty="0"/>
              <a:t>Provide public setter and getter methods to modify and view the variables values.</a:t>
            </a:r>
          </a:p>
        </p:txBody>
      </p:sp>
    </p:spTree>
    <p:extLst>
      <p:ext uri="{BB962C8B-B14F-4D97-AF65-F5344CB8AC3E}">
        <p14:creationId xmlns:p14="http://schemas.microsoft.com/office/powerpoint/2010/main" val="240040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660400"/>
          </a:xfrm>
        </p:spPr>
        <p:txBody>
          <a:bodyPr>
            <a:normAutofit fontScale="90000"/>
          </a:bodyPr>
          <a:lstStyle/>
          <a:p>
            <a:r>
              <a:rPr lang="en-US" dirty="0"/>
              <a:t>Encapsulation</a:t>
            </a:r>
          </a:p>
        </p:txBody>
      </p:sp>
      <p:sp>
        <p:nvSpPr>
          <p:cNvPr id="3" name="Content Placeholder 2"/>
          <p:cNvSpPr>
            <a:spLocks noGrp="1"/>
          </p:cNvSpPr>
          <p:nvPr>
            <p:ph idx="1"/>
          </p:nvPr>
        </p:nvSpPr>
        <p:spPr>
          <a:xfrm>
            <a:off x="609600" y="1295400"/>
            <a:ext cx="10972800" cy="5219700"/>
          </a:xfrm>
        </p:spPr>
        <p:txBody>
          <a:bodyPr>
            <a:noAutofit/>
          </a:bodyPr>
          <a:lstStyle/>
          <a:p>
            <a:pPr marL="109728" indent="0" algn="just">
              <a:buNone/>
            </a:pPr>
            <a:r>
              <a:rPr lang="en-US" sz="1000" dirty="0">
                <a:latin typeface="Courier"/>
              </a:rPr>
              <a:t>public class </a:t>
            </a:r>
            <a:r>
              <a:rPr lang="en-US" sz="1000" dirty="0" err="1">
                <a:latin typeface="Courier"/>
              </a:rPr>
              <a:t>EncapTest</a:t>
            </a:r>
            <a:r>
              <a:rPr lang="en-US" sz="1000" dirty="0">
                <a:latin typeface="Courier"/>
              </a:rPr>
              <a:t> {</a:t>
            </a:r>
          </a:p>
          <a:p>
            <a:pPr marL="109728" indent="0" algn="just">
              <a:buNone/>
            </a:pPr>
            <a:r>
              <a:rPr lang="en-US" sz="1000" dirty="0">
                <a:latin typeface="Courier"/>
              </a:rPr>
              <a:t>   private String name;</a:t>
            </a:r>
          </a:p>
          <a:p>
            <a:pPr marL="109728" indent="0" algn="just">
              <a:buNone/>
            </a:pPr>
            <a:r>
              <a:rPr lang="en-US" sz="1000" dirty="0">
                <a:latin typeface="Courier"/>
              </a:rPr>
              <a:t>   private String </a:t>
            </a:r>
            <a:r>
              <a:rPr lang="en-US" sz="1000" dirty="0" err="1">
                <a:latin typeface="Courier"/>
              </a:rPr>
              <a:t>idNum</a:t>
            </a:r>
            <a:r>
              <a:rPr lang="en-US" sz="1000" dirty="0">
                <a:latin typeface="Courier"/>
              </a:rPr>
              <a:t>;</a:t>
            </a:r>
          </a:p>
          <a:p>
            <a:pPr marL="109728" indent="0" algn="just">
              <a:buNone/>
            </a:pPr>
            <a:r>
              <a:rPr lang="en-US" sz="1000" dirty="0">
                <a:latin typeface="Courier"/>
              </a:rPr>
              <a:t>   private </a:t>
            </a:r>
            <a:r>
              <a:rPr lang="en-US" sz="1000" dirty="0" err="1">
                <a:latin typeface="Courier"/>
              </a:rPr>
              <a:t>int</a:t>
            </a:r>
            <a:r>
              <a:rPr lang="en-US" sz="1000" dirty="0">
                <a:latin typeface="Courier"/>
              </a:rPr>
              <a:t> age;</a:t>
            </a:r>
          </a:p>
          <a:p>
            <a:pPr marL="109728" indent="0" algn="just">
              <a:buNone/>
            </a:pPr>
            <a:endParaRPr lang="en-US" sz="1000" dirty="0">
              <a:latin typeface="Courier"/>
            </a:endParaRPr>
          </a:p>
          <a:p>
            <a:pPr marL="109728" indent="0" algn="just">
              <a:buNone/>
            </a:pPr>
            <a:r>
              <a:rPr lang="en-US" sz="1000" dirty="0">
                <a:latin typeface="Courier"/>
              </a:rPr>
              <a:t>   public </a:t>
            </a:r>
            <a:r>
              <a:rPr lang="en-US" sz="1000" dirty="0" err="1">
                <a:latin typeface="Courier"/>
              </a:rPr>
              <a:t>int</a:t>
            </a:r>
            <a:r>
              <a:rPr lang="en-US" sz="1000" dirty="0">
                <a:latin typeface="Courier"/>
              </a:rPr>
              <a:t> </a:t>
            </a:r>
            <a:r>
              <a:rPr lang="en-US" sz="1000" dirty="0" err="1">
                <a:latin typeface="Courier"/>
              </a:rPr>
              <a:t>getAge</a:t>
            </a:r>
            <a:r>
              <a:rPr lang="en-US" sz="1000" dirty="0">
                <a:latin typeface="Courier"/>
              </a:rPr>
              <a:t>() {</a:t>
            </a:r>
          </a:p>
          <a:p>
            <a:pPr marL="109728" indent="0" algn="just">
              <a:buNone/>
            </a:pPr>
            <a:r>
              <a:rPr lang="en-US" sz="1000" dirty="0">
                <a:latin typeface="Courier"/>
              </a:rPr>
              <a:t>      return age;</a:t>
            </a:r>
          </a:p>
          <a:p>
            <a:pPr marL="109728" indent="0" algn="just">
              <a:buNone/>
            </a:pPr>
            <a:r>
              <a:rPr lang="en-US" sz="1000" dirty="0">
                <a:latin typeface="Courier"/>
              </a:rPr>
              <a:t>   }</a:t>
            </a:r>
          </a:p>
          <a:p>
            <a:pPr marL="109728" indent="0" algn="just">
              <a:buNone/>
            </a:pPr>
            <a:r>
              <a:rPr lang="en-US" sz="1000" dirty="0">
                <a:latin typeface="Courier"/>
              </a:rPr>
              <a:t>   public String </a:t>
            </a:r>
            <a:r>
              <a:rPr lang="en-US" sz="1000" dirty="0" err="1">
                <a:latin typeface="Courier"/>
              </a:rPr>
              <a:t>getName</a:t>
            </a:r>
            <a:r>
              <a:rPr lang="en-US" sz="1000" dirty="0">
                <a:latin typeface="Courier"/>
              </a:rPr>
              <a:t>() {</a:t>
            </a:r>
          </a:p>
          <a:p>
            <a:pPr marL="109728" indent="0" algn="just">
              <a:buNone/>
            </a:pPr>
            <a:r>
              <a:rPr lang="en-US" sz="1000" dirty="0">
                <a:latin typeface="Courier"/>
              </a:rPr>
              <a:t>      return name;</a:t>
            </a:r>
          </a:p>
          <a:p>
            <a:pPr marL="109728" indent="0" algn="just">
              <a:buNone/>
            </a:pPr>
            <a:r>
              <a:rPr lang="en-US" sz="1000" dirty="0">
                <a:latin typeface="Courier"/>
              </a:rPr>
              <a:t>   }</a:t>
            </a:r>
          </a:p>
          <a:p>
            <a:pPr marL="109728" indent="0" algn="just">
              <a:buNone/>
            </a:pPr>
            <a:r>
              <a:rPr lang="en-US" sz="1000" dirty="0">
                <a:latin typeface="Courier"/>
              </a:rPr>
              <a:t>   public String </a:t>
            </a:r>
            <a:r>
              <a:rPr lang="en-US" sz="1000" dirty="0" err="1">
                <a:latin typeface="Courier"/>
              </a:rPr>
              <a:t>getIdNum</a:t>
            </a:r>
            <a:r>
              <a:rPr lang="en-US" sz="1000" dirty="0">
                <a:latin typeface="Courier"/>
              </a:rPr>
              <a:t>() {</a:t>
            </a:r>
          </a:p>
          <a:p>
            <a:pPr marL="109728" indent="0" algn="just">
              <a:buNone/>
            </a:pPr>
            <a:r>
              <a:rPr lang="en-US" sz="1000" dirty="0">
                <a:latin typeface="Courier"/>
              </a:rPr>
              <a:t>      return </a:t>
            </a:r>
            <a:r>
              <a:rPr lang="en-US" sz="1000" dirty="0" err="1">
                <a:latin typeface="Courier"/>
              </a:rPr>
              <a:t>idNum</a:t>
            </a:r>
            <a:r>
              <a:rPr lang="en-US" sz="1000" dirty="0">
                <a:latin typeface="Courier"/>
              </a:rPr>
              <a:t>;</a:t>
            </a:r>
          </a:p>
          <a:p>
            <a:pPr marL="109728" indent="0" algn="just">
              <a:buNone/>
            </a:pPr>
            <a:r>
              <a:rPr lang="en-US" sz="1000" dirty="0">
                <a:latin typeface="Courier"/>
              </a:rPr>
              <a:t>   }</a:t>
            </a:r>
          </a:p>
          <a:p>
            <a:pPr marL="109728" indent="0" algn="just">
              <a:buNone/>
            </a:pPr>
            <a:r>
              <a:rPr lang="en-US" sz="1000" dirty="0">
                <a:latin typeface="Courier"/>
              </a:rPr>
              <a:t>   public void </a:t>
            </a:r>
            <a:r>
              <a:rPr lang="en-US" sz="1000" dirty="0" err="1">
                <a:latin typeface="Courier"/>
              </a:rPr>
              <a:t>setAge</a:t>
            </a:r>
            <a:r>
              <a:rPr lang="en-US" sz="1000" dirty="0">
                <a:latin typeface="Courier"/>
              </a:rPr>
              <a:t>( </a:t>
            </a:r>
            <a:r>
              <a:rPr lang="en-US" sz="1000" dirty="0" err="1">
                <a:latin typeface="Courier"/>
              </a:rPr>
              <a:t>int</a:t>
            </a:r>
            <a:r>
              <a:rPr lang="en-US" sz="1000" dirty="0">
                <a:latin typeface="Courier"/>
              </a:rPr>
              <a:t> </a:t>
            </a:r>
            <a:r>
              <a:rPr lang="en-US" sz="1000" dirty="0" err="1">
                <a:latin typeface="Courier"/>
              </a:rPr>
              <a:t>newAge</a:t>
            </a:r>
            <a:r>
              <a:rPr lang="en-US" sz="1000" dirty="0">
                <a:latin typeface="Courier"/>
              </a:rPr>
              <a:t>) {</a:t>
            </a:r>
          </a:p>
          <a:p>
            <a:pPr marL="109728" indent="0" algn="just">
              <a:buNone/>
            </a:pPr>
            <a:r>
              <a:rPr lang="en-US" sz="1000" dirty="0">
                <a:latin typeface="Courier"/>
              </a:rPr>
              <a:t>      age = </a:t>
            </a:r>
            <a:r>
              <a:rPr lang="en-US" sz="1000" dirty="0" err="1">
                <a:latin typeface="Courier"/>
              </a:rPr>
              <a:t>newAge</a:t>
            </a:r>
            <a:r>
              <a:rPr lang="en-US" sz="1000" dirty="0">
                <a:latin typeface="Courier"/>
              </a:rPr>
              <a:t>;</a:t>
            </a:r>
          </a:p>
          <a:p>
            <a:pPr marL="109728" indent="0" algn="just">
              <a:buNone/>
            </a:pPr>
            <a:r>
              <a:rPr lang="en-US" sz="1000" dirty="0">
                <a:latin typeface="Courier"/>
              </a:rPr>
              <a:t>   }</a:t>
            </a:r>
          </a:p>
          <a:p>
            <a:pPr marL="109728" indent="0" algn="just">
              <a:buNone/>
            </a:pPr>
            <a:r>
              <a:rPr lang="en-US" sz="1000" dirty="0">
                <a:latin typeface="Courier"/>
              </a:rPr>
              <a:t>   public void </a:t>
            </a:r>
            <a:r>
              <a:rPr lang="en-US" sz="1000" dirty="0" err="1">
                <a:latin typeface="Courier"/>
              </a:rPr>
              <a:t>setName</a:t>
            </a:r>
            <a:r>
              <a:rPr lang="en-US" sz="1000" dirty="0">
                <a:latin typeface="Courier"/>
              </a:rPr>
              <a:t>(String </a:t>
            </a:r>
            <a:r>
              <a:rPr lang="en-US" sz="1000" dirty="0" err="1">
                <a:latin typeface="Courier"/>
              </a:rPr>
              <a:t>newName</a:t>
            </a:r>
            <a:r>
              <a:rPr lang="en-US" sz="1000" dirty="0">
                <a:latin typeface="Courier"/>
              </a:rPr>
              <a:t>) {</a:t>
            </a:r>
          </a:p>
          <a:p>
            <a:pPr marL="109728" indent="0" algn="just">
              <a:buNone/>
            </a:pPr>
            <a:r>
              <a:rPr lang="en-US" sz="1000" dirty="0">
                <a:latin typeface="Courier"/>
              </a:rPr>
              <a:t>      name = </a:t>
            </a:r>
            <a:r>
              <a:rPr lang="en-US" sz="1000" dirty="0" err="1">
                <a:latin typeface="Courier"/>
              </a:rPr>
              <a:t>newName</a:t>
            </a:r>
            <a:r>
              <a:rPr lang="en-US" sz="1000" dirty="0">
                <a:latin typeface="Courier"/>
              </a:rPr>
              <a:t>;</a:t>
            </a:r>
          </a:p>
          <a:p>
            <a:pPr marL="109728" indent="0" algn="just">
              <a:buNone/>
            </a:pPr>
            <a:r>
              <a:rPr lang="en-US" sz="1000" dirty="0">
                <a:latin typeface="Courier"/>
              </a:rPr>
              <a:t>   }</a:t>
            </a:r>
          </a:p>
          <a:p>
            <a:pPr marL="109728" indent="0" algn="just">
              <a:buNone/>
            </a:pPr>
            <a:r>
              <a:rPr lang="en-US" sz="1000" dirty="0">
                <a:latin typeface="Courier"/>
              </a:rPr>
              <a:t>   public void </a:t>
            </a:r>
            <a:r>
              <a:rPr lang="en-US" sz="1000" dirty="0" err="1">
                <a:latin typeface="Courier"/>
              </a:rPr>
              <a:t>setIdNum</a:t>
            </a:r>
            <a:r>
              <a:rPr lang="en-US" sz="1000" dirty="0">
                <a:latin typeface="Courier"/>
              </a:rPr>
              <a:t>( String </a:t>
            </a:r>
            <a:r>
              <a:rPr lang="en-US" sz="1000" dirty="0" err="1">
                <a:latin typeface="Courier"/>
              </a:rPr>
              <a:t>newId</a:t>
            </a:r>
            <a:r>
              <a:rPr lang="en-US" sz="1000" dirty="0">
                <a:latin typeface="Courier"/>
              </a:rPr>
              <a:t>) {</a:t>
            </a:r>
          </a:p>
          <a:p>
            <a:pPr marL="109728" indent="0" algn="just">
              <a:buNone/>
            </a:pPr>
            <a:r>
              <a:rPr lang="en-US" sz="1000" dirty="0">
                <a:latin typeface="Courier"/>
              </a:rPr>
              <a:t>      </a:t>
            </a:r>
            <a:r>
              <a:rPr lang="en-US" sz="1000" dirty="0" err="1">
                <a:latin typeface="Courier"/>
              </a:rPr>
              <a:t>idNum</a:t>
            </a:r>
            <a:r>
              <a:rPr lang="en-US" sz="1000" dirty="0">
                <a:latin typeface="Courier"/>
              </a:rPr>
              <a:t> = </a:t>
            </a:r>
            <a:r>
              <a:rPr lang="en-US" sz="1000" dirty="0" err="1">
                <a:latin typeface="Courier"/>
              </a:rPr>
              <a:t>newId</a:t>
            </a:r>
            <a:r>
              <a:rPr lang="en-US" sz="1000" dirty="0">
                <a:latin typeface="Courier"/>
              </a:rPr>
              <a:t>;</a:t>
            </a:r>
          </a:p>
          <a:p>
            <a:pPr marL="109728" indent="0" algn="just">
              <a:buNone/>
            </a:pPr>
            <a:r>
              <a:rPr lang="en-US" sz="1000" dirty="0">
                <a:latin typeface="Courier"/>
              </a:rPr>
              <a:t>   }</a:t>
            </a:r>
          </a:p>
          <a:p>
            <a:pPr marL="109728" indent="0" algn="just">
              <a:buNone/>
            </a:pPr>
            <a:r>
              <a:rPr lang="en-US" sz="1000" dirty="0">
                <a:latin typeface="Courier"/>
              </a:rPr>
              <a:t>}</a:t>
            </a:r>
            <a:endParaRPr lang="en-US" sz="900" dirty="0">
              <a:latin typeface="Courier"/>
            </a:endParaRPr>
          </a:p>
        </p:txBody>
      </p:sp>
    </p:spTree>
    <p:extLst>
      <p:ext uri="{BB962C8B-B14F-4D97-AF65-F5344CB8AC3E}">
        <p14:creationId xmlns:p14="http://schemas.microsoft.com/office/powerpoint/2010/main" val="92442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Encapsulation</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000" dirty="0"/>
              <a:t>The public </a:t>
            </a:r>
            <a:r>
              <a:rPr lang="en-US" sz="2000" dirty="0" err="1"/>
              <a:t>setXXX</a:t>
            </a:r>
            <a:r>
              <a:rPr lang="en-US" sz="2000" dirty="0"/>
              <a:t>() and </a:t>
            </a:r>
            <a:r>
              <a:rPr lang="en-US" sz="2000" dirty="0" err="1"/>
              <a:t>getXXX</a:t>
            </a:r>
            <a:r>
              <a:rPr lang="en-US" sz="2000" dirty="0"/>
              <a:t>() methods are the access points of the instance variables of the </a:t>
            </a:r>
            <a:r>
              <a:rPr lang="en-US" sz="2000" dirty="0" err="1"/>
              <a:t>EncapTest</a:t>
            </a:r>
            <a:r>
              <a:rPr lang="en-US" sz="2000" dirty="0"/>
              <a:t> class. Normally, these methods are referred as getters and setters. Therefore, any class that wants to access the variables should access them through these getters and setters.</a:t>
            </a:r>
          </a:p>
          <a:p>
            <a:pPr algn="just"/>
            <a:r>
              <a:rPr lang="en-US" sz="2000" dirty="0" smtClean="0"/>
              <a:t>The </a:t>
            </a:r>
            <a:r>
              <a:rPr lang="en-US" sz="2000" dirty="0"/>
              <a:t>variables of the </a:t>
            </a:r>
            <a:r>
              <a:rPr lang="en-US" sz="2000" dirty="0" err="1"/>
              <a:t>EncapTest</a:t>
            </a:r>
            <a:r>
              <a:rPr lang="en-US" sz="2000" dirty="0"/>
              <a:t> class can be accessed using the following program −</a:t>
            </a:r>
          </a:p>
          <a:p>
            <a:pPr algn="just"/>
            <a:endParaRPr lang="en-US" sz="2000" dirty="0"/>
          </a:p>
          <a:p>
            <a:pPr marL="402336" lvl="1" indent="0" algn="just">
              <a:buNone/>
            </a:pPr>
            <a:r>
              <a:rPr lang="en-US" sz="1600" dirty="0">
                <a:latin typeface="Courier"/>
              </a:rPr>
              <a:t>public class </a:t>
            </a:r>
            <a:r>
              <a:rPr lang="en-US" sz="1600" dirty="0" err="1">
                <a:latin typeface="Courier"/>
              </a:rPr>
              <a:t>RunEncap</a:t>
            </a:r>
            <a:r>
              <a:rPr lang="en-US" sz="1600" dirty="0">
                <a:latin typeface="Courier"/>
              </a:rPr>
              <a:t> </a:t>
            </a:r>
            <a:r>
              <a:rPr lang="en-US" sz="1600" dirty="0" smtClean="0">
                <a:latin typeface="Courier"/>
              </a:rPr>
              <a:t>{</a:t>
            </a:r>
            <a:endParaRPr lang="en-US" sz="1600" dirty="0">
              <a:latin typeface="Courier"/>
            </a:endParaRPr>
          </a:p>
          <a:p>
            <a:pPr marL="402336" lvl="1" indent="0" algn="just">
              <a:buNone/>
            </a:pPr>
            <a:r>
              <a:rPr lang="en-US" sz="1600" dirty="0">
                <a:latin typeface="Courier"/>
              </a:rPr>
              <a:t>   public static void main(String </a:t>
            </a:r>
            <a:r>
              <a:rPr lang="en-US" sz="1600" dirty="0" err="1">
                <a:latin typeface="Courier"/>
              </a:rPr>
              <a:t>args</a:t>
            </a:r>
            <a:r>
              <a:rPr lang="en-US" sz="1600" dirty="0">
                <a:latin typeface="Courier"/>
              </a:rPr>
              <a:t>[]) {</a:t>
            </a:r>
          </a:p>
          <a:p>
            <a:pPr marL="402336" lvl="1" indent="0" algn="just">
              <a:buNone/>
            </a:pPr>
            <a:r>
              <a:rPr lang="en-US" sz="1600" dirty="0">
                <a:latin typeface="Courier"/>
              </a:rPr>
              <a:t>      </a:t>
            </a:r>
            <a:r>
              <a:rPr lang="en-US" sz="1600" dirty="0" err="1">
                <a:latin typeface="Courier"/>
              </a:rPr>
              <a:t>EncapTest</a:t>
            </a:r>
            <a:r>
              <a:rPr lang="en-US" sz="1600" dirty="0">
                <a:latin typeface="Courier"/>
              </a:rPr>
              <a:t> </a:t>
            </a:r>
            <a:r>
              <a:rPr lang="en-US" sz="1600" dirty="0" err="1">
                <a:latin typeface="Courier"/>
              </a:rPr>
              <a:t>encap</a:t>
            </a:r>
            <a:r>
              <a:rPr lang="en-US" sz="1600" dirty="0">
                <a:latin typeface="Courier"/>
              </a:rPr>
              <a:t> = new </a:t>
            </a:r>
            <a:r>
              <a:rPr lang="en-US" sz="1600" dirty="0" err="1">
                <a:latin typeface="Courier"/>
              </a:rPr>
              <a:t>EncapTest</a:t>
            </a:r>
            <a:r>
              <a:rPr lang="en-US" sz="1600" dirty="0">
                <a:latin typeface="Courier"/>
              </a:rPr>
              <a:t>();</a:t>
            </a:r>
          </a:p>
          <a:p>
            <a:pPr marL="402336" lvl="1" indent="0" algn="just">
              <a:buNone/>
            </a:pPr>
            <a:r>
              <a:rPr lang="en-US" sz="1600" dirty="0">
                <a:latin typeface="Courier"/>
              </a:rPr>
              <a:t>      </a:t>
            </a:r>
            <a:r>
              <a:rPr lang="en-US" sz="1600" dirty="0" err="1">
                <a:latin typeface="Courier"/>
              </a:rPr>
              <a:t>encap.setName</a:t>
            </a:r>
            <a:r>
              <a:rPr lang="en-US" sz="1600" dirty="0">
                <a:latin typeface="Courier"/>
              </a:rPr>
              <a:t>("James");</a:t>
            </a:r>
          </a:p>
          <a:p>
            <a:pPr marL="402336" lvl="1" indent="0" algn="just">
              <a:buNone/>
            </a:pPr>
            <a:r>
              <a:rPr lang="en-US" sz="1600" dirty="0">
                <a:latin typeface="Courier"/>
              </a:rPr>
              <a:t>      </a:t>
            </a:r>
            <a:r>
              <a:rPr lang="en-US" sz="1600" dirty="0" err="1">
                <a:latin typeface="Courier"/>
              </a:rPr>
              <a:t>encap.setAge</a:t>
            </a:r>
            <a:r>
              <a:rPr lang="en-US" sz="1600" dirty="0">
                <a:latin typeface="Courier"/>
              </a:rPr>
              <a:t>(20);</a:t>
            </a:r>
          </a:p>
          <a:p>
            <a:pPr marL="402336" lvl="1" indent="0" algn="just">
              <a:buNone/>
            </a:pPr>
            <a:r>
              <a:rPr lang="en-US" sz="1600" dirty="0">
                <a:latin typeface="Courier"/>
              </a:rPr>
              <a:t>      </a:t>
            </a:r>
            <a:r>
              <a:rPr lang="en-US" sz="1600" dirty="0" err="1">
                <a:latin typeface="Courier"/>
              </a:rPr>
              <a:t>encap.setIdNum</a:t>
            </a:r>
            <a:r>
              <a:rPr lang="en-US" sz="1600" dirty="0">
                <a:latin typeface="Courier"/>
              </a:rPr>
              <a:t>("12343ms");</a:t>
            </a:r>
          </a:p>
          <a:p>
            <a:pPr marL="402336" lvl="1" indent="0" algn="just">
              <a:buNone/>
            </a:pPr>
            <a:endParaRPr lang="en-US" sz="1600" dirty="0">
              <a:latin typeface="Courier"/>
            </a:endParaRPr>
          </a:p>
          <a:p>
            <a:pPr marL="402336" lvl="1" indent="0" algn="just">
              <a:buNone/>
            </a:pPr>
            <a:r>
              <a:rPr lang="en-US" sz="1600" dirty="0">
                <a:latin typeface="Courier"/>
              </a:rPr>
              <a:t>      </a:t>
            </a:r>
            <a:r>
              <a:rPr lang="en-US" sz="1600" dirty="0" err="1">
                <a:latin typeface="Courier"/>
              </a:rPr>
              <a:t>System.out.print</a:t>
            </a:r>
            <a:r>
              <a:rPr lang="en-US" sz="1600" dirty="0">
                <a:latin typeface="Courier"/>
              </a:rPr>
              <a:t>("Name : " + </a:t>
            </a:r>
            <a:r>
              <a:rPr lang="en-US" sz="1600" dirty="0" err="1">
                <a:latin typeface="Courier"/>
              </a:rPr>
              <a:t>encap.getName</a:t>
            </a:r>
            <a:r>
              <a:rPr lang="en-US" sz="1600" dirty="0">
                <a:latin typeface="Courier"/>
              </a:rPr>
              <a:t>() + " Age : " + </a:t>
            </a:r>
            <a:r>
              <a:rPr lang="en-US" sz="1600" dirty="0" err="1">
                <a:latin typeface="Courier"/>
              </a:rPr>
              <a:t>encap.getAge</a:t>
            </a:r>
            <a:r>
              <a:rPr lang="en-US" sz="1600" dirty="0">
                <a:latin typeface="Courier"/>
              </a:rPr>
              <a:t>());</a:t>
            </a:r>
          </a:p>
          <a:p>
            <a:pPr marL="402336" lvl="1" indent="0" algn="just">
              <a:buNone/>
            </a:pPr>
            <a:r>
              <a:rPr lang="en-US" sz="1600" dirty="0">
                <a:latin typeface="Courier"/>
              </a:rPr>
              <a:t>   }</a:t>
            </a:r>
          </a:p>
          <a:p>
            <a:pPr marL="402336" lvl="1" indent="0" algn="just">
              <a:buNone/>
            </a:pPr>
            <a:r>
              <a:rPr lang="en-US" sz="1600" dirty="0">
                <a:latin typeface="Courier"/>
              </a:rPr>
              <a:t>}</a:t>
            </a:r>
          </a:p>
        </p:txBody>
      </p:sp>
    </p:spTree>
    <p:extLst>
      <p:ext uri="{BB962C8B-B14F-4D97-AF65-F5344CB8AC3E}">
        <p14:creationId xmlns:p14="http://schemas.microsoft.com/office/powerpoint/2010/main" val="227096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Encapsulation</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Output</a:t>
            </a:r>
          </a:p>
          <a:p>
            <a:pPr algn="just"/>
            <a:endParaRPr lang="en-US" dirty="0"/>
          </a:p>
          <a:p>
            <a:pPr marL="402336" lvl="1" indent="0" algn="just">
              <a:buNone/>
            </a:pPr>
            <a:r>
              <a:rPr lang="en-US" sz="2000" dirty="0">
                <a:latin typeface="Courier"/>
              </a:rPr>
              <a:t>Name : James Age : 20</a:t>
            </a:r>
            <a:endParaRPr lang="en-US" sz="2400" dirty="0">
              <a:latin typeface="Courier"/>
            </a:endParaRPr>
          </a:p>
          <a:p>
            <a:pPr algn="just"/>
            <a:endParaRPr lang="en-US" dirty="0"/>
          </a:p>
          <a:p>
            <a:pPr algn="just"/>
            <a:r>
              <a:rPr lang="en-US" dirty="0"/>
              <a:t>Benefits of Encapsulation</a:t>
            </a:r>
          </a:p>
          <a:p>
            <a:pPr lvl="1" algn="just"/>
            <a:r>
              <a:rPr lang="en-US" dirty="0"/>
              <a:t>The fields of a class can be made read-only or write-only.</a:t>
            </a:r>
          </a:p>
          <a:p>
            <a:pPr lvl="1" algn="just"/>
            <a:r>
              <a:rPr lang="en-US" dirty="0"/>
              <a:t>A class can have total control over what is stored in its fields.</a:t>
            </a:r>
            <a:endParaRPr lang="en-US" sz="1800" dirty="0">
              <a:latin typeface="Courier"/>
            </a:endParaRPr>
          </a:p>
        </p:txBody>
      </p:sp>
    </p:spTree>
    <p:extLst>
      <p:ext uri="{BB962C8B-B14F-4D97-AF65-F5344CB8AC3E}">
        <p14:creationId xmlns:p14="http://schemas.microsoft.com/office/powerpoint/2010/main" val="393259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6900"/>
            <a:ext cx="10972800" cy="660400"/>
          </a:xfrm>
        </p:spPr>
        <p:txBody>
          <a:bodyPr>
            <a:normAutofit fontScale="90000"/>
          </a:bodyPr>
          <a:lstStyle/>
          <a:p>
            <a:r>
              <a:rPr lang="en-US" dirty="0"/>
              <a:t>extends Keyword</a:t>
            </a:r>
          </a:p>
        </p:txBody>
      </p:sp>
      <p:sp>
        <p:nvSpPr>
          <p:cNvPr id="3" name="Content Placeholder 2"/>
          <p:cNvSpPr>
            <a:spLocks noGrp="1"/>
          </p:cNvSpPr>
          <p:nvPr>
            <p:ph idx="1"/>
          </p:nvPr>
        </p:nvSpPr>
        <p:spPr>
          <a:xfrm>
            <a:off x="609600" y="1625600"/>
            <a:ext cx="10972800" cy="4813300"/>
          </a:xfrm>
        </p:spPr>
        <p:txBody>
          <a:bodyPr>
            <a:noAutofit/>
          </a:bodyPr>
          <a:lstStyle/>
          <a:p>
            <a:pPr algn="just"/>
            <a:r>
              <a:rPr lang="en-US" dirty="0">
                <a:latin typeface="+mj-lt"/>
              </a:rPr>
              <a:t>Output</a:t>
            </a:r>
          </a:p>
          <a:p>
            <a:pPr marL="109728" indent="0" algn="just">
              <a:buNone/>
            </a:pPr>
            <a:endParaRPr lang="en-US" dirty="0">
              <a:latin typeface="Courier"/>
            </a:endParaRPr>
          </a:p>
          <a:p>
            <a:pPr marL="402336" lvl="1" indent="0" algn="just">
              <a:buNone/>
            </a:pPr>
            <a:r>
              <a:rPr lang="en-US" sz="2200" dirty="0">
                <a:latin typeface="Courier"/>
              </a:rPr>
              <a:t>The sum of the given numbers:30</a:t>
            </a:r>
          </a:p>
          <a:p>
            <a:pPr marL="402336" lvl="1" indent="0" algn="just">
              <a:buNone/>
            </a:pPr>
            <a:r>
              <a:rPr lang="en-US" sz="2200" dirty="0">
                <a:latin typeface="Courier"/>
              </a:rPr>
              <a:t>The difference between the given numbers:10</a:t>
            </a:r>
          </a:p>
          <a:p>
            <a:pPr marL="402336" lvl="1" indent="0" algn="just">
              <a:buNone/>
            </a:pPr>
            <a:r>
              <a:rPr lang="en-US" sz="2200" dirty="0">
                <a:latin typeface="Courier"/>
              </a:rPr>
              <a:t>The product of the given numbers:200</a:t>
            </a:r>
          </a:p>
        </p:txBody>
      </p:sp>
    </p:spTree>
    <p:extLst>
      <p:ext uri="{BB962C8B-B14F-4D97-AF65-F5344CB8AC3E}">
        <p14:creationId xmlns:p14="http://schemas.microsoft.com/office/powerpoint/2010/main" val="77940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extends Keyword</a:t>
            </a:r>
          </a:p>
        </p:txBody>
      </p:sp>
      <p:sp>
        <p:nvSpPr>
          <p:cNvPr id="3" name="Content Placeholder 2"/>
          <p:cNvSpPr>
            <a:spLocks noGrp="1"/>
          </p:cNvSpPr>
          <p:nvPr>
            <p:ph idx="1"/>
          </p:nvPr>
        </p:nvSpPr>
        <p:spPr>
          <a:xfrm>
            <a:off x="609600" y="1868424"/>
            <a:ext cx="10972800" cy="4570476"/>
          </a:xfrm>
        </p:spPr>
        <p:txBody>
          <a:bodyPr>
            <a:noAutofit/>
          </a:bodyPr>
          <a:lstStyle/>
          <a:p>
            <a:pPr algn="just"/>
            <a:r>
              <a:rPr lang="en-US" sz="2400" dirty="0"/>
              <a:t>In the given program, when an object to </a:t>
            </a:r>
            <a:r>
              <a:rPr lang="en-US" sz="2400" b="1" dirty="0" err="1"/>
              <a:t>My_Calculation</a:t>
            </a:r>
            <a:r>
              <a:rPr lang="en-US" sz="2400" dirty="0"/>
              <a:t> class is created, a copy of the contents of the superclass is made within it. That is why, using the object of the subclass you can access the members of a superclass</a:t>
            </a:r>
            <a:r>
              <a:rPr lang="en-US" sz="2400" dirty="0" smtClean="0"/>
              <a:t>.</a:t>
            </a:r>
          </a:p>
          <a:p>
            <a:pPr algn="just"/>
            <a:endParaRPr lang="en-US" sz="2400" dirty="0"/>
          </a:p>
        </p:txBody>
      </p:sp>
      <p:pic>
        <p:nvPicPr>
          <p:cNvPr id="4" name="Picture 3"/>
          <p:cNvPicPr>
            <a:picLocks noChangeAspect="1"/>
          </p:cNvPicPr>
          <p:nvPr/>
        </p:nvPicPr>
        <p:blipFill>
          <a:blip r:embed="rId3"/>
          <a:stretch>
            <a:fillRect/>
          </a:stretch>
        </p:blipFill>
        <p:spPr>
          <a:xfrm>
            <a:off x="2939919" y="3524356"/>
            <a:ext cx="6312162" cy="2508144"/>
          </a:xfrm>
          <a:prstGeom prst="rect">
            <a:avLst/>
          </a:prstGeom>
        </p:spPr>
      </p:pic>
    </p:spTree>
    <p:extLst>
      <p:ext uri="{BB962C8B-B14F-4D97-AF65-F5344CB8AC3E}">
        <p14:creationId xmlns:p14="http://schemas.microsoft.com/office/powerpoint/2010/main" val="315357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extends Keyword</a:t>
            </a:r>
          </a:p>
        </p:txBody>
      </p:sp>
      <p:sp>
        <p:nvSpPr>
          <p:cNvPr id="3" name="Content Placeholder 2"/>
          <p:cNvSpPr>
            <a:spLocks noGrp="1"/>
          </p:cNvSpPr>
          <p:nvPr>
            <p:ph idx="1"/>
          </p:nvPr>
        </p:nvSpPr>
        <p:spPr>
          <a:xfrm>
            <a:off x="609600" y="1868424"/>
            <a:ext cx="10972800" cy="4570476"/>
          </a:xfrm>
        </p:spPr>
        <p:txBody>
          <a:bodyPr>
            <a:noAutofit/>
          </a:bodyPr>
          <a:lstStyle/>
          <a:p>
            <a:pPr algn="just"/>
            <a:r>
              <a:rPr lang="en-US" dirty="0"/>
              <a:t>The Superclass reference variable can hold the subclass object, but using that variable you can access only the members of the superclass, so to access the members of both classes it is recommended to always create reference variable to the subclass.</a:t>
            </a:r>
          </a:p>
          <a:p>
            <a:pPr algn="just"/>
            <a:r>
              <a:rPr lang="en-US" dirty="0"/>
              <a:t>If you consider the above program, you can instantiate the class as given below. </a:t>
            </a:r>
            <a:endParaRPr lang="en-US" dirty="0" smtClean="0"/>
          </a:p>
          <a:p>
            <a:pPr algn="just"/>
            <a:r>
              <a:rPr lang="en-US" dirty="0" smtClean="0"/>
              <a:t>But </a:t>
            </a:r>
            <a:r>
              <a:rPr lang="en-US" dirty="0"/>
              <a:t>using the superclass reference variable ( </a:t>
            </a:r>
            <a:r>
              <a:rPr lang="en-US" b="1" dirty="0" err="1"/>
              <a:t>cal</a:t>
            </a:r>
            <a:r>
              <a:rPr lang="en-US" dirty="0"/>
              <a:t> in this case) you cannot call the method </a:t>
            </a:r>
            <a:r>
              <a:rPr lang="en-US" b="1" dirty="0"/>
              <a:t>multiplication()</a:t>
            </a:r>
            <a:r>
              <a:rPr lang="en-US" dirty="0"/>
              <a:t>, which belongs to the subclass </a:t>
            </a:r>
            <a:r>
              <a:rPr lang="en-US" dirty="0" err="1"/>
              <a:t>My_Calculation</a:t>
            </a:r>
            <a:r>
              <a:rPr lang="en-US" dirty="0"/>
              <a:t>.</a:t>
            </a:r>
          </a:p>
        </p:txBody>
      </p:sp>
    </p:spTree>
    <p:extLst>
      <p:ext uri="{BB962C8B-B14F-4D97-AF65-F5344CB8AC3E}">
        <p14:creationId xmlns:p14="http://schemas.microsoft.com/office/powerpoint/2010/main" val="409428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666</TotalTime>
  <Words>4723</Words>
  <Application>Microsoft Office PowerPoint</Application>
  <PresentationFormat>Widescreen</PresentationFormat>
  <Paragraphs>854</Paragraphs>
  <Slides>70</Slides>
  <Notes>69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Calibri Light</vt:lpstr>
      <vt:lpstr>Courier</vt:lpstr>
      <vt:lpstr>g2academy - ppt template - v2</vt:lpstr>
      <vt:lpstr>JAVA BOOTCAMP  DAY 07</vt:lpstr>
      <vt:lpstr>Inheritance</vt:lpstr>
      <vt:lpstr>Inheritance</vt:lpstr>
      <vt:lpstr>extends Keyword</vt:lpstr>
      <vt:lpstr>extends Keyword</vt:lpstr>
      <vt:lpstr>extends Keyword</vt:lpstr>
      <vt:lpstr>extends Keyword</vt:lpstr>
      <vt:lpstr>extends Keyword</vt:lpstr>
      <vt:lpstr>extends Keyword</vt:lpstr>
      <vt:lpstr>extends Keyword</vt:lpstr>
      <vt:lpstr>The super keyword</vt:lpstr>
      <vt:lpstr>The super keyword</vt:lpstr>
      <vt:lpstr>The super keyword</vt:lpstr>
      <vt:lpstr>The super keyword</vt:lpstr>
      <vt:lpstr>The super keyword</vt:lpstr>
      <vt:lpstr>The super keyword</vt:lpstr>
      <vt:lpstr>Invoking Superclass Constructor</vt:lpstr>
      <vt:lpstr>Invoking Superclass Constructor</vt:lpstr>
      <vt:lpstr>Invoking Superclass Constructor</vt:lpstr>
      <vt:lpstr>IS-A Relationship</vt:lpstr>
      <vt:lpstr>IS-A Relationship</vt:lpstr>
      <vt:lpstr>IS-A Relationship</vt:lpstr>
      <vt:lpstr>IS-A Relationship</vt:lpstr>
      <vt:lpstr>IS-A Relationship</vt:lpstr>
      <vt:lpstr>IS-A Relationship</vt:lpstr>
      <vt:lpstr>The instanceof Keyword</vt:lpstr>
      <vt:lpstr>HAS-A relationship</vt:lpstr>
      <vt:lpstr>HAS-A relationship</vt:lpstr>
      <vt:lpstr>Types of Inheritance</vt:lpstr>
      <vt:lpstr>Types of Inheritance</vt:lpstr>
      <vt:lpstr>Overriding</vt:lpstr>
      <vt:lpstr>Overriding</vt:lpstr>
      <vt:lpstr>Overriding</vt:lpstr>
      <vt:lpstr>Overriding</vt:lpstr>
      <vt:lpstr>Overriding</vt:lpstr>
      <vt:lpstr>Overriding</vt:lpstr>
      <vt:lpstr>Rules for Method Overriding</vt:lpstr>
      <vt:lpstr>Rules for Method Overriding</vt:lpstr>
      <vt:lpstr>Using the super Keyword</vt:lpstr>
      <vt:lpstr>Polymorphism</vt:lpstr>
      <vt:lpstr>Polymorphism</vt:lpstr>
      <vt:lpstr>Polymorphism</vt:lpstr>
      <vt:lpstr>Polymorphism</vt:lpstr>
      <vt:lpstr>Polymorphism</vt:lpstr>
      <vt:lpstr>Virtual Methods</vt:lpstr>
      <vt:lpstr>Virtual Methods</vt:lpstr>
      <vt:lpstr>Virtual Methods</vt:lpstr>
      <vt:lpstr>Virtual Methods</vt:lpstr>
      <vt:lpstr>Virtual Methods</vt:lpstr>
      <vt:lpstr>Virtual Methods</vt:lpstr>
      <vt:lpstr>Virtual Methods</vt:lpstr>
      <vt:lpstr>Abstraction</vt:lpstr>
      <vt:lpstr>Abstraction</vt:lpstr>
      <vt:lpstr>Abstract Class</vt:lpstr>
      <vt:lpstr>Abstract Class</vt:lpstr>
      <vt:lpstr>Abstract Class</vt:lpstr>
      <vt:lpstr>Abstract Class</vt:lpstr>
      <vt:lpstr>Abstract Class</vt:lpstr>
      <vt:lpstr>Inheriting the Abstract Class</vt:lpstr>
      <vt:lpstr>Inheriting the Abstract Class</vt:lpstr>
      <vt:lpstr>Inheriting the Abstract Class</vt:lpstr>
      <vt:lpstr>Abstract Methods</vt:lpstr>
      <vt:lpstr>Abstract Methods</vt:lpstr>
      <vt:lpstr>Abstract Methods</vt:lpstr>
      <vt:lpstr>Encapsulation</vt:lpstr>
      <vt:lpstr>Encapsulation</vt:lpstr>
      <vt:lpstr>Encapsulation</vt:lpstr>
      <vt:lpstr>Encapsulation</vt:lpstr>
      <vt:lpstr>Encapsulation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Sugeng Hary</cp:lastModifiedBy>
  <cp:revision>49</cp:revision>
  <dcterms:created xsi:type="dcterms:W3CDTF">2017-08-02T08:53:38Z</dcterms:created>
  <dcterms:modified xsi:type="dcterms:W3CDTF">2020-06-11T04:20:19Z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