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8" r:id="rId6"/>
    <p:sldId id="259" r:id="rId7"/>
    <p:sldId id="260" r:id="rId8"/>
    <p:sldId id="261" r:id="rId9"/>
    <p:sldId id="266" r:id="rId10"/>
    <p:sldId id="262" r:id="rId11"/>
    <p:sldId id="263" r:id="rId12"/>
    <p:sldId id="264" r:id="rId13"/>
    <p:sldId id="26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D23F511-45D5-4977-8F7A-6F0D38DA5B38}" v="10" dt="2024-04-06T21:02:00.979"/>
    <p1510:client id="{34F7BEB3-57DD-4356-84ED-50FBC3C71BDF}" v="18" dt="2024-04-07T05:45:09.841"/>
    <p1510:client id="{779DD85E-C637-4197-68EE-53FA8993275F}" v="33" dt="2024-04-07T17:12:20.039"/>
    <p1510:client id="{AA929452-68E4-EC1B-12DE-A3D034169787}" v="83" dt="2024-04-06T23:10:22.322"/>
    <p1510:client id="{DF1A749A-2AD0-5C64-0914-D9325996529F}" v="1436" dt="2024-04-07T01:02:54.8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48002-315D-49B1-B10F-137139C4BF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4896" y="1122363"/>
            <a:ext cx="7276733" cy="3381398"/>
          </a:xfrm>
        </p:spPr>
        <p:txBody>
          <a:bodyPr anchor="b">
            <a:normAutofit/>
          </a:bodyPr>
          <a:lstStyle>
            <a:lvl1pPr algn="l">
              <a:defRPr sz="4800" cap="none" spc="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4535E0-4D9C-4DCA-8569-64503C5DC1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4894" y="4612942"/>
            <a:ext cx="7276733" cy="1181683"/>
          </a:xfrm>
        </p:spPr>
        <p:txBody>
          <a:bodyPr>
            <a:normAutofit/>
          </a:bodyPr>
          <a:lstStyle>
            <a:lvl1pPr marL="0" indent="0" algn="l">
              <a:buNone/>
              <a:defRPr sz="18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83B68-70CF-4A98-948C-6EA4BD68D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EC2EF9-7F83-4AD3-B3F6-B9D4618D6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1B751B-3464-41CD-B728-A72BB191E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580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B5731-248B-49C2-93DE-8A3260C9F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D4D5C5-3D5A-4F3D-8A08-7053DACF1F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9E5372-3FC6-4227-B2DD-6CB24E651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C1B1B1-B637-4E46-B64C-F082B54C2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5567AD-4B78-41F6-B814-726D4BD4C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271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674D5E-67E6-4C23-B80A-0C66B53315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76299"/>
            <a:ext cx="2628900" cy="5181601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FEFF2A-08E8-447D-85C7-7D5A9C422C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76299"/>
            <a:ext cx="773430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0030D-E580-4B0C-B5A8-2C8A094D9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2DCAEB-1B6E-492E-918E-47179AF48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AE4A38-A745-436E-9E33-63B9F81C0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537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BFD42-94A9-4345-AF38-7D562B502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4C458-A63B-4032-B4EC-732DAC188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855B5-7F2F-408B-800D-92CB34B99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203412-EA6B-43CA-8B3A-F502587CB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46E9EE-F895-4ECE-B4B2-586D65ED8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989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8193F-AFAD-4A9A-B0EF-530DFB19D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49" y="876299"/>
            <a:ext cx="7876722" cy="371316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D1BBE4-9FC1-4F89-B120-1C49D816FD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46170"/>
            <a:ext cx="6781301" cy="104845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530A6B-E3FD-4920-8128-C263CA1D6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166B85-0649-47DB-AD69-458D8F600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B25931-A293-42E9-BDF5-B2AE121D7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923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5262B-ECD6-47BB-A6F1-92A6033E9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B8779-51E9-44D1-9F7B-28F3C6D3C4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48474" y="2080517"/>
            <a:ext cx="4970124" cy="39773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E8BFB-5295-4C5E-9CB1-E276E9D0E5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0899" y="2080517"/>
            <a:ext cx="4970124" cy="39773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5E22BF-1819-4301-B699-EF5A2F4D9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00A2DF-39DE-49C3-A213-3E8423C7A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55D3A8-238B-4A68-A9F9-672D2F060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946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7D468-D010-4225-B024-DCEF543BC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571955"/>
            <a:ext cx="10441236" cy="139835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3D60A0-FCAB-425A-9ECD-94CDE4F472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926" y="1983242"/>
            <a:ext cx="5007110" cy="814387"/>
          </a:xfrm>
        </p:spPr>
        <p:txBody>
          <a:bodyPr anchor="b">
            <a:normAutofit/>
          </a:bodyPr>
          <a:lstStyle>
            <a:lvl1pPr marL="0" indent="0">
              <a:lnSpc>
                <a:spcPct val="110000"/>
              </a:lnSpc>
              <a:buNone/>
              <a:defRPr sz="2000" b="0" cap="all" spc="14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6F986B-07CB-4FB0-9419-2AAB318B8A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50063" y="2813959"/>
            <a:ext cx="5007110" cy="32439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A9D784-7968-4E8B-B704-E42EE8F187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49255" y="1983242"/>
            <a:ext cx="5031769" cy="814387"/>
          </a:xfrm>
        </p:spPr>
        <p:txBody>
          <a:bodyPr anchor="b">
            <a:normAutofit/>
          </a:bodyPr>
          <a:lstStyle>
            <a:lvl1pPr marL="0" indent="0">
              <a:lnSpc>
                <a:spcPct val="110000"/>
              </a:lnSpc>
              <a:buNone/>
              <a:defRPr sz="2000" b="0" cap="all" spc="14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45754F-08D1-4593-988F-95F0ED1A01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49255" y="2813959"/>
            <a:ext cx="5031769" cy="32439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ED2E61-83B4-4C8F-BBFE-D95920342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80C136-A664-4013-8073-B0C6BDEF8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AE9547-8EE7-461B-9E99-484B11E91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779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2E667-0EFA-4EE6-8E4D-20805309A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759" y="895440"/>
            <a:ext cx="10138451" cy="1832349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EE4825-BB8C-4567-B407-B4452409D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838892-25DB-4A4E-9D43-6058C45C5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C3DDDA-48EF-4B42-9980-4762AF509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416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EFA7D9-6801-4DD0-8D7D-505212F46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6FA3EA-1519-4178-AC3A-231A5BAA7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423DBE-6FD6-4D60-8336-7843B4BD3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547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2D9AE-CA1A-4751-9B33-0AC09CE62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996948"/>
            <a:ext cx="3046410" cy="1479551"/>
          </a:xfrm>
        </p:spPr>
        <p:txBody>
          <a:bodyPr anchor="t">
            <a:normAutofit/>
          </a:bodyPr>
          <a:lstStyle>
            <a:lvl1pPr>
              <a:lnSpc>
                <a:spcPct val="110000"/>
              </a:lnSpc>
              <a:defRPr sz="2400" cap="all" spc="4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F9941-76E5-42B5-8464-C1A7010D94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0796" y="876300"/>
            <a:ext cx="5758235" cy="5181599"/>
          </a:xfrm>
        </p:spPr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4785D8-F112-415F-9AB4-5F2AC060D1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666144"/>
            <a:ext cx="3046409" cy="319490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70A0B3-4E9C-4FAC-B1D1-2673F7B5A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AA370A-33F5-48A6-962A-47C0F15D4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8AD606-A37D-4697-AA7A-EAE4F101A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44E0B5E-1030-4A34-AB09-05ACB45CE993}"/>
              </a:ext>
            </a:extLst>
          </p:cNvPr>
          <p:cNvCxnSpPr>
            <a:cxnSpLocks/>
          </p:cNvCxnSpPr>
          <p:nvPr/>
        </p:nvCxnSpPr>
        <p:spPr>
          <a:xfrm>
            <a:off x="4610100" y="898989"/>
            <a:ext cx="0" cy="51387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2608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21D4C-0A93-40A6-9645-5EF7DE6C5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989314"/>
            <a:ext cx="3046409" cy="1487185"/>
          </a:xfrm>
        </p:spPr>
        <p:txBody>
          <a:bodyPr anchor="t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2F9455-852F-4604-87D4-801E8D5DB5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4" y="876300"/>
            <a:ext cx="5943596" cy="51815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842061-B161-4973-9EE4-76D0B73FC1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666143"/>
            <a:ext cx="3046409" cy="319490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DCE2E0-050A-4BC2-91DF-7A00811D2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0AB003-B443-4B96-9DD9-4284E7E1E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179DBA-16C0-4FFB-B367-B96169B4B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9F2BD78-1D6B-4742-9726-75646D91F4AC}"/>
              </a:ext>
            </a:extLst>
          </p:cNvPr>
          <p:cNvCxnSpPr>
            <a:cxnSpLocks/>
          </p:cNvCxnSpPr>
          <p:nvPr/>
        </p:nvCxnSpPr>
        <p:spPr>
          <a:xfrm>
            <a:off x="4610100" y="898989"/>
            <a:ext cx="0" cy="51387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4276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98CBCD-166B-4F97-A6DF-DAA3BF2B2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760" y="876302"/>
            <a:ext cx="10427840" cy="10860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64D6D9-636D-450B-839A-22AE0CED23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9758" y="2065984"/>
            <a:ext cx="10427841" cy="39032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E6CAEC-1EE5-4B71-9646-5C378EEBEF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82838" y="6356350"/>
            <a:ext cx="33613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2"/>
                </a:solidFill>
              </a:defRPr>
            </a:lvl1pPr>
          </a:lstStyle>
          <a:p>
            <a:fld id="{326951E3-958F-4611-B170-D081BA0250F9}" type="datetimeFigureOut">
              <a:rPr lang="en-US" smtClean="0"/>
              <a:pPr/>
              <a:t>4/7/2024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70EF8-70B2-4AFC-8388-691A146AA7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58748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F07DC7-D05C-4038-B51A-F00B7B9C99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20400" y="6356350"/>
            <a:ext cx="6176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i="1">
                <a:solidFill>
                  <a:schemeClr val="tx2"/>
                </a:solidFill>
              </a:defRPr>
            </a:lvl1pPr>
          </a:lstStyle>
          <a:p>
            <a:fld id="{57871EFB-7B9E-4E86-A89E-697E8EBB06F2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AD4CCDA-06BF-4D2A-B44F-195AEC0B5B22}"/>
              </a:ext>
            </a:extLst>
          </p:cNvPr>
          <p:cNvCxnSpPr>
            <a:cxnSpLocks/>
          </p:cNvCxnSpPr>
          <p:nvPr/>
        </p:nvCxnSpPr>
        <p:spPr>
          <a:xfrm>
            <a:off x="952498" y="6252722"/>
            <a:ext cx="10325101" cy="0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50467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7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20000"/>
        </a:lnSpc>
        <a:spcBef>
          <a:spcPts val="500"/>
        </a:spcBef>
        <a:buSzPct val="70000"/>
        <a:buFontTx/>
        <a:buNone/>
        <a:defRPr sz="1800" i="1" kern="1200">
          <a:solidFill>
            <a:schemeClr val="tx2"/>
          </a:solidFill>
          <a:latin typeface="+mn-lt"/>
          <a:ea typeface="+mn-ea"/>
          <a:cs typeface="+mn-cs"/>
        </a:defRPr>
      </a:lvl2pPr>
      <a:lvl3pPr marL="502920" indent="-228600" algn="l" defTabSz="914400" rtl="0" eaLnBrk="1" latinLnBrk="0" hangingPunct="1">
        <a:lnSpc>
          <a:spcPct val="12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0" algn="l" defTabSz="914400" rtl="0" eaLnBrk="1" latinLnBrk="0" hangingPunct="1">
        <a:lnSpc>
          <a:spcPct val="120000"/>
        </a:lnSpc>
        <a:spcBef>
          <a:spcPts val="500"/>
        </a:spcBef>
        <a:buSzPct val="70000"/>
        <a:buFont typeface="Arial" panose="020B0604020202020204" pitchFamily="34" charset="0"/>
        <a:buNone/>
        <a:defRPr sz="1600" i="1" kern="1200">
          <a:solidFill>
            <a:schemeClr val="tx2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2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FF4F1B1F-38C9-4BA3-8793-E2B6FC978C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" name="Picture 37" descr="Programming data on computer monitor">
            <a:extLst>
              <a:ext uri="{FF2B5EF4-FFF2-40B4-BE49-F238E27FC236}">
                <a16:creationId xmlns:a16="http://schemas.microsoft.com/office/drawing/2014/main" id="{AE77A339-E255-46F7-A596-1CA5F83ACE8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2054" b="3677"/>
          <a:stretch/>
        </p:blipFill>
        <p:spPr>
          <a:xfrm>
            <a:off x="6822" y="10"/>
            <a:ext cx="1219199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F6F3163-04FC-90BE-4614-472C646A31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29691" y="1256045"/>
            <a:ext cx="6962052" cy="1884207"/>
          </a:xfrm>
        </p:spPr>
        <p:txBody>
          <a:bodyPr anchor="b">
            <a:normAutofit/>
          </a:bodyPr>
          <a:lstStyle/>
          <a:p>
            <a:pPr algn="ctr"/>
            <a:r>
              <a:rPr lang="en-CA" b="1" err="1">
                <a:solidFill>
                  <a:srgbClr val="FFFFFF"/>
                </a:solidFill>
                <a:latin typeface="Georgia Pro"/>
              </a:rPr>
              <a:t>DataQuest</a:t>
            </a:r>
            <a:r>
              <a:rPr lang="en-CA" b="1">
                <a:solidFill>
                  <a:srgbClr val="FFFFFF"/>
                </a:solidFill>
                <a:latin typeface="Georgia Pro"/>
              </a:rPr>
              <a:t> 2024: </a:t>
            </a:r>
            <a:br>
              <a:rPr lang="en-CA" b="1">
                <a:solidFill>
                  <a:srgbClr val="FFFFFF"/>
                </a:solidFill>
                <a:latin typeface="Georgia Pro"/>
              </a:rPr>
            </a:br>
            <a:r>
              <a:rPr lang="en-CA" b="1">
                <a:solidFill>
                  <a:srgbClr val="FFFFFF"/>
                </a:solidFill>
                <a:latin typeface="Georgia Pro"/>
              </a:rPr>
              <a:t>Team 15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008FA7-2002-B26C-65A6-B3513D0C76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11857" y="5159228"/>
            <a:ext cx="6581930" cy="746640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en-CA">
                <a:solidFill>
                  <a:srgbClr val="FFFFFF"/>
                </a:solidFill>
                <a:latin typeface="Georgia Pro"/>
              </a:rPr>
              <a:t>Michael Quick, Josh </a:t>
            </a:r>
            <a:r>
              <a:rPr lang="en-CA" err="1">
                <a:solidFill>
                  <a:srgbClr val="FFFFFF"/>
                </a:solidFill>
                <a:latin typeface="Georgia Pro"/>
              </a:rPr>
              <a:t>Muszka</a:t>
            </a:r>
            <a:r>
              <a:rPr lang="en-CA">
                <a:solidFill>
                  <a:srgbClr val="FFFFFF"/>
                </a:solidFill>
                <a:latin typeface="Georgia Pro"/>
              </a:rPr>
              <a:t>, </a:t>
            </a:r>
          </a:p>
          <a:p>
            <a:pPr algn="ctr"/>
            <a:r>
              <a:rPr lang="en-CA">
                <a:solidFill>
                  <a:srgbClr val="FFFFFF"/>
                </a:solidFill>
                <a:latin typeface="Georgia Pro"/>
              </a:rPr>
              <a:t>Eunsung Kim, Nick Woo 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6B5C80BC-C547-4FD8-9B68-6A9207F0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01557" y="3481804"/>
            <a:ext cx="0" cy="13107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1076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9D41F-9768-9843-57DF-88E10C900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eorgia Pro"/>
              </a:rPr>
              <a:t>Plans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D26956-51F0-52F9-9A0A-5F8590817F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>
                <a:latin typeface="Georgia Pro"/>
              </a:rPr>
              <a:t>With our model, we can provide valuable services to a variety of clients</a:t>
            </a:r>
          </a:p>
          <a:p>
            <a:endParaRPr lang="en-US">
              <a:latin typeface="Georgia Pro"/>
            </a:endParaRPr>
          </a:p>
          <a:p>
            <a:r>
              <a:rPr lang="en-US" dirty="0">
                <a:latin typeface="Georgia Pro"/>
              </a:rPr>
              <a:t>Merchants can </a:t>
            </a:r>
            <a:r>
              <a:rPr lang="en-US" b="1" dirty="0">
                <a:latin typeface="Georgia Pro"/>
              </a:rPr>
              <a:t>save money</a:t>
            </a:r>
            <a:r>
              <a:rPr lang="en-US" dirty="0">
                <a:latin typeface="Georgia Pro"/>
              </a:rPr>
              <a:t> by catching fraudulent transactions swiftly after they occur</a:t>
            </a:r>
          </a:p>
          <a:p>
            <a:r>
              <a:rPr lang="en-US" dirty="0">
                <a:latin typeface="Georgia Pro"/>
              </a:rPr>
              <a:t>Banks and financial institutions will need </a:t>
            </a:r>
            <a:r>
              <a:rPr lang="en-US" b="1" dirty="0">
                <a:latin typeface="Georgia Pro"/>
              </a:rPr>
              <a:t>less resources to investigate and resolve</a:t>
            </a:r>
            <a:r>
              <a:rPr lang="en-US" dirty="0">
                <a:latin typeface="Georgia Pro"/>
              </a:rPr>
              <a:t> credit card fraud</a:t>
            </a:r>
          </a:p>
          <a:p>
            <a:r>
              <a:rPr lang="en-US" dirty="0">
                <a:latin typeface="Georgia Pro"/>
              </a:rPr>
              <a:t>Customers will be more inclined to spend money at places proven to be </a:t>
            </a:r>
            <a:r>
              <a:rPr lang="en-US" b="1" dirty="0">
                <a:latin typeface="Georgia Pro"/>
              </a:rPr>
              <a:t>safe and secure</a:t>
            </a:r>
          </a:p>
          <a:p>
            <a:endParaRPr lang="en-US">
              <a:latin typeface="Georgia Pro"/>
            </a:endParaRPr>
          </a:p>
          <a:p>
            <a:r>
              <a:rPr lang="en-US" dirty="0">
                <a:latin typeface="Georgia Pro"/>
              </a:rPr>
              <a:t>And with further investment, our model will be ever more helpful to those in need</a:t>
            </a:r>
          </a:p>
        </p:txBody>
      </p:sp>
    </p:spTree>
    <p:extLst>
      <p:ext uri="{BB962C8B-B14F-4D97-AF65-F5344CB8AC3E}">
        <p14:creationId xmlns:p14="http://schemas.microsoft.com/office/powerpoint/2010/main" val="1738726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0C407-92E5-05E9-251E-22D4C7D7B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>
                <a:latin typeface="Georgia Pro"/>
              </a:rPr>
              <a:t>Our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AEA97E-A1A9-30D4-F2F1-F38F4AA27D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CA" b="1" dirty="0">
                <a:latin typeface="Georgia Pro"/>
              </a:rPr>
              <a:t>Credit card fraud</a:t>
            </a:r>
            <a:r>
              <a:rPr lang="en-CA" dirty="0">
                <a:latin typeface="Georgia Pro"/>
              </a:rPr>
              <a:t> affects millions of Americans every year</a:t>
            </a:r>
          </a:p>
          <a:p>
            <a:r>
              <a:rPr lang="en-CA" b="1" dirty="0">
                <a:latin typeface="Georgia Pro"/>
              </a:rPr>
              <a:t>Millions of consumers</a:t>
            </a:r>
            <a:r>
              <a:rPr lang="en-CA" dirty="0">
                <a:latin typeface="Georgia Pro"/>
              </a:rPr>
              <a:t>' finances on the line</a:t>
            </a:r>
          </a:p>
          <a:p>
            <a:r>
              <a:rPr lang="en-CA" dirty="0">
                <a:latin typeface="Georgia Pro"/>
              </a:rPr>
              <a:t>Additionally, businesses and financial organizations </a:t>
            </a:r>
            <a:r>
              <a:rPr lang="en-CA" b="1" dirty="0">
                <a:latin typeface="Georgia Pro"/>
              </a:rPr>
              <a:t>lose revenue and reputation</a:t>
            </a:r>
          </a:p>
          <a:p>
            <a:endParaRPr lang="en-CA">
              <a:latin typeface="Georgia Pro"/>
            </a:endParaRPr>
          </a:p>
          <a:p>
            <a:r>
              <a:rPr lang="en-CA" dirty="0">
                <a:latin typeface="Georgia Pro"/>
              </a:rPr>
              <a:t>Overall, fraud leads to immense losses and negative impacts on the economy</a:t>
            </a:r>
          </a:p>
        </p:txBody>
      </p:sp>
    </p:spTree>
    <p:extLst>
      <p:ext uri="{BB962C8B-B14F-4D97-AF65-F5344CB8AC3E}">
        <p14:creationId xmlns:p14="http://schemas.microsoft.com/office/powerpoint/2010/main" val="2059333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9CFB7-6E32-925E-F2B4-3446DCA29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eorgia Pro"/>
              </a:rPr>
              <a:t>What should we 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5CF752-6179-9135-7E01-B817B75F41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>
                <a:latin typeface="Georgia Pro"/>
              </a:rPr>
              <a:t>What do fraudulent transactions have in common?</a:t>
            </a:r>
          </a:p>
          <a:p>
            <a:r>
              <a:rPr lang="en-US" dirty="0">
                <a:latin typeface="Georgia Pro"/>
              </a:rPr>
              <a:t>Each transaction involves the name of a person, location and time of transaction, the parties involved, and many other factors</a:t>
            </a:r>
          </a:p>
          <a:p>
            <a:endParaRPr lang="en-US">
              <a:latin typeface="Georgia Pro"/>
            </a:endParaRPr>
          </a:p>
          <a:p>
            <a:r>
              <a:rPr lang="en-US" dirty="0">
                <a:latin typeface="Georgia Pro"/>
              </a:rPr>
              <a:t>To mitigate credit card fraud, we need to be able to </a:t>
            </a:r>
            <a:r>
              <a:rPr lang="en-US" b="1" dirty="0">
                <a:latin typeface="Georgia Pro"/>
              </a:rPr>
              <a:t>predict</a:t>
            </a:r>
            <a:r>
              <a:rPr lang="en-US" dirty="0">
                <a:latin typeface="Georgia Pro"/>
              </a:rPr>
              <a:t> if a transaction is fraudulent </a:t>
            </a:r>
            <a:r>
              <a:rPr lang="en-US" b="1" dirty="0">
                <a:latin typeface="Georgia Pro"/>
              </a:rPr>
              <a:t>based on its characteristics</a:t>
            </a:r>
          </a:p>
        </p:txBody>
      </p:sp>
    </p:spTree>
    <p:extLst>
      <p:ext uri="{BB962C8B-B14F-4D97-AF65-F5344CB8AC3E}">
        <p14:creationId xmlns:p14="http://schemas.microsoft.com/office/powerpoint/2010/main" val="2333762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2F8A3-3F82-EA9A-5AB1-AC3127405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eorgia Pro"/>
              </a:rPr>
              <a:t>How to make predictions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3855EE-EA05-3855-F2F6-7E5BB74191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>
                <a:latin typeface="Georgia Pro"/>
              </a:rPr>
              <a:t>Machine learning</a:t>
            </a:r>
            <a:r>
              <a:rPr lang="en-US" dirty="0">
                <a:latin typeface="Georgia Pro"/>
              </a:rPr>
              <a:t> is suitable for making predictions in situations with many variables, relations, and co-factors</a:t>
            </a:r>
          </a:p>
          <a:p>
            <a:r>
              <a:rPr lang="en-US" dirty="0">
                <a:latin typeface="Georgia Pro"/>
              </a:rPr>
              <a:t>With a large dataset of </a:t>
            </a:r>
            <a:r>
              <a:rPr lang="en-US" b="1" dirty="0">
                <a:latin typeface="Georgia Pro"/>
              </a:rPr>
              <a:t>past transactions</a:t>
            </a:r>
            <a:r>
              <a:rPr lang="en-US" dirty="0">
                <a:latin typeface="Georgia Pro"/>
              </a:rPr>
              <a:t>, we can train a model to make predictions about </a:t>
            </a:r>
            <a:r>
              <a:rPr lang="en-US" b="1" dirty="0">
                <a:latin typeface="Georgia Pro"/>
              </a:rPr>
              <a:t>future transactions</a:t>
            </a:r>
          </a:p>
          <a:p>
            <a:r>
              <a:rPr lang="en-US" dirty="0">
                <a:latin typeface="Georgia Pro"/>
              </a:rPr>
              <a:t>With skillful design and execution, our model can be accurate and precise, with high recall</a:t>
            </a:r>
          </a:p>
          <a:p>
            <a:endParaRPr lang="en-US">
              <a:latin typeface="Georgia Pro"/>
            </a:endParaRPr>
          </a:p>
          <a:p>
            <a:r>
              <a:rPr lang="en-US" dirty="0">
                <a:latin typeface="Georgia Pro"/>
              </a:rPr>
              <a:t>We used Python and various libraries to create our model</a:t>
            </a:r>
          </a:p>
          <a:p>
            <a:r>
              <a:rPr lang="en-US" dirty="0" err="1">
                <a:latin typeface="Georgia Pro"/>
              </a:rPr>
              <a:t>numpy</a:t>
            </a:r>
            <a:r>
              <a:rPr lang="en-US" dirty="0">
                <a:latin typeface="Georgia Pro"/>
              </a:rPr>
              <a:t>, pandas, scikit-learn</a:t>
            </a:r>
          </a:p>
        </p:txBody>
      </p:sp>
    </p:spTree>
    <p:extLst>
      <p:ext uri="{BB962C8B-B14F-4D97-AF65-F5344CB8AC3E}">
        <p14:creationId xmlns:p14="http://schemas.microsoft.com/office/powerpoint/2010/main" val="1661295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14A4F-F9B5-6858-831E-BB68E6E96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latin typeface="Georgia Pro"/>
              </a:rPr>
              <a:t>The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9D3D41-5E71-601B-F66A-7C9CC1D16F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latin typeface="Georgia Pro"/>
              </a:rPr>
              <a:t>[explain our dataset]</a:t>
            </a:r>
          </a:p>
          <a:p>
            <a:r>
              <a:rPr lang="en-US">
                <a:latin typeface="Georgia Pro"/>
              </a:rPr>
              <a:t>[explain the variables]</a:t>
            </a:r>
          </a:p>
          <a:p>
            <a:endParaRPr lang="en-US">
              <a:latin typeface="Georgia Pro"/>
            </a:endParaRPr>
          </a:p>
        </p:txBody>
      </p:sp>
      <p:pic>
        <p:nvPicPr>
          <p:cNvPr id="4" name="Picture 3" descr="A table with numbers and names&#10;&#10;Description automatically generated">
            <a:extLst>
              <a:ext uri="{FF2B5EF4-FFF2-40B4-BE49-F238E27FC236}">
                <a16:creationId xmlns:a16="http://schemas.microsoft.com/office/drawing/2014/main" id="{2A265DEA-F435-7BA4-80AD-1831730CBE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191" y="4632614"/>
            <a:ext cx="9001125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948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03EDA-021F-D42B-7798-776812848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eorgia Pro"/>
              </a:rPr>
              <a:t>Preprocessing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9947C1-0DC0-11F0-0859-F6ED402D11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latin typeface="Georgia Pro"/>
                <a:cs typeface="Arial"/>
              </a:rPr>
              <a:t>[preprocessing saves resources and can improve accuracy]</a:t>
            </a:r>
          </a:p>
          <a:p>
            <a:r>
              <a:rPr lang="en-US">
                <a:latin typeface="Georgia Pro"/>
                <a:cs typeface="Arial"/>
              </a:rPr>
              <a:t>[decisions we made]</a:t>
            </a:r>
            <a:endParaRPr lang="en-US">
              <a:latin typeface="Georgia Pro"/>
            </a:endParaRPr>
          </a:p>
        </p:txBody>
      </p:sp>
    </p:spTree>
    <p:extLst>
      <p:ext uri="{BB962C8B-B14F-4D97-AF65-F5344CB8AC3E}">
        <p14:creationId xmlns:p14="http://schemas.microsoft.com/office/powerpoint/2010/main" val="5540388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54775-6AE0-30EF-ABD0-84B665806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eorgia Pro"/>
              </a:rPr>
              <a:t>Training the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658DCE-EEC5-3BA4-930B-B7FF104545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latin typeface="Georgia Pro"/>
              </a:rPr>
              <a:t>[random forest classifier and stuff]</a:t>
            </a:r>
          </a:p>
        </p:txBody>
      </p:sp>
      <p:pic>
        <p:nvPicPr>
          <p:cNvPr id="4" name="Picture 3" descr="A diagram of a forest process&#10;&#10;Description automatically generated">
            <a:extLst>
              <a:ext uri="{FF2B5EF4-FFF2-40B4-BE49-F238E27FC236}">
                <a16:creationId xmlns:a16="http://schemas.microsoft.com/office/drawing/2014/main" id="{1F10E700-0A72-6000-9ED4-B2C3616D26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2825" y="1894980"/>
            <a:ext cx="4924425" cy="405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2044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011BA-8ABD-D7A7-C4F8-C326C4CC1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eorgia Pro"/>
              </a:rPr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89F20-5BDF-8E57-01CF-33C598F841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Georgia Pro"/>
              </a:rPr>
              <a:t>[accuracy] - 99.8%</a:t>
            </a:r>
          </a:p>
          <a:p>
            <a:r>
              <a:rPr lang="en-US" dirty="0">
                <a:latin typeface="Georgia Pro"/>
              </a:rPr>
              <a:t>[precision</a:t>
            </a:r>
            <a:r>
              <a:rPr lang="en-US">
                <a:latin typeface="Georgia Pro"/>
              </a:rPr>
              <a:t>] - 94.9%</a:t>
            </a:r>
            <a:endParaRPr lang="en-US" dirty="0">
              <a:latin typeface="Georgia Pro"/>
            </a:endParaRPr>
          </a:p>
          <a:p>
            <a:r>
              <a:rPr lang="en-US" dirty="0">
                <a:latin typeface="Georgia Pro"/>
              </a:rPr>
              <a:t>[recall] - 82.6%</a:t>
            </a:r>
          </a:p>
          <a:p>
            <a:r>
              <a:rPr lang="en-US" dirty="0">
                <a:latin typeface="Georgia Pro"/>
              </a:rPr>
              <a:t>[f1 score] - 88.3%</a:t>
            </a:r>
          </a:p>
          <a:p>
            <a:endParaRPr lang="en-US">
              <a:latin typeface="Georgia Pro"/>
            </a:endParaRPr>
          </a:p>
          <a:p>
            <a:r>
              <a:rPr lang="en-US" dirty="0">
                <a:latin typeface="Georgia Pro"/>
              </a:rPr>
              <a:t>It took </a:t>
            </a:r>
            <a:r>
              <a:rPr lang="en-US" b="1" dirty="0">
                <a:latin typeface="Georgia Pro"/>
              </a:rPr>
              <a:t>[time]</a:t>
            </a:r>
            <a:r>
              <a:rPr lang="en-US" dirty="0">
                <a:latin typeface="Georgia Pro"/>
              </a:rPr>
              <a:t> to train the model and make predictions</a:t>
            </a:r>
          </a:p>
          <a:p>
            <a:r>
              <a:rPr lang="en-US" dirty="0">
                <a:latin typeface="Georgia Pro"/>
              </a:rPr>
              <a:t>Overall, relatively accurate and efficient</a:t>
            </a:r>
          </a:p>
        </p:txBody>
      </p:sp>
    </p:spTree>
    <p:extLst>
      <p:ext uri="{BB962C8B-B14F-4D97-AF65-F5344CB8AC3E}">
        <p14:creationId xmlns:p14="http://schemas.microsoft.com/office/powerpoint/2010/main" val="10053375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BBE16-6319-BBEE-BADC-A531B1D29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eorgia Pro"/>
              </a:rPr>
              <a:t>What next?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888C1E-71C8-4ED9-F6AE-22AF10E041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>
                <a:latin typeface="Georgia Pro"/>
              </a:rPr>
              <a:t>While our model was successful, that does not mean it cannot be improved</a:t>
            </a:r>
          </a:p>
          <a:p>
            <a:endParaRPr lang="en-US">
              <a:latin typeface="Georgia Pro"/>
            </a:endParaRPr>
          </a:p>
          <a:p>
            <a:r>
              <a:rPr lang="en-US" b="1">
                <a:latin typeface="Georgia Pro"/>
              </a:rPr>
              <a:t>More research and development:</a:t>
            </a:r>
          </a:p>
          <a:p>
            <a:r>
              <a:rPr lang="en-US">
                <a:latin typeface="Georgia Pro"/>
              </a:rPr>
              <a:t>Optimizing the preprocessing, experimenting with different classifiers/models</a:t>
            </a:r>
          </a:p>
          <a:p>
            <a:r>
              <a:rPr lang="en-US">
                <a:latin typeface="Georgia Pro"/>
              </a:rPr>
              <a:t>This will improve accuracy and performance</a:t>
            </a:r>
          </a:p>
          <a:p>
            <a:endParaRPr lang="en-US">
              <a:latin typeface="Georgia Pro"/>
            </a:endParaRPr>
          </a:p>
          <a:p>
            <a:r>
              <a:rPr lang="en-US" b="1">
                <a:latin typeface="Georgia Pro"/>
              </a:rPr>
              <a:t>Faster processing power:</a:t>
            </a:r>
          </a:p>
          <a:p>
            <a:r>
              <a:rPr lang="en-US">
                <a:latin typeface="Georgia Pro"/>
              </a:rPr>
              <a:t>Investing in more powerful computers = better performance and capabilities</a:t>
            </a:r>
          </a:p>
          <a:p>
            <a:r>
              <a:rPr lang="en-US">
                <a:latin typeface="Georgia Pro"/>
              </a:rPr>
              <a:t>Will allow for less constraints and less sacrifices to be made</a:t>
            </a:r>
          </a:p>
        </p:txBody>
      </p:sp>
    </p:spTree>
    <p:extLst>
      <p:ext uri="{BB962C8B-B14F-4D97-AF65-F5344CB8AC3E}">
        <p14:creationId xmlns:p14="http://schemas.microsoft.com/office/powerpoint/2010/main" val="3555296050"/>
      </p:ext>
    </p:extLst>
  </p:cSld>
  <p:clrMapOvr>
    <a:masterClrMapping/>
  </p:clrMapOvr>
</p:sld>
</file>

<file path=ppt/theme/theme1.xml><?xml version="1.0" encoding="utf-8"?>
<a:theme xmlns:a="http://schemas.openxmlformats.org/drawingml/2006/main" name="VaultVTI">
  <a:themeElements>
    <a:clrScheme name="AnalogousFromDarkSeedLeftStep">
      <a:dk1>
        <a:srgbClr val="000000"/>
      </a:dk1>
      <a:lt1>
        <a:srgbClr val="FFFFFF"/>
      </a:lt1>
      <a:dk2>
        <a:srgbClr val="1C2431"/>
      </a:dk2>
      <a:lt2>
        <a:srgbClr val="F1F3F0"/>
      </a:lt2>
      <a:accent1>
        <a:srgbClr val="A62DE3"/>
      </a:accent1>
      <a:accent2>
        <a:srgbClr val="562DD5"/>
      </a:accent2>
      <a:accent3>
        <a:srgbClr val="2D4CE3"/>
      </a:accent3>
      <a:accent4>
        <a:srgbClr val="1B86D1"/>
      </a:accent4>
      <a:accent5>
        <a:srgbClr val="25BEBE"/>
      </a:accent5>
      <a:accent6>
        <a:srgbClr val="19C57D"/>
      </a:accent6>
      <a:hlink>
        <a:srgbClr val="3897AA"/>
      </a:hlink>
      <a:folHlink>
        <a:srgbClr val="7F7F7F"/>
      </a:folHlink>
    </a:clrScheme>
    <a:fontScheme name="Custom 5">
      <a:majorFont>
        <a:latin typeface="Georgia Pro Light"/>
        <a:ea typeface=""/>
        <a:cs typeface=""/>
      </a:majorFont>
      <a:minorFont>
        <a:latin typeface="Georgia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ultVTI" id="{144E1EB0-F9F9-4F8D-8264-A2820BA0C47A}" vid="{3A992A48-7697-4A22-A884-B4A11E62184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D2AF3C206D2C04C9E0C8A71A64B0A1E" ma:contentTypeVersion="14" ma:contentTypeDescription="Create a new document." ma:contentTypeScope="" ma:versionID="794681e2db40ebe8a871e3a4ff241940">
  <xsd:schema xmlns:xsd="http://www.w3.org/2001/XMLSchema" xmlns:xs="http://www.w3.org/2001/XMLSchema" xmlns:p="http://schemas.microsoft.com/office/2006/metadata/properties" xmlns:ns3="2653e083-c695-4870-a406-9d75d66c5eca" xmlns:ns4="2cfb336b-596f-4449-9b4e-ca250c119221" targetNamespace="http://schemas.microsoft.com/office/2006/metadata/properties" ma:root="true" ma:fieldsID="d0e95a175b057e4dd2dc0ca5178981e0" ns3:_="" ns4:_="">
    <xsd:import namespace="2653e083-c695-4870-a406-9d75d66c5eca"/>
    <xsd:import namespace="2cfb336b-596f-4449-9b4e-ca250c11922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DateTaken" minOccurs="0"/>
                <xsd:element ref="ns3:MediaLengthInSeconds" minOccurs="0"/>
                <xsd:element ref="ns3:_activity" minOccurs="0"/>
                <xsd:element ref="ns3:MediaServiceObjectDetectorVersion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653e083-c695-4870-a406-9d75d66c5ec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_activity" ma:index="16" nillable="true" ma:displayName="_activity" ma:hidden="true" ma:internalName="_activity">
      <xsd:simpleType>
        <xsd:restriction base="dms:Note"/>
      </xsd:simpleType>
    </xsd:element>
    <xsd:element name="MediaServiceObjectDetectorVersions" ma:index="17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cfb336b-596f-4449-9b4e-ca250c119221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0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2653e083-c695-4870-a406-9d75d66c5eca" xsi:nil="true"/>
  </documentManagement>
</p:properties>
</file>

<file path=customXml/itemProps1.xml><?xml version="1.0" encoding="utf-8"?>
<ds:datastoreItem xmlns:ds="http://schemas.openxmlformats.org/officeDocument/2006/customXml" ds:itemID="{4DCF8B65-376B-4A48-BBDF-B8A5BF8BE3F4}">
  <ds:schemaRefs>
    <ds:schemaRef ds:uri="2653e083-c695-4870-a406-9d75d66c5eca"/>
    <ds:schemaRef ds:uri="2cfb336b-596f-4449-9b4e-ca250c119221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2CBE1C1F-486B-42FB-B82C-93B4C663BA0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A03032B-A66B-4302-9CFE-F6AD02FFF130}">
  <ds:schemaRefs>
    <ds:schemaRef ds:uri="2653e083-c695-4870-a406-9d75d66c5eca"/>
    <ds:schemaRef ds:uri="2cfb336b-596f-4449-9b4e-ca250c119221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10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VaultVTI</vt:lpstr>
      <vt:lpstr>DataQuest 2024:  Team 15</vt:lpstr>
      <vt:lpstr>Our problem</vt:lpstr>
      <vt:lpstr>What should we do?</vt:lpstr>
      <vt:lpstr>How to make predictions</vt:lpstr>
      <vt:lpstr>The dataset</vt:lpstr>
      <vt:lpstr>Preprocessing the data</vt:lpstr>
      <vt:lpstr>Training the model</vt:lpstr>
      <vt:lpstr>Results</vt:lpstr>
      <vt:lpstr>What next?</vt:lpstr>
      <vt:lpstr>Plans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Eunsung Kim</dc:creator>
  <cp:revision>40</cp:revision>
  <dcterms:created xsi:type="dcterms:W3CDTF">2024-04-06T20:04:36Z</dcterms:created>
  <dcterms:modified xsi:type="dcterms:W3CDTF">2024-04-07T17:12:37Z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0x0101004D2AF3C206D2C04C9E0C8A71A64B0A1E</vt:lpwstr>
  </property>
</Properties>
</file>