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3F511-45D5-4977-8F7A-6F0D38DA5B38}" v="10" dt="2024-04-06T21:02:00.979"/>
    <p1510:client id="{34F7BEB3-57DD-4356-84ED-50FBC3C71BDF}" v="18" dt="2024-04-07T05:45:09.841"/>
    <p1510:client id="{779DD85E-C637-4197-68EE-53FA8993275F}" v="33" dt="2024-04-07T17:12:20.039"/>
    <p1510:client id="{AA929452-68E4-EC1B-12DE-A3D034169787}" v="83" dt="2024-04-06T23:10:22.322"/>
    <p1510:client id="{DF1A749A-2AD0-5C64-0914-D9325996529F}" v="1436" dt="2024-04-07T01:02:54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3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8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7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46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Programming data on computer monitor">
            <a:extLst>
              <a:ext uri="{FF2B5EF4-FFF2-40B4-BE49-F238E27FC236}">
                <a16:creationId xmlns:a16="http://schemas.microsoft.com/office/drawing/2014/main" id="{AE77A339-E255-46F7-A596-1CA5F83AC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054" b="3677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6F3163-04FC-90BE-4614-472C646A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CA" b="1" err="1">
                <a:solidFill>
                  <a:srgbClr val="FFFFFF"/>
                </a:solidFill>
                <a:latin typeface="Georgia Pro"/>
              </a:rPr>
              <a:t>DataQuest</a:t>
            </a:r>
            <a:r>
              <a:rPr lang="en-CA" b="1">
                <a:solidFill>
                  <a:srgbClr val="FFFFFF"/>
                </a:solidFill>
                <a:latin typeface="Georgia Pro"/>
              </a:rPr>
              <a:t> 2024: </a:t>
            </a:r>
            <a:br>
              <a:rPr lang="en-CA" b="1">
                <a:solidFill>
                  <a:srgbClr val="FFFFFF"/>
                </a:solidFill>
                <a:latin typeface="Georgia Pro"/>
              </a:rPr>
            </a:br>
            <a:r>
              <a:rPr lang="en-CA" b="1">
                <a:solidFill>
                  <a:srgbClr val="FFFFFF"/>
                </a:solidFill>
                <a:latin typeface="Georgia Pro"/>
              </a:rPr>
              <a:t>Team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08FA7-2002-B26C-65A6-B3513D0C7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CA">
                <a:solidFill>
                  <a:srgbClr val="FFFFFF"/>
                </a:solidFill>
                <a:latin typeface="Georgia Pro"/>
              </a:rPr>
              <a:t>Michael Quick, Josh </a:t>
            </a:r>
            <a:r>
              <a:rPr lang="en-CA" err="1">
                <a:solidFill>
                  <a:srgbClr val="FFFFFF"/>
                </a:solidFill>
                <a:latin typeface="Georgia Pro"/>
              </a:rPr>
              <a:t>Muszka</a:t>
            </a:r>
            <a:r>
              <a:rPr lang="en-CA">
                <a:solidFill>
                  <a:srgbClr val="FFFFFF"/>
                </a:solidFill>
                <a:latin typeface="Georgia Pro"/>
              </a:rPr>
              <a:t>, </a:t>
            </a:r>
          </a:p>
          <a:p>
            <a:pPr algn="ctr"/>
            <a:r>
              <a:rPr lang="en-CA">
                <a:solidFill>
                  <a:srgbClr val="FFFFFF"/>
                </a:solidFill>
                <a:latin typeface="Georgia Pro"/>
              </a:rPr>
              <a:t>Eunsung Kim, Nick Woo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D41F-9768-9843-57DF-88E10C90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6956-51F0-52F9-9A0A-5F859081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Georgia Pro"/>
              </a:rPr>
              <a:t>With our model, we can provide valuable services to a variety of clients</a:t>
            </a:r>
          </a:p>
          <a:p>
            <a:endParaRPr lang="en-US">
              <a:latin typeface="Georgia Pro"/>
            </a:endParaRPr>
          </a:p>
          <a:p>
            <a:r>
              <a:rPr lang="en-US" dirty="0">
                <a:latin typeface="Georgia Pro"/>
              </a:rPr>
              <a:t>Merchants can </a:t>
            </a:r>
            <a:r>
              <a:rPr lang="en-US" b="1" dirty="0">
                <a:latin typeface="Georgia Pro"/>
              </a:rPr>
              <a:t>save money</a:t>
            </a:r>
            <a:r>
              <a:rPr lang="en-US" dirty="0">
                <a:latin typeface="Georgia Pro"/>
              </a:rPr>
              <a:t> by catching fraudulent transactions swiftly after they occur</a:t>
            </a:r>
          </a:p>
          <a:p>
            <a:r>
              <a:rPr lang="en-US" dirty="0">
                <a:latin typeface="Georgia Pro"/>
              </a:rPr>
              <a:t>Banks and financial institutions will need </a:t>
            </a:r>
            <a:r>
              <a:rPr lang="en-US" b="1" dirty="0">
                <a:latin typeface="Georgia Pro"/>
              </a:rPr>
              <a:t>less resources to investigate and resolve</a:t>
            </a:r>
            <a:r>
              <a:rPr lang="en-US" dirty="0">
                <a:latin typeface="Georgia Pro"/>
              </a:rPr>
              <a:t> credit card fraud</a:t>
            </a:r>
          </a:p>
          <a:p>
            <a:r>
              <a:rPr lang="en-US" dirty="0">
                <a:latin typeface="Georgia Pro"/>
              </a:rPr>
              <a:t>Customers will be more inclined to spend money at places proven to be </a:t>
            </a:r>
            <a:r>
              <a:rPr lang="en-US" b="1" dirty="0">
                <a:latin typeface="Georgia Pro"/>
              </a:rPr>
              <a:t>safe and secure</a:t>
            </a:r>
          </a:p>
          <a:p>
            <a:endParaRPr lang="en-US">
              <a:latin typeface="Georgia Pro"/>
            </a:endParaRPr>
          </a:p>
          <a:p>
            <a:r>
              <a:rPr lang="en-US" dirty="0">
                <a:latin typeface="Georgia Pro"/>
              </a:rPr>
              <a:t>And with further investment, our model will be ever more helpful to those in need</a:t>
            </a:r>
          </a:p>
        </p:txBody>
      </p:sp>
    </p:spTree>
    <p:extLst>
      <p:ext uri="{BB962C8B-B14F-4D97-AF65-F5344CB8AC3E}">
        <p14:creationId xmlns:p14="http://schemas.microsoft.com/office/powerpoint/2010/main" val="173872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C407-92E5-05E9-251E-22D4C7D7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Georgia Pro"/>
              </a:rPr>
              <a:t>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A97E-A1A9-30D4-F2F1-F38F4AA2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b="1" dirty="0">
                <a:latin typeface="Georgia Pro"/>
              </a:rPr>
              <a:t>Credit card fraud</a:t>
            </a:r>
            <a:r>
              <a:rPr lang="en-CA" dirty="0">
                <a:latin typeface="Georgia Pro"/>
              </a:rPr>
              <a:t> affects millions of Americans every year</a:t>
            </a:r>
          </a:p>
          <a:p>
            <a:r>
              <a:rPr lang="en-CA" b="1" dirty="0">
                <a:latin typeface="Georgia Pro"/>
              </a:rPr>
              <a:t>Millions of consumers</a:t>
            </a:r>
            <a:r>
              <a:rPr lang="en-CA" dirty="0">
                <a:latin typeface="Georgia Pro"/>
              </a:rPr>
              <a:t>' finances on the line</a:t>
            </a:r>
          </a:p>
          <a:p>
            <a:r>
              <a:rPr lang="en-CA" dirty="0">
                <a:latin typeface="Georgia Pro"/>
              </a:rPr>
              <a:t>Additionally, businesses and financial organizations </a:t>
            </a:r>
            <a:r>
              <a:rPr lang="en-CA" b="1" dirty="0">
                <a:latin typeface="Georgia Pro"/>
              </a:rPr>
              <a:t>lose revenue and reputation</a:t>
            </a:r>
          </a:p>
          <a:p>
            <a:endParaRPr lang="en-CA">
              <a:latin typeface="Georgia Pro"/>
            </a:endParaRPr>
          </a:p>
          <a:p>
            <a:r>
              <a:rPr lang="en-CA" dirty="0">
                <a:latin typeface="Georgia Pro"/>
              </a:rPr>
              <a:t>Overall, fraud leads to immense losses and negative impacts on the economy</a:t>
            </a:r>
          </a:p>
        </p:txBody>
      </p:sp>
    </p:spTree>
    <p:extLst>
      <p:ext uri="{BB962C8B-B14F-4D97-AF65-F5344CB8AC3E}">
        <p14:creationId xmlns:p14="http://schemas.microsoft.com/office/powerpoint/2010/main" val="205933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FB7-6E32-925E-F2B4-3446DCA2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What should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F752-6179-9135-7E01-B817B75F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Georgia Pro"/>
              </a:rPr>
              <a:t>What do fraudulent transactions have in common?</a:t>
            </a:r>
          </a:p>
          <a:p>
            <a:r>
              <a:rPr lang="en-US" dirty="0">
                <a:latin typeface="Georgia Pro"/>
              </a:rPr>
              <a:t>Each transaction involves the name of a person, location and time of transaction, the parties involved, and many other factors</a:t>
            </a:r>
          </a:p>
          <a:p>
            <a:endParaRPr lang="en-US">
              <a:latin typeface="Georgia Pro"/>
            </a:endParaRPr>
          </a:p>
          <a:p>
            <a:r>
              <a:rPr lang="en-US" dirty="0">
                <a:latin typeface="Georgia Pro"/>
              </a:rPr>
              <a:t>To mitigate credit card fraud, we need to be able to </a:t>
            </a:r>
            <a:r>
              <a:rPr lang="en-US" b="1" dirty="0">
                <a:latin typeface="Georgia Pro"/>
              </a:rPr>
              <a:t>predict</a:t>
            </a:r>
            <a:r>
              <a:rPr lang="en-US" dirty="0">
                <a:latin typeface="Georgia Pro"/>
              </a:rPr>
              <a:t> if a transaction is fraudulent </a:t>
            </a:r>
            <a:r>
              <a:rPr lang="en-US" b="1" dirty="0">
                <a:latin typeface="Georgia Pro"/>
              </a:rPr>
              <a:t>based on its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33376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F8A3-3F82-EA9A-5AB1-AC312740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How to make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55EE-EA05-3855-F2F6-7E5BB741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Georgia Pro"/>
              </a:rPr>
              <a:t>Machine learning</a:t>
            </a:r>
            <a:r>
              <a:rPr lang="en-US" dirty="0">
                <a:latin typeface="Georgia Pro"/>
              </a:rPr>
              <a:t> is suitable for making predictions in situations with many variables, relations, and co-factors</a:t>
            </a:r>
          </a:p>
          <a:p>
            <a:r>
              <a:rPr lang="en-US" dirty="0">
                <a:latin typeface="Georgia Pro"/>
              </a:rPr>
              <a:t>With a large dataset of </a:t>
            </a:r>
            <a:r>
              <a:rPr lang="en-US" b="1" dirty="0">
                <a:latin typeface="Georgia Pro"/>
              </a:rPr>
              <a:t>past transactions</a:t>
            </a:r>
            <a:r>
              <a:rPr lang="en-US" dirty="0">
                <a:latin typeface="Georgia Pro"/>
              </a:rPr>
              <a:t>, we can train a model to make predictions about </a:t>
            </a:r>
            <a:r>
              <a:rPr lang="en-US" b="1" dirty="0">
                <a:latin typeface="Georgia Pro"/>
              </a:rPr>
              <a:t>future transactions</a:t>
            </a:r>
          </a:p>
          <a:p>
            <a:r>
              <a:rPr lang="en-US" dirty="0">
                <a:latin typeface="Georgia Pro"/>
              </a:rPr>
              <a:t>With skillful design and execution, our model can be accurate and precise, with high recall</a:t>
            </a:r>
          </a:p>
          <a:p>
            <a:endParaRPr lang="en-US">
              <a:latin typeface="Georgia Pro"/>
            </a:endParaRPr>
          </a:p>
          <a:p>
            <a:r>
              <a:rPr lang="en-US" dirty="0">
                <a:latin typeface="Georgia Pro"/>
              </a:rPr>
              <a:t>We used Python and various libraries to create our model</a:t>
            </a:r>
          </a:p>
          <a:p>
            <a:r>
              <a:rPr lang="en-US" dirty="0" err="1">
                <a:latin typeface="Georgia Pro"/>
              </a:rPr>
              <a:t>numpy</a:t>
            </a:r>
            <a:r>
              <a:rPr lang="en-US" dirty="0">
                <a:latin typeface="Georgia Pro"/>
              </a:rPr>
              <a:t>, pandas, scikit-learn</a:t>
            </a:r>
          </a:p>
        </p:txBody>
      </p:sp>
    </p:spTree>
    <p:extLst>
      <p:ext uri="{BB962C8B-B14F-4D97-AF65-F5344CB8AC3E}">
        <p14:creationId xmlns:p14="http://schemas.microsoft.com/office/powerpoint/2010/main" val="166129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4A4F-F9B5-6858-831E-BB68E6E9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Georgia Pro"/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3D41-5E71-601B-F66A-7C9CC1D1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 Pro"/>
              </a:rPr>
              <a:t>The dataset contained several features which could be useful in determining fraud</a:t>
            </a:r>
          </a:p>
          <a:p>
            <a:r>
              <a:rPr lang="en-US" dirty="0">
                <a:latin typeface="Georgia Pro"/>
              </a:rPr>
              <a:t>Many of these features could be difficult for a human to find a co-relation with</a:t>
            </a:r>
          </a:p>
          <a:p>
            <a:endParaRPr lang="en-US" dirty="0">
              <a:latin typeface="Georgia Pro"/>
            </a:endParaRPr>
          </a:p>
        </p:txBody>
      </p:sp>
      <p:pic>
        <p:nvPicPr>
          <p:cNvPr id="4" name="Picture 3" descr="A table with numbers and names&#10;&#10;Description automatically generated">
            <a:extLst>
              <a:ext uri="{FF2B5EF4-FFF2-40B4-BE49-F238E27FC236}">
                <a16:creationId xmlns:a16="http://schemas.microsoft.com/office/drawing/2014/main" id="{2A265DEA-F435-7BA4-80AD-1831730C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91" y="4632614"/>
            <a:ext cx="90011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4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3EDA-021F-D42B-7798-77681284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Preprocessing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47C1-0DC0-11F0-0859-F6ED402D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 Pro"/>
                <a:cs typeface="Arial"/>
              </a:rPr>
              <a:t>Preprocessing helps to make better data which can improve the performance and accuracy of the model</a:t>
            </a:r>
          </a:p>
          <a:p>
            <a:r>
              <a:rPr lang="en-US" dirty="0">
                <a:latin typeface="Georgia Pro"/>
                <a:cs typeface="Arial"/>
              </a:rPr>
              <a:t>Standard scalar helps to deal with “badly behaving” features</a:t>
            </a:r>
          </a:p>
          <a:p>
            <a:r>
              <a:rPr lang="en-US" dirty="0" err="1">
                <a:latin typeface="Georgia Pro"/>
                <a:cs typeface="Arial"/>
              </a:rPr>
              <a:t>OneHotEncoder</a:t>
            </a:r>
            <a:r>
              <a:rPr lang="en-US" dirty="0">
                <a:latin typeface="Georgia Pro"/>
                <a:cs typeface="Arial"/>
              </a:rPr>
              <a:t> turns categorical features into usable binary features</a:t>
            </a:r>
          </a:p>
          <a:p>
            <a:r>
              <a:rPr lang="en-US" dirty="0" err="1">
                <a:latin typeface="Georgia Pro"/>
                <a:cs typeface="Arial"/>
              </a:rPr>
              <a:t>SelectKBest</a:t>
            </a:r>
            <a:r>
              <a:rPr lang="en-US" dirty="0">
                <a:latin typeface="Georgia Pro"/>
                <a:cs typeface="Arial"/>
              </a:rPr>
              <a:t> chooses the best performing features to focus on</a:t>
            </a:r>
            <a:endParaRPr lang="en-US" dirty="0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55403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4775-6AE0-30EF-ABD0-84B66580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8DCE-EEC5-3BA4-930B-B7FF1045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Georgia Pro"/>
              </a:rPr>
              <a:t>XGBoost</a:t>
            </a:r>
            <a:r>
              <a:rPr lang="en-US" dirty="0">
                <a:latin typeface="Georgia Pro"/>
              </a:rPr>
              <a:t> was our model of choice</a:t>
            </a:r>
          </a:p>
          <a:p>
            <a:r>
              <a:rPr lang="en-US" dirty="0">
                <a:latin typeface="Georgia Pro"/>
              </a:rPr>
              <a:t>It was trained with the training sheet</a:t>
            </a:r>
          </a:p>
          <a:p>
            <a:r>
              <a:rPr lang="en-US" dirty="0">
                <a:latin typeface="Georgia Pro"/>
              </a:rPr>
              <a:t>It </a:t>
            </a:r>
            <a:r>
              <a:rPr lang="en-US" dirty="0" err="1">
                <a:latin typeface="Georgia Pro"/>
              </a:rPr>
              <a:t>thenwas</a:t>
            </a:r>
            <a:r>
              <a:rPr lang="en-US" dirty="0">
                <a:latin typeface="Georgia Pro"/>
              </a:rPr>
              <a:t> used to predict the values </a:t>
            </a:r>
          </a:p>
        </p:txBody>
      </p:sp>
      <p:pic>
        <p:nvPicPr>
          <p:cNvPr id="4" name="Picture 3" descr="A diagram of a forest process&#10;&#10;Description automatically generated">
            <a:extLst>
              <a:ext uri="{FF2B5EF4-FFF2-40B4-BE49-F238E27FC236}">
                <a16:creationId xmlns:a16="http://schemas.microsoft.com/office/drawing/2014/main" id="{1F10E700-0A72-6000-9ED4-B2C3616D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825" y="1894980"/>
            <a:ext cx="4924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0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11BA-8ABD-D7A7-C4F8-C326C4CC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89F20-5BDF-8E57-01CF-33C598F8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 Pro"/>
              </a:rPr>
              <a:t>[accuracy] - 99.8%</a:t>
            </a:r>
          </a:p>
          <a:p>
            <a:r>
              <a:rPr lang="en-US" dirty="0">
                <a:latin typeface="Georgia Pro"/>
              </a:rPr>
              <a:t>[precision] - 94.9%</a:t>
            </a:r>
          </a:p>
          <a:p>
            <a:r>
              <a:rPr lang="en-US" dirty="0">
                <a:latin typeface="Georgia Pro"/>
              </a:rPr>
              <a:t>[recall] - 82.6%</a:t>
            </a:r>
          </a:p>
          <a:p>
            <a:r>
              <a:rPr lang="en-US" dirty="0">
                <a:latin typeface="Georgia Pro"/>
              </a:rPr>
              <a:t>[f1 score] - 88.3%</a:t>
            </a:r>
          </a:p>
          <a:p>
            <a:endParaRPr lang="en-US" dirty="0">
              <a:latin typeface="Georgia Pro"/>
            </a:endParaRPr>
          </a:p>
          <a:p>
            <a:r>
              <a:rPr lang="en-US" dirty="0">
                <a:latin typeface="Georgia Pro"/>
              </a:rPr>
              <a:t>The first run of a dataset can take a significantly long time</a:t>
            </a:r>
          </a:p>
          <a:p>
            <a:r>
              <a:rPr lang="en-US" dirty="0">
                <a:latin typeface="Georgia Pro"/>
              </a:rPr>
              <a:t>Future runs of datasets take only minutes</a:t>
            </a:r>
          </a:p>
          <a:p>
            <a:r>
              <a:rPr lang="en-US" dirty="0">
                <a:latin typeface="Georgia Pro"/>
              </a:rPr>
              <a:t>Overall, relatively accurate and efficient</a:t>
            </a:r>
          </a:p>
        </p:txBody>
      </p:sp>
    </p:spTree>
    <p:extLst>
      <p:ext uri="{BB962C8B-B14F-4D97-AF65-F5344CB8AC3E}">
        <p14:creationId xmlns:p14="http://schemas.microsoft.com/office/powerpoint/2010/main" val="100533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BE16-6319-BBEE-BADC-A531B1D2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 Pro"/>
              </a:rPr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8C1E-71C8-4ED9-F6AE-22AF10E0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latin typeface="Georgia Pro"/>
              </a:rPr>
              <a:t>While our model was successful, that does not mean it cannot be improved</a:t>
            </a:r>
          </a:p>
          <a:p>
            <a:endParaRPr lang="en-US">
              <a:latin typeface="Georgia Pro"/>
            </a:endParaRPr>
          </a:p>
          <a:p>
            <a:r>
              <a:rPr lang="en-US" b="1">
                <a:latin typeface="Georgia Pro"/>
              </a:rPr>
              <a:t>More research and development:</a:t>
            </a:r>
          </a:p>
          <a:p>
            <a:r>
              <a:rPr lang="en-US">
                <a:latin typeface="Georgia Pro"/>
              </a:rPr>
              <a:t>Optimizing the preprocessing, experimenting with different classifiers/models</a:t>
            </a:r>
          </a:p>
          <a:p>
            <a:r>
              <a:rPr lang="en-US">
                <a:latin typeface="Georgia Pro"/>
              </a:rPr>
              <a:t>This will improve accuracy and performance</a:t>
            </a:r>
          </a:p>
          <a:p>
            <a:endParaRPr lang="en-US">
              <a:latin typeface="Georgia Pro"/>
            </a:endParaRPr>
          </a:p>
          <a:p>
            <a:r>
              <a:rPr lang="en-US" b="1">
                <a:latin typeface="Georgia Pro"/>
              </a:rPr>
              <a:t>Faster processing power:</a:t>
            </a:r>
          </a:p>
          <a:p>
            <a:r>
              <a:rPr lang="en-US">
                <a:latin typeface="Georgia Pro"/>
              </a:rPr>
              <a:t>Investing in more powerful computers = better performance and capabilities</a:t>
            </a:r>
          </a:p>
          <a:p>
            <a:r>
              <a:rPr lang="en-US">
                <a:latin typeface="Georgia Pro"/>
              </a:rPr>
              <a:t>Will allow for less constraints and less sacrifices to be made</a:t>
            </a:r>
          </a:p>
        </p:txBody>
      </p:sp>
    </p:spTree>
    <p:extLst>
      <p:ext uri="{BB962C8B-B14F-4D97-AF65-F5344CB8AC3E}">
        <p14:creationId xmlns:p14="http://schemas.microsoft.com/office/powerpoint/2010/main" val="3555296050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653e083-c695-4870-a406-9d75d66c5ec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AF3C206D2C04C9E0C8A71A64B0A1E" ma:contentTypeVersion="14" ma:contentTypeDescription="Create a new document." ma:contentTypeScope="" ma:versionID="794681e2db40ebe8a871e3a4ff241940">
  <xsd:schema xmlns:xsd="http://www.w3.org/2001/XMLSchema" xmlns:xs="http://www.w3.org/2001/XMLSchema" xmlns:p="http://schemas.microsoft.com/office/2006/metadata/properties" xmlns:ns3="2653e083-c695-4870-a406-9d75d66c5eca" xmlns:ns4="2cfb336b-596f-4449-9b4e-ca250c119221" targetNamespace="http://schemas.microsoft.com/office/2006/metadata/properties" ma:root="true" ma:fieldsID="d0e95a175b057e4dd2dc0ca5178981e0" ns3:_="" ns4:_="">
    <xsd:import namespace="2653e083-c695-4870-a406-9d75d66c5eca"/>
    <xsd:import namespace="2cfb336b-596f-4449-9b4e-ca250c1192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3e083-c695-4870-a406-9d75d66c5e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fb336b-596f-4449-9b4e-ca250c11922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03032B-A66B-4302-9CFE-F6AD02FFF130}">
  <ds:schemaRefs>
    <ds:schemaRef ds:uri="2653e083-c695-4870-a406-9d75d66c5eca"/>
    <ds:schemaRef ds:uri="2cfb336b-596f-4449-9b4e-ca250c11922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BE1C1F-486B-42FB-B82C-93B4C663BA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F8B65-376B-4A48-BBDF-B8A5BF8BE3F4}">
  <ds:schemaRefs>
    <ds:schemaRef ds:uri="2653e083-c695-4870-a406-9d75d66c5eca"/>
    <ds:schemaRef ds:uri="2cfb336b-596f-4449-9b4e-ca250c1192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476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Georgia Pro</vt:lpstr>
      <vt:lpstr>Georgia Pro Light</vt:lpstr>
      <vt:lpstr>VaultVTI</vt:lpstr>
      <vt:lpstr>DataQuest 2024:  Team 15</vt:lpstr>
      <vt:lpstr>Our problem</vt:lpstr>
      <vt:lpstr>What should we do?</vt:lpstr>
      <vt:lpstr>How to make predictions</vt:lpstr>
      <vt:lpstr>The dataset</vt:lpstr>
      <vt:lpstr>Preprocessing the data</vt:lpstr>
      <vt:lpstr>Training the model</vt:lpstr>
      <vt:lpstr>Results</vt:lpstr>
      <vt:lpstr>What next?</vt:lpstr>
      <vt:lpstr>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Eunsung Kim</dc:creator>
  <cp:lastModifiedBy>Michael William Quick</cp:lastModifiedBy>
  <cp:revision>43</cp:revision>
  <dcterms:created xsi:type="dcterms:W3CDTF">2024-04-06T20:04:36Z</dcterms:created>
  <dcterms:modified xsi:type="dcterms:W3CDTF">2024-04-07T17:46:52Z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0x0101004D2AF3C206D2C04C9E0C8A71A64B0A1E</vt:lpwstr>
  </property>
</Properties>
</file>