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8C3"/>
    <a:srgbClr val="ECECEC"/>
    <a:srgbClr val="0D8CED"/>
    <a:srgbClr val="336699"/>
    <a:srgbClr val="FAFAFA"/>
    <a:srgbClr val="E2F0D9"/>
    <a:srgbClr val="7F7F7F"/>
    <a:srgbClr val="2A88B4"/>
    <a:srgbClr val="7594C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75" d="100"/>
          <a:sy n="75" d="100"/>
        </p:scale>
        <p:origin x="-1864" y="79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955" y="1143000"/>
            <a:ext cx="21820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24" y="1749908"/>
            <a:ext cx="6426276" cy="372257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5041" y="5616041"/>
            <a:ext cx="5670244" cy="2581546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0358" y="569277"/>
            <a:ext cx="1630195" cy="90614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19773" y="569277"/>
            <a:ext cx="4796081" cy="90614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35" y="2665704"/>
            <a:ext cx="6520780" cy="444778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5835" y="7155565"/>
            <a:ext cx="6520780" cy="2338985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9773" y="2846384"/>
            <a:ext cx="3213138" cy="67842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27415" y="2846384"/>
            <a:ext cx="3213138" cy="67842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57" y="569279"/>
            <a:ext cx="6520780" cy="20667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757" y="2621150"/>
            <a:ext cx="3198371" cy="1284585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0757" y="3905735"/>
            <a:ext cx="3198371" cy="57447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27415" y="2621150"/>
            <a:ext cx="3214123" cy="1284585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27415" y="3905735"/>
            <a:ext cx="3214123" cy="57447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57" y="712834"/>
            <a:ext cx="2438402" cy="249491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4123" y="1539525"/>
            <a:ext cx="3827415" cy="759860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57" y="3207751"/>
            <a:ext cx="2438402" cy="5942756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57" y="712834"/>
            <a:ext cx="2438402" cy="249491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123" y="1539525"/>
            <a:ext cx="3827415" cy="759860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57" y="3207751"/>
            <a:ext cx="2438402" cy="5942756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73" y="569279"/>
            <a:ext cx="6520780" cy="2066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73" y="2846384"/>
            <a:ext cx="6520780" cy="678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73" y="9910370"/>
            <a:ext cx="1701073" cy="569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48E-F1C2-4323-A2D7-E119988ABC1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358" y="9910370"/>
            <a:ext cx="2551610" cy="569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480" y="9910370"/>
            <a:ext cx="1701073" cy="569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434E-B2B8-4108-B9C8-09BDCD38C9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latinLnBrk="0" hangingPunct="1">
        <a:lnSpc>
          <a:spcPct val="90000"/>
        </a:lnSpc>
        <a:spcBef>
          <a:spcPct val="166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10" Type="http://schemas.openxmlformats.org/officeDocument/2006/relationships/image" Target="../media/image1.wmf"/><Relationship Id="rId11" Type="http://schemas.openxmlformats.org/officeDocument/2006/relationships/image" Target="../media/image7.jpe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080" y="9673393"/>
            <a:ext cx="7571430" cy="10141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5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51395"/>
          <a:stretch>
            <a:fillRect/>
          </a:stretch>
        </p:blipFill>
        <p:spPr>
          <a:xfrm>
            <a:off x="-9525" y="23"/>
            <a:ext cx="7580321" cy="70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" y="9674047"/>
            <a:ext cx="706662" cy="1000019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1113902" y="9898087"/>
            <a:ext cx="5089199" cy="5743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5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471540" y="9898087"/>
            <a:ext cx="818384" cy="574377"/>
          </a:xfrm>
          <a:prstGeom prst="roundRect">
            <a:avLst/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4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56865" y="9987023"/>
            <a:ext cx="484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吼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，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我现在就去检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测！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2" name="图片 11" descr="支原体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72" y="1782120"/>
            <a:ext cx="536246" cy="536246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pic>
        <p:nvPicPr>
          <p:cNvPr id="15" name="图片 14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828773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18" name="图片 17" descr="支原体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72" y="4375064"/>
            <a:ext cx="536246" cy="536246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pic>
        <p:nvPicPr>
          <p:cNvPr id="21" name="图片 20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2357591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22" name="图片 21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3616090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23" name="图片 22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4945082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42" name="文本框 41"/>
          <p:cNvSpPr txBox="1"/>
          <p:nvPr/>
        </p:nvSpPr>
        <p:spPr>
          <a:xfrm>
            <a:off x="1959017" y="142589"/>
            <a:ext cx="3765665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4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衣衣，淋淋</a:t>
            </a:r>
            <a:r>
              <a:rPr lang="zh-CN" altLang="en-US" sz="194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94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蔡</a:t>
            </a:r>
            <a:r>
              <a:rPr lang="zh-CN" altLang="en-US" sz="194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</a:t>
            </a:r>
            <a:r>
              <a:rPr lang="zh-CN" altLang="en-US" sz="194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生，小帅 </a:t>
            </a:r>
            <a:r>
              <a:rPr lang="en-US" altLang="zh-CN" sz="194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</a:p>
        </p:txBody>
      </p:sp>
      <p:pic>
        <p:nvPicPr>
          <p:cNvPr id="43" name="图片 42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6571403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4" name="图片 43" descr="微信图片_201712201615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94" y="8013961"/>
            <a:ext cx="511760" cy="777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6" name="图片 45" descr="淋球菌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72" y="1225141"/>
            <a:ext cx="536246" cy="536246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pic>
        <p:nvPicPr>
          <p:cNvPr id="47" name="图片 46" descr="淋球菌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72" y="3029003"/>
            <a:ext cx="536246" cy="536246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pic>
        <p:nvPicPr>
          <p:cNvPr id="50" name="图片 49" descr="淋球菌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72" y="5837400"/>
            <a:ext cx="536246" cy="536246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32357"/>
              </p:ext>
            </p:extLst>
          </p:nvPr>
        </p:nvGraphicFramePr>
        <p:xfrm>
          <a:off x="3382622" y="5272596"/>
          <a:ext cx="986996" cy="23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r:id="rId9" imgW="914400" imgH="215900" progId="Equation.KSEE3">
                  <p:embed/>
                </p:oleObj>
              </mc:Choice>
              <mc:Fallback>
                <p:oleObj r:id="rId9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2622" y="5272596"/>
                        <a:ext cx="986996" cy="233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圆角矩形标注 40"/>
          <p:cNvSpPr/>
          <p:nvPr/>
        </p:nvSpPr>
        <p:spPr>
          <a:xfrm>
            <a:off x="955053" y="7195834"/>
            <a:ext cx="4147998" cy="777240"/>
          </a:xfrm>
          <a:prstGeom prst="wedgeRoundRectCallout">
            <a:avLst>
              <a:gd name="adj1" fmla="val -54522"/>
              <a:gd name="adj2" fmla="val -10922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赶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紧检测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吧       快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速取样检测，一周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就能出结果！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尿道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sym typeface="+mn-ea"/>
              </a:rPr>
              <a:t>–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收集尿液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就好啦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直肠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sym typeface="+mn-ea"/>
              </a:rPr>
              <a:t>–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用棉签取样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25842" y="1274197"/>
            <a:ext cx="1394025" cy="365760"/>
          </a:xfrm>
          <a:prstGeom prst="wedgeRoundRectCallout">
            <a:avLst>
              <a:gd name="adj1" fmla="val -69635"/>
              <a:gd name="adj2" fmla="val -7512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我是淋球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菌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925842" y="1846357"/>
            <a:ext cx="3913105" cy="365760"/>
          </a:xfrm>
          <a:prstGeom prst="wedgeRoundRectCallout">
            <a:avLst>
              <a:gd name="adj1" fmla="val -56955"/>
              <a:gd name="adj2" fmla="val -9889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我是衣原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体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！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我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们都是常见的性传播疾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病！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885835" y="2997649"/>
            <a:ext cx="3627276" cy="594360"/>
          </a:xfrm>
          <a:prstGeom prst="wedgeRoundRectCallout">
            <a:avLst>
              <a:gd name="adj1" fmla="val -56200"/>
              <a:gd name="adj2" fmla="val -6754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我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们很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聪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明！可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以通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过无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套性行为，包括口交、肛交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，跑到别人的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喉咙、尿道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或直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肠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里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925843" y="4368037"/>
            <a:ext cx="5732143" cy="594360"/>
          </a:xfrm>
          <a:prstGeom prst="wedgeRoundRectCallout">
            <a:avLst>
              <a:gd name="adj1" fmla="val -54902"/>
              <a:gd name="adj2" fmla="val -8926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当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然！在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这检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测的朋友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中有</a:t>
            </a:r>
            <a:r>
              <a:rPr lang="en-US" altLang="zh-CN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12-18</a:t>
            </a:r>
            <a:r>
              <a:rPr lang="en-US" altLang="zh-CN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%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已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经被我们占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领！我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们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会让感染的部位疼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痛、瘙痒、出血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或</a:t>
            </a:r>
            <a:r>
              <a:rPr lang="zh-CN" altLang="en-US" sz="1400" kern="0" spc="100" dirty="0" smtClean="0">
                <a:solidFill>
                  <a:schemeClr val="bg1"/>
                </a:solidFill>
                <a:latin typeface="+mn-ea"/>
                <a:sym typeface="+mn-ea"/>
              </a:rPr>
              <a:t>流</a:t>
            </a:r>
            <a:r>
              <a:rPr lang="zh-CN" altLang="en-US" sz="1400" kern="0" spc="100" dirty="0">
                <a:solidFill>
                  <a:schemeClr val="bg1"/>
                </a:solidFill>
                <a:latin typeface="+mn-ea"/>
                <a:sym typeface="+mn-ea"/>
              </a:rPr>
              <a:t>脓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，但</a:t>
            </a:r>
            <a:r>
              <a:rPr lang="en-US" altLang="zh-CN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60%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的</a:t>
            </a:r>
            <a:r>
              <a:rPr lang="zh-CN" altLang="en-US" sz="1400" kern="0" spc="100" dirty="0">
                <a:solidFill>
                  <a:schemeClr val="bg1"/>
                </a:solidFill>
                <a:uFillTx/>
                <a:latin typeface="+mn-ea"/>
                <a:sym typeface="+mn-ea"/>
              </a:rPr>
              <a:t>感染者</a:t>
            </a:r>
            <a:r>
              <a:rPr lang="zh-CN" altLang="en-US" sz="1400" kern="0" spc="100" dirty="0" smtClean="0">
                <a:solidFill>
                  <a:schemeClr val="bg1"/>
                </a:solidFill>
                <a:uFillTx/>
                <a:latin typeface="+mn-ea"/>
                <a:sym typeface="+mn-ea"/>
              </a:rPr>
              <a:t>都</a:t>
            </a:r>
            <a:r>
              <a:rPr lang="zh-CN" altLang="en-US" sz="1400" kern="0" spc="100" dirty="0" smtClean="0">
                <a:solidFill>
                  <a:schemeClr val="bg1"/>
                </a:solidFill>
                <a:latin typeface="+mn-ea"/>
                <a:sym typeface="+mn-ea"/>
              </a:rPr>
              <a:t>没感觉噜</a:t>
            </a:r>
            <a:r>
              <a:rPr lang="en-US" altLang="zh-CN" sz="1400" kern="0" spc="100" dirty="0" smtClean="0">
                <a:solidFill>
                  <a:schemeClr val="bg1"/>
                </a:solidFill>
                <a:latin typeface="+mn-ea"/>
                <a:sym typeface="+mn-ea"/>
              </a:rPr>
              <a:t>~</a:t>
            </a:r>
            <a:endParaRPr lang="zh-CN" altLang="en-US" sz="1400" kern="0" spc="100" dirty="0">
              <a:solidFill>
                <a:schemeClr val="bg1"/>
              </a:solidFill>
              <a:uFillTx/>
              <a:latin typeface="+mn-ea"/>
              <a:sym typeface="+mn-ea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925842" y="5797174"/>
            <a:ext cx="5226909" cy="594360"/>
          </a:xfrm>
          <a:prstGeom prst="wedgeRoundRectCallout">
            <a:avLst>
              <a:gd name="adj1" fmla="val -55786"/>
              <a:gd name="adj2" fmla="val -5613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虽然你感觉不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到，但我们占领久了可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以引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起如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尿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道、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前列腺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炎和蛋蛋发炎，也会让你增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加感染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sym typeface="+mn-ea"/>
              </a:rPr>
              <a:t>HIV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的风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险！我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们厉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害惹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955053" y="8725615"/>
            <a:ext cx="4147998" cy="777240"/>
          </a:xfrm>
          <a:prstGeom prst="wedgeRoundRectCallout">
            <a:avLst>
              <a:gd name="adj1" fmla="val -54177"/>
              <a:gd name="adj2" fmla="val -12936"/>
              <a:gd name="adj3" fmla="val 16667"/>
            </a:avLst>
          </a:prstGeom>
          <a:solidFill>
            <a:srgbClr val="329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不用担心，它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们非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常容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易被打败</a:t>
            </a:r>
            <a:endParaRPr lang="en-US" altLang="zh-CN" sz="1400" dirty="0" smtClean="0">
              <a:solidFill>
                <a:schemeClr val="bg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淋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病：手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臂打一针</a:t>
            </a:r>
            <a:endParaRPr lang="en-US" altLang="zh-CN" sz="1400" dirty="0" smtClean="0">
              <a:solidFill>
                <a:schemeClr val="bg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衣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原体：每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日一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sym typeface="+mn-ea"/>
              </a:rPr>
              <a:t>片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sym typeface="+mn-ea"/>
              </a:rPr>
              <a:t>药，一周后不闹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13" name="图片 12" descr="微信图片_20171221144800"/>
          <p:cNvPicPr>
            <a:picLocks noChangeAspect="1"/>
          </p:cNvPicPr>
          <p:nvPr/>
        </p:nvPicPr>
        <p:blipFill rotWithShape="1">
          <a:blip r:embed="rId11"/>
          <a:srcRect l="28339" r="1750"/>
          <a:stretch/>
        </p:blipFill>
        <p:spPr>
          <a:xfrm>
            <a:off x="125372" y="7179406"/>
            <a:ext cx="635950" cy="990890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pic>
        <p:nvPicPr>
          <p:cNvPr id="20" name="图片 19" descr="微信图片_20171221144800"/>
          <p:cNvPicPr>
            <a:picLocks noChangeAspect="1"/>
          </p:cNvPicPr>
          <p:nvPr/>
        </p:nvPicPr>
        <p:blipFill rotWithShape="1">
          <a:blip r:embed="rId11"/>
          <a:srcRect l="28844" r="1819"/>
          <a:stretch/>
        </p:blipFill>
        <p:spPr>
          <a:xfrm>
            <a:off x="125372" y="8633968"/>
            <a:ext cx="619695" cy="990890"/>
          </a:xfrm>
          <a:prstGeom prst="rect">
            <a:avLst/>
          </a:prstGeom>
          <a:solidFill>
            <a:srgbClr val="3298C3"/>
          </a:solidFill>
          <a:ln>
            <a:noFill/>
          </a:ln>
        </p:spPr>
      </p:pic>
      <p:sp>
        <p:nvSpPr>
          <p:cNvPr id="25" name="圆角矩形标注 24"/>
          <p:cNvSpPr/>
          <p:nvPr/>
        </p:nvSpPr>
        <p:spPr>
          <a:xfrm>
            <a:off x="5359400" y="881550"/>
            <a:ext cx="1408007" cy="365760"/>
          </a:xfrm>
          <a:prstGeom prst="wedgeRoundRectCallout">
            <a:avLst>
              <a:gd name="adj1" fmla="val 61380"/>
              <a:gd name="adj2" fmla="val -12550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你们是谁</a:t>
            </a:r>
            <a:r>
              <a:rPr lang="zh-CN" altLang="en-US" sz="1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？？？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4870210" y="2435043"/>
            <a:ext cx="1897196" cy="365760"/>
          </a:xfrm>
          <a:prstGeom prst="wedgeRoundRectCallout">
            <a:avLst>
              <a:gd name="adj1" fmla="val 58806"/>
              <a:gd name="adj2" fmla="val -2755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你们是怎么溜进来的？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513111" y="6633089"/>
            <a:ext cx="2254295" cy="382573"/>
          </a:xfrm>
          <a:prstGeom prst="wedgeRoundRectCallout">
            <a:avLst>
              <a:gd name="adj1" fmla="val 58063"/>
              <a:gd name="adj2" fmla="val -4341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chemeClr val="tx1"/>
                </a:solidFill>
                <a:latin typeface="+mn-ea"/>
                <a:sym typeface="+mn-ea"/>
              </a:rPr>
              <a:t>天啦噜，那怎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么办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sym typeface="+mn-ea"/>
              </a:rPr>
              <a:t>？！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271838" y="5179044"/>
            <a:ext cx="3495567" cy="367655"/>
          </a:xfrm>
          <a:prstGeom prst="wedgeRoundRectCallout">
            <a:avLst>
              <a:gd name="adj1" fmla="val 54463"/>
              <a:gd name="adj2" fmla="val -14503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我感觉不到你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sym typeface="+mn-ea"/>
              </a:rPr>
              <a:t>们，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是不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sym typeface="+mn-ea"/>
              </a:rPr>
              <a:t>是就不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用担心？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108450" y="3803894"/>
            <a:ext cx="2658957" cy="330764"/>
          </a:xfrm>
          <a:prstGeom prst="wedgeRoundRectCallout">
            <a:avLst>
              <a:gd name="adj1" fmla="val 56874"/>
              <a:gd name="adj2" fmla="val -6239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那你们也会跑到我身上吗？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4010606" y="8174348"/>
            <a:ext cx="2756801" cy="357111"/>
          </a:xfrm>
          <a:prstGeom prst="wedgeRoundRectCallout">
            <a:avLst>
              <a:gd name="adj1" fmla="val 57328"/>
              <a:gd name="adj2" fmla="val -9186"/>
              <a:gd name="adj3" fmla="val 1666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  <a:sym typeface="+mn-ea"/>
              </a:rPr>
              <a:t>如果检测阳性，我该怎么办？</a:t>
            </a:r>
            <a:endParaRPr lang="zh-CN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608" y="164759"/>
            <a:ext cx="1055538" cy="3468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45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1945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945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</a:p>
        </p:txBody>
      </p:sp>
      <p:sp>
        <p:nvSpPr>
          <p:cNvPr id="34" name="矩形 33"/>
          <p:cNvSpPr/>
          <p:nvPr/>
        </p:nvSpPr>
        <p:spPr>
          <a:xfrm>
            <a:off x="6529844" y="94973"/>
            <a:ext cx="898578" cy="3468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45">
              <a:solidFill>
                <a:schemeClr val="bg2">
                  <a:lumMod val="7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1027" name="Picture 3" descr="C:\Users\KL\AppData\Local\Temp\SGPicFaceTpBq\13912\2DCE09E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94" y="6096486"/>
            <a:ext cx="232488" cy="2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L\AppData\Local\Temp\SGPicFaceTpBq\13912\2DCFDB6B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45" y="3832156"/>
            <a:ext cx="258077" cy="2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KL\AppData\Local\Temp\SGPicFaceTpBq\13912\2DD1EE4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09" y="5229033"/>
            <a:ext cx="258077" cy="2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L\AppData\Local\Temp\SGPicFaceTpBq\13912\2DD284D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32" y="6708445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C:\Users\KL\AppData\Local\Temp\SGPicFaceTpBq\13912\2DD3368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17" y="7253916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KL\AppData\Local\Temp\SGPicFaceTpBq\13912\2DD5F98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43" y="1332406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L\AppData\Local\Temp\SGPicFaceTpBq\13912\2DD837DC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40" y="8772574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KL\AppData\Local\Temp\SGPicFaceTpBq\13912\2DDA8AB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26" y="8230127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KL\AppData\Local\Temp\SGPicFaceTpBq\13912\2DDC852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68" y="9250810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KL\AppData\Local\Temp\SGPicFaceTpBq\13912\2DDCEC0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06" y="10036140"/>
            <a:ext cx="312274" cy="3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KL\AppData\Local\Temp\SGPicFaceTpBq\13912\2DDD835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67" y="1895191"/>
            <a:ext cx="234615" cy="2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KL\AppData\Local\Temp\SGPicFaceTpBq\13912\2E58FFA2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80" y="9018386"/>
            <a:ext cx="213286" cy="2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881" y="18627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140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主题​​</vt:lpstr>
      <vt:lpstr>Equation.KSEE3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Tiange Zhang</cp:lastModifiedBy>
  <cp:revision>47</cp:revision>
  <dcterms:created xsi:type="dcterms:W3CDTF">2017-12-20T03:32:00Z</dcterms:created>
  <dcterms:modified xsi:type="dcterms:W3CDTF">2018-12-08T07:56:37Z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