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89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9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AC32-74F0-4B4F-AAEC-6399EA2CB41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3E5E-C565-4030-8992-2458ACC5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075-0D5A-40BA-88BD-D6CF8DDB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City Clusters of Toronto Metropolitan Area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CE6A6-B95C-4D4E-8DA7-92B5EE5A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0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B37C-81EE-432E-85CF-20E9DE32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 – Downtown/business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8159-1CD8-4BBC-9595-650D3BBB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hotels, 36</a:t>
            </a:r>
          </a:p>
          <a:p>
            <a:r>
              <a:rPr lang="en-US" dirty="0"/>
              <a:t>Most coffee shops, 95</a:t>
            </a:r>
          </a:p>
          <a:p>
            <a:r>
              <a:rPr lang="en-US" dirty="0"/>
              <a:t>Most offices, 8</a:t>
            </a:r>
          </a:p>
          <a:p>
            <a:r>
              <a:rPr lang="en-US" dirty="0"/>
              <a:t>More sports stadiums, museums, galleries, and aquariums</a:t>
            </a:r>
          </a:p>
          <a:p>
            <a:r>
              <a:rPr lang="en-US" dirty="0"/>
              <a:t>More shopping centers and department stores</a:t>
            </a:r>
          </a:p>
          <a:p>
            <a:r>
              <a:rPr lang="en-US" dirty="0"/>
              <a:t>Signs of tourism and business activities with higher population</a:t>
            </a:r>
          </a:p>
        </p:txBody>
      </p:sp>
    </p:spTree>
    <p:extLst>
      <p:ext uri="{BB962C8B-B14F-4D97-AF65-F5344CB8AC3E}">
        <p14:creationId xmlns:p14="http://schemas.microsoft.com/office/powerpoint/2010/main" val="66442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DFFF-54A2-4D2B-8889-4D90FD6A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 – urban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7774-9612-4A1C-8BB1-90CE3477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area between downtown and rural</a:t>
            </a:r>
          </a:p>
          <a:p>
            <a:r>
              <a:rPr lang="en-US" dirty="0"/>
              <a:t>Young adults living in apartments</a:t>
            </a:r>
          </a:p>
          <a:p>
            <a:r>
              <a:rPr lang="en-US" dirty="0"/>
              <a:t>Restaurants make up of the majority of venues</a:t>
            </a:r>
          </a:p>
          <a:p>
            <a:r>
              <a:rPr lang="en-US" dirty="0"/>
              <a:t>More modern facilities like yoga studio than cluster 3</a:t>
            </a:r>
          </a:p>
        </p:txBody>
      </p:sp>
    </p:spTree>
    <p:extLst>
      <p:ext uri="{BB962C8B-B14F-4D97-AF65-F5344CB8AC3E}">
        <p14:creationId xmlns:p14="http://schemas.microsoft.com/office/powerpoint/2010/main" val="408250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995-C81A-4EA3-B376-7831C6FF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82E1-487B-496E-83A6-D9BBA3F4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 potential customer group:</a:t>
            </a:r>
          </a:p>
          <a:p>
            <a:pPr lvl="1"/>
            <a:r>
              <a:rPr lang="en-US" dirty="0"/>
              <a:t>Rural living: family demographic</a:t>
            </a:r>
          </a:p>
          <a:p>
            <a:pPr lvl="1"/>
            <a:r>
              <a:rPr lang="en-US" dirty="0"/>
              <a:t>Downtown/business center: business population and tourists</a:t>
            </a:r>
          </a:p>
          <a:p>
            <a:pPr lvl="1"/>
            <a:r>
              <a:rPr lang="en-US" dirty="0"/>
              <a:t>Urban living: young adults</a:t>
            </a:r>
          </a:p>
          <a:p>
            <a:r>
              <a:rPr lang="en-US" dirty="0"/>
              <a:t>Inform investment opportunities:</a:t>
            </a:r>
          </a:p>
          <a:p>
            <a:pPr lvl="1"/>
            <a:r>
              <a:rPr lang="en-US" dirty="0"/>
              <a:t>Banks in cluster 2</a:t>
            </a:r>
          </a:p>
          <a:p>
            <a:pPr lvl="1"/>
            <a:r>
              <a:rPr lang="en-US" dirty="0"/>
              <a:t>Department stores in cluster 1</a:t>
            </a:r>
          </a:p>
          <a:p>
            <a:pPr lvl="1"/>
            <a:r>
              <a:rPr lang="en-US" dirty="0"/>
              <a:t>Single family homes in cluster 3</a:t>
            </a:r>
          </a:p>
          <a:p>
            <a:pPr lvl="1"/>
            <a:r>
              <a:rPr lang="en-US" dirty="0"/>
              <a:t>Apartment buildings in cluster 1</a:t>
            </a:r>
          </a:p>
          <a:p>
            <a:r>
              <a:rPr lang="en-US" dirty="0"/>
              <a:t>Future directions:</a:t>
            </a:r>
          </a:p>
          <a:p>
            <a:pPr lvl="1"/>
            <a:r>
              <a:rPr lang="en-US" dirty="0"/>
              <a:t>Aggregated categories</a:t>
            </a:r>
          </a:p>
          <a:p>
            <a:pPr lvl="1"/>
            <a:r>
              <a:rPr lang="en-US" dirty="0"/>
              <a:t>Incorporate geographical distances</a:t>
            </a:r>
          </a:p>
          <a:p>
            <a:pPr lvl="1"/>
            <a:r>
              <a:rPr lang="en-US" dirty="0"/>
              <a:t>Sub-clusters</a:t>
            </a:r>
          </a:p>
        </p:txBody>
      </p:sp>
    </p:spTree>
    <p:extLst>
      <p:ext uri="{BB962C8B-B14F-4D97-AF65-F5344CB8AC3E}">
        <p14:creationId xmlns:p14="http://schemas.microsoft.com/office/powerpoint/2010/main" val="321684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9E1-1270-4355-82AD-27594D88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E12F-EB57-40FF-92BD-0DD82904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firm planning to enter the Toronto market without local knowledge</a:t>
            </a:r>
          </a:p>
          <a:p>
            <a:pPr lvl="1"/>
            <a:r>
              <a:rPr lang="en-US" dirty="0"/>
              <a:t>Looking for investment and development opportunities</a:t>
            </a:r>
          </a:p>
          <a:p>
            <a:r>
              <a:rPr lang="en-US" dirty="0"/>
              <a:t>Need a high-level understanding of the city</a:t>
            </a:r>
          </a:p>
          <a:p>
            <a:r>
              <a:rPr lang="en-US" dirty="0"/>
              <a:t>Explore different city districts</a:t>
            </a:r>
          </a:p>
          <a:p>
            <a:pPr lvl="1"/>
            <a:r>
              <a:rPr lang="en-US" dirty="0"/>
              <a:t>Demographic information</a:t>
            </a:r>
          </a:p>
          <a:p>
            <a:pPr lvl="1"/>
            <a:r>
              <a:rPr lang="en-US" dirty="0"/>
              <a:t>The type of existing venues</a:t>
            </a:r>
          </a:p>
          <a:p>
            <a:pPr lvl="1"/>
            <a:r>
              <a:rPr lang="en-US" dirty="0"/>
              <a:t>Possible competitors</a:t>
            </a:r>
          </a:p>
          <a:p>
            <a:r>
              <a:rPr lang="en-US" dirty="0"/>
              <a:t>A high-level of analysis to inform entry strategy and business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81630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69B8-8A7B-47D1-910F-03E6074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14F5-3904-4E91-AE66-7D356888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list from Wikipedia: https://en.wikipedia.org/wiki/List_of_postal_codes_of_Canada:_M</a:t>
            </a:r>
          </a:p>
          <a:p>
            <a:r>
              <a:rPr lang="en-US" dirty="0"/>
              <a:t>Neighborhood coordinate data from the internet: http://cocl.us/Geospatial_data</a:t>
            </a:r>
          </a:p>
          <a:p>
            <a:r>
              <a:rPr lang="en-US" dirty="0"/>
              <a:t>Venue data from Foursquare database</a:t>
            </a:r>
          </a:p>
          <a:p>
            <a:r>
              <a:rPr lang="en-US" dirty="0"/>
              <a:t>Data cleaned of un-wanted data points and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9153-C472-47E5-BD33-F8099484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neighborhoods visualization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AC5CA06-F9A2-44FA-AD55-760C588BC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41" y="2193925"/>
            <a:ext cx="5788917" cy="4024313"/>
          </a:xfrm>
        </p:spPr>
      </p:pic>
    </p:spTree>
    <p:extLst>
      <p:ext uri="{BB962C8B-B14F-4D97-AF65-F5344CB8AC3E}">
        <p14:creationId xmlns:p14="http://schemas.microsoft.com/office/powerpoint/2010/main" val="309720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DA5B0-F9A9-4AA3-BA23-78CD4F1C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Optimal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1D0E-AB70-4492-9B8D-55EF8521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K-Mean clustering:</a:t>
            </a:r>
          </a:p>
          <a:p>
            <a:pPr lvl="1"/>
            <a:r>
              <a:rPr lang="en-US" sz="1600" dirty="0"/>
              <a:t>Determine the optimal K</a:t>
            </a:r>
          </a:p>
          <a:p>
            <a:pPr lvl="1"/>
            <a:r>
              <a:rPr lang="en-US" sz="1600" dirty="0"/>
              <a:t>Elbow method</a:t>
            </a:r>
          </a:p>
          <a:p>
            <a:r>
              <a:rPr lang="en-US" sz="1800" dirty="0"/>
              <a:t>Optimal K determined to be 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64AD790-E5BE-468E-9985-22649B1FFA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364921"/>
            <a:ext cx="6533501" cy="42349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FDCF000-30A0-4BE2-ACBF-28C743B2F910}"/>
              </a:ext>
            </a:extLst>
          </p:cNvPr>
          <p:cNvSpPr/>
          <p:nvPr/>
        </p:nvSpPr>
        <p:spPr>
          <a:xfrm>
            <a:off x="6773662" y="3551068"/>
            <a:ext cx="470517" cy="47939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55CA0-AC58-4DD9-BD8D-34E855DF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K-mean 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DC9B91-5559-4506-A495-BD1974DB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3 Clusters</a:t>
            </a:r>
          </a:p>
          <a:p>
            <a:r>
              <a:rPr lang="en-US" sz="1600" dirty="0"/>
              <a:t>16, 9, 71 neighborhoods in respective clusters</a:t>
            </a:r>
          </a:p>
          <a:p>
            <a:r>
              <a:rPr lang="en-US" sz="1600" dirty="0"/>
              <a:t>Irregularly located geographically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530C274-6431-4DA8-91F1-83B891CF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710193"/>
            <a:ext cx="6533501" cy="35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BDFB-A676-4F53-996C-EFB9C962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Distribution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A29CD88-E56C-46A2-9253-CF20EF9A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7" y="2057401"/>
            <a:ext cx="11789245" cy="3425488"/>
          </a:xfrm>
        </p:spPr>
      </p:pic>
    </p:spTree>
    <p:extLst>
      <p:ext uri="{BB962C8B-B14F-4D97-AF65-F5344CB8AC3E}">
        <p14:creationId xmlns:p14="http://schemas.microsoft.com/office/powerpoint/2010/main" val="29427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FC2A-3556-4545-A064-3CF6895A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venues for each cluster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6482E-0030-4120-ABD3-BAD762418E72}"/>
              </a:ext>
            </a:extLst>
          </p:cNvPr>
          <p:cNvSpPr txBox="1"/>
          <p:nvPr/>
        </p:nvSpPr>
        <p:spPr>
          <a:xfrm>
            <a:off x="577049" y="2052639"/>
            <a:ext cx="408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Coffee shop is the most in all three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distributions among the top 10 venues</a:t>
            </a:r>
          </a:p>
        </p:txBody>
      </p: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999894-4819-45F2-9E0C-AA34A6E0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93" y="1738701"/>
            <a:ext cx="1313670" cy="4479537"/>
          </a:xfrm>
        </p:spPr>
      </p:pic>
      <p:pic>
        <p:nvPicPr>
          <p:cNvPr id="16" name="Picture 1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9BF46D-79BA-49C0-9334-2D6E1BA07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70" y="1714287"/>
            <a:ext cx="1304440" cy="4598988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B1B55C-9004-469D-AB69-944F3031D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9" y="1714287"/>
            <a:ext cx="1313671" cy="46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8FBC-5A9D-4CFA-8F27-2AB0852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 – rural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96-81CE-4C47-9951-FA2E1CF1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fewer venues</a:t>
            </a:r>
          </a:p>
          <a:p>
            <a:r>
              <a:rPr lang="en-US" dirty="0"/>
              <a:t>The most parks, pharmacy, and grocery store</a:t>
            </a:r>
          </a:p>
          <a:p>
            <a:r>
              <a:rPr lang="en-US" dirty="0"/>
              <a:t>Healthy balance of restaurants, liquor store, living supplies, and family entertainment</a:t>
            </a:r>
          </a:p>
          <a:p>
            <a:r>
              <a:rPr lang="en-US" dirty="0"/>
              <a:t>Has more airport-related venues</a:t>
            </a:r>
          </a:p>
        </p:txBody>
      </p:sp>
    </p:spTree>
    <p:extLst>
      <p:ext uri="{BB962C8B-B14F-4D97-AF65-F5344CB8AC3E}">
        <p14:creationId xmlns:p14="http://schemas.microsoft.com/office/powerpoint/2010/main" val="16357038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350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City Clusters of Toronto Metropolitan Area</vt:lpstr>
      <vt:lpstr>Introduction and Business Problem</vt:lpstr>
      <vt:lpstr>Data acquisition and processing</vt:lpstr>
      <vt:lpstr>Toronto neighborhoods visualization</vt:lpstr>
      <vt:lpstr>Optimal k</vt:lpstr>
      <vt:lpstr>K-mean clustering</vt:lpstr>
      <vt:lpstr>Venue Distribution</vt:lpstr>
      <vt:lpstr>Top venues for each cluster</vt:lpstr>
      <vt:lpstr>Cluster 3 – rural living</vt:lpstr>
      <vt:lpstr>Cluster 2 – Downtown/business center</vt:lpstr>
      <vt:lpstr>Cluster 1 – urban living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Clusters of Toronto Metropolitan Area</dc:title>
  <dc:creator>Jucun Liu</dc:creator>
  <cp:lastModifiedBy>Jucun Liu</cp:lastModifiedBy>
  <cp:revision>3</cp:revision>
  <dcterms:created xsi:type="dcterms:W3CDTF">2020-10-21T03:35:19Z</dcterms:created>
  <dcterms:modified xsi:type="dcterms:W3CDTF">2020-10-21T04:01:04Z</dcterms:modified>
</cp:coreProperties>
</file>