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f378acc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f378ac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0a9e2b50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0a9e2b50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66f918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66f918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f378acc6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f378acc6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f66f9188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f66f9188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378acc6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378acc6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66f9188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66f918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378acc6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378acc6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66f9188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66f9188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378acc6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378acc6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f7f312b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f7f312b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378acc6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378acc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378acc6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378acc6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378acc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378acc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66f918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66f918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f378acc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f378acc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66f918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66f918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f378acc6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f378acc6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378acc6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378acc6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a9e2b50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a9e2b5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Statistical_classification" TargetMode="External"/><Relationship Id="rId4" Type="http://schemas.openxmlformats.org/officeDocument/2006/relationships/hyperlink" Target="https://en.wikipedia.org/wiki/Logistic_regression" TargetMode="External"/><Relationship Id="rId5" Type="http://schemas.openxmlformats.org/officeDocument/2006/relationships/hyperlink" Target="https://en.wikipedia.org/wiki/Multiclass_classification" TargetMode="External"/><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aclweb.org/anthology/D19-1657.pdf" TargetMode="External"/><Relationship Id="rId4" Type="http://schemas.openxmlformats.org/officeDocument/2006/relationships/hyperlink" Target="https://arxiv.org/pdf/1605.01655.pdf" TargetMode="External"/><Relationship Id="rId5" Type="http://schemas.openxmlformats.org/officeDocument/2006/relationships/hyperlink" Target="https://csce.ucmss.com/books/LFS/CSREA2017/IKE6023.pdf" TargetMode="External"/><Relationship Id="rId6" Type="http://schemas.openxmlformats.org/officeDocument/2006/relationships/hyperlink" Target="https://arxiv.org/pdf/2006.03644.pdf" TargetMode="External"/><Relationship Id="rId7" Type="http://schemas.openxmlformats.org/officeDocument/2006/relationships/hyperlink" Target="https://alphabold.com/sentiment-analysis-the-lexicon-based-approach/" TargetMode="External"/><Relationship Id="rId8" Type="http://schemas.openxmlformats.org/officeDocument/2006/relationships/hyperlink" Target="https://arxiv.org/pdf/1507.0095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618888" y="1054588"/>
            <a:ext cx="8118600" cy="1522800"/>
          </a:xfrm>
          <a:prstGeom prst="rect">
            <a:avLst/>
          </a:prstGeom>
        </p:spPr>
        <p:txBody>
          <a:bodyPr anchorCtr="0" anchor="b" bIns="91425" lIns="91425" spcFirstLastPara="1" rIns="91425" wrap="square" tIns="91425">
            <a:normAutofit/>
          </a:bodyPr>
          <a:lstStyle/>
          <a:p>
            <a:pPr indent="457200" lvl="0" marL="0" rtl="0" algn="ctr">
              <a:spcBef>
                <a:spcPts val="0"/>
              </a:spcBef>
              <a:spcAft>
                <a:spcPts val="0"/>
              </a:spcAft>
              <a:buNone/>
            </a:pPr>
            <a:r>
              <a:rPr b="1" lang="en-GB" sz="2400">
                <a:latin typeface="Times New Roman"/>
                <a:ea typeface="Times New Roman"/>
                <a:cs typeface="Times New Roman"/>
                <a:sym typeface="Times New Roman"/>
              </a:rPr>
              <a:t>M</a:t>
            </a:r>
            <a:r>
              <a:rPr b="1" lang="en-GB" sz="2400">
                <a:latin typeface="Times New Roman"/>
                <a:ea typeface="Times New Roman"/>
                <a:cs typeface="Times New Roman"/>
                <a:sym typeface="Times New Roman"/>
              </a:rPr>
              <a:t>INOR</a:t>
            </a:r>
            <a:r>
              <a:rPr b="1" lang="en-GB" sz="2400">
                <a:latin typeface="Times New Roman"/>
                <a:ea typeface="Times New Roman"/>
                <a:cs typeface="Times New Roman"/>
                <a:sym typeface="Times New Roman"/>
              </a:rPr>
              <a:t> PROJECT</a:t>
            </a:r>
            <a:endParaRPr b="1" sz="2400">
              <a:latin typeface="Times New Roman"/>
              <a:ea typeface="Times New Roman"/>
              <a:cs typeface="Times New Roman"/>
              <a:sym typeface="Times New Roman"/>
            </a:endParaRPr>
          </a:p>
          <a:p>
            <a:pPr indent="0" lvl="0" marL="0" rtl="0" algn="ctr">
              <a:spcBef>
                <a:spcPts val="0"/>
              </a:spcBef>
              <a:spcAft>
                <a:spcPts val="0"/>
              </a:spcAft>
              <a:buNone/>
            </a:pPr>
            <a:r>
              <a:t/>
            </a:r>
            <a:endParaRPr b="1" sz="2400">
              <a:latin typeface="Times New Roman"/>
              <a:ea typeface="Times New Roman"/>
              <a:cs typeface="Times New Roman"/>
              <a:sym typeface="Times New Roman"/>
            </a:endParaRPr>
          </a:p>
        </p:txBody>
      </p:sp>
      <p:sp>
        <p:nvSpPr>
          <p:cNvPr id="63" name="Google Shape;63;p13"/>
          <p:cNvSpPr txBox="1"/>
          <p:nvPr>
            <p:ph idx="1" type="subTitle"/>
          </p:nvPr>
        </p:nvSpPr>
        <p:spPr>
          <a:xfrm>
            <a:off x="311700" y="2352250"/>
            <a:ext cx="8520600" cy="792600"/>
          </a:xfrm>
          <a:prstGeom prst="rect">
            <a:avLst/>
          </a:prstGeom>
        </p:spPr>
        <p:txBody>
          <a:bodyPr anchorCtr="0" anchor="t" bIns="91425" lIns="91425" spcFirstLastPara="1" rIns="91425" wrap="square" tIns="91425">
            <a:noAutofit/>
          </a:bodyPr>
          <a:lstStyle/>
          <a:p>
            <a:pPr indent="457200" lvl="0" marL="0" rtl="0" algn="ctr">
              <a:lnSpc>
                <a:spcPct val="80000"/>
              </a:lnSpc>
              <a:spcBef>
                <a:spcPts val="0"/>
              </a:spcBef>
              <a:spcAft>
                <a:spcPts val="0"/>
              </a:spcAft>
              <a:buSzPts val="852"/>
              <a:buNone/>
            </a:pPr>
            <a:r>
              <a:rPr b="1" lang="en-GB" sz="1827">
                <a:latin typeface="Cambria"/>
                <a:ea typeface="Cambria"/>
                <a:cs typeface="Cambria"/>
                <a:sym typeface="Cambria"/>
              </a:rPr>
              <a:t>Stance Detection with Sentiment Analysis and Sarcasm Detection</a:t>
            </a:r>
            <a:endParaRPr b="1" sz="1827">
              <a:latin typeface="Cambria"/>
              <a:ea typeface="Cambria"/>
              <a:cs typeface="Cambria"/>
              <a:sym typeface="Cambria"/>
            </a:endParaRPr>
          </a:p>
          <a:p>
            <a:pPr indent="0" lvl="0" marL="0" rtl="0" algn="ctr">
              <a:lnSpc>
                <a:spcPct val="80000"/>
              </a:lnSpc>
              <a:spcBef>
                <a:spcPts val="0"/>
              </a:spcBef>
              <a:spcAft>
                <a:spcPts val="0"/>
              </a:spcAft>
              <a:buSzPts val="852"/>
              <a:buNone/>
            </a:pPr>
            <a:r>
              <a:t/>
            </a:r>
            <a:endParaRPr b="1" sz="1827">
              <a:latin typeface="Cambria"/>
              <a:ea typeface="Cambria"/>
              <a:cs typeface="Cambria"/>
              <a:sym typeface="Cambria"/>
            </a:endParaRPr>
          </a:p>
          <a:p>
            <a:pPr indent="0" lvl="0" marL="0" rtl="0" algn="ctr">
              <a:lnSpc>
                <a:spcPct val="80000"/>
              </a:lnSpc>
              <a:spcBef>
                <a:spcPts val="0"/>
              </a:spcBef>
              <a:spcAft>
                <a:spcPts val="0"/>
              </a:spcAft>
              <a:buSzPts val="852"/>
              <a:buNone/>
            </a:pPr>
            <a:r>
              <a:t/>
            </a:r>
            <a:endParaRPr b="1" sz="1827">
              <a:latin typeface="Cambria"/>
              <a:ea typeface="Cambria"/>
              <a:cs typeface="Cambria"/>
              <a:sym typeface="Cambria"/>
            </a:endParaRPr>
          </a:p>
        </p:txBody>
      </p:sp>
      <p:sp>
        <p:nvSpPr>
          <p:cNvPr id="64" name="Google Shape;64;p13"/>
          <p:cNvSpPr txBox="1"/>
          <p:nvPr/>
        </p:nvSpPr>
        <p:spPr>
          <a:xfrm>
            <a:off x="3050250" y="2978950"/>
            <a:ext cx="3043500" cy="12429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GB">
                <a:latin typeface="Times New Roman"/>
                <a:ea typeface="Times New Roman"/>
                <a:cs typeface="Times New Roman"/>
                <a:sym typeface="Times New Roman"/>
              </a:rPr>
              <a:t>Dishant Pandauria 	181112226</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GB">
                <a:latin typeface="Times New Roman"/>
                <a:ea typeface="Times New Roman"/>
                <a:cs typeface="Times New Roman"/>
                <a:sym typeface="Times New Roman"/>
              </a:rPr>
              <a:t>Ragini Kalvade 	181112256</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GB">
                <a:latin typeface="Times New Roman"/>
                <a:ea typeface="Times New Roman"/>
                <a:cs typeface="Times New Roman"/>
                <a:sym typeface="Times New Roman"/>
              </a:rPr>
              <a:t>Raj Mehroliya        181112244</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GB">
                <a:latin typeface="Times New Roman"/>
                <a:ea typeface="Times New Roman"/>
                <a:cs typeface="Times New Roman"/>
                <a:sym typeface="Times New Roman"/>
              </a:rPr>
              <a:t>Vanshika Agrawal 	181112246</a:t>
            </a:r>
            <a:endParaRPr>
              <a:latin typeface="Times New Roman"/>
              <a:ea typeface="Times New Roman"/>
              <a:cs typeface="Times New Roman"/>
              <a:sym typeface="Times New Roman"/>
            </a:endParaRPr>
          </a:p>
        </p:txBody>
      </p:sp>
      <p:sp>
        <p:nvSpPr>
          <p:cNvPr id="65" name="Google Shape;65;p13"/>
          <p:cNvSpPr txBox="1"/>
          <p:nvPr/>
        </p:nvSpPr>
        <p:spPr>
          <a:xfrm>
            <a:off x="645000" y="180825"/>
            <a:ext cx="81873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MAULANA AZAD NATIONAL INSTITUTE OF TECHNOLOGY</a:t>
            </a:r>
            <a:endParaRPr b="1" sz="1600">
              <a:latin typeface="Times New Roman"/>
              <a:ea typeface="Times New Roman"/>
              <a:cs typeface="Times New Roman"/>
              <a:sym typeface="Times New Roman"/>
            </a:endParaRPr>
          </a:p>
        </p:txBody>
      </p:sp>
      <p:sp>
        <p:nvSpPr>
          <p:cNvPr id="66" name="Google Shape;66;p13"/>
          <p:cNvSpPr txBox="1"/>
          <p:nvPr/>
        </p:nvSpPr>
        <p:spPr>
          <a:xfrm>
            <a:off x="618900" y="4003100"/>
            <a:ext cx="7906200" cy="944700"/>
          </a:xfrm>
          <a:prstGeom prst="rect">
            <a:avLst/>
          </a:prstGeom>
          <a:noFill/>
          <a:ln>
            <a:noFill/>
          </a:ln>
        </p:spPr>
        <p:txBody>
          <a:bodyPr anchorCtr="0" anchor="t" bIns="91425" lIns="91425" spcFirstLastPara="1" rIns="91425" wrap="square" tIns="91425">
            <a:noAutofit/>
          </a:bodyPr>
          <a:lstStyle/>
          <a:p>
            <a:pPr indent="0" lvl="0" marL="0" marR="88900" rtl="0" algn="ctr">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Under the Guidance of</a:t>
            </a:r>
            <a:r>
              <a:rPr b="1" lang="en-GB" sz="1800">
                <a:solidFill>
                  <a:schemeClr val="dk1"/>
                </a:solidFill>
                <a:latin typeface="Times New Roman"/>
                <a:ea typeface="Times New Roman"/>
                <a:cs typeface="Times New Roman"/>
                <a:sym typeface="Times New Roman"/>
              </a:rPr>
              <a:t> Dr. Saritha S K</a:t>
            </a:r>
            <a:endParaRPr b="1" sz="1800">
              <a:solidFill>
                <a:schemeClr val="dk1"/>
              </a:solidFill>
              <a:latin typeface="Times New Roman"/>
              <a:ea typeface="Times New Roman"/>
              <a:cs typeface="Times New Roman"/>
              <a:sym typeface="Times New Roman"/>
            </a:endParaRPr>
          </a:p>
          <a:p>
            <a:pPr indent="0" lvl="0" marL="571500" rtl="0" algn="ctr">
              <a:lnSpc>
                <a:spcPct val="115000"/>
              </a:lnSpc>
              <a:spcBef>
                <a:spcPts val="0"/>
              </a:spcBef>
              <a:spcAft>
                <a:spcPts val="0"/>
              </a:spcAft>
              <a:buClr>
                <a:schemeClr val="dk1"/>
              </a:buClr>
              <a:buSzPts val="1100"/>
              <a:buFont typeface="Arial"/>
              <a:buNone/>
            </a:pPr>
            <a:r>
              <a:rPr b="1" lang="en-GB" sz="1700">
                <a:solidFill>
                  <a:schemeClr val="dk1"/>
                </a:solidFill>
                <a:latin typeface="Times New Roman"/>
                <a:ea typeface="Times New Roman"/>
                <a:cs typeface="Times New Roman"/>
                <a:sym typeface="Times New Roman"/>
              </a:rPr>
              <a:t>DEPARTMENT OF COMPUTER SCIENCE AND ENGINEERING</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67" name="Google Shape;67;p13"/>
          <p:cNvPicPr preferRelativeResize="0"/>
          <p:nvPr/>
        </p:nvPicPr>
        <p:blipFill>
          <a:blip r:embed="rId3">
            <a:alphaModFix/>
          </a:blip>
          <a:stretch>
            <a:fillRect/>
          </a:stretch>
        </p:blipFill>
        <p:spPr>
          <a:xfrm>
            <a:off x="4216826" y="556650"/>
            <a:ext cx="1043650" cy="1101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2143125" y="169200"/>
            <a:ext cx="4455450" cy="4848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MODELS AND THEIR RESULT DISCUSSION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Sentiment Analysis</a:t>
            </a:r>
            <a:endParaRPr/>
          </a:p>
        </p:txBody>
      </p:sp>
      <p:sp>
        <p:nvSpPr>
          <p:cNvPr id="131" name="Google Shape;131;p24"/>
          <p:cNvSpPr txBox="1"/>
          <p:nvPr>
            <p:ph idx="1" type="body"/>
          </p:nvPr>
        </p:nvSpPr>
        <p:spPr>
          <a:xfrm>
            <a:off x="311700" y="1225225"/>
            <a:ext cx="6151500" cy="3354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latin typeface="Cambria"/>
                <a:ea typeface="Cambria"/>
                <a:cs typeface="Cambria"/>
                <a:sym typeface="Cambria"/>
              </a:rPr>
              <a:t>A person may express the same stance towards a target by using negative or positive language. Therefore, the sentiment of a tweet as a factor is considered.</a:t>
            </a:r>
            <a:endParaRPr sz="1800">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sz="1800">
                <a:solidFill>
                  <a:srgbClr val="202124"/>
                </a:solidFill>
                <a:latin typeface="Cambria"/>
                <a:ea typeface="Cambria"/>
                <a:cs typeface="Cambria"/>
                <a:sym typeface="Cambria"/>
              </a:rPr>
              <a:t>Model - The model used here is Binomial Logistic regression. It is a supervised learning classification algorithm used to predict the probability of a target variable. </a:t>
            </a:r>
            <a:r>
              <a:rPr lang="en-GB" sz="1800">
                <a:latin typeface="Cambria"/>
                <a:ea typeface="Cambria"/>
                <a:cs typeface="Cambria"/>
                <a:sym typeface="Cambria"/>
              </a:rPr>
              <a:t>The nature of target or dependent variable is dichotomous, which means there would be only two possible classes.</a:t>
            </a:r>
            <a:endParaRPr sz="1800">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sz="1800">
                <a:latin typeface="Cambria"/>
                <a:ea typeface="Cambria"/>
                <a:cs typeface="Cambria"/>
                <a:sym typeface="Cambria"/>
              </a:rPr>
              <a:t>Dataset - Sentiment140 dataset from Kaggle (contains over 1.6 million tweets)</a:t>
            </a:r>
            <a:endParaRPr sz="1800">
              <a:latin typeface="Cambria"/>
              <a:ea typeface="Cambria"/>
              <a:cs typeface="Cambria"/>
              <a:sym typeface="Cambria"/>
            </a:endParaRPr>
          </a:p>
          <a:p>
            <a:pPr indent="0" lvl="0" marL="457200" rtl="0" algn="just">
              <a:lnSpc>
                <a:spcPct val="115000"/>
              </a:lnSpc>
              <a:spcBef>
                <a:spcPts val="1000"/>
              </a:spcBef>
              <a:spcAft>
                <a:spcPts val="1000"/>
              </a:spcAft>
              <a:buNone/>
            </a:pPr>
            <a:r>
              <a:t/>
            </a:r>
            <a:endParaRPr sz="1800">
              <a:latin typeface="Cambria"/>
              <a:ea typeface="Cambria"/>
              <a:cs typeface="Cambria"/>
              <a:sym typeface="Cambria"/>
            </a:endParaRPr>
          </a:p>
        </p:txBody>
      </p:sp>
      <p:pic>
        <p:nvPicPr>
          <p:cNvPr id="132" name="Google Shape;132;p24"/>
          <p:cNvPicPr preferRelativeResize="0"/>
          <p:nvPr/>
        </p:nvPicPr>
        <p:blipFill>
          <a:blip r:embed="rId3">
            <a:alphaModFix/>
          </a:blip>
          <a:stretch>
            <a:fillRect/>
          </a:stretch>
        </p:blipFill>
        <p:spPr>
          <a:xfrm>
            <a:off x="6615625" y="485025"/>
            <a:ext cx="2373375" cy="4480125"/>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519088" y="390513"/>
            <a:ext cx="5229225" cy="2181225"/>
          </a:xfrm>
          <a:prstGeom prst="rect">
            <a:avLst/>
          </a:prstGeom>
          <a:noFill/>
          <a:ln>
            <a:noFill/>
          </a:ln>
        </p:spPr>
      </p:pic>
      <p:pic>
        <p:nvPicPr>
          <p:cNvPr id="138" name="Google Shape;138;p25"/>
          <p:cNvPicPr preferRelativeResize="0"/>
          <p:nvPr/>
        </p:nvPicPr>
        <p:blipFill>
          <a:blip r:embed="rId4">
            <a:alphaModFix/>
          </a:blip>
          <a:stretch>
            <a:fillRect/>
          </a:stretch>
        </p:blipFill>
        <p:spPr>
          <a:xfrm>
            <a:off x="6488250" y="1647440"/>
            <a:ext cx="1982250" cy="924300"/>
          </a:xfrm>
          <a:prstGeom prst="rect">
            <a:avLst/>
          </a:prstGeom>
          <a:noFill/>
          <a:ln>
            <a:noFill/>
          </a:ln>
        </p:spPr>
      </p:pic>
      <p:pic>
        <p:nvPicPr>
          <p:cNvPr id="139" name="Google Shape;139;p25"/>
          <p:cNvPicPr preferRelativeResize="0"/>
          <p:nvPr/>
        </p:nvPicPr>
        <p:blipFill>
          <a:blip r:embed="rId5">
            <a:alphaModFix/>
          </a:blip>
          <a:stretch>
            <a:fillRect/>
          </a:stretch>
        </p:blipFill>
        <p:spPr>
          <a:xfrm>
            <a:off x="519100" y="3585438"/>
            <a:ext cx="8105775" cy="685800"/>
          </a:xfrm>
          <a:prstGeom prst="rect">
            <a:avLst/>
          </a:prstGeom>
          <a:noFill/>
          <a:ln>
            <a:noFill/>
          </a:ln>
        </p:spPr>
      </p:pic>
      <p:sp>
        <p:nvSpPr>
          <p:cNvPr id="140" name="Google Shape;140;p25"/>
          <p:cNvSpPr txBox="1"/>
          <p:nvPr/>
        </p:nvSpPr>
        <p:spPr>
          <a:xfrm>
            <a:off x="3116450" y="4271250"/>
            <a:ext cx="352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Testing of User Input</a:t>
            </a:r>
            <a:endParaRPr>
              <a:latin typeface="Open Sans"/>
              <a:ea typeface="Open Sans"/>
              <a:cs typeface="Open Sans"/>
              <a:sym typeface="Open Sans"/>
            </a:endParaRPr>
          </a:p>
        </p:txBody>
      </p:sp>
      <p:sp>
        <p:nvSpPr>
          <p:cNvPr id="141" name="Google Shape;141;p25"/>
          <p:cNvSpPr txBox="1"/>
          <p:nvPr/>
        </p:nvSpPr>
        <p:spPr>
          <a:xfrm>
            <a:off x="518850" y="2898850"/>
            <a:ext cx="81057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lang="en-GB" sz="1800">
                <a:solidFill>
                  <a:schemeClr val="dk1"/>
                </a:solidFill>
                <a:latin typeface="Cambria"/>
                <a:ea typeface="Cambria"/>
                <a:cs typeface="Cambria"/>
                <a:sym typeface="Cambria"/>
              </a:rPr>
              <a:t>The a</a:t>
            </a:r>
            <a:r>
              <a:rPr lang="en-GB" sz="1800">
                <a:solidFill>
                  <a:schemeClr val="dk1"/>
                </a:solidFill>
                <a:latin typeface="Cambria"/>
                <a:ea typeface="Cambria"/>
                <a:cs typeface="Cambria"/>
                <a:sym typeface="Cambria"/>
              </a:rPr>
              <a:t>ccuracy achieved by the sentiment analysis model is 78.56%.</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Sarcasm Detection</a:t>
            </a:r>
            <a:endParaRPr/>
          </a:p>
        </p:txBody>
      </p:sp>
      <p:sp>
        <p:nvSpPr>
          <p:cNvPr id="147" name="Google Shape;147;p26"/>
          <p:cNvSpPr txBox="1"/>
          <p:nvPr>
            <p:ph idx="1" type="body"/>
          </p:nvPr>
        </p:nvSpPr>
        <p:spPr>
          <a:xfrm>
            <a:off x="311700" y="1225225"/>
            <a:ext cx="6162900" cy="3993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latin typeface="Cambria"/>
                <a:ea typeface="Cambria"/>
                <a:cs typeface="Cambria"/>
                <a:sym typeface="Cambria"/>
              </a:rPr>
              <a:t>Sarcasm detection</a:t>
            </a:r>
            <a:r>
              <a:rPr lang="en-GB">
                <a:latin typeface="Cambria"/>
                <a:ea typeface="Cambria"/>
                <a:cs typeface="Cambria"/>
                <a:sym typeface="Cambria"/>
              </a:rPr>
              <a:t> is a crucial step to stance detection, considering the prevalence and challenges of sarcasm in sentiment-bearing text. </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Model - The project has</a:t>
            </a:r>
            <a:r>
              <a:rPr lang="en-GB">
                <a:latin typeface="Cambria"/>
                <a:ea typeface="Cambria"/>
                <a:cs typeface="Cambria"/>
                <a:sym typeface="Cambria"/>
              </a:rPr>
              <a:t> implemented the use of Support Vector Machines i.e,</a:t>
            </a:r>
            <a:r>
              <a:rPr lang="en-GB">
                <a:latin typeface="Cambria"/>
                <a:ea typeface="Cambria"/>
                <a:cs typeface="Cambria"/>
                <a:sym typeface="Cambria"/>
              </a:rPr>
              <a:t> the Linear Support Vector Classifier (LSVC). The objective of the support vector machine algorithm is to find a hyperplane in an N-dimensional space(N-the number of features) that distinctly classifies the data points.</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Dataset - News Headlines Dataset from Kaggle (contains over 26,000 tweets)</a:t>
            </a:r>
            <a:endParaRPr>
              <a:solidFill>
                <a:srgbClr val="202124"/>
              </a:solidFill>
              <a:latin typeface="Cambria"/>
              <a:ea typeface="Cambria"/>
              <a:cs typeface="Cambria"/>
              <a:sym typeface="Cambria"/>
            </a:endParaRPr>
          </a:p>
          <a:p>
            <a:pPr indent="0" lvl="0" marL="0" rtl="0" algn="just">
              <a:lnSpc>
                <a:spcPct val="115000"/>
              </a:lnSpc>
              <a:spcBef>
                <a:spcPts val="1000"/>
              </a:spcBef>
              <a:spcAft>
                <a:spcPts val="1000"/>
              </a:spcAft>
              <a:buNone/>
            </a:pPr>
            <a:r>
              <a:rPr lang="en-GB">
                <a:latin typeface="Cambria"/>
                <a:ea typeface="Cambria"/>
                <a:cs typeface="Cambria"/>
                <a:sym typeface="Cambria"/>
              </a:rPr>
              <a:t> </a:t>
            </a:r>
            <a:endParaRPr>
              <a:latin typeface="Cambria"/>
              <a:ea typeface="Cambria"/>
              <a:cs typeface="Cambria"/>
              <a:sym typeface="Cambria"/>
            </a:endParaRPr>
          </a:p>
        </p:txBody>
      </p:sp>
      <p:pic>
        <p:nvPicPr>
          <p:cNvPr id="148" name="Google Shape;148;p26"/>
          <p:cNvPicPr preferRelativeResize="0"/>
          <p:nvPr/>
        </p:nvPicPr>
        <p:blipFill>
          <a:blip r:embed="rId3">
            <a:alphaModFix/>
          </a:blip>
          <a:stretch>
            <a:fillRect/>
          </a:stretch>
        </p:blipFill>
        <p:spPr>
          <a:xfrm>
            <a:off x="6554225" y="428625"/>
            <a:ext cx="2418675" cy="4411599"/>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52" name="Shape 152"/>
        <p:cNvGrpSpPr/>
        <p:nvPr/>
      </p:nvGrpSpPr>
      <p:grpSpPr>
        <a:xfrm>
          <a:off x="0" y="0"/>
          <a:ext cx="0" cy="0"/>
          <a:chOff x="0" y="0"/>
          <a:chExt cx="0" cy="0"/>
        </a:xfrm>
      </p:grpSpPr>
      <p:pic>
        <p:nvPicPr>
          <p:cNvPr id="153" name="Google Shape;153;p27"/>
          <p:cNvPicPr preferRelativeResize="0"/>
          <p:nvPr/>
        </p:nvPicPr>
        <p:blipFill rotWithShape="1">
          <a:blip r:embed="rId3">
            <a:alphaModFix/>
          </a:blip>
          <a:srcRect b="0" l="6463" r="10237" t="0"/>
          <a:stretch/>
        </p:blipFill>
        <p:spPr>
          <a:xfrm>
            <a:off x="609100" y="400425"/>
            <a:ext cx="5284151" cy="2333625"/>
          </a:xfrm>
          <a:prstGeom prst="rect">
            <a:avLst/>
          </a:prstGeom>
          <a:noFill/>
          <a:ln>
            <a:noFill/>
          </a:ln>
        </p:spPr>
      </p:pic>
      <p:pic>
        <p:nvPicPr>
          <p:cNvPr id="154" name="Google Shape;154;p27"/>
          <p:cNvPicPr preferRelativeResize="0"/>
          <p:nvPr/>
        </p:nvPicPr>
        <p:blipFill>
          <a:blip r:embed="rId4">
            <a:alphaModFix/>
          </a:blip>
          <a:stretch>
            <a:fillRect/>
          </a:stretch>
        </p:blipFill>
        <p:spPr>
          <a:xfrm>
            <a:off x="6610625" y="1838700"/>
            <a:ext cx="1866900" cy="895350"/>
          </a:xfrm>
          <a:prstGeom prst="rect">
            <a:avLst/>
          </a:prstGeom>
          <a:noFill/>
          <a:ln>
            <a:noFill/>
          </a:ln>
        </p:spPr>
      </p:pic>
      <p:pic>
        <p:nvPicPr>
          <p:cNvPr id="155" name="Google Shape;155;p27"/>
          <p:cNvPicPr preferRelativeResize="0"/>
          <p:nvPr/>
        </p:nvPicPr>
        <p:blipFill>
          <a:blip r:embed="rId5">
            <a:alphaModFix/>
          </a:blip>
          <a:stretch>
            <a:fillRect/>
          </a:stretch>
        </p:blipFill>
        <p:spPr>
          <a:xfrm>
            <a:off x="595313" y="3706275"/>
            <a:ext cx="7953375" cy="581025"/>
          </a:xfrm>
          <a:prstGeom prst="rect">
            <a:avLst/>
          </a:prstGeom>
          <a:noFill/>
          <a:ln>
            <a:noFill/>
          </a:ln>
        </p:spPr>
      </p:pic>
      <p:sp>
        <p:nvSpPr>
          <p:cNvPr id="156" name="Google Shape;156;p27"/>
          <p:cNvSpPr txBox="1"/>
          <p:nvPr/>
        </p:nvSpPr>
        <p:spPr>
          <a:xfrm>
            <a:off x="1678800" y="4287300"/>
            <a:ext cx="57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Testing of User Input</a:t>
            </a:r>
            <a:endParaRPr>
              <a:latin typeface="Open Sans"/>
              <a:ea typeface="Open Sans"/>
              <a:cs typeface="Open Sans"/>
              <a:sym typeface="Open Sans"/>
            </a:endParaRPr>
          </a:p>
        </p:txBody>
      </p:sp>
      <p:sp>
        <p:nvSpPr>
          <p:cNvPr id="157" name="Google Shape;157;p27"/>
          <p:cNvSpPr txBox="1"/>
          <p:nvPr/>
        </p:nvSpPr>
        <p:spPr>
          <a:xfrm>
            <a:off x="609100" y="3034225"/>
            <a:ext cx="79395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lang="en-GB" sz="1800">
                <a:solidFill>
                  <a:schemeClr val="dk1"/>
                </a:solidFill>
                <a:latin typeface="Cambria"/>
                <a:ea typeface="Cambria"/>
                <a:cs typeface="Cambria"/>
                <a:sym typeface="Cambria"/>
              </a:rPr>
              <a:t>The a</a:t>
            </a:r>
            <a:r>
              <a:rPr lang="en-GB" sz="1800">
                <a:solidFill>
                  <a:schemeClr val="dk1"/>
                </a:solidFill>
                <a:latin typeface="Cambria"/>
                <a:ea typeface="Cambria"/>
                <a:cs typeface="Cambria"/>
                <a:sym typeface="Cambria"/>
              </a:rPr>
              <a:t>ccuracy achieved by the sarcasm detection model is 83%.</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Stance Detection </a:t>
            </a:r>
            <a:endParaRPr/>
          </a:p>
        </p:txBody>
      </p:sp>
      <p:sp>
        <p:nvSpPr>
          <p:cNvPr id="163" name="Google Shape;163;p28"/>
          <p:cNvSpPr txBox="1"/>
          <p:nvPr>
            <p:ph idx="1" type="body"/>
          </p:nvPr>
        </p:nvSpPr>
        <p:spPr>
          <a:xfrm>
            <a:off x="311700" y="1225225"/>
            <a:ext cx="6117600" cy="3354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35"/>
              <a:buNone/>
            </a:pPr>
            <a:r>
              <a:rPr lang="en-GB" sz="1829">
                <a:latin typeface="Cambria"/>
                <a:ea typeface="Cambria"/>
                <a:cs typeface="Cambria"/>
                <a:sym typeface="Cambria"/>
              </a:rPr>
              <a:t>Stance detection is the task of automatically determining from text whether the author of the text is in favor of, against, or neutral towards a proposition or target. </a:t>
            </a:r>
            <a:endParaRPr sz="1829">
              <a:solidFill>
                <a:srgbClr val="202124"/>
              </a:solidFill>
              <a:latin typeface="Cambria"/>
              <a:ea typeface="Cambria"/>
              <a:cs typeface="Cambria"/>
              <a:sym typeface="Cambria"/>
            </a:endParaRPr>
          </a:p>
          <a:p>
            <a:pPr indent="-344805" lvl="0" marL="457200" rtl="0" algn="just">
              <a:lnSpc>
                <a:spcPct val="115000"/>
              </a:lnSpc>
              <a:spcBef>
                <a:spcPts val="1000"/>
              </a:spcBef>
              <a:spcAft>
                <a:spcPts val="0"/>
              </a:spcAft>
              <a:buSzPts val="1830"/>
              <a:buFont typeface="Cambria"/>
              <a:buChar char="●"/>
            </a:pPr>
            <a:r>
              <a:rPr lang="en-GB" sz="1829">
                <a:solidFill>
                  <a:srgbClr val="202124"/>
                </a:solidFill>
                <a:latin typeface="Cambria"/>
                <a:ea typeface="Cambria"/>
                <a:cs typeface="Cambria"/>
                <a:sym typeface="Cambria"/>
              </a:rPr>
              <a:t>Model - The model used here is Multinomial </a:t>
            </a:r>
            <a:r>
              <a:rPr lang="en-GB" sz="1829">
                <a:solidFill>
                  <a:srgbClr val="202124"/>
                </a:solidFill>
                <a:latin typeface="Cambria"/>
                <a:ea typeface="Cambria"/>
                <a:cs typeface="Cambria"/>
                <a:sym typeface="Cambria"/>
              </a:rPr>
              <a:t>Logistic regression. It is a supervised learning classification algorithm used to predict the probability of a target variable. </a:t>
            </a:r>
            <a:r>
              <a:rPr lang="en-GB" sz="1829">
                <a:solidFill>
                  <a:srgbClr val="000000"/>
                </a:solidFill>
                <a:latin typeface="Cambria"/>
                <a:ea typeface="Cambria"/>
                <a:cs typeface="Cambria"/>
                <a:sym typeface="Cambria"/>
              </a:rPr>
              <a:t>It is a </a:t>
            </a:r>
            <a:r>
              <a:rPr lang="en-GB" sz="1829">
                <a:solidFill>
                  <a:srgbClr val="000000"/>
                </a:solidFill>
                <a:uFill>
                  <a:noFill/>
                </a:uFill>
                <a:latin typeface="Cambria"/>
                <a:ea typeface="Cambria"/>
                <a:cs typeface="Cambria"/>
                <a:sym typeface="Cambria"/>
                <a:hlinkClick r:id="rId3">
                  <a:extLst>
                    <a:ext uri="{A12FA001-AC4F-418D-AE19-62706E023703}">
                      <ahyp:hlinkClr val="tx"/>
                    </a:ext>
                  </a:extLst>
                </a:hlinkClick>
              </a:rPr>
              <a:t>classification</a:t>
            </a:r>
            <a:r>
              <a:rPr lang="en-GB" sz="1829">
                <a:solidFill>
                  <a:srgbClr val="000000"/>
                </a:solidFill>
                <a:latin typeface="Cambria"/>
                <a:ea typeface="Cambria"/>
                <a:cs typeface="Cambria"/>
                <a:sym typeface="Cambria"/>
              </a:rPr>
              <a:t> method that generalizes </a:t>
            </a:r>
            <a:r>
              <a:rPr lang="en-GB" sz="1829">
                <a:solidFill>
                  <a:srgbClr val="000000"/>
                </a:solidFill>
                <a:uFill>
                  <a:noFill/>
                </a:uFill>
                <a:latin typeface="Cambria"/>
                <a:ea typeface="Cambria"/>
                <a:cs typeface="Cambria"/>
                <a:sym typeface="Cambria"/>
                <a:hlinkClick r:id="rId4">
                  <a:extLst>
                    <a:ext uri="{A12FA001-AC4F-418D-AE19-62706E023703}">
                      <ahyp:hlinkClr val="tx"/>
                    </a:ext>
                  </a:extLst>
                </a:hlinkClick>
              </a:rPr>
              <a:t>logistic regression</a:t>
            </a:r>
            <a:r>
              <a:rPr lang="en-GB" sz="1829">
                <a:solidFill>
                  <a:srgbClr val="000000"/>
                </a:solidFill>
                <a:latin typeface="Cambria"/>
                <a:ea typeface="Cambria"/>
                <a:cs typeface="Cambria"/>
                <a:sym typeface="Cambria"/>
              </a:rPr>
              <a:t> to </a:t>
            </a:r>
            <a:r>
              <a:rPr lang="en-GB" sz="1829">
                <a:solidFill>
                  <a:srgbClr val="000000"/>
                </a:solidFill>
                <a:uFill>
                  <a:noFill/>
                </a:uFill>
                <a:latin typeface="Cambria"/>
                <a:ea typeface="Cambria"/>
                <a:cs typeface="Cambria"/>
                <a:sym typeface="Cambria"/>
                <a:hlinkClick r:id="rId5">
                  <a:extLst>
                    <a:ext uri="{A12FA001-AC4F-418D-AE19-62706E023703}">
                      <ahyp:hlinkClr val="tx"/>
                    </a:ext>
                  </a:extLst>
                </a:hlinkClick>
              </a:rPr>
              <a:t>multiclass problems</a:t>
            </a:r>
            <a:r>
              <a:rPr lang="en-GB" sz="1829">
                <a:solidFill>
                  <a:srgbClr val="000000"/>
                </a:solidFill>
                <a:latin typeface="Cambria"/>
                <a:ea typeface="Cambria"/>
                <a:cs typeface="Cambria"/>
                <a:sym typeface="Cambria"/>
              </a:rPr>
              <a:t>, i.e. with more than two possible discrete outcomes(here, 3).</a:t>
            </a:r>
            <a:endParaRPr sz="1829">
              <a:solidFill>
                <a:srgbClr val="000000"/>
              </a:solidFill>
              <a:latin typeface="Cambria"/>
              <a:ea typeface="Cambria"/>
              <a:cs typeface="Cambria"/>
              <a:sym typeface="Cambria"/>
            </a:endParaRPr>
          </a:p>
          <a:p>
            <a:pPr indent="-344805" lvl="0" marL="457200" rtl="0" algn="just">
              <a:lnSpc>
                <a:spcPct val="115000"/>
              </a:lnSpc>
              <a:spcBef>
                <a:spcPts val="1000"/>
              </a:spcBef>
              <a:spcAft>
                <a:spcPts val="0"/>
              </a:spcAft>
              <a:buSzPts val="1830"/>
              <a:buFont typeface="Cambria"/>
              <a:buChar char="●"/>
            </a:pPr>
            <a:r>
              <a:rPr lang="en-GB" sz="1829">
                <a:latin typeface="Cambria"/>
                <a:ea typeface="Cambria"/>
                <a:cs typeface="Cambria"/>
                <a:sym typeface="Cambria"/>
              </a:rPr>
              <a:t>Dataset - SemEval-2016 dataset (contains over 12,000 tweets)</a:t>
            </a:r>
            <a:endParaRPr sz="1829">
              <a:latin typeface="Cambria"/>
              <a:ea typeface="Cambria"/>
              <a:cs typeface="Cambria"/>
              <a:sym typeface="Cambria"/>
            </a:endParaRPr>
          </a:p>
          <a:p>
            <a:pPr indent="0" lvl="0" marL="0" rtl="0" algn="just">
              <a:lnSpc>
                <a:spcPct val="115000"/>
              </a:lnSpc>
              <a:spcBef>
                <a:spcPts val="1000"/>
              </a:spcBef>
              <a:spcAft>
                <a:spcPts val="1000"/>
              </a:spcAft>
              <a:buSzPts val="935"/>
              <a:buNone/>
            </a:pPr>
            <a:r>
              <a:t/>
            </a:r>
            <a:endParaRPr sz="1829">
              <a:latin typeface="Cambria"/>
              <a:ea typeface="Cambria"/>
              <a:cs typeface="Cambria"/>
              <a:sym typeface="Cambria"/>
            </a:endParaRPr>
          </a:p>
        </p:txBody>
      </p:sp>
      <p:pic>
        <p:nvPicPr>
          <p:cNvPr id="164" name="Google Shape;164;p28"/>
          <p:cNvPicPr preferRelativeResize="0"/>
          <p:nvPr/>
        </p:nvPicPr>
        <p:blipFill>
          <a:blip r:embed="rId6">
            <a:alphaModFix/>
          </a:blip>
          <a:stretch>
            <a:fillRect/>
          </a:stretch>
        </p:blipFill>
        <p:spPr>
          <a:xfrm>
            <a:off x="6615525" y="507575"/>
            <a:ext cx="2365051" cy="4331125"/>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696100" y="439325"/>
            <a:ext cx="5324475" cy="2314575"/>
          </a:xfrm>
          <a:prstGeom prst="rect">
            <a:avLst/>
          </a:prstGeom>
          <a:noFill/>
          <a:ln>
            <a:noFill/>
          </a:ln>
        </p:spPr>
      </p:pic>
      <p:pic>
        <p:nvPicPr>
          <p:cNvPr id="170" name="Google Shape;170;p29"/>
          <p:cNvPicPr preferRelativeResize="0"/>
          <p:nvPr/>
        </p:nvPicPr>
        <p:blipFill>
          <a:blip r:embed="rId4">
            <a:alphaModFix/>
          </a:blip>
          <a:stretch>
            <a:fillRect/>
          </a:stretch>
        </p:blipFill>
        <p:spPr>
          <a:xfrm>
            <a:off x="6529100" y="1725200"/>
            <a:ext cx="1905000" cy="1028700"/>
          </a:xfrm>
          <a:prstGeom prst="rect">
            <a:avLst/>
          </a:prstGeom>
          <a:noFill/>
          <a:ln>
            <a:noFill/>
          </a:ln>
        </p:spPr>
      </p:pic>
      <p:pic>
        <p:nvPicPr>
          <p:cNvPr id="171" name="Google Shape;171;p29"/>
          <p:cNvPicPr preferRelativeResize="0"/>
          <p:nvPr/>
        </p:nvPicPr>
        <p:blipFill>
          <a:blip r:embed="rId5">
            <a:alphaModFix/>
          </a:blip>
          <a:stretch>
            <a:fillRect/>
          </a:stretch>
        </p:blipFill>
        <p:spPr>
          <a:xfrm>
            <a:off x="1895475" y="3694275"/>
            <a:ext cx="5353050" cy="542925"/>
          </a:xfrm>
          <a:prstGeom prst="rect">
            <a:avLst/>
          </a:prstGeom>
          <a:noFill/>
          <a:ln>
            <a:noFill/>
          </a:ln>
        </p:spPr>
      </p:pic>
      <p:sp>
        <p:nvSpPr>
          <p:cNvPr id="172" name="Google Shape;172;p29"/>
          <p:cNvSpPr txBox="1"/>
          <p:nvPr/>
        </p:nvSpPr>
        <p:spPr>
          <a:xfrm>
            <a:off x="4249425" y="4450325"/>
            <a:ext cx="5786400" cy="6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3" name="Google Shape;173;p29"/>
          <p:cNvSpPr txBox="1"/>
          <p:nvPr/>
        </p:nvSpPr>
        <p:spPr>
          <a:xfrm>
            <a:off x="1678800" y="4237200"/>
            <a:ext cx="57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Testing of User Input</a:t>
            </a:r>
            <a:endParaRPr>
              <a:latin typeface="Open Sans"/>
              <a:ea typeface="Open Sans"/>
              <a:cs typeface="Open Sans"/>
              <a:sym typeface="Open Sans"/>
            </a:endParaRPr>
          </a:p>
        </p:txBody>
      </p:sp>
      <p:sp>
        <p:nvSpPr>
          <p:cNvPr id="174" name="Google Shape;174;p29"/>
          <p:cNvSpPr txBox="1"/>
          <p:nvPr/>
        </p:nvSpPr>
        <p:spPr>
          <a:xfrm>
            <a:off x="733175" y="3068050"/>
            <a:ext cx="77265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lang="en-GB" sz="1800">
                <a:solidFill>
                  <a:schemeClr val="dk1"/>
                </a:solidFill>
                <a:latin typeface="Cambria"/>
                <a:ea typeface="Cambria"/>
                <a:cs typeface="Cambria"/>
                <a:sym typeface="Cambria"/>
              </a:rPr>
              <a:t>The a</a:t>
            </a:r>
            <a:r>
              <a:rPr lang="en-GB" sz="1800">
                <a:solidFill>
                  <a:schemeClr val="dk1"/>
                </a:solidFill>
                <a:latin typeface="Cambria"/>
                <a:ea typeface="Cambria"/>
                <a:cs typeface="Cambria"/>
                <a:sym typeface="Cambria"/>
              </a:rPr>
              <a:t>ccuracy achieved by the stance detection model is 58.5%.</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80" name="Google Shape;180;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marR="139700" rtl="0" algn="just">
              <a:lnSpc>
                <a:spcPct val="115000"/>
              </a:lnSpc>
              <a:spcBef>
                <a:spcPts val="1200"/>
              </a:spcBef>
              <a:spcAft>
                <a:spcPts val="0"/>
              </a:spcAft>
              <a:buSzPts val="1800"/>
              <a:buFont typeface="Cambria"/>
              <a:buChar char="●"/>
            </a:pPr>
            <a:r>
              <a:rPr lang="en-GB">
                <a:latin typeface="Cambria"/>
                <a:ea typeface="Cambria"/>
                <a:cs typeface="Cambria"/>
                <a:sym typeface="Cambria"/>
              </a:rPr>
              <a:t>To sum up, a multi-level framework based on ML models and stance, sentiment analysis and sarcasm detection as factors has been employed. By determining whether text is sarcastic or not, a better insight is provided for stance detection. </a:t>
            </a:r>
            <a:endParaRPr>
              <a:latin typeface="Cambria"/>
              <a:ea typeface="Cambria"/>
              <a:cs typeface="Cambria"/>
              <a:sym typeface="Cambria"/>
            </a:endParaRPr>
          </a:p>
          <a:p>
            <a:pPr indent="-342900" lvl="0" marL="457200" marR="139700" rtl="0" algn="just">
              <a:lnSpc>
                <a:spcPct val="115000"/>
              </a:lnSpc>
              <a:spcBef>
                <a:spcPts val="1000"/>
              </a:spcBef>
              <a:spcAft>
                <a:spcPts val="0"/>
              </a:spcAft>
              <a:buSzPts val="1800"/>
              <a:buFont typeface="Cambria"/>
              <a:buChar char="●"/>
            </a:pPr>
            <a:r>
              <a:rPr lang="en-GB">
                <a:latin typeface="Cambria"/>
                <a:ea typeface="Cambria"/>
                <a:cs typeface="Cambria"/>
                <a:sym typeface="Cambria"/>
              </a:rPr>
              <a:t>The project built has provided with fairly accurate results and gives an overall stance of the target-entity in real time. </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By taking the influence of sentiments and sarcasm of the tweet, we have provided more accurate results backed by more than one conclusive model. </a:t>
            </a:r>
            <a:endParaRPr>
              <a:latin typeface="Cambria"/>
              <a:ea typeface="Cambria"/>
              <a:cs typeface="Cambria"/>
              <a:sym typeface="Cambria"/>
            </a:endParaRPr>
          </a:p>
          <a:p>
            <a:pPr indent="0" lvl="0" marL="0" rtl="0" algn="just">
              <a:lnSpc>
                <a:spcPct val="115000"/>
              </a:lnSpc>
              <a:spcBef>
                <a:spcPts val="1000"/>
              </a:spcBef>
              <a:spcAft>
                <a:spcPts val="1000"/>
              </a:spcAft>
              <a:buNone/>
            </a:pPr>
            <a:r>
              <a:t/>
            </a:r>
            <a:endParaRPr>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Future Scope</a:t>
            </a:r>
            <a:endParaRPr/>
          </a:p>
        </p:txBody>
      </p:sp>
      <p:sp>
        <p:nvSpPr>
          <p:cNvPr id="186" name="Google Shape;186;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1200"/>
              </a:spcBef>
              <a:spcAft>
                <a:spcPts val="0"/>
              </a:spcAft>
              <a:buSzPts val="1800"/>
              <a:buFont typeface="Cambria"/>
              <a:buChar char="●"/>
            </a:pPr>
            <a:r>
              <a:rPr lang="en-GB">
                <a:latin typeface="Cambria"/>
                <a:ea typeface="Cambria"/>
                <a:cs typeface="Cambria"/>
                <a:sym typeface="Cambria"/>
              </a:rPr>
              <a:t>The different models have shown that there is room from improvement and experimentation in stance detection. The future scope of the project would be to remove the restriction of target and dynamically update the target entities without requiring retraining of the models’ multiple times. </a:t>
            </a:r>
            <a:endParaRPr>
              <a:latin typeface="Cambria"/>
              <a:ea typeface="Cambria"/>
              <a:cs typeface="Cambria"/>
              <a:sym typeface="Cambria"/>
            </a:endParaRPr>
          </a:p>
          <a:p>
            <a:pPr indent="-342900" lvl="0" marL="457200" rtl="0" algn="just">
              <a:lnSpc>
                <a:spcPct val="115000"/>
              </a:lnSpc>
              <a:spcBef>
                <a:spcPts val="1200"/>
              </a:spcBef>
              <a:spcAft>
                <a:spcPts val="0"/>
              </a:spcAft>
              <a:buSzPts val="1800"/>
              <a:buFont typeface="Cambria"/>
              <a:buChar char="●"/>
            </a:pPr>
            <a:r>
              <a:rPr lang="en-GB">
                <a:latin typeface="Cambria"/>
                <a:ea typeface="Cambria"/>
                <a:cs typeface="Cambria"/>
                <a:sym typeface="Cambria"/>
              </a:rPr>
              <a:t>The project could be improved if the output of the sentiment analysis and sarcasm detection models be used as a layer for detection of stance.</a:t>
            </a:r>
            <a:endParaRPr>
              <a:latin typeface="Cambria"/>
              <a:ea typeface="Cambria"/>
              <a:cs typeface="Cambria"/>
              <a:sym typeface="Cambria"/>
            </a:endParaRPr>
          </a:p>
          <a:p>
            <a:pPr indent="0" lvl="0" marL="0" rtl="0" algn="just">
              <a:lnSpc>
                <a:spcPct val="115000"/>
              </a:lnSpc>
              <a:spcBef>
                <a:spcPts val="1000"/>
              </a:spcBef>
              <a:spcAft>
                <a:spcPts val="1000"/>
              </a:spcAft>
              <a:buClr>
                <a:schemeClr val="dk1"/>
              </a:buClr>
              <a:buSzPts val="1100"/>
              <a:buFont typeface="Arial"/>
              <a:buNone/>
            </a:pPr>
            <a:r>
              <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3" name="Google Shape;73;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Font typeface="Cambria"/>
              <a:buChar char="●"/>
            </a:pPr>
            <a:r>
              <a:rPr lang="en-GB">
                <a:latin typeface="Cambria"/>
                <a:ea typeface="Cambria"/>
                <a:cs typeface="Cambria"/>
                <a:sym typeface="Cambria"/>
              </a:rPr>
              <a:t>Stance is defined as the expression of the speaker’s standpoint and judgement toward a given proposition</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An individual’s stance towards something can be often detected through the person’s utterances. The stance can be expressed using any sentiment but sentiment analysis alone is not sufficient.</a:t>
            </a:r>
            <a:endParaRPr>
              <a:latin typeface="Cambria"/>
              <a:ea typeface="Cambria"/>
              <a:cs typeface="Cambria"/>
              <a:sym typeface="Cambria"/>
            </a:endParaRPr>
          </a:p>
          <a:p>
            <a:pPr indent="-342900" lvl="0" marL="457200" rtl="0" algn="just">
              <a:lnSpc>
                <a:spcPct val="115000"/>
              </a:lnSpc>
              <a:spcBef>
                <a:spcPts val="1000"/>
              </a:spcBef>
              <a:spcAft>
                <a:spcPts val="1000"/>
              </a:spcAft>
              <a:buSzPts val="1800"/>
              <a:buFont typeface="Cambria"/>
              <a:buChar char="●"/>
            </a:pPr>
            <a:r>
              <a:rPr lang="en-GB">
                <a:latin typeface="Cambria"/>
                <a:ea typeface="Cambria"/>
                <a:cs typeface="Cambria"/>
                <a:sym typeface="Cambria"/>
              </a:rPr>
              <a:t>The huge dependency of users on social media platforms as their main source of communication allows researchers to study different aspects of online human behavior, including the public stance toward various social and political aspects</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393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92" name="Google Shape;192;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GB" sz="1700"/>
              <a:t>Multi-Task Stance Detection with Sentiment and Stance Lexicons - </a:t>
            </a:r>
            <a:r>
              <a:rPr lang="en-GB" sz="1700" u="sng">
                <a:hlinkClick r:id="rId3"/>
              </a:rPr>
              <a:t>https://www.aclweb.org/anthology/D19-1657.pdf</a:t>
            </a:r>
            <a:endParaRPr sz="1700"/>
          </a:p>
          <a:p>
            <a:pPr indent="-336550" lvl="0" marL="457200" rtl="0" algn="l">
              <a:spcBef>
                <a:spcPts val="1000"/>
              </a:spcBef>
              <a:spcAft>
                <a:spcPts val="0"/>
              </a:spcAft>
              <a:buSzPts val="1700"/>
              <a:buChar char="●"/>
            </a:pPr>
            <a:r>
              <a:rPr lang="en-GB" sz="1700"/>
              <a:t>Stance and Sentiment in Tweets - </a:t>
            </a:r>
            <a:r>
              <a:rPr lang="en-GB" sz="1700" u="sng">
                <a:hlinkClick r:id="rId4"/>
              </a:rPr>
              <a:t>https://arxiv.org/pdf/1605.01655.pdf</a:t>
            </a:r>
            <a:endParaRPr sz="1700"/>
          </a:p>
          <a:p>
            <a:pPr indent="-336550" lvl="0" marL="457200" rtl="0" algn="l">
              <a:spcBef>
                <a:spcPts val="1000"/>
              </a:spcBef>
              <a:spcAft>
                <a:spcPts val="0"/>
              </a:spcAft>
              <a:buSzPts val="1700"/>
              <a:buChar char="●"/>
            </a:pPr>
            <a:r>
              <a:rPr lang="en-GB" sz="1700"/>
              <a:t>A lexicon-based method for Sentiment Analysis using social network data - </a:t>
            </a:r>
            <a:r>
              <a:rPr lang="en-GB" sz="1700" u="sng">
                <a:hlinkClick r:id="rId5"/>
              </a:rPr>
              <a:t>https://csce.ucmss.com/books/LFS/CSREA2017/IKE6023.pdf</a:t>
            </a:r>
            <a:endParaRPr sz="1700"/>
          </a:p>
          <a:p>
            <a:pPr indent="-336550" lvl="0" marL="457200" rtl="0" algn="l">
              <a:spcBef>
                <a:spcPts val="1000"/>
              </a:spcBef>
              <a:spcAft>
                <a:spcPts val="0"/>
              </a:spcAft>
              <a:buSzPts val="1700"/>
              <a:buChar char="●"/>
            </a:pPr>
            <a:r>
              <a:rPr lang="en-GB" sz="1700"/>
              <a:t>Stance Detection on Social Media: State of the Art and Trends - </a:t>
            </a:r>
            <a:r>
              <a:rPr lang="en-GB" sz="1700" u="sng">
                <a:hlinkClick r:id="rId6"/>
              </a:rPr>
              <a:t>https://arxiv.org/pdf/2006.03644.pdf</a:t>
            </a:r>
            <a:endParaRPr sz="1700"/>
          </a:p>
          <a:p>
            <a:pPr indent="-336550" lvl="0" marL="457200" rtl="0" algn="l">
              <a:spcBef>
                <a:spcPts val="1000"/>
              </a:spcBef>
              <a:spcAft>
                <a:spcPts val="0"/>
              </a:spcAft>
              <a:buSzPts val="1700"/>
              <a:buChar char="●"/>
            </a:pPr>
            <a:r>
              <a:rPr lang="en-GB" sz="1700"/>
              <a:t>Sentiment Analysis - lexicon based approach - </a:t>
            </a:r>
            <a:r>
              <a:rPr lang="en-GB" sz="1700" u="sng">
                <a:hlinkClick r:id="rId7"/>
              </a:rPr>
              <a:t>https://alphabold.com/sentiment-analysis-the-lexicon-based-approach/</a:t>
            </a:r>
            <a:endParaRPr sz="1700"/>
          </a:p>
          <a:p>
            <a:pPr indent="-336550" lvl="0" marL="457200" rtl="0" algn="l">
              <a:spcBef>
                <a:spcPts val="1000"/>
              </a:spcBef>
              <a:spcAft>
                <a:spcPts val="1000"/>
              </a:spcAft>
              <a:buSzPts val="1700"/>
              <a:buChar char="●"/>
            </a:pPr>
            <a:r>
              <a:rPr lang="en-GB" sz="1700"/>
              <a:t>Twitter Sentiment Analysis - </a:t>
            </a:r>
            <a:r>
              <a:rPr lang="en-GB" sz="1700" u="sng">
                <a:hlinkClick r:id="rId8"/>
              </a:rPr>
              <a:t>https://arxiv.org/pdf/1507.00955.pdf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sp>
        <p:nvSpPr>
          <p:cNvPr id="79" name="Google Shape;79;p15"/>
          <p:cNvSpPr txBox="1"/>
          <p:nvPr>
            <p:ph idx="1" type="body"/>
          </p:nvPr>
        </p:nvSpPr>
        <p:spPr>
          <a:xfrm>
            <a:off x="311700" y="1225225"/>
            <a:ext cx="8520600" cy="37791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Cambria"/>
              <a:buChar char="●"/>
            </a:pPr>
            <a:r>
              <a:rPr lang="en-GB">
                <a:latin typeface="Cambria"/>
                <a:ea typeface="Cambria"/>
                <a:cs typeface="Cambria"/>
                <a:sym typeface="Cambria"/>
              </a:rPr>
              <a:t>Somasundaran and Wiebe, 2010 [Reference - 7] - Presented a stance detection approach based on sentiment and arguing features, along with an arguing lexicon automatically compiled. </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Saif M. Mohammad, Parinaz Sobhani and Svetlana Kiritchenko. 2016 [Reference -2]. - A model for stance classification in tweets was proposed where the interactions between the stance target, stance, and sentiment were modeled.</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Yingjie Li and Cornelia Caragea, 2016 [Reference - 1] - Proposed an attention-based multitask learning framework and integrate lexicon information to achieve better performance</a:t>
            </a:r>
            <a:endParaRPr>
              <a:latin typeface="Cambria"/>
              <a:ea typeface="Cambria"/>
              <a:cs typeface="Cambria"/>
              <a:sym typeface="Cambria"/>
            </a:endParaRPr>
          </a:p>
          <a:p>
            <a:pPr indent="0" lvl="0" marL="0" rtl="0" algn="just">
              <a:lnSpc>
                <a:spcPct val="115000"/>
              </a:lnSpc>
              <a:spcBef>
                <a:spcPts val="1000"/>
              </a:spcBef>
              <a:spcAft>
                <a:spcPts val="0"/>
              </a:spcAft>
              <a:buNone/>
            </a:pPr>
            <a:r>
              <a:t/>
            </a:r>
            <a:endParaRPr>
              <a:latin typeface="Cambria"/>
              <a:ea typeface="Cambria"/>
              <a:cs typeface="Cambria"/>
              <a:sym typeface="Cambria"/>
            </a:endParaRPr>
          </a:p>
          <a:p>
            <a:pPr indent="0" lvl="0" marL="0" rtl="0" algn="just">
              <a:lnSpc>
                <a:spcPct val="115000"/>
              </a:lnSpc>
              <a:spcBef>
                <a:spcPts val="1000"/>
              </a:spcBef>
              <a:spcAft>
                <a:spcPts val="0"/>
              </a:spcAft>
              <a:buClr>
                <a:schemeClr val="dk1"/>
              </a:buClr>
              <a:buSzPts val="1100"/>
              <a:buFont typeface="Arial"/>
              <a:buNone/>
            </a:pPr>
            <a:r>
              <a:t/>
            </a:r>
            <a:endParaRPr>
              <a:latin typeface="Cambria"/>
              <a:ea typeface="Cambria"/>
              <a:cs typeface="Cambria"/>
              <a:sym typeface="Cambria"/>
            </a:endParaRPr>
          </a:p>
          <a:p>
            <a:pPr indent="0" lvl="0" marL="0" rtl="0" algn="just">
              <a:lnSpc>
                <a:spcPct val="115000"/>
              </a:lnSpc>
              <a:spcBef>
                <a:spcPts val="1000"/>
              </a:spcBef>
              <a:spcAft>
                <a:spcPts val="1000"/>
              </a:spcAft>
              <a:buNone/>
            </a:pPr>
            <a:r>
              <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RESEARCH GAPS IDENTIFIED</a:t>
            </a:r>
            <a:endParaRPr/>
          </a:p>
        </p:txBody>
      </p:sp>
      <p:sp>
        <p:nvSpPr>
          <p:cNvPr id="85" name="Google Shape;85;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Font typeface="Cambria"/>
              <a:buChar char="●"/>
            </a:pPr>
            <a:r>
              <a:rPr lang="en-GB">
                <a:latin typeface="Cambria"/>
                <a:ea typeface="Cambria"/>
                <a:cs typeface="Cambria"/>
                <a:sym typeface="Cambria"/>
              </a:rPr>
              <a:t>In the sentiment analysis of a tweet, the presence of sarcasm is not given consideration. This can lead to misleading results.</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No feature provided where we can evaluate the overall stance of a target-entity.</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Lack of proper datasets to train model which affects model training.</a:t>
            </a:r>
            <a:endParaRPr>
              <a:latin typeface="Cambria"/>
              <a:ea typeface="Cambria"/>
              <a:cs typeface="Cambria"/>
              <a:sym typeface="Cambria"/>
            </a:endParaRPr>
          </a:p>
          <a:p>
            <a:pPr indent="0" lvl="0" marL="0" rtl="0" algn="just">
              <a:lnSpc>
                <a:spcPct val="115000"/>
              </a:lnSpc>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 DEFINITION</a:t>
            </a:r>
            <a:endParaRPr/>
          </a:p>
        </p:txBody>
      </p:sp>
      <p:sp>
        <p:nvSpPr>
          <p:cNvPr id="91" name="Google Shape;91;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Cambria"/>
              <a:buChar char="●"/>
            </a:pPr>
            <a:r>
              <a:rPr lang="en-GB">
                <a:latin typeface="Cambria"/>
                <a:ea typeface="Cambria"/>
                <a:cs typeface="Cambria"/>
                <a:sym typeface="Cambria"/>
              </a:rPr>
              <a:t>The aim is to identify sentiments and sarcasm in tweets and analyse it, to obtain an overall stance towards a particular target. </a:t>
            </a:r>
            <a:endParaRPr>
              <a:latin typeface="Cambria"/>
              <a:ea typeface="Cambria"/>
              <a:cs typeface="Cambria"/>
              <a:sym typeface="Cambria"/>
            </a:endParaRPr>
          </a:p>
          <a:p>
            <a:pPr indent="-342900" lvl="0" marL="457200" rtl="0" algn="just">
              <a:lnSpc>
                <a:spcPct val="115000"/>
              </a:lnSpc>
              <a:spcBef>
                <a:spcPts val="1000"/>
              </a:spcBef>
              <a:spcAft>
                <a:spcPts val="0"/>
              </a:spcAft>
              <a:buClr>
                <a:srgbClr val="162020"/>
              </a:buClr>
              <a:buSzPts val="1800"/>
              <a:buFont typeface="Cambria"/>
              <a:buChar char="●"/>
            </a:pPr>
            <a:r>
              <a:rPr lang="en-GB">
                <a:latin typeface="Cambria"/>
                <a:ea typeface="Cambria"/>
                <a:cs typeface="Cambria"/>
                <a:sym typeface="Cambria"/>
              </a:rPr>
              <a:t>A multilevel framework is proposed which takes into consideration the sentiment and the presence of sarcasm in the text and provides with the overall stance towards the target.</a:t>
            </a:r>
            <a:endParaRPr>
              <a:latin typeface="Cambria"/>
              <a:ea typeface="Cambria"/>
              <a:cs typeface="Cambria"/>
              <a:sym typeface="Cambria"/>
            </a:endParaRPr>
          </a:p>
          <a:p>
            <a:pPr indent="-342900" lvl="0" marL="457200" rtl="0" algn="just">
              <a:lnSpc>
                <a:spcPct val="115000"/>
              </a:lnSpc>
              <a:spcBef>
                <a:spcPts val="1200"/>
              </a:spcBef>
              <a:spcAft>
                <a:spcPts val="0"/>
              </a:spcAft>
              <a:buSzPts val="1800"/>
              <a:buFont typeface="Cambria"/>
              <a:buChar char="●"/>
            </a:pPr>
            <a:r>
              <a:rPr lang="en-GB">
                <a:latin typeface="Cambria"/>
                <a:ea typeface="Cambria"/>
                <a:cs typeface="Cambria"/>
                <a:sym typeface="Cambria"/>
              </a:rPr>
              <a:t>The model also provides an overall stance for a target based on all the tweets gathered.</a:t>
            </a:r>
            <a:endParaRPr>
              <a:latin typeface="Cambria"/>
              <a:ea typeface="Cambria"/>
              <a:cs typeface="Cambria"/>
              <a:sym typeface="Cambria"/>
            </a:endParaRPr>
          </a:p>
          <a:p>
            <a:pPr indent="0" lvl="0" marL="457200" rtl="0" algn="just">
              <a:lnSpc>
                <a:spcPct val="115000"/>
              </a:lnSpc>
              <a:spcBef>
                <a:spcPts val="1200"/>
              </a:spcBef>
              <a:spcAft>
                <a:spcPts val="0"/>
              </a:spcAft>
              <a:buNone/>
            </a:pPr>
            <a:r>
              <a:t/>
            </a:r>
            <a:endParaRPr>
              <a:solidFill>
                <a:srgbClr val="162020"/>
              </a:solidFill>
              <a:latin typeface="Cambria"/>
              <a:ea typeface="Cambria"/>
              <a:cs typeface="Cambria"/>
              <a:sym typeface="Cambria"/>
            </a:endParaRPr>
          </a:p>
          <a:p>
            <a:pPr indent="0" lvl="0" marL="0" rtl="0" algn="just">
              <a:lnSpc>
                <a:spcPct val="115000"/>
              </a:lnSpc>
              <a:spcBef>
                <a:spcPts val="1000"/>
              </a:spcBef>
              <a:spcAft>
                <a:spcPts val="1000"/>
              </a:spcAft>
              <a:buClr>
                <a:schemeClr val="dk1"/>
              </a:buClr>
              <a:buSzPts val="1100"/>
              <a:buFont typeface="Arial"/>
              <a:buNone/>
            </a:pPr>
            <a:r>
              <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METHODOLOGY</a:t>
            </a:r>
            <a:endParaRPr/>
          </a:p>
        </p:txBody>
      </p:sp>
      <p:pic>
        <p:nvPicPr>
          <p:cNvPr id="97" name="Google Shape;97;p18"/>
          <p:cNvPicPr preferRelativeResize="0"/>
          <p:nvPr/>
        </p:nvPicPr>
        <p:blipFill>
          <a:blip r:embed="rId3">
            <a:alphaModFix/>
          </a:blip>
          <a:stretch>
            <a:fillRect/>
          </a:stretch>
        </p:blipFill>
        <p:spPr>
          <a:xfrm>
            <a:off x="1074875" y="1066850"/>
            <a:ext cx="7162752" cy="387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2669743" y="152400"/>
            <a:ext cx="3285709" cy="4838702"/>
          </a:xfrm>
          <a:prstGeom prst="rect">
            <a:avLst/>
          </a:prstGeom>
          <a:noFill/>
          <a:ln>
            <a:noFill/>
          </a:ln>
        </p:spPr>
      </p:pic>
      <p:pic>
        <p:nvPicPr>
          <p:cNvPr id="103" name="Google Shape;103;p19"/>
          <p:cNvPicPr preferRelativeResize="0"/>
          <p:nvPr/>
        </p:nvPicPr>
        <p:blipFill>
          <a:blip r:embed="rId4">
            <a:alphaModFix/>
          </a:blip>
          <a:stretch>
            <a:fillRect/>
          </a:stretch>
        </p:blipFill>
        <p:spPr>
          <a:xfrm>
            <a:off x="6121389" y="73450"/>
            <a:ext cx="2659709" cy="4838701"/>
          </a:xfrm>
          <a:prstGeom prst="rect">
            <a:avLst/>
          </a:prstGeom>
          <a:noFill/>
          <a:ln>
            <a:noFill/>
          </a:ln>
        </p:spPr>
      </p:pic>
      <p:pic>
        <p:nvPicPr>
          <p:cNvPr id="104" name="Google Shape;104;p19"/>
          <p:cNvPicPr preferRelativeResize="0"/>
          <p:nvPr/>
        </p:nvPicPr>
        <p:blipFill>
          <a:blip r:embed="rId5">
            <a:alphaModFix/>
          </a:blip>
          <a:stretch>
            <a:fillRect/>
          </a:stretch>
        </p:blipFill>
        <p:spPr>
          <a:xfrm>
            <a:off x="323600" y="-107087"/>
            <a:ext cx="2180201" cy="519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TECHNOLOGIES USED</a:t>
            </a:r>
            <a:endParaRPr/>
          </a:p>
        </p:txBody>
      </p:sp>
      <p:sp>
        <p:nvSpPr>
          <p:cNvPr id="110" name="Google Shape;110;p20"/>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Cambria"/>
              <a:buChar char="●"/>
            </a:pPr>
            <a:r>
              <a:rPr lang="en-GB">
                <a:latin typeface="Cambria"/>
                <a:ea typeface="Cambria"/>
                <a:cs typeface="Cambria"/>
                <a:sym typeface="Cambria"/>
              </a:rPr>
              <a:t>Python</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Machine Learning</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Django </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Sqlite</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Html</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Css</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Bootstrap</a:t>
            </a:r>
            <a:endParaRPr>
              <a:latin typeface="Cambria"/>
              <a:ea typeface="Cambria"/>
              <a:cs typeface="Cambria"/>
              <a:sym typeface="Cambria"/>
            </a:endParaRPr>
          </a:p>
          <a:p>
            <a:pPr indent="-342900" lvl="0" marL="457200" rtl="0" algn="just">
              <a:lnSpc>
                <a:spcPct val="115000"/>
              </a:lnSpc>
              <a:spcBef>
                <a:spcPts val="1000"/>
              </a:spcBef>
              <a:spcAft>
                <a:spcPts val="0"/>
              </a:spcAft>
              <a:buSzPts val="1800"/>
              <a:buFont typeface="Cambria"/>
              <a:buChar char="●"/>
            </a:pPr>
            <a:r>
              <a:rPr lang="en-GB">
                <a:latin typeface="Cambria"/>
                <a:ea typeface="Cambria"/>
                <a:cs typeface="Cambria"/>
                <a:sym typeface="Cambria"/>
              </a:rPr>
              <a:t>JavaScript</a:t>
            </a:r>
            <a:endParaRPr>
              <a:latin typeface="Cambria"/>
              <a:ea typeface="Cambria"/>
              <a:cs typeface="Cambria"/>
              <a:sym typeface="Cambria"/>
            </a:endParaRPr>
          </a:p>
          <a:p>
            <a:pPr indent="-342900" lvl="0" marL="457200" rtl="0" algn="just">
              <a:lnSpc>
                <a:spcPct val="115000"/>
              </a:lnSpc>
              <a:spcBef>
                <a:spcPts val="1000"/>
              </a:spcBef>
              <a:spcAft>
                <a:spcPts val="1000"/>
              </a:spcAft>
              <a:buSzPts val="1800"/>
              <a:buFont typeface="Cambria"/>
              <a:buChar char="●"/>
            </a:pPr>
            <a:r>
              <a:rPr lang="en-GB">
                <a:latin typeface="Cambria"/>
                <a:ea typeface="Cambria"/>
                <a:cs typeface="Cambria"/>
                <a:sym typeface="Cambria"/>
              </a:rPr>
              <a:t>Git</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2CC">
            <a:alpha val="40450"/>
          </a:srgbClr>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