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9" r:id="rId2"/>
    <p:sldId id="25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F1312D-551F-47FC-8C14-1D3CC20C1EC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156884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72173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93841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989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03304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1312D-551F-47FC-8C14-1D3CC20C1ECE}"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81230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1312D-551F-47FC-8C14-1D3CC20C1ECE}"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896447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1312D-551F-47FC-8C14-1D3CC20C1EC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129418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1312D-551F-47FC-8C14-1D3CC20C1EC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739173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102883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31285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F1312D-551F-47FC-8C14-1D3CC20C1EC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748178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1312D-551F-47FC-8C14-1D3CC20C1ECE}"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4995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59374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F1312D-551F-47FC-8C14-1D3CC20C1ECE}"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68319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F1312D-551F-47FC-8C14-1D3CC20C1ECE}"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281960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AF1312D-551F-47FC-8C14-1D3CC20C1ECE}" type="datetimeFigureOut">
              <a:rPr lang="en-IN" smtClean="0"/>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843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12264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1312D-551F-47FC-8C14-1D3CC20C1ECE}"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B85FAB-58BA-4D0E-A607-CE661C78720C}" type="slidenum">
              <a:rPr lang="en-IN" smtClean="0"/>
              <a:t>‹#›</a:t>
            </a:fld>
            <a:endParaRPr lang="en-IN"/>
          </a:p>
        </p:txBody>
      </p:sp>
    </p:spTree>
    <p:extLst>
      <p:ext uri="{BB962C8B-B14F-4D97-AF65-F5344CB8AC3E}">
        <p14:creationId xmlns:p14="http://schemas.microsoft.com/office/powerpoint/2010/main" val="361633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AF1312D-551F-47FC-8C14-1D3CC20C1ECE}" type="datetimeFigureOut">
              <a:rPr lang="en-IN" smtClean="0"/>
              <a:t>17-12-2024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7B85FAB-58BA-4D0E-A607-CE661C78720C}" type="slidenum">
              <a:rPr lang="en-IN" smtClean="0"/>
              <a:t>‹#›</a:t>
            </a:fld>
            <a:endParaRPr lang="en-IN"/>
          </a:p>
        </p:txBody>
      </p:sp>
    </p:spTree>
    <p:extLst>
      <p:ext uri="{BB962C8B-B14F-4D97-AF65-F5344CB8AC3E}">
        <p14:creationId xmlns:p14="http://schemas.microsoft.com/office/powerpoint/2010/main" val="154392062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Global_March_Against_Child_Labour" TargetMode="External"/><Relationship Id="rId13" Type="http://schemas.openxmlformats.org/officeDocument/2006/relationships/hyperlink" Target="https://en.wikipedia.org/wiki/Madhya_Bharat" TargetMode="External"/><Relationship Id="rId18" Type="http://schemas.openxmlformats.org/officeDocument/2006/relationships/hyperlink" Target="https://en.wikipedia.org/wiki/Master_of_Engineering" TargetMode="External"/><Relationship Id="rId3" Type="http://schemas.openxmlformats.org/officeDocument/2006/relationships/hyperlink" Target="https://en.wikipedia.org/wiki/Child_labor_in_India" TargetMode="External"/><Relationship Id="rId21" Type="http://schemas.openxmlformats.org/officeDocument/2006/relationships/hyperlink" Target="https://en.wikipedia.org/wiki/Robert_F._Kennedy_Human_Rights_Award" TargetMode="External"/><Relationship Id="rId7" Type="http://schemas.openxmlformats.org/officeDocument/2006/relationships/hyperlink" Target="https://en.wikipedia.org/wiki/Bachpan_Bachao_Andolan" TargetMode="External"/><Relationship Id="rId12" Type="http://schemas.openxmlformats.org/officeDocument/2006/relationships/hyperlink" Target="https://en.wikipedia.org/wiki/Vidisha" TargetMode="External"/><Relationship Id="rId17" Type="http://schemas.openxmlformats.org/officeDocument/2006/relationships/hyperlink" Target="https://en.wikipedia.org/wiki/Bachelor_of_Engineering" TargetMode="External"/><Relationship Id="rId2" Type="http://schemas.openxmlformats.org/officeDocument/2006/relationships/image" Target="../media/image4.jpeg"/><Relationship Id="rId16" Type="http://schemas.openxmlformats.org/officeDocument/2006/relationships/hyperlink" Target="https://en.wikipedia.org/w/index.php?title=Samrat_Ashok_Technological_Institute,_Vidisha&amp;action=edit&amp;redlink=1" TargetMode="External"/><Relationship Id="rId20" Type="http://schemas.openxmlformats.org/officeDocument/2006/relationships/hyperlink" Target="https://en.wikipedia.org/wiki/Early_childhood_education" TargetMode="External"/><Relationship Id="rId1" Type="http://schemas.openxmlformats.org/officeDocument/2006/relationships/slideLayout" Target="../slideLayouts/slideLayout7.xml"/><Relationship Id="rId6" Type="http://schemas.openxmlformats.org/officeDocument/2006/relationships/hyperlink" Target="https://en.wikipedia.org/wiki/Malala_Yousafzai" TargetMode="External"/><Relationship Id="rId11" Type="http://schemas.openxmlformats.org/officeDocument/2006/relationships/hyperlink" Target="https://en.wikipedia.org/wiki/Kailash_Satyarthi#cite_note-tribpk-would-2" TargetMode="External"/><Relationship Id="rId5" Type="http://schemas.openxmlformats.org/officeDocument/2006/relationships/hyperlink" Target="https://en.wikipedia.org/wiki/Nobel_Peace_Prize" TargetMode="External"/><Relationship Id="rId15" Type="http://schemas.openxmlformats.org/officeDocument/2006/relationships/hyperlink" Target="https://en.wikipedia.org/wiki/India" TargetMode="External"/><Relationship Id="rId10" Type="http://schemas.openxmlformats.org/officeDocument/2006/relationships/hyperlink" Target="https://en.wikipedia.org/wiki/Kailash_Satyarthi#cite_note-ti-rings-1" TargetMode="External"/><Relationship Id="rId19" Type="http://schemas.openxmlformats.org/officeDocument/2006/relationships/hyperlink" Target="https://en.wikipedia.org/wiki/Children%27s_rights" TargetMode="External"/><Relationship Id="rId4" Type="http://schemas.openxmlformats.org/officeDocument/2006/relationships/hyperlink" Target="https://en.wikipedia.org/wiki/Education" TargetMode="External"/><Relationship Id="rId9" Type="http://schemas.openxmlformats.org/officeDocument/2006/relationships/hyperlink" Target="https://en.wikipedia.org/wiki/Global_Campaign_for_Education" TargetMode="External"/><Relationship Id="rId14" Type="http://schemas.openxmlformats.org/officeDocument/2006/relationships/hyperlink" Target="https://en.wikipedia.org/wiki/Madhya_Pradesh" TargetMode="External"/><Relationship Id="rId22" Type="http://schemas.openxmlformats.org/officeDocument/2006/relationships/hyperlink" Target="https://en.wikipedia.org/wiki/Kailash_Satyarthi#cite_note-3"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Kailash_Satyarthi#cite_note-21" TargetMode="External"/><Relationship Id="rId13" Type="http://schemas.openxmlformats.org/officeDocument/2006/relationships/hyperlink" Target="https://en.wikipedia.org/wiki/Education_International" TargetMode="External"/><Relationship Id="rId18" Type="http://schemas.openxmlformats.org/officeDocument/2006/relationships/hyperlink" Target="https://en.wikipedia.org/wiki/Kailash_Satyarthi#cite_note-The_New_Yorker-25" TargetMode="External"/><Relationship Id="rId3" Type="http://schemas.openxmlformats.org/officeDocument/2006/relationships/hyperlink" Target="https://en.wikipedia.org/wiki/Kailash_Satyarthi#cite_note-17" TargetMode="External"/><Relationship Id="rId21" Type="http://schemas.openxmlformats.org/officeDocument/2006/relationships/hyperlink" Target="https://en.wikipedia.org/wiki/Accountability" TargetMode="External"/><Relationship Id="rId7" Type="http://schemas.openxmlformats.org/officeDocument/2006/relationships/hyperlink" Target="https://en.wikipedia.org/wiki/Kailash_Satyarthi#cite_note-20" TargetMode="External"/><Relationship Id="rId12" Type="http://schemas.openxmlformats.org/officeDocument/2006/relationships/hyperlink" Target="https://en.wikipedia.org/wiki/Oxfam" TargetMode="External"/><Relationship Id="rId17" Type="http://schemas.openxmlformats.org/officeDocument/2006/relationships/hyperlink" Target="https://en.wikipedia.org/wiki/Kailash_Satyarthi#cite_note-Washington_Post-24" TargetMode="External"/><Relationship Id="rId2" Type="http://schemas.openxmlformats.org/officeDocument/2006/relationships/hyperlink" Target="https://en.wikipedia.org/wiki/Bachpan_Bachao_Andolan" TargetMode="External"/><Relationship Id="rId16" Type="http://schemas.openxmlformats.org/officeDocument/2006/relationships/hyperlink" Target="https://en.wikipedia.org/wiki/GoodWeave_International" TargetMode="External"/><Relationship Id="rId20" Type="http://schemas.openxmlformats.org/officeDocument/2006/relationships/hyperlink" Target="https://en.wikipedia.org/wiki/Raising_awareness" TargetMode="External"/><Relationship Id="rId1" Type="http://schemas.openxmlformats.org/officeDocument/2006/relationships/slideLayout" Target="../slideLayouts/slideLayout1.xml"/><Relationship Id="rId6" Type="http://schemas.openxmlformats.org/officeDocument/2006/relationships/hyperlink" Target="https://en.wikipedia.org/wiki/Kailash_Satyarthi#cite_note-thenewheroes-19" TargetMode="External"/><Relationship Id="rId11" Type="http://schemas.openxmlformats.org/officeDocument/2006/relationships/hyperlink" Target="https://en.wikipedia.org/wiki/ActionAid" TargetMode="External"/><Relationship Id="rId5" Type="http://schemas.openxmlformats.org/officeDocument/2006/relationships/hyperlink" Target="https://en.wikipedia.org/wiki/Global_March_Against_Child_Labor" TargetMode="External"/><Relationship Id="rId15" Type="http://schemas.openxmlformats.org/officeDocument/2006/relationships/hyperlink" Target="https://en.wikipedia.org/wiki/Kailash_Satyarthi#cite_note-auto-5" TargetMode="External"/><Relationship Id="rId23" Type="http://schemas.openxmlformats.org/officeDocument/2006/relationships/hyperlink" Target="https://en.wikipedia.org/wiki/Kailash_Satyarthi#cite_note-CNN-27" TargetMode="External"/><Relationship Id="rId10" Type="http://schemas.openxmlformats.org/officeDocument/2006/relationships/hyperlink" Target="https://en.wikipedia.org/wiki/Global_Campaign_for_Education" TargetMode="External"/><Relationship Id="rId19" Type="http://schemas.openxmlformats.org/officeDocument/2006/relationships/hyperlink" Target="https://en.wikipedia.org/wiki/Kailash_Satyarthi#cite_note-PBS-26" TargetMode="External"/><Relationship Id="rId4" Type="http://schemas.openxmlformats.org/officeDocument/2006/relationships/hyperlink" Target="https://en.wikipedia.org/wiki/Kailash_Satyarthi#cite_note-NYT-Nobel-18" TargetMode="External"/><Relationship Id="rId9" Type="http://schemas.openxmlformats.org/officeDocument/2006/relationships/hyperlink" Target="https://en.wikipedia.org/wiki/Kailash_Satyarthi#cite_note-FT-22" TargetMode="External"/><Relationship Id="rId14" Type="http://schemas.openxmlformats.org/officeDocument/2006/relationships/hyperlink" Target="https://en.wikipedia.org/wiki/Kailash_Satyarthi#cite_note-23" TargetMode="External"/><Relationship Id="rId22" Type="http://schemas.openxmlformats.org/officeDocument/2006/relationships/hyperlink" Target="https://en.wikipedia.org/wiki/Consumeris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Kailash_Satyarthi#cite_note-37" TargetMode="External"/><Relationship Id="rId2" Type="http://schemas.openxmlformats.org/officeDocument/2006/relationships/hyperlink" Target="https://en.wikipedia.org/wiki/Kailash_Satyarthi#cite_note-36" TargetMode="Externa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dian_states" TargetMode="External"/><Relationship Id="rId2" Type="http://schemas.openxmlformats.org/officeDocument/2006/relationships/hyperlink" Target="https://en.wikipedia.org/wiki/Kanyakumari" TargetMode="External"/><Relationship Id="rId1" Type="http://schemas.openxmlformats.org/officeDocument/2006/relationships/slideLayout" Target="../slideLayouts/slideLayout19.xml"/><Relationship Id="rId6" Type="http://schemas.openxmlformats.org/officeDocument/2006/relationships/hyperlink" Target="https://en.wikipedia.org/wiki/Child_trafficking" TargetMode="External"/><Relationship Id="rId5" Type="http://schemas.openxmlformats.org/officeDocument/2006/relationships/hyperlink" Target="https://en.wikipedia.org/wiki/Child_sexual_abuse" TargetMode="External"/><Relationship Id="rId4" Type="http://schemas.openxmlformats.org/officeDocument/2006/relationships/hyperlink" Target="https://en.wikipedia.org/wiki/Union_terri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FA86E9-AF35-AD6B-B005-C0AFE69AE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12651" y="767405"/>
            <a:ext cx="5284382" cy="3072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5B5E7FBD-2158-1BB8-A465-0F5FA9B3B684}"/>
              </a:ext>
            </a:extLst>
          </p:cNvPr>
          <p:cNvSpPr txBox="1">
            <a:spLocks/>
          </p:cNvSpPr>
          <p:nvPr/>
        </p:nvSpPr>
        <p:spPr>
          <a:xfrm>
            <a:off x="212651" y="188911"/>
            <a:ext cx="5098459" cy="874345"/>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solidFill>
                  <a:srgbClr val="C00000"/>
                </a:solidFill>
              </a:rPr>
              <a:t>KAILASH    SATYARTHIK</a:t>
            </a:r>
            <a:endParaRPr lang="en-IN" b="1" dirty="0">
              <a:solidFill>
                <a:srgbClr val="C00000"/>
              </a:solidFill>
            </a:endParaRPr>
          </a:p>
        </p:txBody>
      </p:sp>
      <p:sp>
        <p:nvSpPr>
          <p:cNvPr id="5" name="TextBox 4">
            <a:extLst>
              <a:ext uri="{FF2B5EF4-FFF2-40B4-BE49-F238E27FC236}">
                <a16:creationId xmlns:a16="http://schemas.microsoft.com/office/drawing/2014/main" id="{74EEA017-66D8-4182-C6F8-40114259824B}"/>
              </a:ext>
            </a:extLst>
          </p:cNvPr>
          <p:cNvSpPr txBox="1"/>
          <p:nvPr/>
        </p:nvSpPr>
        <p:spPr>
          <a:xfrm>
            <a:off x="212651" y="4228084"/>
            <a:ext cx="11653284" cy="1754326"/>
          </a:xfrm>
          <a:prstGeom prst="rect">
            <a:avLst/>
          </a:prstGeom>
          <a:noFill/>
          <a:ln>
            <a:solidFill>
              <a:schemeClr val="accent1"/>
            </a:solidFill>
          </a:ln>
        </p:spPr>
        <p:txBody>
          <a:bodyPr wrap="square">
            <a:spAutoFit/>
          </a:bodyPr>
          <a:lstStyle/>
          <a:p>
            <a:pPr algn="l"/>
            <a:r>
              <a:rPr lang="en-US" b="1" i="0" dirty="0">
                <a:solidFill>
                  <a:srgbClr val="202122"/>
                </a:solidFill>
                <a:effectLst/>
                <a:latin typeface="Arial" panose="020B0604020202020204" pitchFamily="34" charset="0"/>
              </a:rPr>
              <a:t>Kailash Satyarthi</a:t>
            </a:r>
            <a:r>
              <a:rPr lang="en-US" b="0" i="0" dirty="0">
                <a:solidFill>
                  <a:srgbClr val="202122"/>
                </a:solidFill>
                <a:effectLst/>
                <a:latin typeface="Arial" panose="020B0604020202020204" pitchFamily="34" charset="0"/>
              </a:rPr>
              <a:t> (born 11 January 1954) is an Indian social reformer who campaigned against </a:t>
            </a:r>
            <a:r>
              <a:rPr lang="en-US" b="0" i="0" u="none" strike="noStrike" dirty="0">
                <a:solidFill>
                  <a:srgbClr val="202122"/>
                </a:solidFill>
                <a:effectLst/>
                <a:latin typeface="Arial" panose="020B0604020202020204" pitchFamily="34" charset="0"/>
                <a:hlinkClick r:id="rId3" tooltip="Child labor in India"/>
              </a:rPr>
              <a:t>child labor in India</a:t>
            </a:r>
            <a:r>
              <a:rPr lang="en-US" b="0" i="0" dirty="0">
                <a:solidFill>
                  <a:srgbClr val="202122"/>
                </a:solidFill>
                <a:effectLst/>
                <a:latin typeface="Arial" panose="020B0604020202020204" pitchFamily="34" charset="0"/>
              </a:rPr>
              <a:t> and advocated the universal right to </a:t>
            </a:r>
            <a:r>
              <a:rPr lang="en-US" b="0" i="0" u="none" strike="noStrike" dirty="0">
                <a:solidFill>
                  <a:srgbClr val="202122"/>
                </a:solidFill>
                <a:effectLst/>
                <a:latin typeface="Arial" panose="020B0604020202020204" pitchFamily="34" charset="0"/>
                <a:hlinkClick r:id="rId4" tooltip="Education"/>
              </a:rPr>
              <a:t>education</a:t>
            </a:r>
            <a:r>
              <a:rPr lang="en-US" b="0" i="0" dirty="0">
                <a:solidFill>
                  <a:srgbClr val="202122"/>
                </a:solidFill>
                <a:effectLst/>
                <a:latin typeface="Arial" panose="020B0604020202020204" pitchFamily="34" charset="0"/>
              </a:rPr>
              <a:t>.</a:t>
            </a:r>
          </a:p>
          <a:p>
            <a:pPr algn="l"/>
            <a:r>
              <a:rPr lang="en-US" b="0" i="0" dirty="0">
                <a:solidFill>
                  <a:srgbClr val="202122"/>
                </a:solidFill>
                <a:effectLst/>
                <a:latin typeface="Arial" panose="020B0604020202020204" pitchFamily="34" charset="0"/>
              </a:rPr>
              <a:t>In 2014, he was the co-recipient of the </a:t>
            </a:r>
            <a:r>
              <a:rPr lang="en-US" b="0" i="0" u="none" strike="noStrike" dirty="0">
                <a:solidFill>
                  <a:srgbClr val="202122"/>
                </a:solidFill>
                <a:effectLst/>
                <a:latin typeface="Arial" panose="020B0604020202020204" pitchFamily="34" charset="0"/>
                <a:hlinkClick r:id="rId5" tooltip="Nobel Peace Prize"/>
              </a:rPr>
              <a:t>Nobel Peace Prize</a:t>
            </a:r>
            <a:r>
              <a:rPr lang="en-US" b="0" i="0" dirty="0">
                <a:solidFill>
                  <a:srgbClr val="202122"/>
                </a:solidFill>
                <a:effectLst/>
                <a:latin typeface="Arial" panose="020B0604020202020204" pitchFamily="34" charset="0"/>
              </a:rPr>
              <a:t>, along with </a:t>
            </a:r>
            <a:r>
              <a:rPr lang="en-US" b="0" i="0" u="none" strike="noStrike" dirty="0">
                <a:solidFill>
                  <a:srgbClr val="202122"/>
                </a:solidFill>
                <a:effectLst/>
                <a:latin typeface="Arial" panose="020B0604020202020204" pitchFamily="34" charset="0"/>
                <a:hlinkClick r:id="rId6" tooltip="Malala Yousafzai"/>
              </a:rPr>
              <a:t>Malala Yousafzai</a:t>
            </a:r>
            <a:r>
              <a:rPr lang="en-US" b="0" i="0" dirty="0">
                <a:solidFill>
                  <a:srgbClr val="202122"/>
                </a:solidFill>
                <a:effectLst/>
                <a:latin typeface="Arial" panose="020B0604020202020204" pitchFamily="34" charset="0"/>
              </a:rPr>
              <a:t>, "for their struggle against the suppression of children and young people and for the right of all children to education." He is the founder of multiple social activist organizations, including </a:t>
            </a:r>
            <a:r>
              <a:rPr lang="en-US" b="0" i="0" u="none" strike="noStrike" dirty="0" err="1">
                <a:solidFill>
                  <a:srgbClr val="202122"/>
                </a:solidFill>
                <a:effectLst/>
                <a:latin typeface="Arial" panose="020B0604020202020204" pitchFamily="34" charset="0"/>
                <a:hlinkClick r:id="rId7" tooltip="Bachpan Bachao Andolan"/>
              </a:rPr>
              <a:t>Bachpan</a:t>
            </a:r>
            <a:r>
              <a:rPr lang="en-US" b="0" i="0" u="none" strike="noStrike" dirty="0">
                <a:solidFill>
                  <a:srgbClr val="202122"/>
                </a:solidFill>
                <a:effectLst/>
                <a:latin typeface="Arial" panose="020B0604020202020204" pitchFamily="34" charset="0"/>
                <a:hlinkClick r:id="rId7" tooltip="Bachpan Bachao Andolan"/>
              </a:rPr>
              <a:t> </a:t>
            </a:r>
            <a:r>
              <a:rPr lang="en-US" b="0" i="0" u="none" strike="noStrike" dirty="0" err="1">
                <a:solidFill>
                  <a:srgbClr val="202122"/>
                </a:solidFill>
                <a:effectLst/>
                <a:latin typeface="Arial" panose="020B0604020202020204" pitchFamily="34" charset="0"/>
                <a:hlinkClick r:id="rId7" tooltip="Bachpan Bachao Andolan"/>
              </a:rPr>
              <a:t>Bachao</a:t>
            </a:r>
            <a:r>
              <a:rPr lang="en-US" b="0" i="0" u="none" strike="noStrike" dirty="0">
                <a:solidFill>
                  <a:srgbClr val="202122"/>
                </a:solidFill>
                <a:effectLst/>
                <a:latin typeface="Arial" panose="020B0604020202020204" pitchFamily="34" charset="0"/>
                <a:hlinkClick r:id="rId7" tooltip="Bachpan Bachao Andolan"/>
              </a:rPr>
              <a:t> </a:t>
            </a:r>
            <a:r>
              <a:rPr lang="en-US" b="0" i="0" u="none" strike="noStrike" dirty="0" err="1">
                <a:solidFill>
                  <a:srgbClr val="202122"/>
                </a:solidFill>
                <a:effectLst/>
                <a:latin typeface="Arial" panose="020B0604020202020204" pitchFamily="34" charset="0"/>
                <a:hlinkClick r:id="rId7" tooltip="Bachpan Bachao Andolan"/>
              </a:rPr>
              <a:t>Andolan</a:t>
            </a:r>
            <a:r>
              <a:rPr lang="en-US" b="0" i="0" dirty="0">
                <a:solidFill>
                  <a:srgbClr val="202122"/>
                </a:solidFill>
                <a:effectLst/>
                <a:latin typeface="Arial" panose="020B0604020202020204" pitchFamily="34" charset="0"/>
              </a:rPr>
              <a:t>, </a:t>
            </a:r>
            <a:r>
              <a:rPr lang="en-US" b="0" i="0" u="none" strike="noStrike" dirty="0">
                <a:solidFill>
                  <a:srgbClr val="202122"/>
                </a:solidFill>
                <a:effectLst/>
                <a:latin typeface="Arial" panose="020B0604020202020204" pitchFamily="34" charset="0"/>
                <a:hlinkClick r:id="rId8" tooltip="Global March Against Child Labour"/>
              </a:rPr>
              <a:t>Global March Against Child </a:t>
            </a:r>
            <a:r>
              <a:rPr lang="en-US" b="0" i="0" u="none" strike="noStrike" dirty="0" err="1">
                <a:solidFill>
                  <a:srgbClr val="202122"/>
                </a:solidFill>
                <a:effectLst/>
                <a:latin typeface="Arial" panose="020B0604020202020204" pitchFamily="34" charset="0"/>
                <a:hlinkClick r:id="rId8" tooltip="Global March Against Child Labour"/>
              </a:rPr>
              <a:t>Labour</a:t>
            </a:r>
            <a:r>
              <a:rPr lang="en-US" b="0" i="0" dirty="0">
                <a:solidFill>
                  <a:srgbClr val="202122"/>
                </a:solidFill>
                <a:effectLst/>
                <a:latin typeface="Arial" panose="020B0604020202020204" pitchFamily="34" charset="0"/>
              </a:rPr>
              <a:t>, </a:t>
            </a:r>
            <a:r>
              <a:rPr lang="en-US" b="0" i="0" u="none" strike="noStrike" dirty="0">
                <a:solidFill>
                  <a:srgbClr val="202122"/>
                </a:solidFill>
                <a:effectLst/>
                <a:latin typeface="Arial" panose="020B0604020202020204" pitchFamily="34" charset="0"/>
                <a:hlinkClick r:id="rId9" tooltip="Global Campaign for Education"/>
              </a:rPr>
              <a:t>Global Campaign for Education</a:t>
            </a:r>
            <a:r>
              <a:rPr lang="en-US" b="0" i="0" dirty="0">
                <a:solidFill>
                  <a:srgbClr val="202122"/>
                </a:solidFill>
                <a:effectLst/>
                <a:latin typeface="Arial" panose="020B0604020202020204" pitchFamily="34" charset="0"/>
              </a:rPr>
              <a:t>, Kailash Satyarthi Children's Foundation, and Bal Ashram Trust.</a:t>
            </a:r>
          </a:p>
        </p:txBody>
      </p:sp>
      <p:graphicFrame>
        <p:nvGraphicFramePr>
          <p:cNvPr id="6" name="Content Placeholder 10">
            <a:extLst>
              <a:ext uri="{FF2B5EF4-FFF2-40B4-BE49-F238E27FC236}">
                <a16:creationId xmlns:a16="http://schemas.microsoft.com/office/drawing/2014/main" id="{CBA25BEA-4275-1DC0-0436-9C0C04005B52}"/>
              </a:ext>
            </a:extLst>
          </p:cNvPr>
          <p:cNvGraphicFramePr>
            <a:graphicFrameLocks/>
          </p:cNvGraphicFramePr>
          <p:nvPr>
            <p:extLst>
              <p:ext uri="{D42A27DB-BD31-4B8C-83A1-F6EECF244321}">
                <p14:modId xmlns:p14="http://schemas.microsoft.com/office/powerpoint/2010/main" val="1921024363"/>
              </p:ext>
            </p:extLst>
          </p:nvPr>
        </p:nvGraphicFramePr>
        <p:xfrm>
          <a:off x="5497033" y="379537"/>
          <a:ext cx="6268077" cy="3848547"/>
        </p:xfrm>
        <a:graphic>
          <a:graphicData uri="http://schemas.openxmlformats.org/drawingml/2006/table">
            <a:tbl>
              <a:tblPr/>
              <a:tblGrid>
                <a:gridCol w="3107183">
                  <a:extLst>
                    <a:ext uri="{9D8B030D-6E8A-4147-A177-3AD203B41FA5}">
                      <a16:colId xmlns:a16="http://schemas.microsoft.com/office/drawing/2014/main" val="3901263009"/>
                    </a:ext>
                  </a:extLst>
                </a:gridCol>
                <a:gridCol w="3160894">
                  <a:extLst>
                    <a:ext uri="{9D8B030D-6E8A-4147-A177-3AD203B41FA5}">
                      <a16:colId xmlns:a16="http://schemas.microsoft.com/office/drawing/2014/main" val="1033612305"/>
                    </a:ext>
                  </a:extLst>
                </a:gridCol>
              </a:tblGrid>
              <a:tr h="372139">
                <a:tc gridSpan="2">
                  <a:txBody>
                    <a:bodyPr/>
                    <a:lstStyle/>
                    <a:p>
                      <a:pPr algn="ctr" fontAlgn="t"/>
                      <a:r>
                        <a:rPr lang="en-IN" sz="1100">
                          <a:effectLst/>
                        </a:rPr>
                        <a:t>Kailash in 2015</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hMerge="1">
                  <a:txBody>
                    <a:bodyPr/>
                    <a:lstStyle/>
                    <a:p>
                      <a:endParaRPr lang="en-IN"/>
                    </a:p>
                  </a:txBody>
                  <a:tcPr/>
                </a:tc>
                <a:extLst>
                  <a:ext uri="{0D108BD9-81ED-4DB2-BD59-A6C34878D82A}">
                    <a16:rowId xmlns:a16="http://schemas.microsoft.com/office/drawing/2014/main" val="4053574807"/>
                  </a:ext>
                </a:extLst>
              </a:tr>
              <a:tr h="1328575">
                <a:tc>
                  <a:txBody>
                    <a:bodyPr/>
                    <a:lstStyle/>
                    <a:p>
                      <a:pPr algn="l" fontAlgn="t"/>
                      <a:r>
                        <a:rPr lang="en-IN" sz="1100">
                          <a:effectLst/>
                        </a:rPr>
                        <a:t>Born</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l" fontAlgn="t"/>
                      <a:r>
                        <a:rPr lang="en-US" sz="1100" dirty="0">
                          <a:effectLst/>
                        </a:rPr>
                        <a:t>Kailash Sharma</a:t>
                      </a:r>
                      <a:r>
                        <a:rPr lang="en-US" sz="1100" b="0" i="0" u="none" strike="noStrike" baseline="30000" dirty="0">
                          <a:effectLst/>
                          <a:hlinkClick r:id="rId10"/>
                        </a:rPr>
                        <a:t>[1]</a:t>
                      </a:r>
                      <a:r>
                        <a:rPr lang="en-US" sz="1100" b="0" i="0" u="none" strike="noStrike" baseline="30000" dirty="0">
                          <a:effectLst/>
                          <a:hlinkClick r:id="rId11"/>
                        </a:rPr>
                        <a:t>[2]</a:t>
                      </a:r>
                      <a:endParaRPr lang="en-US" sz="1100" dirty="0">
                        <a:effectLst/>
                      </a:endParaRPr>
                    </a:p>
                    <a:p>
                      <a:pPr algn="l" fontAlgn="t"/>
                      <a:br>
                        <a:rPr lang="en-US" sz="1100" dirty="0">
                          <a:effectLst/>
                        </a:rPr>
                      </a:br>
                      <a:r>
                        <a:rPr lang="en-US" sz="1100" dirty="0">
                          <a:effectLst/>
                        </a:rPr>
                        <a:t>11 January 1954 (age 70)</a:t>
                      </a:r>
                      <a:br>
                        <a:rPr lang="en-US" sz="1100" dirty="0">
                          <a:effectLst/>
                        </a:rPr>
                      </a:br>
                      <a:r>
                        <a:rPr lang="en-US" sz="1100" u="none" strike="noStrike" dirty="0">
                          <a:effectLst/>
                          <a:hlinkClick r:id="rId12" tooltip="Vidisha"/>
                        </a:rPr>
                        <a:t>Vidisha</a:t>
                      </a:r>
                      <a:r>
                        <a:rPr lang="en-US" sz="1100" dirty="0">
                          <a:effectLst/>
                        </a:rPr>
                        <a:t>, </a:t>
                      </a:r>
                      <a:r>
                        <a:rPr lang="en-US" sz="1100" u="none" strike="noStrike" dirty="0">
                          <a:effectLst/>
                          <a:hlinkClick r:id="rId13" tooltip="Madhya Bharat"/>
                        </a:rPr>
                        <a:t>Madhya Bharat</a:t>
                      </a:r>
                      <a:br>
                        <a:rPr lang="en-US" sz="1100" dirty="0">
                          <a:effectLst/>
                        </a:rPr>
                      </a:br>
                      <a:r>
                        <a:rPr lang="en-US" sz="1100" dirty="0">
                          <a:effectLst/>
                        </a:rPr>
                        <a:t>(now </a:t>
                      </a:r>
                      <a:r>
                        <a:rPr lang="en-US" sz="1100" u="none" strike="noStrike" dirty="0">
                          <a:effectLst/>
                          <a:hlinkClick r:id="rId14" tooltip="Madhya Pradesh"/>
                        </a:rPr>
                        <a:t>Madhya Pradesh</a:t>
                      </a:r>
                      <a:r>
                        <a:rPr lang="en-US" sz="1100" dirty="0">
                          <a:effectLst/>
                        </a:rPr>
                        <a:t>) </a:t>
                      </a:r>
                      <a:r>
                        <a:rPr lang="en-US" sz="1100" u="none" strike="noStrike" dirty="0">
                          <a:effectLst/>
                          <a:hlinkClick r:id="rId15" tooltip="India"/>
                        </a:rPr>
                        <a:t>India</a:t>
                      </a:r>
                      <a:endParaRPr lang="en-US" sz="1100" dirty="0">
                        <a:effectLst/>
                      </a:endParaRP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201337057"/>
                  </a:ext>
                </a:extLst>
              </a:tr>
              <a:tr h="579401">
                <a:tc>
                  <a:txBody>
                    <a:bodyPr/>
                    <a:lstStyle/>
                    <a:p>
                      <a:pPr algn="l" fontAlgn="t"/>
                      <a:r>
                        <a:rPr lang="en-IN" sz="1100">
                          <a:effectLst/>
                        </a:rPr>
                        <a:t>Alma mater</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l" fontAlgn="t"/>
                      <a:r>
                        <a:rPr lang="en-IN" sz="1100" u="none" strike="noStrike">
                          <a:effectLst/>
                          <a:hlinkClick r:id="rId16" tooltip="Samrat Ashok Technological Institute, Vidisha (page does not exist)"/>
                        </a:rPr>
                        <a:t>Samrat Ashok Technological Institute, Vidisha </a:t>
                      </a:r>
                      <a:r>
                        <a:rPr lang="en-IN" sz="1100">
                          <a:effectLst/>
                        </a:rPr>
                        <a:t>(</a:t>
                      </a:r>
                      <a:r>
                        <a:rPr lang="en-IN" sz="1100" u="none" strike="noStrike">
                          <a:effectLst/>
                          <a:hlinkClick r:id="rId17" tooltip="Bachelor of Engineering"/>
                        </a:rPr>
                        <a:t>B.E.</a:t>
                      </a:r>
                      <a:r>
                        <a:rPr lang="en-IN" sz="1100">
                          <a:effectLst/>
                        </a:rPr>
                        <a:t>, </a:t>
                      </a:r>
                      <a:r>
                        <a:rPr lang="en-IN" sz="1100" u="none" strike="noStrike">
                          <a:effectLst/>
                          <a:hlinkClick r:id="rId18" tooltip="Master of Engineering"/>
                        </a:rPr>
                        <a:t>M.E.</a:t>
                      </a:r>
                      <a:r>
                        <a:rPr lang="en-IN" sz="1100">
                          <a:effectLst/>
                        </a:rPr>
                        <a:t>)</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768347053"/>
                  </a:ext>
                </a:extLst>
              </a:tr>
              <a:tr h="329677">
                <a:tc>
                  <a:txBody>
                    <a:bodyPr/>
                    <a:lstStyle/>
                    <a:p>
                      <a:pPr algn="l" fontAlgn="t"/>
                      <a:r>
                        <a:rPr lang="en-IN" sz="1100">
                          <a:effectLst/>
                        </a:rPr>
                        <a:t>Known for</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l" fontAlgn="t"/>
                      <a:r>
                        <a:rPr lang="en-US" sz="1100">
                          <a:effectLst/>
                        </a:rPr>
                        <a:t>Activism for </a:t>
                      </a:r>
                      <a:r>
                        <a:rPr lang="en-US" sz="1100" u="none" strike="noStrike">
                          <a:effectLst/>
                          <a:hlinkClick r:id="rId19" tooltip="Children's rights"/>
                        </a:rPr>
                        <a:t>children's rights</a:t>
                      </a:r>
                      <a:r>
                        <a:rPr lang="en-US" sz="1100">
                          <a:effectLst/>
                        </a:rPr>
                        <a:t> and </a:t>
                      </a:r>
                      <a:r>
                        <a:rPr lang="en-US" sz="1100" u="none" strike="noStrike">
                          <a:effectLst/>
                          <a:hlinkClick r:id="rId20" tooltip="Early childhood education"/>
                        </a:rPr>
                        <a:t>children's education</a:t>
                      </a:r>
                      <a:endParaRPr lang="en-US" sz="1100">
                        <a:effectLst/>
                      </a:endParaRP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698923640"/>
                  </a:ext>
                </a:extLst>
              </a:tr>
              <a:tr h="329677">
                <a:tc>
                  <a:txBody>
                    <a:bodyPr/>
                    <a:lstStyle/>
                    <a:p>
                      <a:pPr algn="l" fontAlgn="t"/>
                      <a:r>
                        <a:rPr lang="en-IN" sz="1100">
                          <a:effectLst/>
                        </a:rPr>
                        <a:t>Spouse</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l" fontAlgn="t"/>
                      <a:r>
                        <a:rPr lang="en-IN" sz="1100">
                          <a:effectLst/>
                        </a:rPr>
                        <a:t>Sumedha Satyarthi</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674816146"/>
                  </a:ext>
                </a:extLst>
              </a:tr>
              <a:tr h="329677">
                <a:tc>
                  <a:txBody>
                    <a:bodyPr/>
                    <a:lstStyle/>
                    <a:p>
                      <a:pPr algn="l" fontAlgn="t"/>
                      <a:r>
                        <a:rPr lang="en-IN" sz="1100">
                          <a:effectLst/>
                        </a:rPr>
                        <a:t>Parent</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l" fontAlgn="t"/>
                      <a:r>
                        <a:rPr lang="en-IN" sz="1100">
                          <a:effectLst/>
                        </a:rPr>
                        <a:t>Ramprasad Sharma Chironjibai</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044391519"/>
                  </a:ext>
                </a:extLst>
              </a:tr>
              <a:tr h="579401">
                <a:tc>
                  <a:txBody>
                    <a:bodyPr/>
                    <a:lstStyle/>
                    <a:p>
                      <a:pPr algn="l" fontAlgn="t"/>
                      <a:r>
                        <a:rPr lang="en-IN" sz="1100" dirty="0">
                          <a:effectLst/>
                        </a:rPr>
                        <a:t>Awards</a:t>
                      </a: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l" fontAlgn="t"/>
                      <a:r>
                        <a:rPr lang="en-US" sz="1100" u="none" strike="noStrike" dirty="0">
                          <a:effectLst/>
                          <a:hlinkClick r:id="rId5" tooltip="Nobel Peace Prize"/>
                        </a:rPr>
                        <a:t>Nobel Peace Prize</a:t>
                      </a:r>
                      <a:r>
                        <a:rPr lang="en-US" sz="1100" dirty="0">
                          <a:effectLst/>
                        </a:rPr>
                        <a:t> (2014)</a:t>
                      </a:r>
                      <a:br>
                        <a:rPr lang="en-US" sz="1100" dirty="0">
                          <a:effectLst/>
                        </a:rPr>
                      </a:br>
                      <a:r>
                        <a:rPr lang="en-US" sz="1100" u="none" strike="noStrike" dirty="0">
                          <a:effectLst/>
                          <a:hlinkClick r:id="rId21" tooltip="Robert F. Kennedy Human Rights Award"/>
                        </a:rPr>
                        <a:t>Robert F. Kennedy Human Rights Award</a:t>
                      </a:r>
                      <a:r>
                        <a:rPr lang="en-US" sz="1100" dirty="0">
                          <a:effectLst/>
                        </a:rPr>
                        <a:t> (1995)</a:t>
                      </a:r>
                      <a:r>
                        <a:rPr lang="en-US" sz="1100" b="0" i="0" u="none" strike="noStrike" baseline="30000" dirty="0">
                          <a:effectLst/>
                          <a:hlinkClick r:id="rId22"/>
                        </a:rPr>
                        <a:t>[3]</a:t>
                      </a:r>
                      <a:endParaRPr lang="en-US" sz="1100" dirty="0">
                        <a:effectLst/>
                      </a:endParaRPr>
                    </a:p>
                  </a:txBody>
                  <a:tcPr marL="53671" marR="53671" marT="26836" marB="26836">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759026488"/>
                  </a:ext>
                </a:extLst>
              </a:tr>
            </a:tbl>
          </a:graphicData>
        </a:graphic>
      </p:graphicFrame>
    </p:spTree>
    <p:extLst>
      <p:ext uri="{BB962C8B-B14F-4D97-AF65-F5344CB8AC3E}">
        <p14:creationId xmlns:p14="http://schemas.microsoft.com/office/powerpoint/2010/main" val="943609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8B2070-8890-C39D-9D4B-70608B9372D5}"/>
              </a:ext>
            </a:extLst>
          </p:cNvPr>
          <p:cNvSpPr txBox="1"/>
          <p:nvPr/>
        </p:nvSpPr>
        <p:spPr>
          <a:xfrm>
            <a:off x="660400" y="1050458"/>
            <a:ext cx="8928100" cy="5355312"/>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In 1980, Satyarthi gave up his career as an electrical engineer and then founded the </a:t>
            </a:r>
            <a:r>
              <a:rPr lang="en-US" b="0" i="0" u="none" strike="noStrike" dirty="0" err="1">
                <a:solidFill>
                  <a:srgbClr val="202122"/>
                </a:solidFill>
                <a:effectLst/>
                <a:latin typeface="Arial" panose="020B0604020202020204" pitchFamily="34" charset="0"/>
                <a:hlinkClick r:id="rId2" tooltip="Bachpan Bachao Andolan"/>
              </a:rPr>
              <a:t>Bachpan</a:t>
            </a:r>
            <a:r>
              <a:rPr lang="en-US" b="0" i="0" u="none" strike="noStrike" dirty="0">
                <a:solidFill>
                  <a:srgbClr val="202122"/>
                </a:solidFill>
                <a:effectLst/>
                <a:latin typeface="Arial" panose="020B0604020202020204" pitchFamily="34" charset="0"/>
                <a:hlinkClick r:id="rId2" tooltip="Bachpan Bachao Andolan"/>
              </a:rPr>
              <a:t> </a:t>
            </a:r>
            <a:r>
              <a:rPr lang="en-US" b="0" i="0" u="none" strike="noStrike" dirty="0" err="1">
                <a:solidFill>
                  <a:srgbClr val="202122"/>
                </a:solidFill>
                <a:effectLst/>
                <a:latin typeface="Arial" panose="020B0604020202020204" pitchFamily="34" charset="0"/>
                <a:hlinkClick r:id="rId2" tooltip="Bachpan Bachao Andolan"/>
              </a:rPr>
              <a:t>Bachao</a:t>
            </a:r>
            <a:r>
              <a:rPr lang="en-US" b="0" i="0" u="none" strike="noStrike" dirty="0">
                <a:solidFill>
                  <a:srgbClr val="202122"/>
                </a:solidFill>
                <a:effectLst/>
                <a:latin typeface="Arial" panose="020B0604020202020204" pitchFamily="34" charset="0"/>
                <a:hlinkClick r:id="rId2" tooltip="Bachpan Bachao Andolan"/>
              </a:rPr>
              <a:t> </a:t>
            </a:r>
            <a:r>
              <a:rPr lang="en-US" b="0" i="0" u="none" strike="noStrike" dirty="0" err="1">
                <a:solidFill>
                  <a:srgbClr val="202122"/>
                </a:solidFill>
                <a:effectLst/>
                <a:latin typeface="Arial" panose="020B0604020202020204" pitchFamily="34" charset="0"/>
                <a:hlinkClick r:id="rId2" tooltip="Bachpan Bachao Andolan"/>
              </a:rPr>
              <a:t>Andolan</a:t>
            </a:r>
            <a:r>
              <a:rPr lang="en-US" b="0" i="0" dirty="0">
                <a:solidFill>
                  <a:srgbClr val="202122"/>
                </a:solidFill>
                <a:effectLst/>
                <a:latin typeface="Arial" panose="020B0604020202020204" pitchFamily="34" charset="0"/>
              </a:rPr>
              <a:t> (Save Childhood Movement).</a:t>
            </a:r>
            <a:r>
              <a:rPr lang="en-US" b="0" i="0" u="none" strike="noStrike" baseline="30000" dirty="0">
                <a:solidFill>
                  <a:srgbClr val="202122"/>
                </a:solidFill>
                <a:effectLst/>
                <a:latin typeface="Arial" panose="020B0604020202020204" pitchFamily="34" charset="0"/>
                <a:hlinkClick r:id="rId3"/>
              </a:rPr>
              <a:t>[17]</a:t>
            </a:r>
            <a:r>
              <a:rPr lang="en-US" b="0" i="0" u="none" strike="noStrike" baseline="30000" dirty="0">
                <a:solidFill>
                  <a:srgbClr val="202122"/>
                </a:solidFill>
                <a:effectLst/>
                <a:latin typeface="Arial" panose="020B0604020202020204" pitchFamily="34" charset="0"/>
                <a:hlinkClick r:id="rId4"/>
              </a:rPr>
              <a:t>[18]</a:t>
            </a:r>
            <a:r>
              <a:rPr lang="en-US" b="0" i="0" dirty="0">
                <a:solidFill>
                  <a:srgbClr val="202122"/>
                </a:solidFill>
                <a:effectLst/>
                <a:latin typeface="Arial" panose="020B0604020202020204" pitchFamily="34" charset="0"/>
              </a:rPr>
              <a:t> He conceived and led the </a:t>
            </a:r>
            <a:r>
              <a:rPr lang="en-US" b="0" i="0" u="none" strike="noStrike" dirty="0">
                <a:solidFill>
                  <a:srgbClr val="202122"/>
                </a:solidFill>
                <a:effectLst/>
                <a:latin typeface="Arial" panose="020B0604020202020204" pitchFamily="34" charset="0"/>
                <a:hlinkClick r:id="rId5" tooltip="Global March Against Child Labor"/>
              </a:rPr>
              <a:t>Global March Against Child Labor</a:t>
            </a:r>
            <a:r>
              <a:rPr lang="en-US" b="0" i="0" u="none" strike="noStrike" baseline="30000" dirty="0">
                <a:solidFill>
                  <a:srgbClr val="202122"/>
                </a:solidFill>
                <a:effectLst/>
                <a:latin typeface="Arial" panose="020B0604020202020204" pitchFamily="34" charset="0"/>
                <a:hlinkClick r:id="rId6"/>
              </a:rPr>
              <a:t>[19]</a:t>
            </a:r>
            <a:r>
              <a:rPr lang="en-US" b="0" i="0" dirty="0">
                <a:solidFill>
                  <a:srgbClr val="202122"/>
                </a:solidFill>
                <a:effectLst/>
                <a:latin typeface="Arial" panose="020B0604020202020204" pitchFamily="34" charset="0"/>
              </a:rPr>
              <a:t> and its international advocacy body, the International Center on Child Labor and Education (ICCLE),</a:t>
            </a:r>
            <a:r>
              <a:rPr lang="en-US" b="0" i="0" u="none" strike="noStrike" baseline="30000" dirty="0">
                <a:solidFill>
                  <a:srgbClr val="202122"/>
                </a:solidFill>
                <a:effectLst/>
                <a:latin typeface="Arial" panose="020B0604020202020204" pitchFamily="34" charset="0"/>
                <a:hlinkClick r:id="rId7"/>
              </a:rPr>
              <a:t>[20]</a:t>
            </a:r>
            <a:r>
              <a:rPr lang="en-US" b="0" i="0" dirty="0">
                <a:solidFill>
                  <a:srgbClr val="202122"/>
                </a:solidFill>
                <a:effectLst/>
                <a:latin typeface="Arial" panose="020B0604020202020204" pitchFamily="34" charset="0"/>
              </a:rPr>
              <a:t> which are worldwide coalitions of NGOs, teachers and trades unionists.</a:t>
            </a:r>
            <a:r>
              <a:rPr lang="en-US" b="0" i="0" u="none" strike="noStrike" baseline="30000" dirty="0">
                <a:solidFill>
                  <a:srgbClr val="202122"/>
                </a:solidFill>
                <a:effectLst/>
                <a:latin typeface="Arial" panose="020B0604020202020204" pitchFamily="34" charset="0"/>
                <a:hlinkClick r:id="rId8"/>
              </a:rPr>
              <a:t>[21]</a:t>
            </a:r>
            <a:r>
              <a:rPr lang="en-US" b="0" i="0" u="none" strike="noStrike" baseline="30000" dirty="0">
                <a:solidFill>
                  <a:srgbClr val="202122"/>
                </a:solidFill>
                <a:effectLst/>
                <a:latin typeface="Arial" panose="020B0604020202020204" pitchFamily="34" charset="0"/>
                <a:hlinkClick r:id="rId9"/>
              </a:rPr>
              <a:t>[22]</a:t>
            </a:r>
            <a:r>
              <a:rPr lang="en-US" b="0" i="0" dirty="0">
                <a:solidFill>
                  <a:srgbClr val="202122"/>
                </a:solidFill>
                <a:effectLst/>
                <a:latin typeface="Arial" panose="020B0604020202020204" pitchFamily="34" charset="0"/>
              </a:rPr>
              <a:t> He has served as the President of the </a:t>
            </a:r>
            <a:r>
              <a:rPr lang="en-US" b="0" i="0" u="none" strike="noStrike" dirty="0">
                <a:solidFill>
                  <a:srgbClr val="202122"/>
                </a:solidFill>
                <a:effectLst/>
                <a:latin typeface="Arial" panose="020B0604020202020204" pitchFamily="34" charset="0"/>
                <a:hlinkClick r:id="rId10" tooltip="Global Campaign for Education"/>
              </a:rPr>
              <a:t>Global Campaign for Education</a:t>
            </a:r>
            <a:r>
              <a:rPr lang="en-US" b="0" i="0" dirty="0">
                <a:solidFill>
                  <a:srgbClr val="202122"/>
                </a:solidFill>
                <a:effectLst/>
                <a:latin typeface="Arial" panose="020B0604020202020204" pitchFamily="34" charset="0"/>
              </a:rPr>
              <a:t> from its inception in 1999 to 2011. </a:t>
            </a:r>
            <a:r>
              <a:rPr lang="en-US" b="0" i="0" dirty="0" err="1">
                <a:solidFill>
                  <a:srgbClr val="202122"/>
                </a:solidFill>
                <a:effectLst/>
                <a:latin typeface="Arial" panose="020B0604020202020204" pitchFamily="34" charset="0"/>
              </a:rPr>
              <a:t>Sathyarthi</a:t>
            </a:r>
            <a:r>
              <a:rPr lang="en-US" b="0" i="0" dirty="0">
                <a:solidFill>
                  <a:srgbClr val="202122"/>
                </a:solidFill>
                <a:effectLst/>
                <a:latin typeface="Arial" panose="020B0604020202020204" pitchFamily="34" charset="0"/>
              </a:rPr>
              <a:t> is one of its four founders alongside </a:t>
            </a:r>
            <a:r>
              <a:rPr lang="en-US" b="0" i="0" u="none" strike="noStrike" dirty="0">
                <a:solidFill>
                  <a:srgbClr val="202122"/>
                </a:solidFill>
                <a:effectLst/>
                <a:latin typeface="Arial" panose="020B0604020202020204" pitchFamily="34" charset="0"/>
                <a:hlinkClick r:id="rId11" tooltip="ActionAid"/>
              </a:rPr>
              <a:t>ActionAid</a:t>
            </a:r>
            <a:r>
              <a:rPr lang="en-US" b="0" i="0" dirty="0">
                <a:solidFill>
                  <a:srgbClr val="202122"/>
                </a:solidFill>
                <a:effectLst/>
                <a:latin typeface="Arial" panose="020B0604020202020204" pitchFamily="34" charset="0"/>
              </a:rPr>
              <a:t>, </a:t>
            </a:r>
            <a:r>
              <a:rPr lang="en-US" b="0" i="0" u="none" strike="noStrike" dirty="0">
                <a:solidFill>
                  <a:srgbClr val="202122"/>
                </a:solidFill>
                <a:effectLst/>
                <a:latin typeface="Arial" panose="020B0604020202020204" pitchFamily="34" charset="0"/>
                <a:hlinkClick r:id="rId12" tooltip="Oxfam"/>
              </a:rPr>
              <a:t>Oxfam</a:t>
            </a:r>
            <a:r>
              <a:rPr lang="en-US" b="0" i="0" dirty="0">
                <a:solidFill>
                  <a:srgbClr val="202122"/>
                </a:solidFill>
                <a:effectLst/>
                <a:latin typeface="Arial" panose="020B0604020202020204" pitchFamily="34" charset="0"/>
              </a:rPr>
              <a:t> and </a:t>
            </a:r>
            <a:r>
              <a:rPr lang="en-US" b="0" i="0" u="none" strike="noStrike" dirty="0">
                <a:solidFill>
                  <a:srgbClr val="202122"/>
                </a:solidFill>
                <a:effectLst/>
                <a:latin typeface="Arial" panose="020B0604020202020204" pitchFamily="34" charset="0"/>
                <a:hlinkClick r:id="rId13" tooltip="Education International"/>
              </a:rPr>
              <a:t>Education International</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14"/>
              </a:rPr>
              <a:t>[23]</a:t>
            </a:r>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1998, Satyarthi conceived and led the Global March against Child</a:t>
            </a:r>
            <a:r>
              <a:rPr lang="en-US" b="0" i="0" u="none" strike="noStrike" baseline="30000" dirty="0">
                <a:solidFill>
                  <a:srgbClr val="202122"/>
                </a:solidFill>
                <a:effectLst/>
                <a:latin typeface="Arial" panose="020B0604020202020204" pitchFamily="34" charset="0"/>
                <a:hlinkClick r:id="rId15"/>
              </a:rPr>
              <a:t>[5]</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traveling across 103 countries covering 80,000 km to demand an International Law on Worst Forms of Child </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The march eventually led to the adoption of ILO Convention No. 182 on the worst forms of child labor.</a:t>
            </a:r>
          </a:p>
          <a:p>
            <a:pPr algn="l"/>
            <a:r>
              <a:rPr lang="en-US" b="0" i="0" dirty="0">
                <a:solidFill>
                  <a:srgbClr val="202122"/>
                </a:solidFill>
                <a:effectLst/>
                <a:latin typeface="Arial" panose="020B0604020202020204" pitchFamily="34" charset="0"/>
              </a:rPr>
              <a:t>He established </a:t>
            </a:r>
            <a:r>
              <a:rPr lang="en-US" b="0" i="0" u="none" strike="noStrike" dirty="0" err="1">
                <a:solidFill>
                  <a:srgbClr val="202122"/>
                </a:solidFill>
                <a:effectLst/>
                <a:latin typeface="Arial" panose="020B0604020202020204" pitchFamily="34" charset="0"/>
                <a:hlinkClick r:id="rId16" tooltip="GoodWeave International"/>
              </a:rPr>
              <a:t>GoodWeave</a:t>
            </a:r>
            <a:r>
              <a:rPr lang="en-US" b="0" i="0" u="none" strike="noStrike" dirty="0">
                <a:solidFill>
                  <a:srgbClr val="202122"/>
                </a:solidFill>
                <a:effectLst/>
                <a:latin typeface="Arial" panose="020B0604020202020204" pitchFamily="34" charset="0"/>
                <a:hlinkClick r:id="rId16" tooltip="GoodWeave International"/>
              </a:rPr>
              <a:t> International</a:t>
            </a:r>
            <a:r>
              <a:rPr lang="en-US" b="0" i="0" dirty="0">
                <a:solidFill>
                  <a:srgbClr val="202122"/>
                </a:solidFill>
                <a:effectLst/>
                <a:latin typeface="Arial" panose="020B0604020202020204" pitchFamily="34" charset="0"/>
              </a:rPr>
              <a:t> (formerly known as </a:t>
            </a:r>
            <a:r>
              <a:rPr lang="en-US" b="0" i="0" dirty="0" err="1">
                <a:solidFill>
                  <a:srgbClr val="202122"/>
                </a:solidFill>
                <a:effectLst/>
                <a:latin typeface="Arial" panose="020B0604020202020204" pitchFamily="34" charset="0"/>
              </a:rPr>
              <a:t>Rugmark</a:t>
            </a:r>
            <a:r>
              <a:rPr lang="en-US" b="0" i="0" dirty="0">
                <a:solidFill>
                  <a:srgbClr val="202122"/>
                </a:solidFill>
                <a:effectLst/>
                <a:latin typeface="Arial" panose="020B0604020202020204" pitchFamily="34" charset="0"/>
              </a:rPr>
              <a:t>) as the first voluntary labelling, monitoring and certification system of rugs manufactured without the use of child-</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in South Asia.</a:t>
            </a:r>
            <a:r>
              <a:rPr lang="en-US" b="0" i="0" u="none" strike="noStrike" baseline="30000" dirty="0">
                <a:solidFill>
                  <a:srgbClr val="202122"/>
                </a:solidFill>
                <a:effectLst/>
                <a:latin typeface="Arial" panose="020B0604020202020204" pitchFamily="34" charset="0"/>
                <a:hlinkClick r:id="rId17"/>
              </a:rPr>
              <a:t>[24]</a:t>
            </a:r>
            <a:r>
              <a:rPr lang="en-US" b="0" i="0" u="none" strike="noStrike" baseline="30000" dirty="0">
                <a:solidFill>
                  <a:srgbClr val="202122"/>
                </a:solidFill>
                <a:effectLst/>
                <a:latin typeface="Arial" panose="020B0604020202020204" pitchFamily="34" charset="0"/>
                <a:hlinkClick r:id="rId18"/>
              </a:rPr>
              <a:t>[25]</a:t>
            </a:r>
            <a:r>
              <a:rPr lang="en-US" b="0" i="0" u="none" strike="noStrike" baseline="30000" dirty="0">
                <a:solidFill>
                  <a:srgbClr val="202122"/>
                </a:solidFill>
                <a:effectLst/>
                <a:latin typeface="Arial" panose="020B0604020202020204" pitchFamily="34" charset="0"/>
                <a:hlinkClick r:id="rId19"/>
              </a:rPr>
              <a:t>[26]</a:t>
            </a:r>
            <a:r>
              <a:rPr lang="en-US" b="0" i="0" dirty="0">
                <a:solidFill>
                  <a:srgbClr val="202122"/>
                </a:solidFill>
                <a:effectLst/>
                <a:latin typeface="Arial" panose="020B0604020202020204" pitchFamily="34" charset="0"/>
              </a:rPr>
              <a:t> In the late 1980s and early 1990s he focused its campaigns on </a:t>
            </a:r>
            <a:r>
              <a:rPr lang="en-US" b="0" i="0" u="none" strike="noStrike" dirty="0">
                <a:solidFill>
                  <a:srgbClr val="202122"/>
                </a:solidFill>
                <a:effectLst/>
                <a:latin typeface="Arial" panose="020B0604020202020204" pitchFamily="34" charset="0"/>
                <a:hlinkClick r:id="rId20" tooltip="Raising awareness"/>
              </a:rPr>
              <a:t>raising consumer awareness</a:t>
            </a:r>
            <a:r>
              <a:rPr lang="en-US" b="0" i="0" dirty="0">
                <a:solidFill>
                  <a:srgbClr val="202122"/>
                </a:solidFill>
                <a:effectLst/>
                <a:latin typeface="Arial" panose="020B0604020202020204" pitchFamily="34" charset="0"/>
              </a:rPr>
              <a:t> on issues relating to the </a:t>
            </a:r>
            <a:r>
              <a:rPr lang="en-US" b="0" i="0" u="none" strike="noStrike" dirty="0">
                <a:solidFill>
                  <a:srgbClr val="202122"/>
                </a:solidFill>
                <a:effectLst/>
                <a:latin typeface="Arial" panose="020B0604020202020204" pitchFamily="34" charset="0"/>
                <a:hlinkClick r:id="rId21" tooltip="Accountability"/>
              </a:rPr>
              <a:t>accountability</a:t>
            </a:r>
            <a:r>
              <a:rPr lang="en-US" b="0" i="0" dirty="0">
                <a:solidFill>
                  <a:srgbClr val="202122"/>
                </a:solidFill>
                <a:effectLst/>
                <a:latin typeface="Arial" panose="020B0604020202020204" pitchFamily="34" charset="0"/>
              </a:rPr>
              <a:t> of global corporations regarding socially responsible </a:t>
            </a:r>
            <a:r>
              <a:rPr lang="en-US" b="0" i="0" u="none" strike="noStrike" dirty="0">
                <a:solidFill>
                  <a:srgbClr val="202122"/>
                </a:solidFill>
                <a:effectLst/>
                <a:latin typeface="Arial" panose="020B0604020202020204" pitchFamily="34" charset="0"/>
                <a:hlinkClick r:id="rId22" tooltip="Consumerism"/>
              </a:rPr>
              <a:t>consumerism</a:t>
            </a:r>
            <a:r>
              <a:rPr lang="en-US" b="0" i="0" dirty="0">
                <a:solidFill>
                  <a:srgbClr val="202122"/>
                </a:solidFill>
                <a:effectLst/>
                <a:latin typeface="Arial" panose="020B0604020202020204" pitchFamily="34" charset="0"/>
              </a:rPr>
              <a:t>, trade and supply chains.</a:t>
            </a:r>
            <a:r>
              <a:rPr lang="en-US" b="0" i="0" u="none" strike="noStrike" baseline="30000" dirty="0">
                <a:solidFill>
                  <a:srgbClr val="202122"/>
                </a:solidFill>
                <a:effectLst/>
                <a:latin typeface="Arial" panose="020B0604020202020204" pitchFamily="34" charset="0"/>
                <a:hlinkClick r:id="rId23"/>
              </a:rPr>
              <a:t>[27]</a:t>
            </a:r>
            <a:r>
              <a:rPr lang="en-US" b="0" i="0" dirty="0">
                <a:solidFill>
                  <a:srgbClr val="202122"/>
                </a:solidFill>
                <a:effectLst/>
                <a:latin typeface="Arial" panose="020B0604020202020204" pitchFamily="34" charset="0"/>
              </a:rPr>
              <a:t> Satyarthi has highlighted child </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as a human rights issue as well as a welfare matter and charitable cause. He has argued that it</a:t>
            </a:r>
            <a:endParaRPr lang="en-IN" dirty="0"/>
          </a:p>
        </p:txBody>
      </p:sp>
      <p:sp>
        <p:nvSpPr>
          <p:cNvPr id="9" name="TextBox 8">
            <a:extLst>
              <a:ext uri="{FF2B5EF4-FFF2-40B4-BE49-F238E27FC236}">
                <a16:creationId xmlns:a16="http://schemas.microsoft.com/office/drawing/2014/main" id="{7E330FD8-6DDA-DEDD-9858-3B76A9D13AF4}"/>
              </a:ext>
            </a:extLst>
          </p:cNvPr>
          <p:cNvSpPr txBox="1"/>
          <p:nvPr/>
        </p:nvSpPr>
        <p:spPr>
          <a:xfrm>
            <a:off x="850900" y="527238"/>
            <a:ext cx="8089900" cy="523220"/>
          </a:xfrm>
          <a:prstGeom prst="rect">
            <a:avLst/>
          </a:prstGeom>
          <a:noFill/>
        </p:spPr>
        <p:txBody>
          <a:bodyPr wrap="square">
            <a:spAutoFit/>
          </a:bodyPr>
          <a:lstStyle/>
          <a:p>
            <a:r>
              <a:rPr lang="en-IN" sz="2800" b="1" dirty="0">
                <a:solidFill>
                  <a:srgbClr val="101418"/>
                </a:solidFill>
                <a:latin typeface="Linux Libertine"/>
              </a:rPr>
              <a:t>Work</a:t>
            </a:r>
            <a:endParaRPr lang="en-IN" sz="2800" b="1" dirty="0"/>
          </a:p>
        </p:txBody>
      </p:sp>
    </p:spTree>
    <p:extLst>
      <p:ext uri="{BB962C8B-B14F-4D97-AF65-F5344CB8AC3E}">
        <p14:creationId xmlns:p14="http://schemas.microsoft.com/office/powerpoint/2010/main" val="10044949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0059-DA51-E856-82CD-61B089AB9B21}"/>
              </a:ext>
            </a:extLst>
          </p:cNvPr>
          <p:cNvSpPr>
            <a:spLocks noGrp="1"/>
          </p:cNvSpPr>
          <p:nvPr>
            <p:ph type="title"/>
          </p:nvPr>
        </p:nvSpPr>
        <p:spPr>
          <a:xfrm>
            <a:off x="1384300" y="618517"/>
            <a:ext cx="9893926" cy="1596177"/>
          </a:xfrm>
        </p:spPr>
        <p:txBody>
          <a:bodyPr>
            <a:normAutofit/>
          </a:bodyPr>
          <a:lstStyle/>
          <a:p>
            <a:r>
              <a:rPr lang="en-IN" sz="8800" b="1" i="0" dirty="0">
                <a:solidFill>
                  <a:srgbClr val="101418"/>
                </a:solidFill>
                <a:effectLst/>
                <a:latin typeface="Arial" panose="020B0604020202020204" pitchFamily="34" charset="0"/>
              </a:rPr>
              <a:t>Organisations</a:t>
            </a:r>
            <a:endParaRPr lang="en-IN" sz="8800" b="1" dirty="0"/>
          </a:p>
        </p:txBody>
      </p:sp>
      <p:sp>
        <p:nvSpPr>
          <p:cNvPr id="3" name="Content Placeholder 2">
            <a:extLst>
              <a:ext uri="{FF2B5EF4-FFF2-40B4-BE49-F238E27FC236}">
                <a16:creationId xmlns:a16="http://schemas.microsoft.com/office/drawing/2014/main" id="{5076AC19-78BD-C0AB-88E9-AEFAFB1E83A3}"/>
              </a:ext>
            </a:extLst>
          </p:cNvPr>
          <p:cNvSpPr>
            <a:spLocks noGrp="1"/>
          </p:cNvSpPr>
          <p:nvPr>
            <p:ph sz="half" idx="1"/>
          </p:nvPr>
        </p:nvSpPr>
        <p:spPr>
          <a:xfrm>
            <a:off x="1341120" y="2336799"/>
            <a:ext cx="4754880" cy="4023360"/>
          </a:xfrm>
        </p:spPr>
        <p:txBody>
          <a:bodyPr>
            <a:normAutofit fontScale="70000" lnSpcReduction="20000"/>
          </a:bodyPr>
          <a:lstStyle/>
          <a:p>
            <a:r>
              <a:rPr lang="en-US" b="0" i="0" dirty="0">
                <a:solidFill>
                  <a:srgbClr val="202122"/>
                </a:solidFill>
                <a:effectLst/>
                <a:latin typeface="Arial" panose="020B0604020202020204" pitchFamily="34" charset="0"/>
              </a:rPr>
              <a:t>was founded by Satyarthi in 1980</a:t>
            </a:r>
            <a:r>
              <a:rPr lang="en-US" b="0" i="0" u="none" strike="noStrike" baseline="30000" dirty="0">
                <a:solidFill>
                  <a:srgbClr val="202122"/>
                </a:solidFill>
                <a:effectLst/>
                <a:latin typeface="Arial" panose="020B0604020202020204" pitchFamily="34" charset="0"/>
                <a:hlinkClick r:id="rId2"/>
              </a:rPr>
              <a:t>[36]</a:t>
            </a:r>
            <a:r>
              <a:rPr lang="en-US" b="0" i="0" dirty="0">
                <a:solidFill>
                  <a:srgbClr val="202122"/>
                </a:solidFill>
                <a:effectLst/>
                <a:latin typeface="Arial" panose="020B0604020202020204" pitchFamily="34" charset="0"/>
              </a:rPr>
              <a:t> as a mass movement to create a child-friendly society where all children are free from exclusion and exploitation and receive free education. The movement identifies, liberates, rehabilitates, and educates in servitude through direct intervention, community participation, partnerships, and coalitions, promoting ethics in trade, unionizing workers, running campaigns on issues such as education, trafficking, forced brilliant labor, ethical trade, and by building child-friendly villages.</a:t>
            </a:r>
            <a:r>
              <a:rPr lang="en-US" b="0" i="0" u="none" strike="noStrike" baseline="30000" dirty="0">
                <a:solidFill>
                  <a:srgbClr val="202122"/>
                </a:solidFill>
                <a:effectLst/>
                <a:latin typeface="Arial" panose="020B0604020202020204" pitchFamily="34" charset="0"/>
                <a:hlinkClick r:id="rId3"/>
              </a:rPr>
              <a:t>[37]</a:t>
            </a:r>
            <a:endParaRPr lang="en-IN" dirty="0"/>
          </a:p>
        </p:txBody>
      </p:sp>
      <p:pic>
        <p:nvPicPr>
          <p:cNvPr id="1030" name="Picture 6">
            <a:extLst>
              <a:ext uri="{FF2B5EF4-FFF2-40B4-BE49-F238E27FC236}">
                <a16:creationId xmlns:a16="http://schemas.microsoft.com/office/drawing/2014/main" id="{2EEE0C58-D0BF-7368-2413-63D029557A40}"/>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267450" y="2483287"/>
            <a:ext cx="4754563" cy="317095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a:extLst>
              <a:ext uri="{FF2B5EF4-FFF2-40B4-BE49-F238E27FC236}">
                <a16:creationId xmlns:a16="http://schemas.microsoft.com/office/drawing/2014/main" id="{B9455C78-C156-4226-221C-1EA7963B59F4}"/>
              </a:ext>
            </a:extLst>
          </p:cNvPr>
          <p:cNvSpPr>
            <a:spLocks noChangeAspect="1" noChangeArrowheads="1"/>
          </p:cNvSpPr>
          <p:nvPr/>
        </p:nvSpPr>
        <p:spPr bwMode="auto">
          <a:xfrm>
            <a:off x="5724118" y="3057118"/>
            <a:ext cx="524281" cy="524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6434327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82FA-E450-1285-5387-F3B315921F50}"/>
              </a:ext>
            </a:extLst>
          </p:cNvPr>
          <p:cNvSpPr>
            <a:spLocks noGrp="1"/>
          </p:cNvSpPr>
          <p:nvPr>
            <p:ph type="title"/>
          </p:nvPr>
        </p:nvSpPr>
        <p:spPr>
          <a:xfrm>
            <a:off x="1170116" y="188911"/>
            <a:ext cx="4140994" cy="1600200"/>
          </a:xfrm>
        </p:spPr>
        <p:txBody>
          <a:bodyPr>
            <a:normAutofit/>
          </a:bodyPr>
          <a:lstStyle/>
          <a:p>
            <a:endParaRPr lang="en-IN" sz="2000" b="1" dirty="0">
              <a:solidFill>
                <a:srgbClr val="C00000"/>
              </a:solidFill>
            </a:endParaRPr>
          </a:p>
        </p:txBody>
      </p:sp>
      <p:sp>
        <p:nvSpPr>
          <p:cNvPr id="15" name="Content Placeholder 14">
            <a:extLst>
              <a:ext uri="{FF2B5EF4-FFF2-40B4-BE49-F238E27FC236}">
                <a16:creationId xmlns:a16="http://schemas.microsoft.com/office/drawing/2014/main" id="{B69E6EE3-2FEB-1F69-363E-AF8F8FC350B0}"/>
              </a:ext>
            </a:extLst>
          </p:cNvPr>
          <p:cNvSpPr>
            <a:spLocks noGrp="1"/>
          </p:cNvSpPr>
          <p:nvPr>
            <p:ph idx="1"/>
          </p:nvPr>
        </p:nvSpPr>
        <p:spPr/>
        <p:txBody>
          <a:bodyPr>
            <a:normAutofit fontScale="40000" lnSpcReduction="20000"/>
          </a:bodyPr>
          <a:lstStyle/>
          <a:p>
            <a:pPr algn="l"/>
            <a:r>
              <a:rPr lang="en-US" b="0" i="0" dirty="0">
                <a:solidFill>
                  <a:srgbClr val="202122"/>
                </a:solidFill>
                <a:effectLst/>
                <a:latin typeface="Arial" panose="020B0604020202020204" pitchFamily="34" charset="0"/>
              </a:rPr>
              <a:t>he Bharat Yatra was launched by KSCF to spread awareness about child trafficking and sexual abuse. The campaign launched in </a:t>
            </a:r>
            <a:r>
              <a:rPr lang="en-US" b="0" i="0" u="none" strike="noStrike" dirty="0">
                <a:solidFill>
                  <a:srgbClr val="202122"/>
                </a:solidFill>
                <a:effectLst/>
                <a:latin typeface="Arial" panose="020B0604020202020204" pitchFamily="34" charset="0"/>
                <a:hlinkClick r:id="rId2" tooltip="Kanyakumari"/>
              </a:rPr>
              <a:t>Kanyakumari</a:t>
            </a:r>
            <a:r>
              <a:rPr lang="en-US" b="0" i="0" dirty="0">
                <a:solidFill>
                  <a:srgbClr val="202122"/>
                </a:solidFill>
                <a:effectLst/>
                <a:latin typeface="Arial" panose="020B0604020202020204" pitchFamily="34" charset="0"/>
              </a:rPr>
              <a:t> on 11 September 2017, and marched through seven routes covering 22 </a:t>
            </a:r>
            <a:r>
              <a:rPr lang="en-US" b="0" i="0" u="none" strike="noStrike" dirty="0">
                <a:solidFill>
                  <a:srgbClr val="202122"/>
                </a:solidFill>
                <a:effectLst/>
                <a:latin typeface="Arial" panose="020B0604020202020204" pitchFamily="34" charset="0"/>
                <a:hlinkClick r:id="rId3" tooltip="Indian states"/>
              </a:rPr>
              <a:t>Indian states</a:t>
            </a:r>
            <a:r>
              <a:rPr lang="en-US" b="0" i="0" dirty="0">
                <a:solidFill>
                  <a:srgbClr val="202122"/>
                </a:solidFill>
                <a:effectLst/>
                <a:latin typeface="Arial" panose="020B0604020202020204" pitchFamily="34" charset="0"/>
              </a:rPr>
              <a:t> and </a:t>
            </a:r>
            <a:r>
              <a:rPr lang="en-US" b="0" i="0" u="none" strike="noStrike" dirty="0">
                <a:solidFill>
                  <a:srgbClr val="202122"/>
                </a:solidFill>
                <a:effectLst/>
                <a:latin typeface="Arial" panose="020B0604020202020204" pitchFamily="34" charset="0"/>
                <a:hlinkClick r:id="rId4" tooltip="Union territory"/>
              </a:rPr>
              <a:t>Union Territories</a:t>
            </a:r>
            <a:r>
              <a:rPr lang="en-US" b="0" i="0" dirty="0">
                <a:solidFill>
                  <a:srgbClr val="202122"/>
                </a:solidFill>
                <a:effectLst/>
                <a:latin typeface="Arial" panose="020B0604020202020204" pitchFamily="34" charset="0"/>
              </a:rPr>
              <a:t>, and over 12,000 km. The campaign was aimed at starting a social dialogue about </a:t>
            </a:r>
            <a:r>
              <a:rPr lang="en-US" b="0" i="0" u="none" strike="noStrike" dirty="0">
                <a:solidFill>
                  <a:srgbClr val="202122"/>
                </a:solidFill>
                <a:effectLst/>
                <a:latin typeface="Arial" panose="020B0604020202020204" pitchFamily="34" charset="0"/>
                <a:hlinkClick r:id="rId5" tooltip="Child sexual abuse"/>
              </a:rPr>
              <a:t>child sexual abuse</a:t>
            </a:r>
            <a:r>
              <a:rPr lang="en-US" b="0" i="0" dirty="0">
                <a:solidFill>
                  <a:srgbClr val="202122"/>
                </a:solidFill>
                <a:effectLst/>
                <a:latin typeface="Arial" panose="020B0604020202020204" pitchFamily="34" charset="0"/>
              </a:rPr>
              <a:t> and </a:t>
            </a:r>
            <a:r>
              <a:rPr lang="en-US" b="0" i="0" u="none" strike="noStrike" dirty="0">
                <a:solidFill>
                  <a:srgbClr val="202122"/>
                </a:solidFill>
                <a:effectLst/>
                <a:latin typeface="Arial" panose="020B0604020202020204" pitchFamily="34" charset="0"/>
                <a:hlinkClick r:id="rId6" tooltip="Child trafficking"/>
              </a:rPr>
              <a:t>child trafficking</a:t>
            </a:r>
            <a:r>
              <a:rPr lang="en-US" b="0" i="0" dirty="0">
                <a:solidFill>
                  <a:srgbClr val="202122"/>
                </a:solidFill>
                <a:effectLst/>
                <a:latin typeface="Arial" panose="020B0604020202020204" pitchFamily="34" charset="0"/>
              </a:rPr>
              <a:t>, taboo issues in India, to protect children vulnerable within their homes, communities, and schools. The campaign collaborated with 5,000 civil society organizations, 60 Indian faith leaders, 500 Indian political leaders, 600 local, state, and national bodies of the Indian government, 300 members of the Indian judiciary, and 25,000 educational institutions across India.</a:t>
            </a:r>
          </a:p>
          <a:p>
            <a:pPr algn="l"/>
            <a:r>
              <a:rPr lang="en-US" b="0" i="0" dirty="0">
                <a:solidFill>
                  <a:srgbClr val="202122"/>
                </a:solidFill>
                <a:effectLst/>
                <a:latin typeface="Arial" panose="020B0604020202020204" pitchFamily="34" charset="0"/>
              </a:rPr>
              <a:t>More than 1,200,000 marched for 35 days which led to the Criminal Law Amendment Ac</a:t>
            </a:r>
          </a:p>
          <a:p>
            <a:endParaRPr lang="en-IN" dirty="0"/>
          </a:p>
        </p:txBody>
      </p:sp>
      <p:sp>
        <p:nvSpPr>
          <p:cNvPr id="4" name="Text Placeholder 3">
            <a:extLst>
              <a:ext uri="{FF2B5EF4-FFF2-40B4-BE49-F238E27FC236}">
                <a16:creationId xmlns:a16="http://schemas.microsoft.com/office/drawing/2014/main" id="{FD34738D-37BA-FCC7-CDD4-04EAC0D0DC05}"/>
              </a:ext>
            </a:extLst>
          </p:cNvPr>
          <p:cNvSpPr>
            <a:spLocks noGrp="1"/>
          </p:cNvSpPr>
          <p:nvPr>
            <p:ph type="body" sz="half" idx="2"/>
          </p:nvPr>
        </p:nvSpPr>
        <p:spPr>
          <a:xfrm>
            <a:off x="1127761" y="1993900"/>
            <a:ext cx="3947159" cy="3858260"/>
          </a:xfrm>
        </p:spPr>
        <p:txBody>
          <a:bodyPr>
            <a:normAutofit/>
          </a:bodyPr>
          <a:lstStyle/>
          <a:p>
            <a:r>
              <a:rPr lang="en-IN" sz="8000" b="0" i="0" dirty="0">
                <a:solidFill>
                  <a:srgbClr val="101418"/>
                </a:solidFill>
                <a:effectLst/>
                <a:latin typeface="Linux Libertine"/>
              </a:rPr>
              <a:t>Bharat Yatra</a:t>
            </a:r>
            <a:endParaRPr lang="en-IN" sz="7200" dirty="0"/>
          </a:p>
        </p:txBody>
      </p:sp>
    </p:spTree>
    <p:extLst>
      <p:ext uri="{BB962C8B-B14F-4D97-AF65-F5344CB8AC3E}">
        <p14:creationId xmlns:p14="http://schemas.microsoft.com/office/powerpoint/2010/main" val="2103540280"/>
      </p:ext>
    </p:extLst>
  </p:cSld>
  <p:clrMapOvr>
    <a:masterClrMapping/>
  </p:clrMapOvr>
  <p:transition spd="slow">
    <p:randomBar dir="vert"/>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
  <TotalTime>70</TotalTime>
  <Words>690</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Linux Libertine</vt:lpstr>
      <vt:lpstr>Tw Cen MT</vt:lpstr>
      <vt:lpstr>Droplet</vt:lpstr>
      <vt:lpstr>PowerPoint Presentation</vt:lpstr>
      <vt:lpstr>PowerPoint Presentation</vt:lpstr>
      <vt:lpstr>Organisations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cp:revision>
  <dcterms:created xsi:type="dcterms:W3CDTF">2024-12-16T05:00:11Z</dcterms:created>
  <dcterms:modified xsi:type="dcterms:W3CDTF">2024-12-17T05:13:31Z</dcterms:modified>
</cp:coreProperties>
</file>