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4680" autoAdjust="0"/>
  </p:normalViewPr>
  <p:slideViewPr>
    <p:cSldViewPr>
      <p:cViewPr varScale="1">
        <p:scale>
          <a:sx n="83" d="100"/>
          <a:sy n="83" d="100"/>
        </p:scale>
        <p:origin x="-1426" y="-77"/>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C2599473-F9D4-4956-9DD6-0C7C10E41E9B}" type="datetimeFigureOut">
              <a:rPr lang="en-IN" smtClean="0"/>
              <a:t>06-11-2019</a:t>
            </a:fld>
            <a:endParaRPr lang="en-IN"/>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IN"/>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1B7BA52E-FECD-463D-8629-97C541B7CAF6}"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2599473-F9D4-4956-9DD6-0C7C10E41E9B}" type="datetimeFigureOut">
              <a:rPr lang="en-IN" smtClean="0"/>
              <a:t>06-11-2019</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1B7BA52E-FECD-463D-8629-97C541B7CAF6}"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2599473-F9D4-4956-9DD6-0C7C10E41E9B}" type="datetimeFigureOut">
              <a:rPr lang="en-IN" smtClean="0"/>
              <a:t>06-11-2019</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1B7BA52E-FECD-463D-8629-97C541B7CAF6}"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2599473-F9D4-4956-9DD6-0C7C10E41E9B}" type="datetimeFigureOut">
              <a:rPr lang="en-IN" smtClean="0"/>
              <a:t>06-11-2019</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1B7BA52E-FECD-463D-8629-97C541B7CAF6}" type="slidenum">
              <a:rPr lang="en-IN" smtClean="0"/>
              <a:t>‹#›</a:t>
            </a:fld>
            <a:endParaRPr lang="en-IN"/>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C2599473-F9D4-4956-9DD6-0C7C10E41E9B}" type="datetimeFigureOut">
              <a:rPr lang="en-IN" smtClean="0"/>
              <a:t>06-11-2019</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1B7BA52E-FECD-463D-8629-97C541B7CAF6}" type="slidenum">
              <a:rPr lang="en-IN" smtClean="0"/>
              <a:t>‹#›</a:t>
            </a:fld>
            <a:endParaRPr lang="en-IN"/>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C2599473-F9D4-4956-9DD6-0C7C10E41E9B}" type="datetimeFigureOut">
              <a:rPr lang="en-IN" smtClean="0"/>
              <a:t>06-11-2019</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1B7BA52E-FECD-463D-8629-97C541B7CAF6}" type="slidenum">
              <a:rPr lang="en-IN" smtClean="0"/>
              <a:t>‹#›</a:t>
            </a:fld>
            <a:endParaRPr lang="en-IN"/>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C2599473-F9D4-4956-9DD6-0C7C10E41E9B}" type="datetimeFigureOut">
              <a:rPr lang="en-IN" smtClean="0"/>
              <a:t>06-11-2019</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1B7BA52E-FECD-463D-8629-97C541B7CAF6}"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C2599473-F9D4-4956-9DD6-0C7C10E41E9B}" type="datetimeFigureOut">
              <a:rPr lang="en-IN" smtClean="0"/>
              <a:t>06-11-2019</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1B7BA52E-FECD-463D-8629-97C541B7CAF6}" type="slidenum">
              <a:rPr lang="en-IN" smtClean="0"/>
              <a:t>‹#›</a:t>
            </a:fld>
            <a:endParaRPr lang="en-IN"/>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C2599473-F9D4-4956-9DD6-0C7C10E41E9B}" type="datetimeFigureOut">
              <a:rPr lang="en-IN" smtClean="0"/>
              <a:t>06-11-2019</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1B7BA52E-FECD-463D-8629-97C541B7CAF6}"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C2599473-F9D4-4956-9DD6-0C7C10E41E9B}" type="datetimeFigureOut">
              <a:rPr lang="en-IN" smtClean="0"/>
              <a:t>06-11-2019</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1B7BA52E-FECD-463D-8629-97C541B7CAF6}"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C2599473-F9D4-4956-9DD6-0C7C10E41E9B}" type="datetimeFigureOut">
              <a:rPr lang="en-IN" smtClean="0"/>
              <a:t>06-11-2019</a:t>
            </a:fld>
            <a:endParaRPr lang="en-IN"/>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IN"/>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1B7BA52E-FECD-463D-8629-97C541B7CAF6}" type="slidenum">
              <a:rPr lang="en-IN" smtClean="0"/>
              <a:t>‹#›</a:t>
            </a:fld>
            <a:endParaRPr lang="en-IN"/>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C2599473-F9D4-4956-9DD6-0C7C10E41E9B}" type="datetimeFigureOut">
              <a:rPr lang="en-IN" smtClean="0"/>
              <a:t>06-11-2019</a:t>
            </a:fld>
            <a:endParaRPr lang="en-IN"/>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IN"/>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1B7BA52E-FECD-463D-8629-97C541B7CAF6}"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9552" y="116632"/>
            <a:ext cx="7772400" cy="1829761"/>
          </a:xfrm>
        </p:spPr>
        <p:txBody>
          <a:bodyPr/>
          <a:lstStyle/>
          <a:p>
            <a:pPr algn="ctr"/>
            <a:r>
              <a:rPr lang="en-IN" dirty="0" smtClean="0">
                <a:latin typeface="Times New Roman" pitchFamily="18" charset="0"/>
                <a:cs typeface="Times New Roman" pitchFamily="18" charset="0"/>
              </a:rPr>
              <a:t>Finding Optimal location for  a Restaurant</a:t>
            </a:r>
            <a:endParaRPr lang="en-IN" dirty="0">
              <a:latin typeface="Times New Roman" pitchFamily="18" charset="0"/>
              <a:cs typeface="Times New Roman" pitchFamily="18" charset="0"/>
            </a:endParaRPr>
          </a:p>
        </p:txBody>
      </p:sp>
      <p:sp>
        <p:nvSpPr>
          <p:cNvPr id="5" name="TextBox 4"/>
          <p:cNvSpPr txBox="1"/>
          <p:nvPr/>
        </p:nvSpPr>
        <p:spPr>
          <a:xfrm>
            <a:off x="323529" y="2420888"/>
            <a:ext cx="8280920" cy="3416320"/>
          </a:xfrm>
          <a:prstGeom prst="rect">
            <a:avLst/>
          </a:prstGeom>
          <a:noFill/>
        </p:spPr>
        <p:txBody>
          <a:bodyPr wrap="square" rtlCol="0">
            <a:spAutoFit/>
          </a:bodyPr>
          <a:lstStyle/>
          <a:p>
            <a:pPr marL="285750" indent="-285750">
              <a:buFont typeface="Wingdings" pitchFamily="2" charset="2"/>
              <a:buChar char="Ø"/>
            </a:pPr>
            <a:r>
              <a:rPr lang="en-IN" dirty="0">
                <a:latin typeface="Times New Roman" pitchFamily="18" charset="0"/>
                <a:cs typeface="Times New Roman" pitchFamily="18" charset="0"/>
              </a:rPr>
              <a:t>T</a:t>
            </a:r>
            <a:r>
              <a:rPr lang="en-IN" dirty="0" smtClean="0">
                <a:latin typeface="Times New Roman" pitchFamily="18" charset="0"/>
                <a:cs typeface="Times New Roman" pitchFamily="18" charset="0"/>
              </a:rPr>
              <a:t>his </a:t>
            </a:r>
            <a:r>
              <a:rPr lang="en-IN" dirty="0">
                <a:latin typeface="Times New Roman" pitchFamily="18" charset="0"/>
                <a:cs typeface="Times New Roman" pitchFamily="18" charset="0"/>
              </a:rPr>
              <a:t>report will be targeted to stakeholders interested in opening an Italian restaurant</a:t>
            </a:r>
            <a:r>
              <a:rPr lang="en-IN" b="1" dirty="0">
                <a:latin typeface="Times New Roman" pitchFamily="18" charset="0"/>
                <a:cs typeface="Times New Roman" pitchFamily="18" charset="0"/>
              </a:rPr>
              <a:t> </a:t>
            </a:r>
            <a:r>
              <a:rPr lang="en-IN" dirty="0">
                <a:latin typeface="Times New Roman" pitchFamily="18" charset="0"/>
                <a:cs typeface="Times New Roman" pitchFamily="18" charset="0"/>
              </a:rPr>
              <a:t>in</a:t>
            </a:r>
            <a:r>
              <a:rPr lang="en-IN" b="1" dirty="0">
                <a:latin typeface="Times New Roman" pitchFamily="18" charset="0"/>
                <a:cs typeface="Times New Roman" pitchFamily="18" charset="0"/>
              </a:rPr>
              <a:t> </a:t>
            </a:r>
            <a:r>
              <a:rPr lang="en-IN" dirty="0">
                <a:latin typeface="Times New Roman" pitchFamily="18" charset="0"/>
                <a:cs typeface="Times New Roman" pitchFamily="18" charset="0"/>
              </a:rPr>
              <a:t>Berlin</a:t>
            </a:r>
            <a:r>
              <a:rPr lang="en-IN" b="1" dirty="0">
                <a:latin typeface="Times New Roman" pitchFamily="18" charset="0"/>
                <a:cs typeface="Times New Roman" pitchFamily="18" charset="0"/>
              </a:rPr>
              <a:t>, </a:t>
            </a:r>
            <a:r>
              <a:rPr lang="en-IN" dirty="0">
                <a:latin typeface="Times New Roman" pitchFamily="18" charset="0"/>
                <a:cs typeface="Times New Roman" pitchFamily="18" charset="0"/>
              </a:rPr>
              <a:t>Germany</a:t>
            </a:r>
            <a:r>
              <a:rPr lang="en-IN" dirty="0" smtClean="0">
                <a:latin typeface="Times New Roman" pitchFamily="18" charset="0"/>
                <a:cs typeface="Times New Roman" pitchFamily="18" charset="0"/>
              </a:rPr>
              <a:t>.</a:t>
            </a:r>
            <a:endParaRPr lang="en-IN" dirty="0">
              <a:latin typeface="Times New Roman" pitchFamily="18" charset="0"/>
              <a:cs typeface="Times New Roman" pitchFamily="18" charset="0"/>
            </a:endParaRPr>
          </a:p>
          <a:p>
            <a:pPr marL="285750" indent="-285750">
              <a:buFont typeface="Wingdings" pitchFamily="2" charset="2"/>
              <a:buChar char="Ø"/>
            </a:pPr>
            <a:endParaRPr lang="en-IN" dirty="0" smtClean="0">
              <a:latin typeface="Times New Roman" pitchFamily="18" charset="0"/>
              <a:cs typeface="Times New Roman" pitchFamily="18" charset="0"/>
            </a:endParaRPr>
          </a:p>
          <a:p>
            <a:pPr marL="285750" indent="-285750">
              <a:buFont typeface="Wingdings" pitchFamily="2" charset="2"/>
              <a:buChar char="Ø"/>
            </a:pPr>
            <a:r>
              <a:rPr lang="en-US" dirty="0" smtClean="0">
                <a:latin typeface="Times New Roman" pitchFamily="18" charset="0"/>
                <a:cs typeface="Times New Roman" pitchFamily="18" charset="0"/>
              </a:rPr>
              <a:t>B</a:t>
            </a:r>
            <a:r>
              <a:rPr lang="en-US" dirty="0" smtClean="0">
                <a:latin typeface="Times New Roman" pitchFamily="18" charset="0"/>
                <a:cs typeface="Times New Roman" pitchFamily="18" charset="0"/>
              </a:rPr>
              <a:t>ased on the criteria. </a:t>
            </a:r>
            <a:r>
              <a:rPr lang="en-US" dirty="0" smtClean="0">
                <a:latin typeface="Times New Roman" pitchFamily="18" charset="0"/>
                <a:cs typeface="Times New Roman" pitchFamily="18" charset="0"/>
              </a:rPr>
              <a:t>data </a:t>
            </a:r>
            <a:r>
              <a:rPr lang="en-US" dirty="0">
                <a:latin typeface="Times New Roman" pitchFamily="18" charset="0"/>
                <a:cs typeface="Times New Roman" pitchFamily="18" charset="0"/>
              </a:rPr>
              <a:t>science powers </a:t>
            </a:r>
            <a:r>
              <a:rPr lang="en-US" dirty="0" smtClean="0">
                <a:latin typeface="Times New Roman" pitchFamily="18" charset="0"/>
                <a:cs typeface="Times New Roman" pitchFamily="18" charset="0"/>
              </a:rPr>
              <a:t>generate </a:t>
            </a:r>
            <a:r>
              <a:rPr lang="en-US" dirty="0">
                <a:latin typeface="Times New Roman" pitchFamily="18" charset="0"/>
                <a:cs typeface="Times New Roman" pitchFamily="18" charset="0"/>
              </a:rPr>
              <a:t>a few most </a:t>
            </a:r>
            <a:r>
              <a:rPr lang="en-US" dirty="0" smtClean="0">
                <a:latin typeface="Times New Roman" pitchFamily="18" charset="0"/>
                <a:cs typeface="Times New Roman" pitchFamily="18" charset="0"/>
              </a:rPr>
              <a:t>promising neighborhoods.</a:t>
            </a:r>
          </a:p>
          <a:p>
            <a:pPr marL="285750" indent="-285750">
              <a:buFont typeface="Wingdings" pitchFamily="2" charset="2"/>
              <a:buChar char="Ø"/>
            </a:pPr>
            <a:endParaRPr lang="en-US" dirty="0" smtClean="0">
              <a:latin typeface="Times New Roman" pitchFamily="18" charset="0"/>
              <a:cs typeface="Times New Roman" pitchFamily="18" charset="0"/>
            </a:endParaRPr>
          </a:p>
          <a:p>
            <a:pPr marL="285750" indent="-285750">
              <a:buFont typeface="Wingdings" pitchFamily="2" charset="2"/>
              <a:buChar char="Ø"/>
            </a:pPr>
            <a:r>
              <a:rPr lang="en-US" dirty="0" smtClean="0">
                <a:latin typeface="Times New Roman" pitchFamily="18" charset="0"/>
                <a:cs typeface="Times New Roman" pitchFamily="18" charset="0"/>
              </a:rPr>
              <a:t>Advantages </a:t>
            </a:r>
            <a:r>
              <a:rPr lang="en-US" dirty="0">
                <a:latin typeface="Times New Roman" pitchFamily="18" charset="0"/>
                <a:cs typeface="Times New Roman" pitchFamily="18" charset="0"/>
              </a:rPr>
              <a:t>of each area will then be clearly expressed so that best possible final location can be chosen by stakeholders.</a:t>
            </a:r>
            <a:endParaRPr lang="en-IN" dirty="0" smtClean="0">
              <a:latin typeface="Times New Roman" pitchFamily="18" charset="0"/>
              <a:cs typeface="Times New Roman" pitchFamily="18" charset="0"/>
            </a:endParaRPr>
          </a:p>
          <a:p>
            <a:pPr marL="285750" indent="-285750">
              <a:buFont typeface="Wingdings" pitchFamily="2" charset="2"/>
              <a:buChar char="Ø"/>
            </a:pPr>
            <a:endParaRPr lang="en-IN" dirty="0"/>
          </a:p>
          <a:p>
            <a:pPr marL="285750" indent="-285750">
              <a:buFont typeface="Wingdings" pitchFamily="2" charset="2"/>
              <a:buChar char="Ø"/>
            </a:pPr>
            <a:endParaRPr lang="en-IN" dirty="0" smtClean="0"/>
          </a:p>
          <a:p>
            <a:pPr marL="285750" indent="-285750">
              <a:buFont typeface="Wingdings" pitchFamily="2" charset="2"/>
              <a:buChar char="Ø"/>
            </a:pPr>
            <a:endParaRPr lang="en-IN" dirty="0"/>
          </a:p>
          <a:p>
            <a:endParaRPr lang="en-IN" dirty="0"/>
          </a:p>
        </p:txBody>
      </p:sp>
    </p:spTree>
    <p:extLst>
      <p:ext uri="{BB962C8B-B14F-4D97-AF65-F5344CB8AC3E}">
        <p14:creationId xmlns:p14="http://schemas.microsoft.com/office/powerpoint/2010/main" val="30503952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67544" y="188640"/>
            <a:ext cx="7772400" cy="576064"/>
          </a:xfrm>
        </p:spPr>
        <p:txBody>
          <a:bodyPr/>
          <a:lstStyle/>
          <a:p>
            <a:pPr algn="l"/>
            <a:r>
              <a:rPr lang="en-IN" b="1" dirty="0" smtClean="0">
                <a:latin typeface="Times New Roman" pitchFamily="18" charset="0"/>
                <a:cs typeface="Times New Roman" pitchFamily="18" charset="0"/>
              </a:rPr>
              <a:t>Data collection</a:t>
            </a:r>
            <a:endParaRPr lang="en-IN" b="1" dirty="0">
              <a:latin typeface="Times New Roman" pitchFamily="18" charset="0"/>
              <a:cs typeface="Times New Roman" pitchFamily="18" charset="0"/>
            </a:endParaRPr>
          </a:p>
        </p:txBody>
      </p:sp>
      <p:sp>
        <p:nvSpPr>
          <p:cNvPr id="4" name="TextBox 3"/>
          <p:cNvSpPr txBox="1"/>
          <p:nvPr/>
        </p:nvSpPr>
        <p:spPr>
          <a:xfrm>
            <a:off x="539552" y="764704"/>
            <a:ext cx="8604448" cy="4247317"/>
          </a:xfrm>
          <a:prstGeom prst="rect">
            <a:avLst/>
          </a:prstGeom>
          <a:noFill/>
        </p:spPr>
        <p:txBody>
          <a:bodyPr wrap="square" rtlCol="0">
            <a:spAutoFit/>
          </a:bodyPr>
          <a:lstStyle/>
          <a:p>
            <a:pPr marL="285750" lvl="0" indent="-285750">
              <a:buFont typeface="Arial" pitchFamily="34" charset="0"/>
              <a:buChar char="•"/>
            </a:pPr>
            <a:r>
              <a:rPr lang="en-IN" dirty="0" smtClean="0">
                <a:latin typeface="Times New Roman" pitchFamily="18" charset="0"/>
                <a:cs typeface="Times New Roman" pitchFamily="18" charset="0"/>
              </a:rPr>
              <a:t>Number of existing restaurants in the neighbourhood (any type of restaurant)</a:t>
            </a:r>
          </a:p>
          <a:p>
            <a:pPr marL="285750" lvl="0" indent="-285750">
              <a:buFont typeface="Arial" pitchFamily="34" charset="0"/>
              <a:buChar char="•"/>
            </a:pPr>
            <a:endParaRPr lang="en-IN" dirty="0" smtClean="0">
              <a:latin typeface="Times New Roman" pitchFamily="18" charset="0"/>
              <a:cs typeface="Times New Roman" pitchFamily="18" charset="0"/>
            </a:endParaRPr>
          </a:p>
          <a:p>
            <a:pPr marL="285750" lvl="0" indent="-285750">
              <a:buFont typeface="Arial" pitchFamily="34" charset="0"/>
              <a:buChar char="•"/>
            </a:pPr>
            <a:r>
              <a:rPr lang="en-IN" dirty="0" smtClean="0">
                <a:latin typeface="Times New Roman" pitchFamily="18" charset="0"/>
                <a:cs typeface="Times New Roman" pitchFamily="18" charset="0"/>
              </a:rPr>
              <a:t>Number </a:t>
            </a:r>
            <a:r>
              <a:rPr lang="en-IN" dirty="0">
                <a:latin typeface="Times New Roman" pitchFamily="18" charset="0"/>
                <a:cs typeface="Times New Roman" pitchFamily="18" charset="0"/>
              </a:rPr>
              <a:t>of and distance to Italian restaurants in the neighborhood, if any</a:t>
            </a:r>
          </a:p>
          <a:p>
            <a:pPr marL="285750" lvl="0" indent="-285750">
              <a:buFont typeface="Arial" pitchFamily="34" charset="0"/>
              <a:buChar char="•"/>
            </a:pPr>
            <a:endParaRPr lang="en-IN" dirty="0" smtClean="0">
              <a:latin typeface="Times New Roman" pitchFamily="18" charset="0"/>
              <a:cs typeface="Times New Roman" pitchFamily="18" charset="0"/>
            </a:endParaRPr>
          </a:p>
          <a:p>
            <a:pPr marL="285750" lvl="0" indent="-285750">
              <a:buFont typeface="Arial" pitchFamily="34" charset="0"/>
              <a:buChar char="•"/>
            </a:pPr>
            <a:r>
              <a:rPr lang="en-IN" dirty="0" smtClean="0">
                <a:latin typeface="Times New Roman" pitchFamily="18" charset="0"/>
                <a:cs typeface="Times New Roman" pitchFamily="18" charset="0"/>
              </a:rPr>
              <a:t>Distance </a:t>
            </a:r>
            <a:r>
              <a:rPr lang="en-IN" dirty="0">
                <a:latin typeface="Times New Roman" pitchFamily="18" charset="0"/>
                <a:cs typeface="Times New Roman" pitchFamily="18" charset="0"/>
              </a:rPr>
              <a:t>of neighborhood from city center</a:t>
            </a:r>
          </a:p>
          <a:p>
            <a:pPr marL="285750" indent="-285750">
              <a:buFont typeface="Arial" pitchFamily="34" charset="0"/>
              <a:buChar char="•"/>
            </a:pPr>
            <a:endParaRPr lang="en-IN" dirty="0" smtClean="0">
              <a:latin typeface="Times New Roman" pitchFamily="18" charset="0"/>
              <a:cs typeface="Times New Roman" pitchFamily="18" charset="0"/>
            </a:endParaRPr>
          </a:p>
          <a:p>
            <a:pPr marL="285750" lvl="0" indent="-285750">
              <a:buFont typeface="Arial" pitchFamily="34" charset="0"/>
              <a:buChar char="•"/>
            </a:pPr>
            <a:r>
              <a:rPr lang="en-IN" dirty="0" smtClean="0">
                <a:latin typeface="Times New Roman" pitchFamily="18" charset="0"/>
                <a:cs typeface="Times New Roman" pitchFamily="18" charset="0"/>
              </a:rPr>
              <a:t>Centers </a:t>
            </a:r>
            <a:r>
              <a:rPr lang="en-IN" dirty="0">
                <a:latin typeface="Times New Roman" pitchFamily="18" charset="0"/>
                <a:cs typeface="Times New Roman" pitchFamily="18" charset="0"/>
              </a:rPr>
              <a:t>of candidate areas will be generated algorithmically and approximate addresses </a:t>
            </a:r>
            <a:endParaRPr lang="en-IN" dirty="0" smtClean="0">
              <a:latin typeface="Times New Roman" pitchFamily="18" charset="0"/>
              <a:cs typeface="Times New Roman" pitchFamily="18" charset="0"/>
            </a:endParaRPr>
          </a:p>
          <a:p>
            <a:pPr lvl="0"/>
            <a:r>
              <a:rPr lang="en-IN" dirty="0" smtClean="0">
                <a:latin typeface="Times New Roman" pitchFamily="18" charset="0"/>
                <a:cs typeface="Times New Roman" pitchFamily="18" charset="0"/>
              </a:rPr>
              <a:t>     of centres </a:t>
            </a:r>
            <a:r>
              <a:rPr lang="en-IN" dirty="0">
                <a:latin typeface="Times New Roman" pitchFamily="18" charset="0"/>
                <a:cs typeface="Times New Roman" pitchFamily="18" charset="0"/>
              </a:rPr>
              <a:t>of those areas will be obtained using </a:t>
            </a:r>
            <a:r>
              <a:rPr lang="en-IN" b="1" dirty="0">
                <a:latin typeface="Times New Roman" pitchFamily="18" charset="0"/>
                <a:cs typeface="Times New Roman" pitchFamily="18" charset="0"/>
              </a:rPr>
              <a:t>Google Maps API reverse </a:t>
            </a:r>
            <a:r>
              <a:rPr lang="en-IN" b="1" dirty="0" smtClean="0">
                <a:latin typeface="Times New Roman" pitchFamily="18" charset="0"/>
                <a:cs typeface="Times New Roman" pitchFamily="18" charset="0"/>
              </a:rPr>
              <a:t>geocoding</a:t>
            </a:r>
          </a:p>
          <a:p>
            <a:pPr lvl="0"/>
            <a:endParaRPr lang="en-IN" dirty="0">
              <a:latin typeface="Times New Roman" pitchFamily="18" charset="0"/>
              <a:cs typeface="Times New Roman" pitchFamily="18" charset="0"/>
            </a:endParaRPr>
          </a:p>
          <a:p>
            <a:pPr marL="285750" lvl="0" indent="-285750">
              <a:buFont typeface="Arial" pitchFamily="34" charset="0"/>
              <a:buChar char="•"/>
            </a:pPr>
            <a:r>
              <a:rPr lang="en-IN" dirty="0" smtClean="0">
                <a:latin typeface="Times New Roman" pitchFamily="18" charset="0"/>
                <a:cs typeface="Times New Roman" pitchFamily="18" charset="0"/>
              </a:rPr>
              <a:t>Number </a:t>
            </a:r>
            <a:r>
              <a:rPr lang="en-IN" dirty="0">
                <a:latin typeface="Times New Roman" pitchFamily="18" charset="0"/>
                <a:cs typeface="Times New Roman" pitchFamily="18" charset="0"/>
              </a:rPr>
              <a:t>of restaurants and their type and location in every neighborhood will be obtained </a:t>
            </a:r>
            <a:r>
              <a:rPr lang="en-IN" dirty="0" smtClean="0">
                <a:latin typeface="Times New Roman" pitchFamily="18" charset="0"/>
                <a:cs typeface="Times New Roman" pitchFamily="18" charset="0"/>
              </a:rPr>
              <a:t>using</a:t>
            </a:r>
            <a:r>
              <a:rPr lang="en-IN" dirty="0">
                <a:latin typeface="Times New Roman" pitchFamily="18" charset="0"/>
                <a:cs typeface="Times New Roman" pitchFamily="18" charset="0"/>
              </a:rPr>
              <a:t> </a:t>
            </a:r>
            <a:r>
              <a:rPr lang="en-IN" b="1" dirty="0">
                <a:latin typeface="Times New Roman" pitchFamily="18" charset="0"/>
                <a:cs typeface="Times New Roman" pitchFamily="18" charset="0"/>
              </a:rPr>
              <a:t>Foursquare </a:t>
            </a:r>
            <a:r>
              <a:rPr lang="en-IN" b="1" dirty="0" smtClean="0">
                <a:latin typeface="Times New Roman" pitchFamily="18" charset="0"/>
                <a:cs typeface="Times New Roman" pitchFamily="18" charset="0"/>
              </a:rPr>
              <a:t>API</a:t>
            </a:r>
          </a:p>
          <a:p>
            <a:pPr lvl="0"/>
            <a:endParaRPr lang="en-IN" dirty="0">
              <a:latin typeface="Times New Roman" pitchFamily="18" charset="0"/>
              <a:cs typeface="Times New Roman" pitchFamily="18" charset="0"/>
            </a:endParaRPr>
          </a:p>
          <a:p>
            <a:pPr marL="285750" lvl="0" indent="-285750">
              <a:buFont typeface="Arial" pitchFamily="34" charset="0"/>
              <a:buChar char="•"/>
            </a:pPr>
            <a:r>
              <a:rPr lang="en-IN" dirty="0" smtClean="0">
                <a:latin typeface="Times New Roman" pitchFamily="18" charset="0"/>
                <a:cs typeface="Times New Roman" pitchFamily="18" charset="0"/>
              </a:rPr>
              <a:t>Coordinate </a:t>
            </a:r>
            <a:r>
              <a:rPr lang="en-IN" dirty="0">
                <a:latin typeface="Times New Roman" pitchFamily="18" charset="0"/>
                <a:cs typeface="Times New Roman" pitchFamily="18" charset="0"/>
              </a:rPr>
              <a:t>of Berlin center will be obtained using </a:t>
            </a:r>
            <a:r>
              <a:rPr lang="en-IN" b="1" dirty="0">
                <a:latin typeface="Times New Roman" pitchFamily="18" charset="0"/>
                <a:cs typeface="Times New Roman" pitchFamily="18" charset="0"/>
              </a:rPr>
              <a:t>Google Maps API geocoding</a:t>
            </a:r>
            <a:r>
              <a:rPr lang="en-IN" dirty="0">
                <a:latin typeface="Times New Roman" pitchFamily="18" charset="0"/>
                <a:cs typeface="Times New Roman" pitchFamily="18" charset="0"/>
              </a:rPr>
              <a:t> </a:t>
            </a:r>
            <a:r>
              <a:rPr lang="en-IN" dirty="0" smtClean="0">
                <a:latin typeface="Times New Roman" pitchFamily="18" charset="0"/>
                <a:cs typeface="Times New Roman" pitchFamily="18" charset="0"/>
              </a:rPr>
              <a:t>of</a:t>
            </a:r>
          </a:p>
          <a:p>
            <a:pPr lvl="0"/>
            <a:r>
              <a:rPr lang="en-IN" dirty="0">
                <a:latin typeface="Times New Roman" pitchFamily="18" charset="0"/>
                <a:cs typeface="Times New Roman" pitchFamily="18" charset="0"/>
              </a:rPr>
              <a:t> </a:t>
            </a:r>
            <a:r>
              <a:rPr lang="en-IN" dirty="0" smtClean="0">
                <a:latin typeface="Times New Roman" pitchFamily="18" charset="0"/>
                <a:cs typeface="Times New Roman" pitchFamily="18" charset="0"/>
              </a:rPr>
              <a:t>    well </a:t>
            </a:r>
            <a:r>
              <a:rPr lang="en-IN" dirty="0">
                <a:latin typeface="Times New Roman" pitchFamily="18" charset="0"/>
                <a:cs typeface="Times New Roman" pitchFamily="18" charset="0"/>
              </a:rPr>
              <a:t>known Berlin location (</a:t>
            </a:r>
            <a:r>
              <a:rPr lang="en-IN" dirty="0" err="1">
                <a:latin typeface="Times New Roman" pitchFamily="18" charset="0"/>
                <a:cs typeface="Times New Roman" pitchFamily="18" charset="0"/>
              </a:rPr>
              <a:t>Alexanderplatz</a:t>
            </a:r>
            <a:r>
              <a:rPr lang="en-IN" dirty="0">
                <a:latin typeface="Times New Roman" pitchFamily="18" charset="0"/>
                <a:cs typeface="Times New Roman" pitchFamily="18" charset="0"/>
              </a:rPr>
              <a:t>)</a:t>
            </a:r>
          </a:p>
          <a:p>
            <a:pPr marL="285750" indent="-285750">
              <a:buFont typeface="Arial" pitchFamily="34" charset="0"/>
              <a:buChar char="•"/>
            </a:pP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4192482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67544" y="188640"/>
            <a:ext cx="7772400" cy="504056"/>
          </a:xfrm>
        </p:spPr>
        <p:txBody>
          <a:bodyPr/>
          <a:lstStyle/>
          <a:p>
            <a:pPr algn="l"/>
            <a:r>
              <a:rPr lang="en-IN" b="1" dirty="0" smtClean="0">
                <a:latin typeface="Times New Roman" pitchFamily="18" charset="0"/>
                <a:cs typeface="Times New Roman" pitchFamily="18" charset="0"/>
              </a:rPr>
              <a:t>Data Analysis</a:t>
            </a:r>
            <a:endParaRPr lang="en-IN" b="1" dirty="0">
              <a:latin typeface="Times New Roman" pitchFamily="18" charset="0"/>
              <a:cs typeface="Times New Roman" pitchFamily="18" charset="0"/>
            </a:endParaRPr>
          </a:p>
        </p:txBody>
      </p:sp>
      <p:sp>
        <p:nvSpPr>
          <p:cNvPr id="4" name="TextBox 3"/>
          <p:cNvSpPr txBox="1"/>
          <p:nvPr/>
        </p:nvSpPr>
        <p:spPr>
          <a:xfrm>
            <a:off x="539552" y="764704"/>
            <a:ext cx="8604448" cy="3416320"/>
          </a:xfrm>
          <a:prstGeom prst="rect">
            <a:avLst/>
          </a:prstGeom>
          <a:noFill/>
        </p:spPr>
        <p:txBody>
          <a:bodyPr wrap="square" rtlCol="0">
            <a:spAutoFit/>
          </a:bodyPr>
          <a:lstStyle/>
          <a:p>
            <a:pPr marL="285750" lvl="0" indent="-285750">
              <a:buFont typeface="Arial" pitchFamily="34" charset="0"/>
              <a:buChar char="•"/>
            </a:pPr>
            <a:r>
              <a:rPr lang="en-US" dirty="0" smtClean="0">
                <a:latin typeface="Times New Roman" pitchFamily="18" charset="0"/>
                <a:cs typeface="Times New Roman" pitchFamily="18" charset="0"/>
              </a:rPr>
              <a:t>Analysis </a:t>
            </a:r>
            <a:r>
              <a:rPr lang="en-US" dirty="0">
                <a:latin typeface="Times New Roman" pitchFamily="18" charset="0"/>
                <a:cs typeface="Times New Roman" pitchFamily="18" charset="0"/>
              </a:rPr>
              <a:t>shows that although there is a great number of restaurants in Berlin (~2000 in our initial area of interest which was 12x12km around </a:t>
            </a:r>
            <a:r>
              <a:rPr lang="en-US" dirty="0" err="1">
                <a:latin typeface="Times New Roman" pitchFamily="18" charset="0"/>
                <a:cs typeface="Times New Roman" pitchFamily="18" charset="0"/>
              </a:rPr>
              <a:t>Alexanderplatz</a:t>
            </a:r>
            <a:r>
              <a:rPr lang="en-US" dirty="0">
                <a:latin typeface="Times New Roman" pitchFamily="18" charset="0"/>
                <a:cs typeface="Times New Roman" pitchFamily="18" charset="0"/>
              </a:rPr>
              <a:t>), there are pockets of low restaurant density fairly close to city center. </a:t>
            </a:r>
            <a:endParaRPr lang="en-US" dirty="0" smtClean="0">
              <a:latin typeface="Times New Roman" pitchFamily="18" charset="0"/>
              <a:cs typeface="Times New Roman" pitchFamily="18" charset="0"/>
            </a:endParaRPr>
          </a:p>
          <a:p>
            <a:pPr marL="285750" lvl="0" indent="-285750">
              <a:buFont typeface="Arial" pitchFamily="34" charset="0"/>
              <a:buChar char="•"/>
            </a:pPr>
            <a:endParaRPr lang="en-US" dirty="0" smtClean="0">
              <a:latin typeface="Times New Roman" pitchFamily="18" charset="0"/>
              <a:cs typeface="Times New Roman" pitchFamily="18" charset="0"/>
            </a:endParaRPr>
          </a:p>
          <a:p>
            <a:pPr marL="285750" lvl="0" indent="-285750">
              <a:buFont typeface="Arial" pitchFamily="34" charset="0"/>
              <a:buChar char="•"/>
            </a:pPr>
            <a:r>
              <a:rPr lang="en-US" dirty="0" smtClean="0">
                <a:latin typeface="Times New Roman" pitchFamily="18" charset="0"/>
                <a:cs typeface="Times New Roman" pitchFamily="18" charset="0"/>
              </a:rPr>
              <a:t>Highest </a:t>
            </a:r>
            <a:r>
              <a:rPr lang="en-US" dirty="0">
                <a:latin typeface="Times New Roman" pitchFamily="18" charset="0"/>
                <a:cs typeface="Times New Roman" pitchFamily="18" charset="0"/>
              </a:rPr>
              <a:t>concentration of restaurants was detected north and west from </a:t>
            </a:r>
            <a:r>
              <a:rPr lang="en-US" dirty="0" err="1">
                <a:latin typeface="Times New Roman" pitchFamily="18" charset="0"/>
                <a:cs typeface="Times New Roman" pitchFamily="18" charset="0"/>
              </a:rPr>
              <a:t>Alexanderplatz</a:t>
            </a:r>
            <a:r>
              <a:rPr lang="en-US" dirty="0">
                <a:latin typeface="Times New Roman" pitchFamily="18" charset="0"/>
                <a:cs typeface="Times New Roman" pitchFamily="18" charset="0"/>
              </a:rPr>
              <a:t>, so we focused our attention to areas south, south-east and east, corresponding to boroughs </a:t>
            </a:r>
            <a:r>
              <a:rPr lang="en-US" dirty="0" err="1">
                <a:latin typeface="Times New Roman" pitchFamily="18" charset="0"/>
                <a:cs typeface="Times New Roman" pitchFamily="18" charset="0"/>
              </a:rPr>
              <a:t>Kreuzberg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Friedrichshain</a:t>
            </a:r>
            <a:r>
              <a:rPr lang="en-US" dirty="0">
                <a:latin typeface="Times New Roman" pitchFamily="18" charset="0"/>
                <a:cs typeface="Times New Roman" pitchFamily="18" charset="0"/>
              </a:rPr>
              <a:t> and south-east corner of central </a:t>
            </a:r>
            <a:r>
              <a:rPr lang="en-US" dirty="0" err="1">
                <a:latin typeface="Times New Roman" pitchFamily="18" charset="0"/>
                <a:cs typeface="Times New Roman" pitchFamily="18" charset="0"/>
              </a:rPr>
              <a:t>Mitte</a:t>
            </a:r>
            <a:r>
              <a:rPr lang="en-US" dirty="0">
                <a:latin typeface="Times New Roman" pitchFamily="18" charset="0"/>
                <a:cs typeface="Times New Roman" pitchFamily="18" charset="0"/>
              </a:rPr>
              <a:t> borough</a:t>
            </a:r>
            <a:r>
              <a:rPr lang="en-US" dirty="0" smtClean="0">
                <a:latin typeface="Times New Roman" pitchFamily="18" charset="0"/>
                <a:cs typeface="Times New Roman" pitchFamily="18" charset="0"/>
              </a:rPr>
              <a:t>.</a:t>
            </a:r>
          </a:p>
          <a:p>
            <a:pPr marL="285750" lvl="0" indent="-285750">
              <a:buFont typeface="Arial" pitchFamily="34" charset="0"/>
              <a:buChar char="•"/>
            </a:pPr>
            <a:endParaRPr lang="en-US" dirty="0" smtClean="0">
              <a:latin typeface="Times New Roman" pitchFamily="18" charset="0"/>
              <a:cs typeface="Times New Roman" pitchFamily="18" charset="0"/>
            </a:endParaRPr>
          </a:p>
          <a:p>
            <a:pPr marL="285750" lvl="0" indent="-285750">
              <a:buFont typeface="Arial" pitchFamily="34" charset="0"/>
              <a:buChar char="•"/>
            </a:pPr>
            <a:r>
              <a:rPr lang="en-US" dirty="0" smtClean="0">
                <a:latin typeface="Times New Roman" pitchFamily="18" charset="0"/>
                <a:cs typeface="Times New Roman" pitchFamily="18" charset="0"/>
              </a:rPr>
              <a:t>Another </a:t>
            </a:r>
            <a:r>
              <a:rPr lang="en-US" dirty="0">
                <a:latin typeface="Times New Roman" pitchFamily="18" charset="0"/>
                <a:cs typeface="Times New Roman" pitchFamily="18" charset="0"/>
              </a:rPr>
              <a:t>borough was identified as potentially interesting (</a:t>
            </a:r>
            <a:r>
              <a:rPr lang="en-US" dirty="0" err="1">
                <a:latin typeface="Times New Roman" pitchFamily="18" charset="0"/>
                <a:cs typeface="Times New Roman" pitchFamily="18" charset="0"/>
              </a:rPr>
              <a:t>Prenzlauer</a:t>
            </a:r>
            <a:r>
              <a:rPr lang="en-US" dirty="0">
                <a:latin typeface="Times New Roman" pitchFamily="18" charset="0"/>
                <a:cs typeface="Times New Roman" pitchFamily="18" charset="0"/>
              </a:rPr>
              <a:t> Berg, north-east from </a:t>
            </a:r>
            <a:r>
              <a:rPr lang="en-US" dirty="0" err="1">
                <a:latin typeface="Times New Roman" pitchFamily="18" charset="0"/>
                <a:cs typeface="Times New Roman" pitchFamily="18" charset="0"/>
              </a:rPr>
              <a:t>Alexanderplatz</a:t>
            </a:r>
            <a:r>
              <a:rPr lang="en-US" dirty="0">
                <a:latin typeface="Times New Roman" pitchFamily="18" charset="0"/>
                <a:cs typeface="Times New Roman" pitchFamily="18" charset="0"/>
              </a:rPr>
              <a:t>), but our attention was focused on </a:t>
            </a:r>
            <a:r>
              <a:rPr lang="en-US" dirty="0" err="1">
                <a:latin typeface="Times New Roman" pitchFamily="18" charset="0"/>
                <a:cs typeface="Times New Roman" pitchFamily="18" charset="0"/>
              </a:rPr>
              <a:t>Kreuzberg</a:t>
            </a:r>
            <a:r>
              <a:rPr lang="en-US" dirty="0">
                <a:latin typeface="Times New Roman" pitchFamily="18" charset="0"/>
                <a:cs typeface="Times New Roman" pitchFamily="18" charset="0"/>
              </a:rPr>
              <a:t> and </a:t>
            </a:r>
            <a:r>
              <a:rPr lang="en-US" dirty="0" err="1">
                <a:latin typeface="Times New Roman" pitchFamily="18" charset="0"/>
                <a:cs typeface="Times New Roman" pitchFamily="18" charset="0"/>
              </a:rPr>
              <a:t>Friedrichshain</a:t>
            </a:r>
            <a:r>
              <a:rPr lang="en-US" dirty="0">
                <a:latin typeface="Times New Roman" pitchFamily="18" charset="0"/>
                <a:cs typeface="Times New Roman" pitchFamily="18" charset="0"/>
              </a:rPr>
              <a:t> which offer a combination of popularity among tourists, closeness to city center, strong socio-economic dynamics </a:t>
            </a:r>
            <a:r>
              <a:rPr lang="en-US" i="1" dirty="0">
                <a:latin typeface="Times New Roman" pitchFamily="18" charset="0"/>
                <a:cs typeface="Times New Roman" pitchFamily="18" charset="0"/>
              </a:rPr>
              <a:t>and</a:t>
            </a:r>
            <a:r>
              <a:rPr lang="en-US" dirty="0">
                <a:latin typeface="Times New Roman" pitchFamily="18" charset="0"/>
                <a:cs typeface="Times New Roman" pitchFamily="18" charset="0"/>
              </a:rPr>
              <a:t> a number of pockets of low restaurant </a:t>
            </a:r>
            <a:r>
              <a:rPr lang="en-US" dirty="0" smtClean="0">
                <a:latin typeface="Times New Roman" pitchFamily="18" charset="0"/>
                <a:cs typeface="Times New Roman" pitchFamily="18" charset="0"/>
              </a:rPr>
              <a:t>density</a:t>
            </a:r>
            <a:r>
              <a:rPr lang="en-US" dirty="0" smtClean="0"/>
              <a:t>.</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5579878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67544" y="188640"/>
            <a:ext cx="7772400" cy="504056"/>
          </a:xfrm>
        </p:spPr>
        <p:txBody>
          <a:bodyPr/>
          <a:lstStyle/>
          <a:p>
            <a:pPr algn="l"/>
            <a:r>
              <a:rPr lang="en-IN" b="1" dirty="0" smtClean="0">
                <a:latin typeface="Times New Roman" pitchFamily="18" charset="0"/>
                <a:cs typeface="Times New Roman" pitchFamily="18" charset="0"/>
              </a:rPr>
              <a:t>Results</a:t>
            </a:r>
            <a:endParaRPr lang="en-IN" b="1" dirty="0">
              <a:latin typeface="Times New Roman" pitchFamily="18" charset="0"/>
              <a:cs typeface="Times New Roman" pitchFamily="18" charset="0"/>
            </a:endParaRPr>
          </a:p>
        </p:txBody>
      </p:sp>
      <p:sp>
        <p:nvSpPr>
          <p:cNvPr id="4" name="TextBox 3"/>
          <p:cNvSpPr txBox="1"/>
          <p:nvPr/>
        </p:nvSpPr>
        <p:spPr>
          <a:xfrm>
            <a:off x="539552" y="764704"/>
            <a:ext cx="8604448" cy="4247317"/>
          </a:xfrm>
          <a:prstGeom prst="rect">
            <a:avLst/>
          </a:prstGeom>
          <a:noFill/>
        </p:spPr>
        <p:txBody>
          <a:bodyPr wrap="square" rtlCol="0">
            <a:spAutoFit/>
          </a:bodyPr>
          <a:lstStyle/>
          <a:p>
            <a:pPr marL="285750" lvl="0" indent="-285750">
              <a:buFont typeface="Arial" pitchFamily="34" charset="0"/>
              <a:buChar char="•"/>
            </a:pPr>
            <a:r>
              <a:rPr lang="en-US" dirty="0"/>
              <a:t>Result of all this is 15 zones containing largest number of potential new restaurant locations based on number of and distance to existing venues </a:t>
            </a:r>
            <a:r>
              <a:rPr lang="en-US" dirty="0" smtClean="0"/>
              <a:t> </a:t>
            </a:r>
            <a:r>
              <a:rPr lang="en-US" dirty="0"/>
              <a:t>both restaurants in general and Italian restaurants particularly. </a:t>
            </a:r>
            <a:endParaRPr lang="en-US" dirty="0" smtClean="0"/>
          </a:p>
          <a:p>
            <a:pPr marL="285750" lvl="0" indent="-285750">
              <a:buFont typeface="Arial" pitchFamily="34" charset="0"/>
              <a:buChar char="•"/>
            </a:pPr>
            <a:r>
              <a:rPr lang="en-US" dirty="0" smtClean="0"/>
              <a:t>This</a:t>
            </a:r>
            <a:r>
              <a:rPr lang="en-US" dirty="0"/>
              <a:t>, of course, does not imply that those zones are actually optimal locations for a new restaurant! Purpose of this analysis was to only provide info on areas close to Berlin center but not crowded with existing restaurants (particularly </a:t>
            </a:r>
            <a:r>
              <a:rPr lang="en-US" dirty="0" smtClean="0"/>
              <a:t>Italian).</a:t>
            </a:r>
          </a:p>
          <a:p>
            <a:pPr marL="285750" lvl="0" indent="-285750">
              <a:buFont typeface="Arial" pitchFamily="34" charset="0"/>
              <a:buChar char="•"/>
            </a:pPr>
            <a:r>
              <a:rPr lang="en-US" dirty="0" smtClean="0"/>
              <a:t>It </a:t>
            </a:r>
            <a:r>
              <a:rPr lang="en-US" dirty="0"/>
              <a:t>is entirely possible that there is a very good reason for small number of restaurants in any of those areas, reasons which would make them unsuitable for a new restaurant regardless of lack of competition in the area</a:t>
            </a:r>
            <a:r>
              <a:rPr lang="en-US" dirty="0" smtClean="0"/>
              <a:t>.</a:t>
            </a:r>
          </a:p>
          <a:p>
            <a:pPr marL="285750" lvl="0" indent="-285750">
              <a:buFont typeface="Arial" pitchFamily="34" charset="0"/>
              <a:buChar char="•"/>
            </a:pPr>
            <a:r>
              <a:rPr lang="en-US" dirty="0" smtClean="0"/>
              <a:t>Recommended </a:t>
            </a:r>
            <a:r>
              <a:rPr lang="en-US" dirty="0"/>
              <a:t>zones should therefore be considered only as a starting point for more detailed analysis which could eventually result in location which has not only no nearby competition but also other factors taken into account and all other relevant conditions met.</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28576825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67544" y="188640"/>
            <a:ext cx="7772400" cy="504056"/>
          </a:xfrm>
        </p:spPr>
        <p:txBody>
          <a:bodyPr/>
          <a:lstStyle/>
          <a:p>
            <a:pPr algn="l"/>
            <a:r>
              <a:rPr lang="en-IN" b="1" dirty="0" smtClean="0">
                <a:latin typeface="Times New Roman" pitchFamily="18" charset="0"/>
                <a:cs typeface="Times New Roman" pitchFamily="18" charset="0"/>
              </a:rPr>
              <a:t>Conclusion</a:t>
            </a:r>
            <a:endParaRPr lang="en-IN" b="1" dirty="0">
              <a:latin typeface="Times New Roman" pitchFamily="18" charset="0"/>
              <a:cs typeface="Times New Roman" pitchFamily="18" charset="0"/>
            </a:endParaRPr>
          </a:p>
        </p:txBody>
      </p:sp>
      <p:sp>
        <p:nvSpPr>
          <p:cNvPr id="4" name="TextBox 3"/>
          <p:cNvSpPr txBox="1"/>
          <p:nvPr/>
        </p:nvSpPr>
        <p:spPr>
          <a:xfrm>
            <a:off x="539552" y="764704"/>
            <a:ext cx="8604448" cy="3416320"/>
          </a:xfrm>
          <a:prstGeom prst="rect">
            <a:avLst/>
          </a:prstGeom>
          <a:noFill/>
        </p:spPr>
        <p:txBody>
          <a:bodyPr wrap="square" rtlCol="0">
            <a:spAutoFit/>
          </a:bodyPr>
          <a:lstStyle/>
          <a:p>
            <a:pPr marL="285750" lvl="0" indent="-285750">
              <a:buFont typeface="Arial" pitchFamily="34" charset="0"/>
              <a:buChar char="•"/>
            </a:pPr>
            <a:r>
              <a:rPr lang="en-US" dirty="0"/>
              <a:t>Purpose of this project was to identify Berlin areas close to center with low number of restaurants (particularly Italian restaurants) in order to aid stakeholders in narrowing down the search for optimal location for a new Italian restaurant</a:t>
            </a:r>
            <a:r>
              <a:rPr lang="en-US" dirty="0" smtClean="0"/>
              <a:t>.</a:t>
            </a:r>
          </a:p>
          <a:p>
            <a:pPr marL="285750" lvl="0" indent="-285750">
              <a:buFont typeface="Arial" pitchFamily="34" charset="0"/>
              <a:buChar char="•"/>
            </a:pPr>
            <a:endParaRPr lang="en-IN" dirty="0" smtClean="0">
              <a:latin typeface="Times New Roman" pitchFamily="18" charset="0"/>
              <a:cs typeface="Times New Roman" pitchFamily="18" charset="0"/>
            </a:endParaRPr>
          </a:p>
          <a:p>
            <a:pPr marL="285750" lvl="0" indent="-285750">
              <a:buFont typeface="Arial" pitchFamily="34" charset="0"/>
              <a:buChar char="•"/>
            </a:pPr>
            <a:r>
              <a:rPr lang="en-US" dirty="0"/>
              <a:t>Final </a:t>
            </a:r>
            <a:r>
              <a:rPr lang="en-US" dirty="0" smtClean="0"/>
              <a:t>decision </a:t>
            </a:r>
            <a:r>
              <a:rPr lang="en-US" dirty="0"/>
              <a:t>on optimal restaurant location will be made by stakeholders based on specific characteristics of neighborhoods and locations in every recommended zone, taking into consideration additional factors like attractiveness of each location (proximity to park or water), levels of noise / proximity to major roads, real estate availability, prices, social and economic dynamics of every neighborhood etc.</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85336705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53</TotalTime>
  <Words>463</Words>
  <Application>Microsoft Office PowerPoint</Application>
  <PresentationFormat>On-screen Show (4:3)</PresentationFormat>
  <Paragraphs>37</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Concourse</vt:lpstr>
      <vt:lpstr>Finding Optimal location for  a Restaurant</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Finding Optimal location for  a Restaurant</dc:title>
  <dc:creator>Sandeep V R</dc:creator>
  <cp:lastModifiedBy>Sandeep V R</cp:lastModifiedBy>
  <cp:revision>5</cp:revision>
  <dcterms:created xsi:type="dcterms:W3CDTF">2019-11-06T11:33:18Z</dcterms:created>
  <dcterms:modified xsi:type="dcterms:W3CDTF">2019-11-06T12:27:08Z</dcterms:modified>
</cp:coreProperties>
</file>