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2" r:id="rId7"/>
    <p:sldId id="263" r:id="rId8"/>
    <p:sldId id="261" r:id="rId9"/>
    <p:sldId id="264" r:id="rId10"/>
    <p:sldId id="265" r:id="rId11"/>
    <p:sldId id="266" r:id="rId12"/>
    <p:sldId id="268" r:id="rId13"/>
    <p:sldId id="269" r:id="rId14"/>
    <p:sldId id="270" r:id="rId15"/>
    <p:sldId id="271" r:id="rId16"/>
    <p:sldId id="272" r:id="rId17"/>
    <p:sldId id="267" r:id="rId18"/>
    <p:sldId id="274" r:id="rId19"/>
    <p:sldId id="275" r:id="rId20"/>
    <p:sldId id="276" r:id="rId21"/>
    <p:sldId id="278" r:id="rId22"/>
    <p:sldId id="279" r:id="rId23"/>
    <p:sldId id="280" r:id="rId24"/>
    <p:sldId id="281" r:id="rId25"/>
    <p:sldId id="2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D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64" autoAdjust="0"/>
    <p:restoredTop sz="94660"/>
  </p:normalViewPr>
  <p:slideViewPr>
    <p:cSldViewPr>
      <p:cViewPr>
        <p:scale>
          <a:sx n="75" d="100"/>
          <a:sy n="75" d="100"/>
        </p:scale>
        <p:origin x="-1296"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B7099-8B95-464E-9925-54BD32FA9440}" type="datetimeFigureOut">
              <a:rPr lang="en-US" smtClean="0"/>
              <a:t>9/15/2016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DCA20A-B0EC-4DE5-9826-451E2BED32A8}" type="slidenum">
              <a:rPr lang="en-US" smtClean="0"/>
              <a:t>‹#›</a:t>
            </a:fld>
            <a:endParaRPr lang="en-US"/>
          </a:p>
        </p:txBody>
      </p:sp>
    </p:spTree>
    <p:extLst>
      <p:ext uri="{BB962C8B-B14F-4D97-AF65-F5344CB8AC3E}">
        <p14:creationId xmlns:p14="http://schemas.microsoft.com/office/powerpoint/2010/main" val="413132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ti.com/lit/ds/symlink/lm35.pdf"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phanderson.com/hih-4000.pdf"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file:///C:/Users/Lenovo/Downloads/lecture4-hardwareinterfacingspecialcases-150819171851-lva1-app6892.pdf</a:t>
            </a:r>
            <a:endParaRPr lang="en-US" dirty="0"/>
          </a:p>
        </p:txBody>
      </p:sp>
      <p:sp>
        <p:nvSpPr>
          <p:cNvPr id="4" name="Slide Number Placeholder 3"/>
          <p:cNvSpPr>
            <a:spLocks noGrp="1"/>
          </p:cNvSpPr>
          <p:nvPr>
            <p:ph type="sldNum" sz="quarter" idx="10"/>
          </p:nvPr>
        </p:nvSpPr>
        <p:spPr/>
        <p:txBody>
          <a:bodyPr/>
          <a:lstStyle/>
          <a:p>
            <a:fld id="{07DCA20A-B0EC-4DE5-9826-451E2BED32A8}" type="slidenum">
              <a:rPr lang="en-US" smtClean="0"/>
              <a:t>4</a:t>
            </a:fld>
            <a:endParaRPr lang="en-US"/>
          </a:p>
        </p:txBody>
      </p:sp>
    </p:spTree>
    <p:extLst>
      <p:ext uri="{BB962C8B-B14F-4D97-AF65-F5344CB8AC3E}">
        <p14:creationId xmlns:p14="http://schemas.microsoft.com/office/powerpoint/2010/main" val="1057775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https://www.abelectronics.co.uk/kb/article/14/adc-pi-with-tmp36</a:t>
            </a:r>
            <a:endParaRPr lang="en-US" dirty="0"/>
          </a:p>
        </p:txBody>
      </p:sp>
      <p:sp>
        <p:nvSpPr>
          <p:cNvPr id="4" name="Slide Number Placeholder 3"/>
          <p:cNvSpPr>
            <a:spLocks noGrp="1"/>
          </p:cNvSpPr>
          <p:nvPr>
            <p:ph type="sldNum" sz="quarter" idx="10"/>
          </p:nvPr>
        </p:nvSpPr>
        <p:spPr/>
        <p:txBody>
          <a:bodyPr/>
          <a:lstStyle/>
          <a:p>
            <a:fld id="{07DCA20A-B0EC-4DE5-9826-451E2BED32A8}" type="slidenum">
              <a:rPr lang="en-US" smtClean="0"/>
              <a:t>18</a:t>
            </a:fld>
            <a:endParaRPr lang="en-US"/>
          </a:p>
        </p:txBody>
      </p:sp>
    </p:spTree>
    <p:extLst>
      <p:ext uri="{BB962C8B-B14F-4D97-AF65-F5344CB8AC3E}">
        <p14:creationId xmlns:p14="http://schemas.microsoft.com/office/powerpoint/2010/main" val="1725364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https://github.com/abelectronicsuk/ABElectronics_Python_Libraries/tree/master/ADCPi</a:t>
            </a:r>
            <a:endParaRPr lang="en-US" dirty="0"/>
          </a:p>
        </p:txBody>
      </p:sp>
      <p:sp>
        <p:nvSpPr>
          <p:cNvPr id="4" name="Slide Number Placeholder 3"/>
          <p:cNvSpPr>
            <a:spLocks noGrp="1"/>
          </p:cNvSpPr>
          <p:nvPr>
            <p:ph type="sldNum" sz="quarter" idx="10"/>
          </p:nvPr>
        </p:nvSpPr>
        <p:spPr/>
        <p:txBody>
          <a:bodyPr/>
          <a:lstStyle/>
          <a:p>
            <a:fld id="{07DCA20A-B0EC-4DE5-9826-451E2BED32A8}" type="slidenum">
              <a:rPr lang="en-US" smtClean="0"/>
              <a:t>19</a:t>
            </a:fld>
            <a:endParaRPr lang="en-US"/>
          </a:p>
        </p:txBody>
      </p:sp>
    </p:spTree>
    <p:extLst>
      <p:ext uri="{BB962C8B-B14F-4D97-AF65-F5344CB8AC3E}">
        <p14:creationId xmlns:p14="http://schemas.microsoft.com/office/powerpoint/2010/main" val="1700179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https://www.abelectronics.co.uk/kb/article/1047/adc-sample-rate-comparison</a:t>
            </a:r>
          </a:p>
          <a:p>
            <a:endParaRPr lang="en-US" dirty="0"/>
          </a:p>
        </p:txBody>
      </p:sp>
      <p:sp>
        <p:nvSpPr>
          <p:cNvPr id="4" name="Slide Number Placeholder 3"/>
          <p:cNvSpPr>
            <a:spLocks noGrp="1"/>
          </p:cNvSpPr>
          <p:nvPr>
            <p:ph type="sldNum" sz="quarter" idx="10"/>
          </p:nvPr>
        </p:nvSpPr>
        <p:spPr/>
        <p:txBody>
          <a:bodyPr/>
          <a:lstStyle/>
          <a:p>
            <a:fld id="{07DCA20A-B0EC-4DE5-9826-451E2BED32A8}" type="slidenum">
              <a:rPr lang="en-US" smtClean="0"/>
              <a:t>20</a:t>
            </a:fld>
            <a:endParaRPr lang="en-US"/>
          </a:p>
        </p:txBody>
      </p:sp>
    </p:spTree>
    <p:extLst>
      <p:ext uri="{BB962C8B-B14F-4D97-AF65-F5344CB8AC3E}">
        <p14:creationId xmlns:p14="http://schemas.microsoft.com/office/powerpoint/2010/main" val="950923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smtClean="0">
                <a:solidFill>
                  <a:schemeClr val="tx1"/>
                </a:solidFill>
                <a:effectLst/>
                <a:latin typeface="+mn-lt"/>
                <a:ea typeface="+mn-ea"/>
                <a:cs typeface="+mn-cs"/>
                <a:hlinkClick r:id="rId3"/>
              </a:rPr>
              <a:t>http://www.ti.com/lit/ds/symlink/lm35.pdf</a:t>
            </a:r>
            <a:endParaRPr lang="en-US" dirty="0"/>
          </a:p>
        </p:txBody>
      </p:sp>
      <p:sp>
        <p:nvSpPr>
          <p:cNvPr id="4" name="Slide Number Placeholder 3"/>
          <p:cNvSpPr>
            <a:spLocks noGrp="1"/>
          </p:cNvSpPr>
          <p:nvPr>
            <p:ph type="sldNum" sz="quarter" idx="10"/>
          </p:nvPr>
        </p:nvSpPr>
        <p:spPr/>
        <p:txBody>
          <a:bodyPr/>
          <a:lstStyle/>
          <a:p>
            <a:fld id="{07DCA20A-B0EC-4DE5-9826-451E2BED32A8}" type="slidenum">
              <a:rPr lang="en-US" smtClean="0"/>
              <a:t>21</a:t>
            </a:fld>
            <a:endParaRPr lang="en-US"/>
          </a:p>
        </p:txBody>
      </p:sp>
    </p:spTree>
    <p:extLst>
      <p:ext uri="{BB962C8B-B14F-4D97-AF65-F5344CB8AC3E}">
        <p14:creationId xmlns:p14="http://schemas.microsoft.com/office/powerpoint/2010/main" val="1853058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http://www.phanderson.com/hih-4000.pdf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7DCA20A-B0EC-4DE5-9826-451E2BED32A8}" type="slidenum">
              <a:rPr lang="en-US" smtClean="0"/>
              <a:t>23</a:t>
            </a:fld>
            <a:endParaRPr lang="en-US"/>
          </a:p>
        </p:txBody>
      </p:sp>
    </p:spTree>
    <p:extLst>
      <p:ext uri="{BB962C8B-B14F-4D97-AF65-F5344CB8AC3E}">
        <p14:creationId xmlns:p14="http://schemas.microsoft.com/office/powerpoint/2010/main" val="3800425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https://www.abelectronics.co.uk/p/56/ADC-Pi-Plus-Raspberry-Pi-Analogue-to-Digital-converter</a:t>
            </a:r>
            <a:endParaRPr lang="en-US" dirty="0"/>
          </a:p>
        </p:txBody>
      </p:sp>
      <p:sp>
        <p:nvSpPr>
          <p:cNvPr id="4" name="Slide Number Placeholder 3"/>
          <p:cNvSpPr>
            <a:spLocks noGrp="1"/>
          </p:cNvSpPr>
          <p:nvPr>
            <p:ph type="sldNum" sz="quarter" idx="10"/>
          </p:nvPr>
        </p:nvSpPr>
        <p:spPr/>
        <p:txBody>
          <a:bodyPr/>
          <a:lstStyle/>
          <a:p>
            <a:fld id="{07DCA20A-B0EC-4DE5-9826-451E2BED32A8}" type="slidenum">
              <a:rPr lang="en-US" smtClean="0"/>
              <a:t>5</a:t>
            </a:fld>
            <a:endParaRPr lang="en-US"/>
          </a:p>
        </p:txBody>
      </p:sp>
    </p:spTree>
    <p:extLst>
      <p:ext uri="{BB962C8B-B14F-4D97-AF65-F5344CB8AC3E}">
        <p14:creationId xmlns:p14="http://schemas.microsoft.com/office/powerpoint/2010/main" val="2273804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https://www.abelectronics.co.uk/p/56/ADC-Pi-Plus-Raspberry-Pi-Analogue-to-Digital-converter</a:t>
            </a:r>
            <a:endParaRPr lang="en-US" dirty="0"/>
          </a:p>
        </p:txBody>
      </p:sp>
      <p:sp>
        <p:nvSpPr>
          <p:cNvPr id="4" name="Slide Number Placeholder 3"/>
          <p:cNvSpPr>
            <a:spLocks noGrp="1"/>
          </p:cNvSpPr>
          <p:nvPr>
            <p:ph type="sldNum" sz="quarter" idx="10"/>
          </p:nvPr>
        </p:nvSpPr>
        <p:spPr/>
        <p:txBody>
          <a:bodyPr/>
          <a:lstStyle/>
          <a:p>
            <a:fld id="{07DCA20A-B0EC-4DE5-9826-451E2BED32A8}" type="slidenum">
              <a:rPr lang="en-US" smtClean="0"/>
              <a:t>6</a:t>
            </a:fld>
            <a:endParaRPr lang="en-US"/>
          </a:p>
        </p:txBody>
      </p:sp>
    </p:spTree>
    <p:extLst>
      <p:ext uri="{BB962C8B-B14F-4D97-AF65-F5344CB8AC3E}">
        <p14:creationId xmlns:p14="http://schemas.microsoft.com/office/powerpoint/2010/main" val="1325057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https://www.abelectronics.co.uk/p/56/ADC-Pi-Plus-Raspberry-Pi-Analogue-to-Digital-converter</a:t>
            </a:r>
            <a:endParaRPr lang="en-US" dirty="0"/>
          </a:p>
        </p:txBody>
      </p:sp>
      <p:sp>
        <p:nvSpPr>
          <p:cNvPr id="4" name="Slide Number Placeholder 3"/>
          <p:cNvSpPr>
            <a:spLocks noGrp="1"/>
          </p:cNvSpPr>
          <p:nvPr>
            <p:ph type="sldNum" sz="quarter" idx="10"/>
          </p:nvPr>
        </p:nvSpPr>
        <p:spPr/>
        <p:txBody>
          <a:bodyPr/>
          <a:lstStyle/>
          <a:p>
            <a:fld id="{07DCA20A-B0EC-4DE5-9826-451E2BED32A8}" type="slidenum">
              <a:rPr lang="en-US" smtClean="0"/>
              <a:t>9</a:t>
            </a:fld>
            <a:endParaRPr lang="en-US"/>
          </a:p>
        </p:txBody>
      </p:sp>
    </p:spTree>
    <p:extLst>
      <p:ext uri="{BB962C8B-B14F-4D97-AF65-F5344CB8AC3E}">
        <p14:creationId xmlns:p14="http://schemas.microsoft.com/office/powerpoint/2010/main" val="387786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https://www.abelectronics.co.uk/p/56/ADC-Pi-Plus-Raspberry-Pi-Analogue-to-Digital-converter</a:t>
            </a:r>
            <a:endParaRPr lang="en-US" dirty="0"/>
          </a:p>
        </p:txBody>
      </p:sp>
      <p:sp>
        <p:nvSpPr>
          <p:cNvPr id="4" name="Slide Number Placeholder 3"/>
          <p:cNvSpPr>
            <a:spLocks noGrp="1"/>
          </p:cNvSpPr>
          <p:nvPr>
            <p:ph type="sldNum" sz="quarter" idx="10"/>
          </p:nvPr>
        </p:nvSpPr>
        <p:spPr/>
        <p:txBody>
          <a:bodyPr/>
          <a:lstStyle/>
          <a:p>
            <a:fld id="{07DCA20A-B0EC-4DE5-9826-451E2BED32A8}" type="slidenum">
              <a:rPr lang="en-US" smtClean="0"/>
              <a:t>12</a:t>
            </a:fld>
            <a:endParaRPr lang="en-US"/>
          </a:p>
        </p:txBody>
      </p:sp>
    </p:spTree>
    <p:extLst>
      <p:ext uri="{BB962C8B-B14F-4D97-AF65-F5344CB8AC3E}">
        <p14:creationId xmlns:p14="http://schemas.microsoft.com/office/powerpoint/2010/main" val="3872381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https://www.abelectronics.co.uk/kb/article/1047/adc-sample-rate-comparison</a:t>
            </a:r>
            <a:endParaRPr lang="en-US" dirty="0"/>
          </a:p>
        </p:txBody>
      </p:sp>
      <p:sp>
        <p:nvSpPr>
          <p:cNvPr id="4" name="Slide Number Placeholder 3"/>
          <p:cNvSpPr>
            <a:spLocks noGrp="1"/>
          </p:cNvSpPr>
          <p:nvPr>
            <p:ph type="sldNum" sz="quarter" idx="10"/>
          </p:nvPr>
        </p:nvSpPr>
        <p:spPr/>
        <p:txBody>
          <a:bodyPr/>
          <a:lstStyle/>
          <a:p>
            <a:fld id="{07DCA20A-B0EC-4DE5-9826-451E2BED32A8}" type="slidenum">
              <a:rPr lang="en-US" smtClean="0"/>
              <a:t>13</a:t>
            </a:fld>
            <a:endParaRPr lang="en-US"/>
          </a:p>
        </p:txBody>
      </p:sp>
    </p:spTree>
    <p:extLst>
      <p:ext uri="{BB962C8B-B14F-4D97-AF65-F5344CB8AC3E}">
        <p14:creationId xmlns:p14="http://schemas.microsoft.com/office/powerpoint/2010/main" val="1018976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https://www.abelectronics.co.uk/p/56/ADC-Pi-Plus-Raspberry-Pi-Analogue-to-Digital-converter</a:t>
            </a:r>
            <a:endParaRPr lang="en-US" dirty="0"/>
          </a:p>
        </p:txBody>
      </p:sp>
      <p:sp>
        <p:nvSpPr>
          <p:cNvPr id="4" name="Slide Number Placeholder 3"/>
          <p:cNvSpPr>
            <a:spLocks noGrp="1"/>
          </p:cNvSpPr>
          <p:nvPr>
            <p:ph type="sldNum" sz="quarter" idx="10"/>
          </p:nvPr>
        </p:nvSpPr>
        <p:spPr/>
        <p:txBody>
          <a:bodyPr/>
          <a:lstStyle/>
          <a:p>
            <a:fld id="{07DCA20A-B0EC-4DE5-9826-451E2BED32A8}" type="slidenum">
              <a:rPr lang="en-US" smtClean="0"/>
              <a:t>14</a:t>
            </a:fld>
            <a:endParaRPr lang="en-US"/>
          </a:p>
        </p:txBody>
      </p:sp>
    </p:spTree>
    <p:extLst>
      <p:ext uri="{BB962C8B-B14F-4D97-AF65-F5344CB8AC3E}">
        <p14:creationId xmlns:p14="http://schemas.microsoft.com/office/powerpoint/2010/main" val="2697128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https://www.abelectronics.co.uk/p/56/ADC-Pi-Plus-Raspberry-Pi-Analogue-to-Digital-converter</a:t>
            </a:r>
            <a:endParaRPr lang="en-US" dirty="0"/>
          </a:p>
        </p:txBody>
      </p:sp>
      <p:sp>
        <p:nvSpPr>
          <p:cNvPr id="4" name="Slide Number Placeholder 3"/>
          <p:cNvSpPr>
            <a:spLocks noGrp="1"/>
          </p:cNvSpPr>
          <p:nvPr>
            <p:ph type="sldNum" sz="quarter" idx="10"/>
          </p:nvPr>
        </p:nvSpPr>
        <p:spPr/>
        <p:txBody>
          <a:bodyPr/>
          <a:lstStyle/>
          <a:p>
            <a:fld id="{07DCA20A-B0EC-4DE5-9826-451E2BED32A8}" type="slidenum">
              <a:rPr lang="en-US" smtClean="0"/>
              <a:t>15</a:t>
            </a:fld>
            <a:endParaRPr lang="en-US"/>
          </a:p>
        </p:txBody>
      </p:sp>
    </p:spTree>
    <p:extLst>
      <p:ext uri="{BB962C8B-B14F-4D97-AF65-F5344CB8AC3E}">
        <p14:creationId xmlns:p14="http://schemas.microsoft.com/office/powerpoint/2010/main" val="3029404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https://www.abelectronics.co.uk/kb/article/14/adc-pi-with-tmp36</a:t>
            </a:r>
            <a:endParaRPr lang="en-US" dirty="0"/>
          </a:p>
        </p:txBody>
      </p:sp>
      <p:sp>
        <p:nvSpPr>
          <p:cNvPr id="4" name="Slide Number Placeholder 3"/>
          <p:cNvSpPr>
            <a:spLocks noGrp="1"/>
          </p:cNvSpPr>
          <p:nvPr>
            <p:ph type="sldNum" sz="quarter" idx="10"/>
          </p:nvPr>
        </p:nvSpPr>
        <p:spPr/>
        <p:txBody>
          <a:bodyPr/>
          <a:lstStyle/>
          <a:p>
            <a:fld id="{07DCA20A-B0EC-4DE5-9826-451E2BED32A8}" type="slidenum">
              <a:rPr lang="en-US" smtClean="0"/>
              <a:t>17</a:t>
            </a:fld>
            <a:endParaRPr lang="en-US"/>
          </a:p>
        </p:txBody>
      </p:sp>
    </p:spTree>
    <p:extLst>
      <p:ext uri="{BB962C8B-B14F-4D97-AF65-F5344CB8AC3E}">
        <p14:creationId xmlns:p14="http://schemas.microsoft.com/office/powerpoint/2010/main" val="104464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BED980-01AF-4540-B37F-F8CC08382D05}"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5219D-4205-4840-8C3C-456DEB7A3C1B}" type="slidenum">
              <a:rPr lang="en-US" smtClean="0"/>
              <a:t>‹#›</a:t>
            </a:fld>
            <a:endParaRPr lang="en-US"/>
          </a:p>
        </p:txBody>
      </p:sp>
    </p:spTree>
    <p:extLst>
      <p:ext uri="{BB962C8B-B14F-4D97-AF65-F5344CB8AC3E}">
        <p14:creationId xmlns:p14="http://schemas.microsoft.com/office/powerpoint/2010/main" val="2791935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BED980-01AF-4540-B37F-F8CC08382D05}"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5219D-4205-4840-8C3C-456DEB7A3C1B}" type="slidenum">
              <a:rPr lang="en-US" smtClean="0"/>
              <a:t>‹#›</a:t>
            </a:fld>
            <a:endParaRPr lang="en-US"/>
          </a:p>
        </p:txBody>
      </p:sp>
    </p:spTree>
    <p:extLst>
      <p:ext uri="{BB962C8B-B14F-4D97-AF65-F5344CB8AC3E}">
        <p14:creationId xmlns:p14="http://schemas.microsoft.com/office/powerpoint/2010/main" val="2274233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BED980-01AF-4540-B37F-F8CC08382D05}"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5219D-4205-4840-8C3C-456DEB7A3C1B}" type="slidenum">
              <a:rPr lang="en-US" smtClean="0"/>
              <a:t>‹#›</a:t>
            </a:fld>
            <a:endParaRPr lang="en-US"/>
          </a:p>
        </p:txBody>
      </p:sp>
    </p:spTree>
    <p:extLst>
      <p:ext uri="{BB962C8B-B14F-4D97-AF65-F5344CB8AC3E}">
        <p14:creationId xmlns:p14="http://schemas.microsoft.com/office/powerpoint/2010/main" val="3375747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BED980-01AF-4540-B37F-F8CC08382D05}"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5219D-4205-4840-8C3C-456DEB7A3C1B}" type="slidenum">
              <a:rPr lang="en-US" smtClean="0"/>
              <a:t>‹#›</a:t>
            </a:fld>
            <a:endParaRPr lang="en-US"/>
          </a:p>
        </p:txBody>
      </p:sp>
    </p:spTree>
    <p:extLst>
      <p:ext uri="{BB962C8B-B14F-4D97-AF65-F5344CB8AC3E}">
        <p14:creationId xmlns:p14="http://schemas.microsoft.com/office/powerpoint/2010/main" val="3656167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BED980-01AF-4540-B37F-F8CC08382D05}"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5219D-4205-4840-8C3C-456DEB7A3C1B}" type="slidenum">
              <a:rPr lang="en-US" smtClean="0"/>
              <a:t>‹#›</a:t>
            </a:fld>
            <a:endParaRPr lang="en-US"/>
          </a:p>
        </p:txBody>
      </p:sp>
    </p:spTree>
    <p:extLst>
      <p:ext uri="{BB962C8B-B14F-4D97-AF65-F5344CB8AC3E}">
        <p14:creationId xmlns:p14="http://schemas.microsoft.com/office/powerpoint/2010/main" val="1182598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BED980-01AF-4540-B37F-F8CC08382D05}"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A5219D-4205-4840-8C3C-456DEB7A3C1B}" type="slidenum">
              <a:rPr lang="en-US" smtClean="0"/>
              <a:t>‹#›</a:t>
            </a:fld>
            <a:endParaRPr lang="en-US"/>
          </a:p>
        </p:txBody>
      </p:sp>
    </p:spTree>
    <p:extLst>
      <p:ext uri="{BB962C8B-B14F-4D97-AF65-F5344CB8AC3E}">
        <p14:creationId xmlns:p14="http://schemas.microsoft.com/office/powerpoint/2010/main" val="270276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BED980-01AF-4540-B37F-F8CC08382D05}" type="datetimeFigureOut">
              <a:rPr lang="en-US" smtClean="0"/>
              <a:t>9/15/2016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A5219D-4205-4840-8C3C-456DEB7A3C1B}" type="slidenum">
              <a:rPr lang="en-US" smtClean="0"/>
              <a:t>‹#›</a:t>
            </a:fld>
            <a:endParaRPr lang="en-US"/>
          </a:p>
        </p:txBody>
      </p:sp>
    </p:spTree>
    <p:extLst>
      <p:ext uri="{BB962C8B-B14F-4D97-AF65-F5344CB8AC3E}">
        <p14:creationId xmlns:p14="http://schemas.microsoft.com/office/powerpoint/2010/main" val="30919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BED980-01AF-4540-B37F-F8CC08382D05}" type="datetimeFigureOut">
              <a:rPr lang="en-US" smtClean="0"/>
              <a:t>9/15/2016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A5219D-4205-4840-8C3C-456DEB7A3C1B}" type="slidenum">
              <a:rPr lang="en-US" smtClean="0"/>
              <a:t>‹#›</a:t>
            </a:fld>
            <a:endParaRPr lang="en-US"/>
          </a:p>
        </p:txBody>
      </p:sp>
    </p:spTree>
    <p:extLst>
      <p:ext uri="{BB962C8B-B14F-4D97-AF65-F5344CB8AC3E}">
        <p14:creationId xmlns:p14="http://schemas.microsoft.com/office/powerpoint/2010/main" val="658750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ED980-01AF-4540-B37F-F8CC08382D05}" type="datetimeFigureOut">
              <a:rPr lang="en-US" smtClean="0"/>
              <a:t>9/15/2016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A5219D-4205-4840-8C3C-456DEB7A3C1B}" type="slidenum">
              <a:rPr lang="en-US" smtClean="0"/>
              <a:t>‹#›</a:t>
            </a:fld>
            <a:endParaRPr lang="en-US"/>
          </a:p>
        </p:txBody>
      </p:sp>
    </p:spTree>
    <p:extLst>
      <p:ext uri="{BB962C8B-B14F-4D97-AF65-F5344CB8AC3E}">
        <p14:creationId xmlns:p14="http://schemas.microsoft.com/office/powerpoint/2010/main" val="1003940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BED980-01AF-4540-B37F-F8CC08382D05}"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A5219D-4205-4840-8C3C-456DEB7A3C1B}" type="slidenum">
              <a:rPr lang="en-US" smtClean="0"/>
              <a:t>‹#›</a:t>
            </a:fld>
            <a:endParaRPr lang="en-US"/>
          </a:p>
        </p:txBody>
      </p:sp>
    </p:spTree>
    <p:extLst>
      <p:ext uri="{BB962C8B-B14F-4D97-AF65-F5344CB8AC3E}">
        <p14:creationId xmlns:p14="http://schemas.microsoft.com/office/powerpoint/2010/main" val="45815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BED980-01AF-4540-B37F-F8CC08382D05}"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A5219D-4205-4840-8C3C-456DEB7A3C1B}" type="slidenum">
              <a:rPr lang="en-US" smtClean="0"/>
              <a:t>‹#›</a:t>
            </a:fld>
            <a:endParaRPr lang="en-US"/>
          </a:p>
        </p:txBody>
      </p:sp>
    </p:spTree>
    <p:extLst>
      <p:ext uri="{BB962C8B-B14F-4D97-AF65-F5344CB8AC3E}">
        <p14:creationId xmlns:p14="http://schemas.microsoft.com/office/powerpoint/2010/main" val="39479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ED980-01AF-4540-B37F-F8CC08382D05}" type="datetimeFigureOut">
              <a:rPr lang="en-US" smtClean="0"/>
              <a:t>9/15/2016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A5219D-4205-4840-8C3C-456DEB7A3C1B}" type="slidenum">
              <a:rPr lang="en-US" smtClean="0"/>
              <a:t>‹#›</a:t>
            </a:fld>
            <a:endParaRPr lang="en-US"/>
          </a:p>
        </p:txBody>
      </p:sp>
    </p:spTree>
    <p:extLst>
      <p:ext uri="{BB962C8B-B14F-4D97-AF65-F5344CB8AC3E}">
        <p14:creationId xmlns:p14="http://schemas.microsoft.com/office/powerpoint/2010/main" val="2768864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www.abelectronics.co.uk/p/56/ADC-Pi-Plus-Raspberry-Pi-Analogue-to-Digital-converte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3200" y="2590800"/>
            <a:ext cx="6400800" cy="1752600"/>
          </a:xfrm>
        </p:spPr>
        <p:txBody>
          <a:bodyPr/>
          <a:lstStyle/>
          <a:p>
            <a:r>
              <a:rPr lang="en-US" dirty="0" smtClean="0"/>
              <a:t>Analog Input Operations using ATD</a:t>
            </a:r>
            <a:endParaRPr lang="en-US" dirty="0"/>
          </a:p>
        </p:txBody>
      </p:sp>
      <p:sp>
        <p:nvSpPr>
          <p:cNvPr id="4" name="Rectangle 1"/>
          <p:cNvSpPr txBox="1">
            <a:spLocks noChangeArrowheads="1"/>
          </p:cNvSpPr>
          <p:nvPr/>
        </p:nvSpPr>
        <p:spPr>
          <a:xfrm>
            <a:off x="787400" y="914400"/>
            <a:ext cx="7772400" cy="1470025"/>
          </a:xfrm>
          <a:prstGeom prst="rect">
            <a:avLst/>
          </a:prstGeom>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i="1" smtClean="0">
                <a:solidFill>
                  <a:srgbClr val="C00000"/>
                </a:solidFill>
              </a:rPr>
              <a:t>Raspberry Pi</a:t>
            </a:r>
            <a:endParaRPr lang="en-US" sz="5400" i="1" dirty="0">
              <a:solidFill>
                <a:srgbClr val="C00000"/>
              </a:solidFill>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84" t="5619" r="1796" b="11735"/>
          <a:stretch/>
        </p:blipFill>
        <p:spPr bwMode="auto">
          <a:xfrm>
            <a:off x="1856508" y="4003964"/>
            <a:ext cx="5957455" cy="17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2289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048000"/>
            <a:ext cx="3124200" cy="3148530"/>
          </a:xfrm>
          <a:prstGeom prst="rect">
            <a:avLst/>
          </a:prstGeom>
          <a:noFill/>
          <a:ln>
            <a:noFill/>
          </a:ln>
        </p:spPr>
      </p:pic>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9299" y="3048000"/>
            <a:ext cx="4048125" cy="3401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444500" y="457201"/>
            <a:ext cx="8534400" cy="1828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smtClean="0">
                <a:latin typeface="Times New Roman" pitchFamily="18" charset="0"/>
                <a:ea typeface="+mj-ea"/>
                <a:cs typeface="Times New Roman" pitchFamily="18" charset="0"/>
              </a:rPr>
              <a:t>Question: </a:t>
            </a:r>
            <a:r>
              <a:rPr lang="en-US" sz="2200" dirty="0">
                <a:latin typeface="Times New Roman" pitchFamily="18" charset="0"/>
                <a:ea typeface="+mj-ea"/>
                <a:cs typeface="Times New Roman" pitchFamily="18" charset="0"/>
              </a:rPr>
              <a:t>the guidelines as given in I2C Address Table, set I2C address of Chip 1 of ADC Pi as 0x6A.</a:t>
            </a:r>
          </a:p>
          <a:p>
            <a:r>
              <a:rPr lang="en-US" sz="2400" b="1" dirty="0" smtClean="0"/>
              <a:t>Solution: </a:t>
            </a:r>
            <a:r>
              <a:rPr lang="en-US" sz="2200" dirty="0">
                <a:latin typeface="Times New Roman" pitchFamily="18" charset="0"/>
                <a:ea typeface="+mj-ea"/>
                <a:cs typeface="Times New Roman" pitchFamily="18" charset="0"/>
              </a:rPr>
              <a:t>As shown in diagram below,  we make </a:t>
            </a:r>
            <a:r>
              <a:rPr lang="en-US" sz="2200" dirty="0" err="1">
                <a:latin typeface="Times New Roman" pitchFamily="18" charset="0"/>
                <a:ea typeface="+mj-ea"/>
                <a:cs typeface="Times New Roman" pitchFamily="18" charset="0"/>
              </a:rPr>
              <a:t>Adr</a:t>
            </a:r>
            <a:r>
              <a:rPr lang="en-US" sz="2200" dirty="0">
                <a:latin typeface="Times New Roman" pitchFamily="18" charset="0"/>
                <a:ea typeface="+mj-ea"/>
                <a:cs typeface="Times New Roman" pitchFamily="18" charset="0"/>
              </a:rPr>
              <a:t> 0 as Low and </a:t>
            </a:r>
            <a:r>
              <a:rPr lang="en-US" sz="2200" dirty="0" err="1">
                <a:latin typeface="Times New Roman" pitchFamily="18" charset="0"/>
                <a:ea typeface="+mj-ea"/>
                <a:cs typeface="Times New Roman" pitchFamily="18" charset="0"/>
              </a:rPr>
              <a:t>Adr</a:t>
            </a:r>
            <a:r>
              <a:rPr lang="en-US" sz="2200" dirty="0">
                <a:latin typeface="Times New Roman" pitchFamily="18" charset="0"/>
                <a:ea typeface="+mj-ea"/>
                <a:cs typeface="Times New Roman" pitchFamily="18" charset="0"/>
              </a:rPr>
              <a:t> 1 as High.</a:t>
            </a:r>
          </a:p>
          <a:p>
            <a:endParaRPr lang="en-US" sz="2400" dirty="0">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722558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Handle with Care!</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4953000" cy="4533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5334000" y="2590800"/>
            <a:ext cx="3657600" cy="1828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latin typeface="Times New Roman" pitchFamily="18" charset="0"/>
                <a:ea typeface="+mj-ea"/>
                <a:cs typeface="Times New Roman" pitchFamily="18" charset="0"/>
              </a:rPr>
              <a:t>Disconnect the ADC Pi Plus from the Raspberry Pi before changing the address pins.</a:t>
            </a:r>
          </a:p>
        </p:txBody>
      </p:sp>
    </p:spTree>
    <p:extLst>
      <p:ext uri="{BB962C8B-B14F-4D97-AF65-F5344CB8AC3E}">
        <p14:creationId xmlns:p14="http://schemas.microsoft.com/office/powerpoint/2010/main" val="1973295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oard Layout"/>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95300" y="1905000"/>
            <a:ext cx="3733800" cy="3276600"/>
          </a:xfrm>
          <a:prstGeom prst="rect">
            <a:avLst/>
          </a:prstGeom>
          <a:noFill/>
          <a:ln>
            <a:noFill/>
          </a:ln>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9900" y="2438400"/>
            <a:ext cx="47117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27100" y="5257800"/>
            <a:ext cx="2120900" cy="646331"/>
          </a:xfrm>
          <a:prstGeom prst="rect">
            <a:avLst/>
          </a:prstGeom>
          <a:noFill/>
        </p:spPr>
        <p:txBody>
          <a:bodyPr wrap="square" rtlCol="0">
            <a:spAutoFit/>
          </a:bodyPr>
          <a:lstStyle/>
          <a:p>
            <a:r>
              <a:rPr lang="en-US" dirty="0" smtClean="0"/>
              <a:t>ADC Board Layout</a:t>
            </a:r>
          </a:p>
          <a:p>
            <a:endParaRPr lang="en-US" dirty="0"/>
          </a:p>
        </p:txBody>
      </p:sp>
      <p:sp>
        <p:nvSpPr>
          <p:cNvPr id="7" name="Title 1"/>
          <p:cNvSpPr>
            <a:spLocks noGrp="1"/>
          </p:cNvSpPr>
          <p:nvPr>
            <p:ph type="title"/>
          </p:nvPr>
        </p:nvSpPr>
        <p:spPr>
          <a:xfrm>
            <a:off x="457200" y="274638"/>
            <a:ext cx="8229600" cy="1143000"/>
          </a:xfrm>
        </p:spPr>
        <p:txBody>
          <a:bodyPr>
            <a:normAutofit fontScale="90000"/>
          </a:bodyPr>
          <a:lstStyle/>
          <a:p>
            <a:r>
              <a:rPr lang="en-US" b="1" dirty="0" smtClean="0">
                <a:latin typeface="Times New Roman" pitchFamily="18" charset="0"/>
                <a:cs typeface="Times New Roman" pitchFamily="18" charset="0"/>
              </a:rPr>
              <a:t>ADC Pi layout, Input Ratings &amp; Specifications</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902220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ADC Sample Rate</a:t>
            </a:r>
          </a:p>
        </p:txBody>
      </p:sp>
      <p:sp>
        <p:nvSpPr>
          <p:cNvPr id="3" name="Content Placeholder 2"/>
          <p:cNvSpPr>
            <a:spLocks noGrp="1"/>
          </p:cNvSpPr>
          <p:nvPr>
            <p:ph idx="1"/>
          </p:nvPr>
        </p:nvSpPr>
        <p:spPr/>
        <p:txBody>
          <a:bodyPr>
            <a:normAutofit/>
          </a:bodyPr>
          <a:lstStyle/>
          <a:p>
            <a:r>
              <a:rPr lang="en-US" sz="2200" dirty="0">
                <a:latin typeface="Times New Roman" pitchFamily="18" charset="0"/>
                <a:ea typeface="+mj-ea"/>
                <a:cs typeface="Times New Roman" pitchFamily="18" charset="0"/>
              </a:rPr>
              <a:t>The </a:t>
            </a:r>
            <a:r>
              <a:rPr lang="en-US" sz="2200" dirty="0">
                <a:latin typeface="Times New Roman" pitchFamily="18" charset="0"/>
                <a:ea typeface="+mj-ea"/>
                <a:cs typeface="Times New Roman" pitchFamily="18" charset="0"/>
                <a:hlinkClick r:id="rId3"/>
              </a:rPr>
              <a:t>ADC Pi Plus</a:t>
            </a:r>
            <a:r>
              <a:rPr lang="en-US" sz="2200" dirty="0">
                <a:latin typeface="Times New Roman" pitchFamily="18" charset="0"/>
                <a:ea typeface="+mj-ea"/>
                <a:cs typeface="Times New Roman" pitchFamily="18" charset="0"/>
              </a:rPr>
              <a:t> uses the MCP3424 analogue to digital converter from Microchip.  The MCP3424 has programmable bit rates from 12 bits to 18 bits and the number of samples that can be taken each second depends on the bit rate you have chosen.  </a:t>
            </a:r>
          </a:p>
          <a:p>
            <a:r>
              <a:rPr lang="en-US" sz="2200" dirty="0">
                <a:latin typeface="Times New Roman" pitchFamily="18" charset="0"/>
                <a:ea typeface="+mj-ea"/>
                <a:cs typeface="Times New Roman" pitchFamily="18" charset="0"/>
              </a:rPr>
              <a:t>According to the datasheet for the MCP3424 the data rates are as </a:t>
            </a:r>
            <a:r>
              <a:rPr lang="en-US" sz="2200" dirty="0" smtClean="0">
                <a:latin typeface="Times New Roman" pitchFamily="18" charset="0"/>
                <a:ea typeface="+mj-ea"/>
                <a:cs typeface="Times New Roman" pitchFamily="18" charset="0"/>
              </a:rPr>
              <a:t>follows : (SPS stands for samples per second)</a:t>
            </a:r>
            <a:endParaRPr lang="en-US" sz="2200" dirty="0">
              <a:latin typeface="Times New Roman" pitchFamily="18" charset="0"/>
              <a:ea typeface="+mj-ea"/>
              <a:cs typeface="Times New Roman" pitchFamily="18" charset="0"/>
            </a:endParaRPr>
          </a:p>
          <a:p>
            <a:pPr marL="0" lvl="1" indent="0">
              <a:buNone/>
            </a:pPr>
            <a:r>
              <a:rPr lang="en-US" sz="2200" dirty="0" smtClean="0">
                <a:latin typeface="Times New Roman" pitchFamily="18" charset="0"/>
                <a:ea typeface="+mj-ea"/>
                <a:cs typeface="Times New Roman" pitchFamily="18" charset="0"/>
              </a:rPr>
              <a:t>	240 </a:t>
            </a:r>
            <a:r>
              <a:rPr lang="en-US" sz="2200" dirty="0">
                <a:latin typeface="Times New Roman" pitchFamily="18" charset="0"/>
                <a:ea typeface="+mj-ea"/>
                <a:cs typeface="Times New Roman" pitchFamily="18" charset="0"/>
              </a:rPr>
              <a:t>SPS (12 bits)</a:t>
            </a:r>
            <a:br>
              <a:rPr lang="en-US" sz="2200" dirty="0">
                <a:latin typeface="Times New Roman" pitchFamily="18" charset="0"/>
                <a:ea typeface="+mj-ea"/>
                <a:cs typeface="Times New Roman" pitchFamily="18" charset="0"/>
              </a:rPr>
            </a:br>
            <a:r>
              <a:rPr lang="en-US" sz="2200" dirty="0" smtClean="0">
                <a:latin typeface="Times New Roman" pitchFamily="18" charset="0"/>
                <a:ea typeface="+mj-ea"/>
                <a:cs typeface="Times New Roman" pitchFamily="18" charset="0"/>
              </a:rPr>
              <a:t>	60 </a:t>
            </a:r>
            <a:r>
              <a:rPr lang="en-US" sz="2200" dirty="0">
                <a:latin typeface="Times New Roman" pitchFamily="18" charset="0"/>
                <a:ea typeface="+mj-ea"/>
                <a:cs typeface="Times New Roman" pitchFamily="18" charset="0"/>
              </a:rPr>
              <a:t>SPS (14 bits)</a:t>
            </a:r>
            <a:br>
              <a:rPr lang="en-US" sz="2200" dirty="0">
                <a:latin typeface="Times New Roman" pitchFamily="18" charset="0"/>
                <a:ea typeface="+mj-ea"/>
                <a:cs typeface="Times New Roman" pitchFamily="18" charset="0"/>
              </a:rPr>
            </a:br>
            <a:r>
              <a:rPr lang="en-US" sz="2200" dirty="0" smtClean="0">
                <a:latin typeface="Times New Roman" pitchFamily="18" charset="0"/>
                <a:ea typeface="+mj-ea"/>
                <a:cs typeface="Times New Roman" pitchFamily="18" charset="0"/>
              </a:rPr>
              <a:t>	15 </a:t>
            </a:r>
            <a:r>
              <a:rPr lang="en-US" sz="2200" dirty="0">
                <a:latin typeface="Times New Roman" pitchFamily="18" charset="0"/>
                <a:ea typeface="+mj-ea"/>
                <a:cs typeface="Times New Roman" pitchFamily="18" charset="0"/>
              </a:rPr>
              <a:t>SPS (16 bits)</a:t>
            </a:r>
            <a:br>
              <a:rPr lang="en-US" sz="2200" dirty="0">
                <a:latin typeface="Times New Roman" pitchFamily="18" charset="0"/>
                <a:ea typeface="+mj-ea"/>
                <a:cs typeface="Times New Roman" pitchFamily="18" charset="0"/>
              </a:rPr>
            </a:br>
            <a:r>
              <a:rPr lang="en-US" sz="2200" dirty="0" smtClean="0">
                <a:latin typeface="Times New Roman" pitchFamily="18" charset="0"/>
                <a:ea typeface="+mj-ea"/>
                <a:cs typeface="Times New Roman" pitchFamily="18" charset="0"/>
              </a:rPr>
              <a:t>	3.75 </a:t>
            </a:r>
            <a:r>
              <a:rPr lang="en-US" sz="2200" dirty="0">
                <a:latin typeface="Times New Roman" pitchFamily="18" charset="0"/>
                <a:ea typeface="+mj-ea"/>
                <a:cs typeface="Times New Roman" pitchFamily="18" charset="0"/>
              </a:rPr>
              <a:t>SPS (18 bits)</a:t>
            </a:r>
          </a:p>
          <a:p>
            <a:endParaRPr lang="en-US" dirty="0"/>
          </a:p>
        </p:txBody>
      </p:sp>
    </p:spTree>
    <p:extLst>
      <p:ext uri="{BB962C8B-B14F-4D97-AF65-F5344CB8AC3E}">
        <p14:creationId xmlns:p14="http://schemas.microsoft.com/office/powerpoint/2010/main" val="346216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Setting up the ADC Pi</a:t>
            </a:r>
          </a:p>
        </p:txBody>
      </p:sp>
      <p:sp>
        <p:nvSpPr>
          <p:cNvPr id="3" name="Content Placeholder 2"/>
          <p:cNvSpPr>
            <a:spLocks noGrp="1"/>
          </p:cNvSpPr>
          <p:nvPr>
            <p:ph idx="1"/>
          </p:nvPr>
        </p:nvSpPr>
        <p:spPr/>
        <p:txBody>
          <a:bodyPr>
            <a:normAutofit/>
          </a:bodyPr>
          <a:lstStyle/>
          <a:p>
            <a:r>
              <a:rPr lang="en-US" sz="2200" dirty="0">
                <a:latin typeface="Times New Roman" pitchFamily="18" charset="0"/>
                <a:ea typeface="+mj-ea"/>
                <a:cs typeface="Times New Roman" pitchFamily="18" charset="0"/>
              </a:rPr>
              <a:t>We will use the AB Electronics python library to talk to the ADC Pi, you can download the library from </a:t>
            </a:r>
            <a:r>
              <a:rPr lang="en-US" sz="2200" dirty="0" err="1">
                <a:latin typeface="Times New Roman" pitchFamily="18" charset="0"/>
                <a:ea typeface="+mj-ea"/>
                <a:cs typeface="Times New Roman" pitchFamily="18" charset="0"/>
              </a:rPr>
              <a:t>github</a:t>
            </a:r>
            <a:r>
              <a:rPr lang="en-US" sz="2200" dirty="0">
                <a:latin typeface="Times New Roman" pitchFamily="18" charset="0"/>
                <a:ea typeface="+mj-ea"/>
                <a:cs typeface="Times New Roman" pitchFamily="18" charset="0"/>
              </a:rPr>
              <a:t> using the following command in a terminal, and this will download the full python library into the currently selected folder.</a:t>
            </a:r>
          </a:p>
          <a:p>
            <a:endParaRPr lang="en-US" dirty="0" smtClean="0"/>
          </a:p>
          <a:p>
            <a:r>
              <a:rPr lang="en-US" sz="2200" dirty="0">
                <a:latin typeface="Times New Roman" pitchFamily="18" charset="0"/>
                <a:ea typeface="+mj-ea"/>
                <a:cs typeface="Times New Roman" pitchFamily="18" charset="0"/>
              </a:rPr>
              <a:t>The AB Electronics python library uses another library called python-</a:t>
            </a:r>
            <a:r>
              <a:rPr lang="en-US" sz="2200" dirty="0" err="1">
                <a:latin typeface="Times New Roman" pitchFamily="18" charset="0"/>
                <a:ea typeface="+mj-ea"/>
                <a:cs typeface="Times New Roman" pitchFamily="18" charset="0"/>
              </a:rPr>
              <a:t>smbus</a:t>
            </a:r>
            <a:r>
              <a:rPr lang="en-US" sz="2200" dirty="0">
                <a:latin typeface="Times New Roman" pitchFamily="18" charset="0"/>
                <a:ea typeface="+mj-ea"/>
                <a:cs typeface="Times New Roman" pitchFamily="18" charset="0"/>
              </a:rPr>
              <a:t>, you can install it using apt-get with the following commands.</a:t>
            </a:r>
          </a:p>
          <a:p>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3048000"/>
            <a:ext cx="861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4953000"/>
            <a:ext cx="5136444"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8165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latin typeface="Times New Roman" pitchFamily="18" charset="0"/>
                <a:ea typeface="+mj-ea"/>
                <a:cs typeface="Times New Roman" pitchFamily="18" charset="0"/>
              </a:rPr>
              <a:t>Finally you will want to tell python where you download the AB Electronics python library by adding it into PYTHONPATH.</a:t>
            </a:r>
          </a:p>
          <a:p>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2828925"/>
            <a:ext cx="8229599"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656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Connecting sensor to ADC Pi</a:t>
            </a:r>
          </a:p>
        </p:txBody>
      </p:sp>
      <p:sp>
        <p:nvSpPr>
          <p:cNvPr id="3" name="Content Placeholder 2"/>
          <p:cNvSpPr>
            <a:spLocks noGrp="1"/>
          </p:cNvSpPr>
          <p:nvPr>
            <p:ph idx="1"/>
          </p:nvPr>
        </p:nvSpPr>
        <p:spPr>
          <a:xfrm>
            <a:off x="457200" y="1600200"/>
            <a:ext cx="4495800" cy="5257800"/>
          </a:xfrm>
        </p:spPr>
        <p:txBody>
          <a:bodyPr>
            <a:normAutofit fontScale="40000" lnSpcReduction="20000"/>
          </a:bodyPr>
          <a:lstStyle/>
          <a:p>
            <a:r>
              <a:rPr lang="en-US" sz="6000" dirty="0" smtClean="0">
                <a:latin typeface="Times New Roman" pitchFamily="18" charset="0"/>
                <a:ea typeface="+mj-ea"/>
                <a:cs typeface="Times New Roman" pitchFamily="18" charset="0"/>
              </a:rPr>
              <a:t>Install </a:t>
            </a:r>
            <a:r>
              <a:rPr lang="en-US" sz="6000" dirty="0">
                <a:latin typeface="Times New Roman" pitchFamily="18" charset="0"/>
                <a:ea typeface="+mj-ea"/>
                <a:cs typeface="Times New Roman" pitchFamily="18" charset="0"/>
              </a:rPr>
              <a:t>your ADC Pi Plus onto the Raspberry Pi by connecting it onto the GPIO header.  Make sure your Raspberry Pi is turned off when you do this to minimize the risk of damaging the Raspberry Pi or the ADC Pi Plus</a:t>
            </a:r>
            <a:r>
              <a:rPr lang="en-US" sz="6000" dirty="0" smtClean="0">
                <a:latin typeface="Times New Roman" pitchFamily="18" charset="0"/>
                <a:ea typeface="+mj-ea"/>
                <a:cs typeface="Times New Roman" pitchFamily="18" charset="0"/>
              </a:rPr>
              <a:t>.</a:t>
            </a:r>
            <a:endParaRPr lang="en-US" sz="6000" dirty="0">
              <a:latin typeface="Times New Roman" pitchFamily="18" charset="0"/>
              <a:ea typeface="+mj-ea"/>
              <a:cs typeface="Times New Roman" pitchFamily="18" charset="0"/>
            </a:endParaRPr>
          </a:p>
          <a:p>
            <a:r>
              <a:rPr lang="en-US" sz="6000" dirty="0">
                <a:latin typeface="Times New Roman" pitchFamily="18" charset="0"/>
                <a:ea typeface="+mj-ea"/>
                <a:cs typeface="Times New Roman" pitchFamily="18" charset="0"/>
              </a:rPr>
              <a:t>Next connect the TMP 36/Humidity sensor to the ADC Pi Plus. Pin 1 connects to +5V, Pin 2 to input channel  1 on the ADC Pi, Pin 3 connects to </a:t>
            </a:r>
            <a:r>
              <a:rPr lang="en-US" sz="6000" dirty="0" smtClean="0">
                <a:latin typeface="Times New Roman" pitchFamily="18" charset="0"/>
                <a:ea typeface="+mj-ea"/>
                <a:cs typeface="Times New Roman" pitchFamily="18" charset="0"/>
              </a:rPr>
              <a:t>GND as shown in diagram here.</a:t>
            </a:r>
            <a:endParaRPr lang="en-US" sz="6000" dirty="0">
              <a:latin typeface="Times New Roman" pitchFamily="18" charset="0"/>
              <a:ea typeface="+mj-ea"/>
              <a:cs typeface="Times New Roman" pitchFamily="18" charset="0"/>
            </a:endParaRPr>
          </a:p>
          <a:p>
            <a:r>
              <a:rPr lang="en-US" sz="6000" dirty="0" smtClean="0">
                <a:latin typeface="Times New Roman" pitchFamily="18" charset="0"/>
                <a:ea typeface="+mj-ea"/>
                <a:cs typeface="Times New Roman" pitchFamily="18" charset="0"/>
              </a:rPr>
              <a:t>Create </a:t>
            </a:r>
            <a:r>
              <a:rPr lang="en-US" sz="6000" dirty="0">
                <a:latin typeface="Times New Roman" pitchFamily="18" charset="0"/>
                <a:ea typeface="+mj-ea"/>
                <a:cs typeface="Times New Roman" pitchFamily="18" charset="0"/>
              </a:rPr>
              <a:t>a python program file in IDLE and execute the program.</a:t>
            </a:r>
          </a:p>
          <a:p>
            <a:endParaRPr lang="en-US" dirty="0"/>
          </a:p>
        </p:txBody>
      </p:sp>
      <p:pic>
        <p:nvPicPr>
          <p:cNvPr id="1024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8170" b="50000"/>
          <a:stretch/>
        </p:blipFill>
        <p:spPr bwMode="auto">
          <a:xfrm>
            <a:off x="5308600" y="1981200"/>
            <a:ext cx="3429000" cy="284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398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sz="2200" dirty="0">
                <a:latin typeface="Times New Roman" pitchFamily="18" charset="0"/>
                <a:ea typeface="+mj-ea"/>
                <a:cs typeface="Times New Roman" pitchFamily="18" charset="0"/>
              </a:rPr>
              <a:t>At the top of your program you will need to import the </a:t>
            </a:r>
            <a:r>
              <a:rPr lang="en-US" sz="2200" dirty="0" err="1">
                <a:latin typeface="Times New Roman" pitchFamily="18" charset="0"/>
                <a:ea typeface="+mj-ea"/>
                <a:cs typeface="Times New Roman" pitchFamily="18" charset="0"/>
              </a:rPr>
              <a:t>ABEHelpers</a:t>
            </a:r>
            <a:r>
              <a:rPr lang="en-US" sz="2200" dirty="0">
                <a:latin typeface="Times New Roman" pitchFamily="18" charset="0"/>
                <a:ea typeface="+mj-ea"/>
                <a:cs typeface="Times New Roman" pitchFamily="18" charset="0"/>
              </a:rPr>
              <a:t> library, ADCPI library and time library.</a:t>
            </a:r>
          </a:p>
          <a:p>
            <a:r>
              <a:rPr lang="en-US" sz="2200" dirty="0">
                <a:latin typeface="Times New Roman" pitchFamily="18" charset="0"/>
                <a:ea typeface="+mj-ea"/>
                <a:cs typeface="Times New Roman" pitchFamily="18" charset="0"/>
              </a:rPr>
              <a:t>The ADCPI library is used for all communication with your ADC Pi Plus, it gives you control over almost everything that can be done with the MCP3424 controller</a:t>
            </a:r>
            <a:r>
              <a:rPr lang="en-US" sz="2200" dirty="0" smtClean="0">
                <a:latin typeface="Times New Roman" pitchFamily="18" charset="0"/>
                <a:ea typeface="+mj-ea"/>
                <a:cs typeface="Times New Roman" pitchFamily="18" charset="0"/>
              </a:rPr>
              <a:t>.</a:t>
            </a:r>
          </a:p>
          <a:p>
            <a:endParaRPr lang="en-US" sz="2200" dirty="0">
              <a:latin typeface="Times New Roman" pitchFamily="18" charset="0"/>
              <a:ea typeface="+mj-ea"/>
              <a:cs typeface="Times New Roman" pitchFamily="18" charset="0"/>
            </a:endParaRPr>
          </a:p>
          <a:p>
            <a:endParaRPr lang="en-US" sz="2200" dirty="0" smtClean="0">
              <a:latin typeface="Times New Roman" pitchFamily="18" charset="0"/>
              <a:ea typeface="+mj-ea"/>
              <a:cs typeface="Times New Roman" pitchFamily="18" charset="0"/>
            </a:endParaRPr>
          </a:p>
          <a:p>
            <a:endParaRPr lang="en-US" sz="22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The </a:t>
            </a:r>
            <a:r>
              <a:rPr lang="en-US" sz="2200" dirty="0" err="1">
                <a:latin typeface="Times New Roman" pitchFamily="18" charset="0"/>
                <a:cs typeface="Times New Roman" pitchFamily="18" charset="0"/>
              </a:rPr>
              <a:t>ABEHelpers</a:t>
            </a:r>
            <a:r>
              <a:rPr lang="en-US" sz="2200" dirty="0">
                <a:latin typeface="Times New Roman" pitchFamily="18" charset="0"/>
                <a:cs typeface="Times New Roman" pitchFamily="18" charset="0"/>
              </a:rPr>
              <a:t> class contains a function called </a:t>
            </a:r>
            <a:r>
              <a:rPr lang="en-US" sz="2200" dirty="0" err="1">
                <a:latin typeface="Times New Roman" pitchFamily="18" charset="0"/>
                <a:cs typeface="Times New Roman" pitchFamily="18" charset="0"/>
              </a:rPr>
              <a:t>get_smbus</a:t>
            </a:r>
            <a:r>
              <a:rPr lang="en-US" sz="2200" dirty="0">
                <a:latin typeface="Times New Roman" pitchFamily="18" charset="0"/>
                <a:cs typeface="Times New Roman" pitchFamily="18" charset="0"/>
              </a:rPr>
              <a:t>() that allows us to find out which I2C bus is being used on the Raspberry Pi.  Create an instance of the </a:t>
            </a:r>
            <a:r>
              <a:rPr lang="en-US" sz="2200" dirty="0" err="1">
                <a:latin typeface="Times New Roman" pitchFamily="18" charset="0"/>
                <a:cs typeface="Times New Roman" pitchFamily="18" charset="0"/>
              </a:rPr>
              <a:t>ABEHelpers</a:t>
            </a:r>
            <a:r>
              <a:rPr lang="en-US" sz="2200" dirty="0">
                <a:latin typeface="Times New Roman" pitchFamily="18" charset="0"/>
                <a:cs typeface="Times New Roman" pitchFamily="18" charset="0"/>
              </a:rPr>
              <a:t> class called i2c_helper and use it to create an i2c_bus object.</a:t>
            </a:r>
          </a:p>
          <a:p>
            <a:endParaRPr lang="en-US" sz="2200" dirty="0">
              <a:latin typeface="Times New Roman" pitchFamily="18" charset="0"/>
              <a:ea typeface="+mj-ea"/>
              <a:cs typeface="Times New Roman" pitchFamily="18" charset="0"/>
            </a:endParaRPr>
          </a:p>
          <a:p>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100" y="2387600"/>
            <a:ext cx="5791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900" y="5410200"/>
            <a:ext cx="5486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8671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ADC Pi object </a:t>
            </a:r>
            <a:r>
              <a:rPr lang="en-US" b="1" dirty="0" smtClean="0"/>
              <a:t>Initialization</a:t>
            </a:r>
            <a:endParaRPr lang="en-US" dirty="0"/>
          </a:p>
        </p:txBody>
      </p:sp>
      <p:sp>
        <p:nvSpPr>
          <p:cNvPr id="3" name="Content Placeholder 2"/>
          <p:cNvSpPr>
            <a:spLocks noGrp="1"/>
          </p:cNvSpPr>
          <p:nvPr>
            <p:ph idx="1"/>
          </p:nvPr>
        </p:nvSpPr>
        <p:spPr>
          <a:xfrm>
            <a:off x="304800" y="1371600"/>
            <a:ext cx="8686800" cy="5461000"/>
          </a:xfrm>
        </p:spPr>
        <p:txBody>
          <a:bodyPr>
            <a:normAutofit fontScale="92500"/>
          </a:bodyPr>
          <a:lstStyle/>
          <a:p>
            <a:r>
              <a:rPr lang="en-US" sz="2400" dirty="0">
                <a:latin typeface="Times New Roman" pitchFamily="18" charset="0"/>
                <a:ea typeface="+mj-ea"/>
                <a:cs typeface="Times New Roman" pitchFamily="18" charset="0"/>
              </a:rPr>
              <a:t>Next we need to create an instance of the ADCPI class using the i2c_bus object and call it </a:t>
            </a:r>
            <a:r>
              <a:rPr lang="en-US" sz="2400" dirty="0" err="1">
                <a:latin typeface="Times New Roman" pitchFamily="18" charset="0"/>
                <a:ea typeface="+mj-ea"/>
                <a:cs typeface="Times New Roman" pitchFamily="18" charset="0"/>
              </a:rPr>
              <a:t>adc</a:t>
            </a:r>
            <a:r>
              <a:rPr lang="en-US" sz="2400" dirty="0">
                <a:latin typeface="Times New Roman" pitchFamily="18" charset="0"/>
                <a:ea typeface="+mj-ea"/>
                <a:cs typeface="Times New Roman" pitchFamily="18" charset="0"/>
              </a:rPr>
              <a:t>. </a:t>
            </a:r>
          </a:p>
          <a:p>
            <a:pPr marL="0" indent="0">
              <a:buNone/>
            </a:pPr>
            <a:endParaRPr lang="en-US" sz="26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r>
              <a:rPr lang="en-US" sz="2400" dirty="0">
                <a:latin typeface="Times New Roman" pitchFamily="18" charset="0"/>
                <a:ea typeface="+mj-ea"/>
                <a:cs typeface="Times New Roman" pitchFamily="18" charset="0"/>
              </a:rPr>
              <a:t>0x68 and 0x69 are the I2C address for the ADC chips, if you have changed the address selection jumpers on your ADC Pi Plus then you will need to change these numbers to match the new addresses</a:t>
            </a:r>
            <a:r>
              <a:rPr lang="en-US" sz="2400" dirty="0" smtClean="0">
                <a:latin typeface="Times New Roman" pitchFamily="18" charset="0"/>
                <a:ea typeface="+mj-ea"/>
                <a:cs typeface="Times New Roman" pitchFamily="18" charset="0"/>
              </a:rPr>
              <a:t>.</a:t>
            </a:r>
            <a:endParaRPr lang="en-US" sz="2600" dirty="0" smtClean="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      </a:t>
            </a:r>
          </a:p>
          <a:p>
            <a:pPr marL="0" indent="0">
              <a:buNone/>
            </a:pPr>
            <a:r>
              <a:rPr lang="en-US" sz="2400" b="1" dirty="0" smtClean="0">
                <a:latin typeface="Times New Roman" pitchFamily="18" charset="0"/>
                <a:cs typeface="Times New Roman" pitchFamily="18" charset="0"/>
              </a:rPr>
              <a:t>Syntax</a:t>
            </a:r>
            <a:r>
              <a:rPr lang="en-US" sz="2400"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ADCPi</a:t>
            </a:r>
            <a:r>
              <a:rPr 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smbus</a:t>
            </a:r>
            <a:r>
              <a:rPr lang="en-US" sz="2400" b="1" dirty="0">
                <a:latin typeface="Times New Roman" pitchFamily="18" charset="0"/>
                <a:cs typeface="Times New Roman" pitchFamily="18" charset="0"/>
              </a:rPr>
              <a:t>, i2c_address1, i2c_address1, </a:t>
            </a:r>
            <a:r>
              <a:rPr lang="en-US" sz="2400" b="1" dirty="0" err="1">
                <a:latin typeface="Times New Roman" pitchFamily="18" charset="0"/>
                <a:cs typeface="Times New Roman" pitchFamily="18" charset="0"/>
              </a:rPr>
              <a:t>bit_rate</a:t>
            </a: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a:p>
            <a:pPr algn="just"/>
            <a:r>
              <a:rPr lang="en-US" sz="2400" dirty="0">
                <a:latin typeface="Times New Roman" pitchFamily="18" charset="0"/>
                <a:ea typeface="+mj-ea"/>
                <a:cs typeface="Times New Roman" pitchFamily="18" charset="0"/>
              </a:rPr>
              <a:t>The first argument is the </a:t>
            </a:r>
            <a:r>
              <a:rPr lang="en-US" sz="2400" dirty="0" err="1">
                <a:latin typeface="Times New Roman" pitchFamily="18" charset="0"/>
                <a:ea typeface="+mj-ea"/>
                <a:cs typeface="Times New Roman" pitchFamily="18" charset="0"/>
              </a:rPr>
              <a:t>smbus</a:t>
            </a:r>
            <a:r>
              <a:rPr lang="en-US" sz="2400" dirty="0">
                <a:latin typeface="Times New Roman" pitchFamily="18" charset="0"/>
                <a:ea typeface="+mj-ea"/>
                <a:cs typeface="Times New Roman" pitchFamily="18" charset="0"/>
              </a:rPr>
              <a:t> object followed by the two I2C addresses of the ADC chips. The values shown are the default addresses of the ADC </a:t>
            </a:r>
            <a:r>
              <a:rPr lang="en-US" sz="2400" dirty="0" err="1">
                <a:latin typeface="Times New Roman" pitchFamily="18" charset="0"/>
                <a:ea typeface="+mj-ea"/>
                <a:cs typeface="Times New Roman" pitchFamily="18" charset="0"/>
              </a:rPr>
              <a:t>board.The</a:t>
            </a:r>
            <a:r>
              <a:rPr lang="en-US" sz="2400" dirty="0">
                <a:latin typeface="Times New Roman" pitchFamily="18" charset="0"/>
                <a:ea typeface="+mj-ea"/>
                <a:cs typeface="Times New Roman" pitchFamily="18" charset="0"/>
              </a:rPr>
              <a:t> forth argument is the sample bit rate you want to use on the ADC chips. Sample rate can be 12, 14, 16 or 18</a:t>
            </a:r>
          </a:p>
          <a:p>
            <a:endParaRPr 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700" y="2286000"/>
            <a:ext cx="4876800" cy="70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4666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normAutofit/>
          </a:bodyPr>
          <a:lstStyle/>
          <a:p>
            <a:r>
              <a:rPr lang="en-US" b="1" dirty="0">
                <a:latin typeface="Times New Roman" pitchFamily="18" charset="0"/>
                <a:cs typeface="Times New Roman" pitchFamily="18" charset="0"/>
              </a:rPr>
              <a:t>Usage Functions: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84224757"/>
              </p:ext>
            </p:extLst>
          </p:nvPr>
        </p:nvGraphicFramePr>
        <p:xfrm>
          <a:off x="228600" y="1143000"/>
          <a:ext cx="8686800" cy="5217160"/>
        </p:xfrm>
        <a:graphic>
          <a:graphicData uri="http://schemas.openxmlformats.org/drawingml/2006/table">
            <a:tbl>
              <a:tblPr firstRow="1" bandRow="1">
                <a:tableStyleId>{5C22544A-7EE6-4342-B048-85BDC9FD1C3A}</a:tableStyleId>
              </a:tblPr>
              <a:tblGrid>
                <a:gridCol w="2413000"/>
                <a:gridCol w="1930400"/>
                <a:gridCol w="1828800"/>
                <a:gridCol w="2514600"/>
              </a:tblGrid>
              <a:tr h="370840">
                <a:tc>
                  <a:txBody>
                    <a:bodyPr/>
                    <a:lstStyle/>
                    <a:p>
                      <a:r>
                        <a:rPr lang="en-US" dirty="0" smtClean="0"/>
                        <a:t>Function</a:t>
                      </a:r>
                      <a:r>
                        <a:rPr lang="en-US" baseline="0" dirty="0" smtClean="0"/>
                        <a:t> Name</a:t>
                      </a:r>
                      <a:endParaRPr lang="en-US" dirty="0"/>
                    </a:p>
                  </a:txBody>
                  <a:tcPr/>
                </a:tc>
                <a:tc>
                  <a:txBody>
                    <a:bodyPr/>
                    <a:lstStyle/>
                    <a:p>
                      <a:r>
                        <a:rPr lang="en-US" dirty="0" smtClean="0"/>
                        <a:t>Purpose</a:t>
                      </a:r>
                      <a:endParaRPr lang="en-US" dirty="0"/>
                    </a:p>
                  </a:txBody>
                  <a:tcPr/>
                </a:tc>
                <a:tc>
                  <a:txBody>
                    <a:bodyPr/>
                    <a:lstStyle/>
                    <a:p>
                      <a:r>
                        <a:rPr lang="en-US" dirty="0" smtClean="0"/>
                        <a:t>Parameter</a:t>
                      </a:r>
                      <a:endParaRPr lang="en-US" dirty="0"/>
                    </a:p>
                  </a:txBody>
                  <a:tcPr/>
                </a:tc>
                <a:tc>
                  <a:txBody>
                    <a:bodyPr/>
                    <a:lstStyle/>
                    <a:p>
                      <a:r>
                        <a:rPr lang="en-US" dirty="0" smtClean="0"/>
                        <a:t>Returns</a:t>
                      </a:r>
                      <a:endParaRPr lang="en-US" dirty="0"/>
                    </a:p>
                  </a:txBody>
                  <a:tcPr/>
                </a:tc>
              </a:tr>
              <a:tr h="370840">
                <a:tc>
                  <a:txBody>
                    <a:bodyPr/>
                    <a:lstStyle/>
                    <a:p>
                      <a:r>
                        <a:rPr lang="en-US" dirty="0" err="1" smtClean="0"/>
                        <a:t>read_voltage</a:t>
                      </a:r>
                      <a:r>
                        <a:rPr lang="en-US" dirty="0" smtClean="0"/>
                        <a:t>(channel)</a:t>
                      </a:r>
                      <a:endParaRPr lang="en-US" dirty="0"/>
                    </a:p>
                  </a:txBody>
                  <a:tcPr/>
                </a:tc>
                <a:tc>
                  <a:txBody>
                    <a:bodyPr/>
                    <a:lstStyle/>
                    <a:p>
                      <a:r>
                        <a:rPr lang="en-US" dirty="0" smtClean="0"/>
                        <a:t>Read voltage from selected channel</a:t>
                      </a:r>
                      <a:endParaRPr lang="en-US" dirty="0"/>
                    </a:p>
                  </a:txBody>
                  <a:tcPr/>
                </a:tc>
                <a:tc>
                  <a:txBody>
                    <a:bodyPr/>
                    <a:lstStyle/>
                    <a:p>
                      <a:r>
                        <a:rPr lang="en-US" dirty="0" smtClean="0"/>
                        <a:t>Channel 1-8</a:t>
                      </a:r>
                      <a:endParaRPr lang="en-US" dirty="0"/>
                    </a:p>
                  </a:txBody>
                  <a:tcPr/>
                </a:tc>
                <a:tc>
                  <a:txBody>
                    <a:bodyPr/>
                    <a:lstStyle/>
                    <a:p>
                      <a:r>
                        <a:rPr lang="en-US" dirty="0" smtClean="0"/>
                        <a:t>Float between 0-5V</a:t>
                      </a:r>
                      <a:endParaRPr lang="en-US" dirty="0"/>
                    </a:p>
                  </a:txBody>
                  <a:tcPr/>
                </a:tc>
              </a:tr>
              <a:tr h="370840">
                <a:tc>
                  <a:txBody>
                    <a:bodyPr/>
                    <a:lstStyle/>
                    <a:p>
                      <a:r>
                        <a:rPr lang="en-US" dirty="0" err="1" smtClean="0"/>
                        <a:t>read_raw</a:t>
                      </a:r>
                      <a:r>
                        <a:rPr lang="en-US" dirty="0" smtClean="0"/>
                        <a:t>(channel)</a:t>
                      </a:r>
                      <a:endParaRPr lang="en-US" dirty="0"/>
                    </a:p>
                  </a:txBody>
                  <a:tcPr/>
                </a:tc>
                <a:tc>
                  <a:txBody>
                    <a:bodyPr/>
                    <a:lstStyle/>
                    <a:p>
                      <a:r>
                        <a:rPr lang="en-US" sz="1800" b="0" i="0" kern="1200" dirty="0" smtClean="0">
                          <a:solidFill>
                            <a:schemeClr val="dk1"/>
                          </a:solidFill>
                          <a:effectLst/>
                          <a:latin typeface="+mn-lt"/>
                          <a:ea typeface="+mn-ea"/>
                          <a:cs typeface="+mn-cs"/>
                        </a:rPr>
                        <a:t>Read the raw </a:t>
                      </a:r>
                      <a:r>
                        <a:rPr lang="en-US" sz="1800" b="0" i="0" kern="1200" dirty="0" err="1" smtClean="0">
                          <a:solidFill>
                            <a:schemeClr val="dk1"/>
                          </a:solidFill>
                          <a:effectLst/>
                          <a:latin typeface="+mn-lt"/>
                          <a:ea typeface="+mn-ea"/>
                          <a:cs typeface="+mn-cs"/>
                        </a:rPr>
                        <a:t>int</a:t>
                      </a:r>
                      <a:r>
                        <a:rPr lang="en-US" sz="1800" b="0" i="0" kern="1200" dirty="0" smtClean="0">
                          <a:solidFill>
                            <a:schemeClr val="dk1"/>
                          </a:solidFill>
                          <a:effectLst/>
                          <a:latin typeface="+mn-lt"/>
                          <a:ea typeface="+mn-ea"/>
                          <a:cs typeface="+mn-cs"/>
                        </a:rPr>
                        <a:t> value from the selected channel</a:t>
                      </a:r>
                      <a:endParaRPr lang="en-US" dirty="0"/>
                    </a:p>
                  </a:txBody>
                  <a:tcPr/>
                </a:tc>
                <a:tc>
                  <a:txBody>
                    <a:bodyPr/>
                    <a:lstStyle/>
                    <a:p>
                      <a:r>
                        <a:rPr lang="en-US" dirty="0" smtClean="0"/>
                        <a:t>Channel</a:t>
                      </a:r>
                      <a:r>
                        <a:rPr lang="en-US" baseline="0" dirty="0" smtClean="0"/>
                        <a:t> 1-8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Number as</a:t>
                      </a:r>
                      <a:r>
                        <a:rPr lang="en-US" baseline="0" dirty="0" smtClean="0"/>
                        <a:t> </a:t>
                      </a:r>
                      <a:r>
                        <a:rPr lang="en-US" baseline="0" dirty="0" err="1" smtClean="0"/>
                        <a:t>int</a:t>
                      </a:r>
                      <a:r>
                        <a:rPr lang="en-US" baseline="0" dirty="0" smtClean="0"/>
                        <a:t> range: </a:t>
                      </a:r>
                      <a:r>
                        <a:rPr lang="en-US" sz="1800" kern="1200" dirty="0" smtClean="0">
                          <a:solidFill>
                            <a:schemeClr val="dk1"/>
                          </a:solidFill>
                          <a:effectLst/>
                          <a:latin typeface="+mn-lt"/>
                          <a:ea typeface="+mn-ea"/>
                          <a:cs typeface="+mn-cs"/>
                        </a:rPr>
                        <a:t>0 – (2^(no. of bits) – 1)</a:t>
                      </a:r>
                    </a:p>
                    <a:p>
                      <a:endParaRPr lang="en-US" dirty="0"/>
                    </a:p>
                  </a:txBody>
                  <a:tcPr/>
                </a:tc>
              </a:tr>
              <a:tr h="370840">
                <a:tc>
                  <a:txBody>
                    <a:bodyPr/>
                    <a:lstStyle/>
                    <a:p>
                      <a:r>
                        <a:rPr lang="en-US" dirty="0" err="1" smtClean="0"/>
                        <a:t>set_pga</a:t>
                      </a:r>
                      <a:r>
                        <a:rPr lang="en-US" dirty="0" smtClean="0"/>
                        <a:t>(gain)</a:t>
                      </a:r>
                      <a:endParaRPr lang="en-US" dirty="0"/>
                    </a:p>
                  </a:txBody>
                  <a:tcPr/>
                </a:tc>
                <a:tc>
                  <a:txBody>
                    <a:bodyPr/>
                    <a:lstStyle/>
                    <a:p>
                      <a:r>
                        <a:rPr lang="en-US" dirty="0" smtClean="0"/>
                        <a:t>Set the gain of the PGA on the chip </a:t>
                      </a:r>
                      <a:endParaRPr lang="en-US" dirty="0"/>
                    </a:p>
                  </a:txBody>
                  <a:tcPr/>
                </a:tc>
                <a:tc>
                  <a:txBody>
                    <a:bodyPr/>
                    <a:lstStyle/>
                    <a:p>
                      <a:r>
                        <a:rPr lang="en-US" dirty="0" smtClean="0"/>
                        <a:t>Gain 1,2,4,8</a:t>
                      </a:r>
                      <a:endParaRPr lang="en-US" dirty="0"/>
                    </a:p>
                  </a:txBody>
                  <a:tcPr/>
                </a:tc>
                <a:tc>
                  <a:txBody>
                    <a:bodyPr/>
                    <a:lstStyle/>
                    <a:p>
                      <a:r>
                        <a:rPr lang="en-US" dirty="0" smtClean="0"/>
                        <a:t>Null</a:t>
                      </a:r>
                      <a:endParaRPr lang="en-US" dirty="0"/>
                    </a:p>
                  </a:txBody>
                  <a:tcPr/>
                </a:tc>
              </a:tr>
              <a:tr h="370840">
                <a:tc>
                  <a:txBody>
                    <a:bodyPr/>
                    <a:lstStyle/>
                    <a:p>
                      <a:r>
                        <a:rPr lang="en-US" dirty="0" err="1" smtClean="0"/>
                        <a:t>setBitRate</a:t>
                      </a:r>
                      <a:r>
                        <a:rPr lang="en-US" dirty="0" smtClean="0"/>
                        <a:t>(rate)</a:t>
                      </a:r>
                      <a:endParaRPr lang="en-US" dirty="0"/>
                    </a:p>
                  </a:txBody>
                  <a:tcPr/>
                </a:tc>
                <a:tc>
                  <a:txBody>
                    <a:bodyPr/>
                    <a:lstStyle/>
                    <a:p>
                      <a:r>
                        <a:rPr lang="en-US" sz="1800" b="0" i="0" kern="1200" dirty="0" smtClean="0">
                          <a:solidFill>
                            <a:schemeClr val="dk1"/>
                          </a:solidFill>
                          <a:effectLst/>
                          <a:latin typeface="+mn-lt"/>
                          <a:ea typeface="+mn-ea"/>
                          <a:cs typeface="+mn-cs"/>
                        </a:rPr>
                        <a:t>Set the sample bit rate of the </a:t>
                      </a:r>
                      <a:r>
                        <a:rPr lang="en-US" sz="1800" b="0" i="0" kern="1200" dirty="0" err="1" smtClean="0">
                          <a:solidFill>
                            <a:schemeClr val="dk1"/>
                          </a:solidFill>
                          <a:effectLst/>
                          <a:latin typeface="+mn-lt"/>
                          <a:ea typeface="+mn-ea"/>
                          <a:cs typeface="+mn-cs"/>
                        </a:rPr>
                        <a:t>adc</a:t>
                      </a:r>
                      <a:endParaRPr lang="en-US" dirty="0"/>
                    </a:p>
                  </a:txBody>
                  <a:tcPr/>
                </a:tc>
                <a:tc>
                  <a:txBody>
                    <a:bodyPr/>
                    <a:lstStyle/>
                    <a:p>
                      <a:r>
                        <a:rPr lang="en-US" sz="1800" b="0" i="0" kern="1200" dirty="0" smtClean="0">
                          <a:solidFill>
                            <a:schemeClr val="dk1"/>
                          </a:solidFill>
                          <a:effectLst/>
                          <a:latin typeface="+mn-lt"/>
                          <a:ea typeface="+mn-ea"/>
                          <a:cs typeface="+mn-cs"/>
                        </a:rPr>
                        <a:t>Rate</a:t>
                      </a:r>
                      <a:r>
                        <a:rPr lang="en-US" sz="1800" b="0" i="0" kern="1200" baseline="0" dirty="0" smtClean="0">
                          <a:solidFill>
                            <a:schemeClr val="dk1"/>
                          </a:solidFill>
                          <a:effectLst/>
                          <a:latin typeface="+mn-lt"/>
                          <a:ea typeface="+mn-ea"/>
                          <a:cs typeface="+mn-cs"/>
                        </a:rPr>
                        <a:t> 12,14,16,18</a:t>
                      </a:r>
                      <a:endParaRPr lang="en-US" dirty="0"/>
                    </a:p>
                  </a:txBody>
                  <a:tcPr/>
                </a:tc>
                <a:tc>
                  <a:txBody>
                    <a:bodyPr/>
                    <a:lstStyle/>
                    <a:p>
                      <a:r>
                        <a:rPr lang="en-US" sz="1800" b="0" i="0" kern="1200" dirty="0" smtClean="0">
                          <a:solidFill>
                            <a:schemeClr val="dk1"/>
                          </a:solidFill>
                          <a:effectLst/>
                          <a:latin typeface="+mn-lt"/>
                          <a:ea typeface="+mn-ea"/>
                          <a:cs typeface="+mn-cs"/>
                        </a:rPr>
                        <a:t>Null</a:t>
                      </a:r>
                    </a:p>
                    <a:p>
                      <a:r>
                        <a:rPr lang="en-US" sz="1800" b="0" i="0" kern="1200" dirty="0" smtClean="0">
                          <a:solidFill>
                            <a:schemeClr val="dk1"/>
                          </a:solidFill>
                          <a:effectLst/>
                          <a:latin typeface="+mn-lt"/>
                          <a:ea typeface="+mn-ea"/>
                          <a:cs typeface="+mn-cs"/>
                        </a:rPr>
                        <a:t>Bit-rate</a:t>
                      </a:r>
                      <a:r>
                        <a:rPr lang="en-US" sz="1800" b="0" i="0" kern="1200" baseline="0" dirty="0" smtClean="0">
                          <a:solidFill>
                            <a:schemeClr val="dk1"/>
                          </a:solidFill>
                          <a:effectLst/>
                          <a:latin typeface="+mn-lt"/>
                          <a:ea typeface="+mn-ea"/>
                          <a:cs typeface="+mn-cs"/>
                        </a:rPr>
                        <a:t> set is directly proportional to number of Samples per second (slide -13)</a:t>
                      </a:r>
                      <a:endParaRPr lang="en-US" dirty="0"/>
                    </a:p>
                  </a:txBody>
                  <a:tcPr/>
                </a:tc>
              </a:tr>
              <a:tr h="370840">
                <a:tc>
                  <a:txBody>
                    <a:bodyPr/>
                    <a:lstStyle/>
                    <a:p>
                      <a:r>
                        <a:rPr lang="en-US" dirty="0" err="1" smtClean="0"/>
                        <a:t>set_conversion_mode</a:t>
                      </a:r>
                      <a:r>
                        <a:rPr lang="en-US" dirty="0" smtClean="0"/>
                        <a:t>(mode)</a:t>
                      </a:r>
                      <a:endParaRPr lang="en-US" dirty="0"/>
                    </a:p>
                  </a:txBody>
                  <a:tcPr/>
                </a:tc>
                <a:tc>
                  <a:txBody>
                    <a:bodyPr/>
                    <a:lstStyle/>
                    <a:p>
                      <a:r>
                        <a:rPr lang="en-US" sz="1800" b="0" i="0" kern="1200" dirty="0" smtClean="0">
                          <a:solidFill>
                            <a:schemeClr val="dk1"/>
                          </a:solidFill>
                          <a:effectLst/>
                          <a:latin typeface="+mn-lt"/>
                          <a:ea typeface="+mn-ea"/>
                          <a:cs typeface="+mn-cs"/>
                        </a:rPr>
                        <a:t>Set the conversion mode for the </a:t>
                      </a:r>
                      <a:r>
                        <a:rPr lang="en-US" sz="1800" b="0" i="0" kern="1200" dirty="0" err="1" smtClean="0">
                          <a:solidFill>
                            <a:schemeClr val="dk1"/>
                          </a:solidFill>
                          <a:effectLst/>
                          <a:latin typeface="+mn-lt"/>
                          <a:ea typeface="+mn-ea"/>
                          <a:cs typeface="+mn-cs"/>
                        </a:rPr>
                        <a:t>adc</a:t>
                      </a:r>
                      <a:endParaRPr lang="en-US" dirty="0"/>
                    </a:p>
                  </a:txBody>
                  <a:tcPr/>
                </a:tc>
                <a:tc>
                  <a:txBody>
                    <a:bodyPr/>
                    <a:lstStyle/>
                    <a:p>
                      <a:r>
                        <a:rPr lang="en-US" dirty="0" smtClean="0"/>
                        <a:t>Mode 0-one shot</a:t>
                      </a:r>
                    </a:p>
                    <a:p>
                      <a:r>
                        <a:rPr lang="en-US" dirty="0" smtClean="0"/>
                        <a:t>Mode 1-continuous conversion</a:t>
                      </a:r>
                      <a:endParaRPr lang="en-US" dirty="0"/>
                    </a:p>
                  </a:txBody>
                  <a:tcPr/>
                </a:tc>
                <a:tc>
                  <a:txBody>
                    <a:bodyPr/>
                    <a:lstStyle/>
                    <a:p>
                      <a:r>
                        <a:rPr lang="en-US" dirty="0" smtClean="0"/>
                        <a:t>Null</a:t>
                      </a:r>
                      <a:endParaRPr lang="en-US" dirty="0"/>
                    </a:p>
                  </a:txBody>
                  <a:tcPr/>
                </a:tc>
              </a:tr>
            </a:tbl>
          </a:graphicData>
        </a:graphic>
      </p:graphicFrame>
    </p:spTree>
    <p:extLst>
      <p:ext uri="{BB962C8B-B14F-4D97-AF65-F5344CB8AC3E}">
        <p14:creationId xmlns:p14="http://schemas.microsoft.com/office/powerpoint/2010/main" val="315891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What is ADC?</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200" dirty="0" smtClean="0">
                <a:latin typeface="Times New Roman" pitchFamily="18" charset="0"/>
                <a:ea typeface="+mj-ea"/>
                <a:cs typeface="Times New Roman" pitchFamily="18" charset="0"/>
              </a:rPr>
              <a:t>An Analog to Digital Converter is a device that converts a continuous physical quantity (temperature/humidity/weight etc.) into a digital number that represents the quantity’s amplitude</a:t>
            </a:r>
          </a:p>
          <a:p>
            <a:r>
              <a:rPr lang="en-US" sz="2200" dirty="0" smtClean="0">
                <a:latin typeface="Times New Roman" pitchFamily="18" charset="0"/>
                <a:ea typeface="+mj-ea"/>
                <a:cs typeface="Times New Roman" pitchFamily="18" charset="0"/>
              </a:rPr>
              <a:t>The conversion involves some quantization of the input, so there is some scope of error</a:t>
            </a:r>
          </a:p>
          <a:p>
            <a:r>
              <a:rPr lang="en-US" sz="2200" dirty="0" smtClean="0">
                <a:latin typeface="Times New Roman" pitchFamily="18" charset="0"/>
                <a:ea typeface="+mj-ea"/>
                <a:cs typeface="Times New Roman" pitchFamily="18" charset="0"/>
              </a:rPr>
              <a:t>Instead of  a single conversion, the ADC usually performs multiple conversions or “samples” the input periodically.</a:t>
            </a:r>
          </a:p>
          <a:p>
            <a:r>
              <a:rPr lang="en-US" sz="2200" dirty="0" smtClean="0">
                <a:latin typeface="Times New Roman" pitchFamily="18" charset="0"/>
                <a:ea typeface="+mj-ea"/>
                <a:cs typeface="Times New Roman" pitchFamily="18" charset="0"/>
              </a:rPr>
              <a:t>The result is a sequence of digital values that has been converted from a continuous-time analog signal to a discrete time digital signal</a:t>
            </a:r>
          </a:p>
          <a:p>
            <a:endParaRPr lang="en-US" sz="2400" dirty="0" smtClean="0">
              <a:latin typeface="Times New Roman" pitchFamily="18" charset="0"/>
              <a:ea typeface="+mj-ea"/>
              <a:cs typeface="Times New Roman" pitchFamily="18" charset="0"/>
            </a:endParaRPr>
          </a:p>
          <a:p>
            <a:endParaRPr lang="en-US" sz="2400" dirty="0">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1450615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Modes of operation in ADC</a:t>
            </a:r>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pPr algn="just"/>
            <a:r>
              <a:rPr lang="en-US" sz="3100" dirty="0">
                <a:latin typeface="Times New Roman" pitchFamily="18" charset="0"/>
                <a:ea typeface="+mj-ea"/>
                <a:cs typeface="Times New Roman" pitchFamily="18" charset="0"/>
              </a:rPr>
              <a:t>Two modes: one-shot sampling and continuous sampling. </a:t>
            </a:r>
          </a:p>
          <a:p>
            <a:pPr algn="just"/>
            <a:endParaRPr lang="en-US" sz="3100" dirty="0">
              <a:latin typeface="Times New Roman" pitchFamily="18" charset="0"/>
              <a:ea typeface="+mj-ea"/>
              <a:cs typeface="Times New Roman" pitchFamily="18" charset="0"/>
            </a:endParaRPr>
          </a:p>
          <a:p>
            <a:pPr algn="just"/>
            <a:r>
              <a:rPr lang="en-US" sz="3100" dirty="0">
                <a:latin typeface="Times New Roman" pitchFamily="18" charset="0"/>
                <a:ea typeface="+mj-ea"/>
                <a:cs typeface="Times New Roman" pitchFamily="18" charset="0"/>
              </a:rPr>
              <a:t>During one-shot sampling the ADC wakes up from a sleep state, takes a sample, sends the result to the Raspberry Pi and then goes back to sleep.  During continuous sampling mode the ADC takes samples continuously and returns the last sample when requested.   One-time sampling uses less energy than continuous sampling mode but at the cost of a slower sample rate as it takes time to wake up and go to sleep between each sample.</a:t>
            </a:r>
          </a:p>
          <a:p>
            <a:pPr algn="just"/>
            <a:endParaRPr lang="en-US" sz="3100" dirty="0">
              <a:latin typeface="Times New Roman" pitchFamily="18" charset="0"/>
              <a:ea typeface="+mj-ea"/>
              <a:cs typeface="Times New Roman" pitchFamily="18" charset="0"/>
            </a:endParaRPr>
          </a:p>
          <a:p>
            <a:pPr algn="just"/>
            <a:r>
              <a:rPr lang="en-US" sz="3100" dirty="0">
                <a:latin typeface="Times New Roman" pitchFamily="18" charset="0"/>
                <a:ea typeface="+mj-ea"/>
                <a:cs typeface="Times New Roman" pitchFamily="18" charset="0"/>
              </a:rPr>
              <a:t>One-shot mode may be useful if you only need to take single samples at well-spaced intervals but if performance is more important than power usage then it may be better using continuous conversion mode.</a:t>
            </a:r>
          </a:p>
          <a:p>
            <a:endParaRPr lang="en-US" dirty="0" smtClean="0">
              <a:latin typeface="Times New Roman" pitchFamily="18" charset="0"/>
              <a:cs typeface="Times New Roman" pitchFamily="18" charset="0"/>
            </a:endParaRPr>
          </a:p>
          <a:p>
            <a:r>
              <a:rPr lang="en-US" b="1" dirty="0" smtClean="0"/>
              <a:t>Function used : </a:t>
            </a:r>
            <a:r>
              <a:rPr lang="en-US" dirty="0" err="1" smtClean="0">
                <a:latin typeface="Times New Roman" pitchFamily="18" charset="0"/>
                <a:cs typeface="Times New Roman" pitchFamily="18" charset="0"/>
              </a:rPr>
              <a:t>set_conversion_mode</a:t>
            </a:r>
            <a:r>
              <a:rPr lang="en-US" dirty="0" smtClean="0">
                <a:latin typeface="Times New Roman" pitchFamily="18" charset="0"/>
                <a:cs typeface="Times New Roman" pitchFamily="18" charset="0"/>
              </a:rPr>
              <a:t>(mode)</a:t>
            </a:r>
          </a:p>
          <a:p>
            <a:endParaRPr lang="en-US" dirty="0" smtClean="0"/>
          </a:p>
          <a:p>
            <a:endParaRPr lang="en-US" dirty="0"/>
          </a:p>
        </p:txBody>
      </p:sp>
    </p:spTree>
    <p:extLst>
      <p:ext uri="{BB962C8B-B14F-4D97-AF65-F5344CB8AC3E}">
        <p14:creationId xmlns:p14="http://schemas.microsoft.com/office/powerpoint/2010/main" val="2547542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sz="3600" b="1" dirty="0"/>
              <a:t>LM35 Precision Centigrade Temperature Sensor </a:t>
            </a:r>
            <a:r>
              <a:rPr lang="en-US" sz="3600" b="1" dirty="0" smtClean="0"/>
              <a:t> </a:t>
            </a:r>
            <a:r>
              <a:rPr lang="en-US" sz="3600" b="1" dirty="0"/>
              <a:t>and TLC272 Dual Operational Amplifier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sz="2200" dirty="0">
                <a:latin typeface="Times New Roman" pitchFamily="18" charset="0"/>
                <a:ea typeface="+mj-ea"/>
                <a:cs typeface="Times New Roman" pitchFamily="18" charset="0"/>
              </a:rPr>
              <a:t>LM35 is a low-cost, precision, semiconductor-based temperature sensor. Its output voltage is linearly proportional to the Centigrade temperature. This complete integrated circuit can continuously measure temperature from –40Co to +110Co with 10mv/1Co. </a:t>
            </a:r>
          </a:p>
          <a:p>
            <a:pPr algn="just"/>
            <a:r>
              <a:rPr lang="en-US" sz="2200" dirty="0">
                <a:latin typeface="Times New Roman" pitchFamily="18" charset="0"/>
                <a:ea typeface="+mj-ea"/>
                <a:cs typeface="Times New Roman" pitchFamily="18" charset="0"/>
              </a:rPr>
              <a:t>The connection diagram for this sensor is shown in figures below. The figure shows the connection of TLC272 (Dual Operational Amplifier). The Op-Amp will be used as an interface (SCC) between the temperature sensor and MC9S12DP256 ADC port.</a:t>
            </a:r>
          </a:p>
          <a:p>
            <a:pPr marL="0" indent="0">
              <a:buNone/>
            </a:pPr>
            <a:endParaRPr lang="en-US" dirty="0"/>
          </a:p>
          <a:p>
            <a:endParaRPr lang="en-US" dirty="0"/>
          </a:p>
        </p:txBody>
      </p:sp>
      <p:pic>
        <p:nvPicPr>
          <p:cNvPr id="4" name="Picture 3" descr="http://www.learningaboutelectronics.com/images/LM35-temperature-sensor-pinout.png"/>
          <p:cNvPicPr/>
          <p:nvPr/>
        </p:nvPicPr>
        <p:blipFill>
          <a:blip r:embed="rId3">
            <a:extLst>
              <a:ext uri="{28A0092B-C50C-407E-A947-70E740481C1C}">
                <a14:useLocalDpi xmlns:a14="http://schemas.microsoft.com/office/drawing/2010/main" val="0"/>
              </a:ext>
            </a:extLst>
          </a:blip>
          <a:srcRect/>
          <a:stretch>
            <a:fillRect/>
          </a:stretch>
        </p:blipFill>
        <p:spPr bwMode="auto">
          <a:xfrm>
            <a:off x="1752601" y="4572000"/>
            <a:ext cx="1031872" cy="1485900"/>
          </a:xfrm>
          <a:prstGeom prst="rect">
            <a:avLst/>
          </a:prstGeom>
          <a:noFill/>
          <a:ln>
            <a:noFill/>
          </a:ln>
        </p:spPr>
      </p:pic>
      <p:pic>
        <p:nvPicPr>
          <p:cNvPr id="5" name="Picture 4" descr="http://www.radiomuseum.org/images/tubesockel_klein/tlc272_s.png"/>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714875" y="4048125"/>
            <a:ext cx="1333500" cy="2381250"/>
          </a:xfrm>
          <a:prstGeom prst="rect">
            <a:avLst/>
          </a:prstGeom>
          <a:noFill/>
          <a:ln>
            <a:noFill/>
          </a:ln>
        </p:spPr>
      </p:pic>
      <p:sp>
        <p:nvSpPr>
          <p:cNvPr id="6" name="Rectangle 5"/>
          <p:cNvSpPr/>
          <p:nvPr/>
        </p:nvSpPr>
        <p:spPr>
          <a:xfrm>
            <a:off x="1808763" y="6172200"/>
            <a:ext cx="919547" cy="369332"/>
          </a:xfrm>
          <a:prstGeom prst="rect">
            <a:avLst/>
          </a:prstGeom>
        </p:spPr>
        <p:txBody>
          <a:bodyPr wrap="none">
            <a:spAutoFit/>
          </a:bodyPr>
          <a:lstStyle/>
          <a:p>
            <a:r>
              <a:rPr lang="en-US" dirty="0"/>
              <a:t>TLC272 </a:t>
            </a:r>
          </a:p>
        </p:txBody>
      </p:sp>
      <p:sp>
        <p:nvSpPr>
          <p:cNvPr id="7" name="Rectangle 6"/>
          <p:cNvSpPr/>
          <p:nvPr/>
        </p:nvSpPr>
        <p:spPr>
          <a:xfrm>
            <a:off x="4238625" y="6039366"/>
            <a:ext cx="2658164" cy="369332"/>
          </a:xfrm>
          <a:prstGeom prst="rect">
            <a:avLst/>
          </a:prstGeom>
        </p:spPr>
        <p:txBody>
          <a:bodyPr wrap="none">
            <a:spAutoFit/>
          </a:bodyPr>
          <a:lstStyle/>
          <a:p>
            <a:r>
              <a:rPr lang="en-US" dirty="0"/>
              <a:t>LM35 Temperature Sensor</a:t>
            </a:r>
          </a:p>
        </p:txBody>
      </p:sp>
    </p:spTree>
    <p:extLst>
      <p:ext uri="{BB962C8B-B14F-4D97-AF65-F5344CB8AC3E}">
        <p14:creationId xmlns:p14="http://schemas.microsoft.com/office/powerpoint/2010/main" val="1642606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srcRect l="7853" t="41420" r="60417" b="21807"/>
          <a:stretch/>
        </p:blipFill>
        <p:spPr bwMode="auto">
          <a:xfrm>
            <a:off x="1828800" y="400566"/>
            <a:ext cx="5334000" cy="3200400"/>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3362337" y="3613666"/>
            <a:ext cx="2445926" cy="369332"/>
          </a:xfrm>
          <a:prstGeom prst="rect">
            <a:avLst/>
          </a:prstGeom>
        </p:spPr>
        <p:txBody>
          <a:bodyPr wrap="none">
            <a:spAutoFit/>
          </a:bodyPr>
          <a:lstStyle/>
          <a:p>
            <a:r>
              <a:rPr lang="en-US" b="1" dirty="0"/>
              <a:t>Non-inverting Amplifier</a:t>
            </a:r>
          </a:p>
        </p:txBody>
      </p:sp>
      <p:sp>
        <p:nvSpPr>
          <p:cNvPr id="6" name="Rectangle 5"/>
          <p:cNvSpPr/>
          <p:nvPr/>
        </p:nvSpPr>
        <p:spPr>
          <a:xfrm>
            <a:off x="1066800" y="4419600"/>
            <a:ext cx="2898870" cy="369332"/>
          </a:xfrm>
          <a:prstGeom prst="rect">
            <a:avLst/>
          </a:prstGeom>
        </p:spPr>
        <p:txBody>
          <a:bodyPr wrap="none">
            <a:spAutoFit/>
          </a:bodyPr>
          <a:lstStyle/>
          <a:p>
            <a:r>
              <a:rPr lang="en-US" dirty="0"/>
              <a:t>The amplifier gain is given by</a:t>
            </a:r>
          </a:p>
        </p:txBody>
      </p:sp>
      <p:pic>
        <p:nvPicPr>
          <p:cNvPr id="7" name="Picture 6"/>
          <p:cNvPicPr/>
          <p:nvPr/>
        </p:nvPicPr>
        <p:blipFill rotWithShape="1">
          <a:blip r:embed="rId2"/>
          <a:srcRect l="26602" t="82249" r="56891" b="8580"/>
          <a:stretch/>
        </p:blipFill>
        <p:spPr bwMode="auto">
          <a:xfrm>
            <a:off x="1295400" y="5029200"/>
            <a:ext cx="2590800" cy="838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38559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HIH 4000 - Relative Humidity Sensor </a:t>
            </a:r>
            <a:endParaRPr lang="en-US" dirty="0"/>
          </a:p>
        </p:txBody>
      </p:sp>
      <p:sp>
        <p:nvSpPr>
          <p:cNvPr id="3" name="Content Placeholder 2"/>
          <p:cNvSpPr>
            <a:spLocks noGrp="1"/>
          </p:cNvSpPr>
          <p:nvPr>
            <p:ph idx="1"/>
          </p:nvPr>
        </p:nvSpPr>
        <p:spPr>
          <a:xfrm>
            <a:off x="533400" y="1371600"/>
            <a:ext cx="8229600" cy="4525963"/>
          </a:xfrm>
        </p:spPr>
        <p:txBody>
          <a:bodyPr>
            <a:normAutofit/>
          </a:bodyPr>
          <a:lstStyle/>
          <a:p>
            <a:pPr algn="just"/>
            <a:r>
              <a:rPr lang="en-US" sz="2200" dirty="0">
                <a:latin typeface="Times New Roman" pitchFamily="18" charset="0"/>
                <a:ea typeface="+mj-ea"/>
                <a:cs typeface="Times New Roman" pitchFamily="18" charset="0"/>
              </a:rPr>
              <a:t>Relative humidity sensors are configured with integrated circuitry to provide on-chip signal conditioning. </a:t>
            </a:r>
          </a:p>
          <a:p>
            <a:pPr algn="just"/>
            <a:r>
              <a:rPr lang="en-US" sz="2200" dirty="0">
                <a:latin typeface="Times New Roman" pitchFamily="18" charset="0"/>
                <a:ea typeface="+mj-ea"/>
                <a:cs typeface="Times New Roman" pitchFamily="18" charset="0"/>
              </a:rPr>
              <a:t>The relative humidity sensor is linear but has an offset of 0.958 volts. In other words, the HIH-4000 produces a 0.958 volt output at 0% relative humidity (RH). A change of 0.0307 volts is a change of 1% RH. It is best used for refrigeration, drying, meteorology, battery-powered systems and OEM assemblies. </a:t>
            </a:r>
          </a:p>
          <a:p>
            <a:endParaRPr lang="en-US" dirty="0"/>
          </a:p>
        </p:txBody>
      </p:sp>
      <p:pic>
        <p:nvPicPr>
          <p:cNvPr id="4" name="Picture 3"/>
          <p:cNvPicPr/>
          <p:nvPr/>
        </p:nvPicPr>
        <p:blipFill rotWithShape="1">
          <a:blip r:embed="rId3"/>
          <a:srcRect l="7541" t="41724" b="13756"/>
          <a:stretch/>
        </p:blipFill>
        <p:spPr bwMode="auto">
          <a:xfrm>
            <a:off x="863600" y="3886200"/>
            <a:ext cx="7620000" cy="2819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43855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srcRect l="8013" t="33136" r="24519" b="21301"/>
          <a:stretch/>
        </p:blipFill>
        <p:spPr bwMode="auto">
          <a:xfrm>
            <a:off x="457200" y="1447800"/>
            <a:ext cx="8229600" cy="3352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52304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914400"/>
          </a:xfrm>
        </p:spPr>
        <p:txBody>
          <a:bodyPr>
            <a:normAutofit/>
          </a:bodyPr>
          <a:lstStyle/>
          <a:p>
            <a:r>
              <a:rPr lang="en-US" sz="3600" b="1" dirty="0">
                <a:latin typeface="Times New Roman" pitchFamily="18" charset="0"/>
                <a:cs typeface="Times New Roman" pitchFamily="18" charset="0"/>
              </a:rPr>
              <a:t>Practice Example</a:t>
            </a:r>
          </a:p>
        </p:txBody>
      </p:sp>
      <p:sp>
        <p:nvSpPr>
          <p:cNvPr id="3" name="Content Placeholder 2"/>
          <p:cNvSpPr>
            <a:spLocks noGrp="1"/>
          </p:cNvSpPr>
          <p:nvPr>
            <p:ph idx="1"/>
          </p:nvPr>
        </p:nvSpPr>
        <p:spPr>
          <a:xfrm>
            <a:off x="685800" y="609600"/>
            <a:ext cx="8229600" cy="1371600"/>
          </a:xfrm>
        </p:spPr>
        <p:txBody>
          <a:bodyPr>
            <a:normAutofit/>
          </a:bodyPr>
          <a:lstStyle/>
          <a:p>
            <a:pPr lvl="0"/>
            <a:r>
              <a:rPr lang="en-US" sz="1800" dirty="0">
                <a:latin typeface="Times New Roman" pitchFamily="18" charset="0"/>
                <a:cs typeface="Times New Roman" pitchFamily="18" charset="0"/>
              </a:rPr>
              <a:t>Write a program to read analog values given by temperature sensor connected at channel 1 and humidity sensor connected at channel 5. Sampling rate must be 18 bits</a:t>
            </a: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HINTS: </a:t>
            </a:r>
            <a:r>
              <a:rPr lang="en-US" sz="1800" dirty="0" smtClean="0">
                <a:latin typeface="Times New Roman" pitchFamily="18" charset="0"/>
                <a:cs typeface="Times New Roman" pitchFamily="18" charset="0"/>
              </a:rPr>
              <a:t>Temperature Value is given by: (Voltage value * 10) Humidity Value is given by: (Voltage value- 0.826) / 0.031483</a:t>
            </a:r>
          </a:p>
          <a:p>
            <a:endParaRPr lang="en-US" dirty="0"/>
          </a:p>
        </p:txBody>
      </p:sp>
      <p:pic>
        <p:nvPicPr>
          <p:cNvPr id="4" name="Picture 3"/>
          <p:cNvPicPr/>
          <p:nvPr/>
        </p:nvPicPr>
        <p:blipFill rotWithShape="1">
          <a:blip r:embed="rId2"/>
          <a:srcRect l="450" t="7884" r="30541" b="11069"/>
          <a:stretch/>
        </p:blipFill>
        <p:spPr bwMode="auto">
          <a:xfrm>
            <a:off x="1752600" y="1828800"/>
            <a:ext cx="5791200" cy="4800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12027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066801"/>
            <a:ext cx="7622438" cy="335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84" t="5619" r="1796" b="11735"/>
          <a:stretch/>
        </p:blipFill>
        <p:spPr bwMode="auto">
          <a:xfrm>
            <a:off x="1143000" y="4419600"/>
            <a:ext cx="7162800" cy="17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457200" y="228600"/>
            <a:ext cx="8229600" cy="563562"/>
          </a:xfrm>
        </p:spPr>
        <p:txBody>
          <a:bodyPr>
            <a:normAutofit fontScale="90000"/>
          </a:bodyPr>
          <a:lstStyle/>
          <a:p>
            <a:r>
              <a:rPr lang="en-US" b="1" dirty="0" smtClean="0">
                <a:latin typeface="Times New Roman" pitchFamily="18" charset="0"/>
                <a:cs typeface="Times New Roman" pitchFamily="18" charset="0"/>
              </a:rPr>
              <a:t>Analog to Digital Conversion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236395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ADC Concepts</a:t>
            </a:r>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812834"/>
            <a:ext cx="8382000" cy="428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5887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ADC Pi Plus</a:t>
            </a:r>
          </a:p>
        </p:txBody>
      </p:sp>
      <p:sp>
        <p:nvSpPr>
          <p:cNvPr id="3" name="Content Placeholder 2"/>
          <p:cNvSpPr>
            <a:spLocks noGrp="1"/>
          </p:cNvSpPr>
          <p:nvPr>
            <p:ph idx="1"/>
          </p:nvPr>
        </p:nvSpPr>
        <p:spPr/>
        <p:txBody>
          <a:bodyPr>
            <a:normAutofit/>
          </a:bodyPr>
          <a:lstStyle/>
          <a:p>
            <a:r>
              <a:rPr lang="en-US" sz="2200" dirty="0">
                <a:latin typeface="Times New Roman" pitchFamily="18" charset="0"/>
                <a:ea typeface="+mj-ea"/>
                <a:cs typeface="Times New Roman" pitchFamily="18" charset="0"/>
              </a:rPr>
              <a:t>The ADC Pi Plus is an 8 channel 17 bit analogue to digital converter designed to work with the Raspberry Pi A+, Raspberry Pi B+ and Raspberry Pi 2 Model B. </a:t>
            </a:r>
          </a:p>
          <a:p>
            <a:r>
              <a:rPr lang="en-US" sz="2200" dirty="0">
                <a:latin typeface="Times New Roman" pitchFamily="18" charset="0"/>
                <a:ea typeface="+mj-ea"/>
                <a:cs typeface="Times New Roman" pitchFamily="18" charset="0"/>
              </a:rPr>
              <a:t>The ADC Pi Plus is powered through the host Raspberry Pi using the GPIO port and extended pins on the GPIO connector allow you to stack the ADC Pi Plus along with other expansion boards.</a:t>
            </a:r>
          </a:p>
          <a:p>
            <a:r>
              <a:rPr lang="en-US" sz="2200" dirty="0">
                <a:latin typeface="Times New Roman" pitchFamily="18" charset="0"/>
                <a:ea typeface="+mj-ea"/>
                <a:cs typeface="Times New Roman" pitchFamily="18" charset="0"/>
              </a:rPr>
              <a:t>The operating voltage or VDD for ADC Pi plus on I2C bus is 5.0 V. Thus, a voltage divider on the ADC Pi Plus board brings the input voltage range to a much more useful 0 – 5.06V. In this case, sample size is 17 bits for each channel.</a:t>
            </a:r>
          </a:p>
          <a:p>
            <a:r>
              <a:rPr lang="en-US" sz="2200" dirty="0">
                <a:latin typeface="Times New Roman" pitchFamily="18" charset="0"/>
                <a:ea typeface="+mj-ea"/>
                <a:cs typeface="Times New Roman" pitchFamily="18" charset="0"/>
              </a:rPr>
              <a:t>A/D converter uses the internal 2.048V reference voltage </a:t>
            </a:r>
          </a:p>
          <a:p>
            <a:endParaRPr lang="en-US" sz="2400" dirty="0">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657849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Features of ADC Pi Plus</a:t>
            </a:r>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81200" y="1447800"/>
            <a:ext cx="5562600" cy="5133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9317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200" dirty="0">
                <a:latin typeface="Times New Roman" pitchFamily="18" charset="0"/>
                <a:ea typeface="+mj-ea"/>
                <a:cs typeface="Times New Roman" pitchFamily="18" charset="0"/>
              </a:rPr>
              <a:t>The ADC Pi Plus is based on two Microchip MCP3424 A/D converters each of which contributes to 4 analogue inputs, thus giving a total of 8 analogue input channels to use on ADC pi board.</a:t>
            </a:r>
          </a:p>
          <a:p>
            <a:r>
              <a:rPr lang="en-US" sz="2200" dirty="0">
                <a:latin typeface="Times New Roman" pitchFamily="18" charset="0"/>
                <a:ea typeface="+mj-ea"/>
                <a:cs typeface="Times New Roman" pitchFamily="18" charset="0"/>
              </a:rPr>
              <a:t>The two MCP3424 A/D converters use I2C to communicate with the Raspberry Pi. </a:t>
            </a:r>
          </a:p>
          <a:p>
            <a:r>
              <a:rPr lang="en-US" sz="2200" dirty="0">
                <a:latin typeface="Times New Roman" pitchFamily="18" charset="0"/>
                <a:ea typeface="+mj-ea"/>
                <a:cs typeface="Times New Roman" pitchFamily="18" charset="0"/>
              </a:rPr>
              <a:t>Each MCP3424 board takes one I2C address. Thus, one board takes two I2C addresses.</a:t>
            </a:r>
          </a:p>
          <a:p>
            <a:r>
              <a:rPr lang="en-US" sz="2200" dirty="0">
                <a:latin typeface="Times New Roman" pitchFamily="18" charset="0"/>
                <a:ea typeface="+mj-ea"/>
                <a:cs typeface="Times New Roman" pitchFamily="18" charset="0"/>
              </a:rPr>
              <a:t> The I2C address bits are selectable using the on-board jumpers. </a:t>
            </a:r>
          </a:p>
          <a:p>
            <a:r>
              <a:rPr lang="en-US" sz="2200" dirty="0">
                <a:latin typeface="Times New Roman" pitchFamily="18" charset="0"/>
                <a:ea typeface="+mj-ea"/>
                <a:cs typeface="Times New Roman" pitchFamily="18" charset="0"/>
              </a:rPr>
              <a:t>The data rate for analogue to digital conversions is 3.75 (17 bit), 15 (15 bit), 60 (13 bit) or 240 (11 bit) samples per second. Data rate and resolution can be configured within software using the I2C interface.</a:t>
            </a:r>
          </a:p>
        </p:txBody>
      </p:sp>
    </p:spTree>
    <p:extLst>
      <p:ext uri="{BB962C8B-B14F-4D97-AF65-F5344CB8AC3E}">
        <p14:creationId xmlns:p14="http://schemas.microsoft.com/office/powerpoint/2010/main" val="256312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I2C Address bits selection</a:t>
            </a:r>
          </a:p>
        </p:txBody>
      </p:sp>
      <p:sp>
        <p:nvSpPr>
          <p:cNvPr id="3" name="Content Placeholder 2"/>
          <p:cNvSpPr>
            <a:spLocks noGrp="1"/>
          </p:cNvSpPr>
          <p:nvPr>
            <p:ph idx="1"/>
          </p:nvPr>
        </p:nvSpPr>
        <p:spPr/>
        <p:txBody>
          <a:bodyPr>
            <a:normAutofit/>
          </a:bodyPr>
          <a:lstStyle/>
          <a:p>
            <a:r>
              <a:rPr lang="en-US" sz="2200" dirty="0">
                <a:latin typeface="Times New Roman" pitchFamily="18" charset="0"/>
                <a:ea typeface="+mj-ea"/>
                <a:cs typeface="Times New Roman" pitchFamily="18" charset="0"/>
              </a:rPr>
              <a:t>The MCP3424 supports up to 8 different I2C addresses so with two MCP A/D converters on each ADC Pi you can stack up to 4 ADC Pi boards on a single Raspberry Pi giving you 32 ADC inputs.</a:t>
            </a:r>
          </a:p>
          <a:p>
            <a:r>
              <a:rPr lang="en-US" sz="2200" dirty="0">
                <a:latin typeface="Times New Roman" pitchFamily="18" charset="0"/>
                <a:ea typeface="+mj-ea"/>
                <a:cs typeface="Times New Roman" pitchFamily="18" charset="0"/>
              </a:rPr>
              <a:t>  To simplify address selection on the ADC Pi Plus we have included a set of address selection pins which can be configured using the included jumpers. </a:t>
            </a:r>
          </a:p>
        </p:txBody>
      </p:sp>
      <p:pic>
        <p:nvPicPr>
          <p:cNvPr id="4" name="Picture 3" descr="Address selection pins"/>
          <p:cNvPicPr/>
          <p:nvPr/>
        </p:nvPicPr>
        <p:blipFill rotWithShape="1">
          <a:blip r:embed="rId2">
            <a:extLst>
              <a:ext uri="{28A0092B-C50C-407E-A947-70E740481C1C}">
                <a14:useLocalDpi xmlns:a14="http://schemas.microsoft.com/office/drawing/2010/main" val="0"/>
              </a:ext>
            </a:extLst>
          </a:blip>
          <a:srcRect l="2516" t="-752" r="5346" b="-4760"/>
          <a:stretch/>
        </p:blipFill>
        <p:spPr bwMode="auto">
          <a:xfrm>
            <a:off x="2590800" y="4876800"/>
            <a:ext cx="3860800" cy="1981200"/>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2286000" y="4724400"/>
            <a:ext cx="2235200" cy="2057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21200" y="4724400"/>
            <a:ext cx="2235200" cy="2057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38200" y="4876800"/>
            <a:ext cx="914400" cy="369332"/>
          </a:xfrm>
          <a:prstGeom prst="rect">
            <a:avLst/>
          </a:prstGeom>
          <a:noFill/>
        </p:spPr>
        <p:txBody>
          <a:bodyPr wrap="square" rtlCol="0">
            <a:spAutoFit/>
          </a:bodyPr>
          <a:lstStyle/>
          <a:p>
            <a:r>
              <a:rPr lang="en-US" dirty="0" smtClean="0"/>
              <a:t>Chip 1</a:t>
            </a:r>
            <a:endParaRPr lang="en-US" dirty="0"/>
          </a:p>
        </p:txBody>
      </p:sp>
      <p:sp>
        <p:nvSpPr>
          <p:cNvPr id="8" name="TextBox 7"/>
          <p:cNvSpPr txBox="1"/>
          <p:nvPr/>
        </p:nvSpPr>
        <p:spPr>
          <a:xfrm>
            <a:off x="7416800" y="4806434"/>
            <a:ext cx="1295400" cy="369332"/>
          </a:xfrm>
          <a:prstGeom prst="rect">
            <a:avLst/>
          </a:prstGeom>
          <a:noFill/>
        </p:spPr>
        <p:txBody>
          <a:bodyPr wrap="square" rtlCol="0">
            <a:spAutoFit/>
          </a:bodyPr>
          <a:lstStyle/>
          <a:p>
            <a:r>
              <a:rPr lang="en-US" dirty="0" smtClean="0"/>
              <a:t>Chip 2</a:t>
            </a:r>
            <a:endParaRPr lang="en-US" dirty="0"/>
          </a:p>
        </p:txBody>
      </p:sp>
      <p:cxnSp>
        <p:nvCxnSpPr>
          <p:cNvPr id="10" name="Straight Arrow Connector 9"/>
          <p:cNvCxnSpPr/>
          <p:nvPr/>
        </p:nvCxnSpPr>
        <p:spPr>
          <a:xfrm flipH="1">
            <a:off x="1752600" y="5029200"/>
            <a:ext cx="6858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6629400" y="5017532"/>
            <a:ext cx="762000" cy="480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 name="Rectangle 14"/>
          <p:cNvSpPr/>
          <p:nvPr/>
        </p:nvSpPr>
        <p:spPr>
          <a:xfrm>
            <a:off x="2438400" y="5212834"/>
            <a:ext cx="4013200" cy="571500"/>
          </a:xfrm>
          <a:prstGeom prst="rect">
            <a:avLst/>
          </a:prstGeom>
          <a:noFill/>
          <a:ln w="381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438400" y="5835134"/>
            <a:ext cx="4013200" cy="571500"/>
          </a:xfrm>
          <a:prstGeom prst="rect">
            <a:avLst/>
          </a:prstGeom>
          <a:noFill/>
          <a:ln w="38100">
            <a:solidFill>
              <a:srgbClr val="FF7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988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The illustrations below show the four recommended configurations for your ADC Pi Plus and the associated I2C addresses.</a:t>
            </a:r>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l="9615" t="17743" r="71314" b="30372"/>
          <a:stretch/>
        </p:blipFill>
        <p:spPr bwMode="auto">
          <a:xfrm>
            <a:off x="609600" y="1676400"/>
            <a:ext cx="3657600" cy="50292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9615" t="71154" r="71314" b="3168"/>
          <a:stretch/>
        </p:blipFill>
        <p:spPr bwMode="auto">
          <a:xfrm>
            <a:off x="4724401" y="1641204"/>
            <a:ext cx="3927287" cy="2473596"/>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4">
            <a:extLst>
              <a:ext uri="{28A0092B-C50C-407E-A947-70E740481C1C}">
                <a14:useLocalDpi xmlns:a14="http://schemas.microsoft.com/office/drawing/2010/main" val="0"/>
              </a:ext>
            </a:extLst>
          </a:blip>
          <a:srcRect l="9295" t="11728" r="72436" b="62711"/>
          <a:stretch/>
        </p:blipFill>
        <p:spPr bwMode="auto">
          <a:xfrm>
            <a:off x="4724401" y="4114800"/>
            <a:ext cx="3886200" cy="2590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15589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3053</TotalTime>
  <Words>929</Words>
  <Application>Microsoft Office PowerPoint</Application>
  <PresentationFormat>On-screen Show (4:3)</PresentationFormat>
  <Paragraphs>135</Paragraphs>
  <Slides>25</Slides>
  <Notes>14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What is ADC?</vt:lpstr>
      <vt:lpstr>Analog to Digital Conversion</vt:lpstr>
      <vt:lpstr>ADC Concepts</vt:lpstr>
      <vt:lpstr>ADC Pi Plus</vt:lpstr>
      <vt:lpstr>Features of ADC Pi Plus</vt:lpstr>
      <vt:lpstr>PowerPoint Presentation</vt:lpstr>
      <vt:lpstr>I2C Address bits selection</vt:lpstr>
      <vt:lpstr>The illustrations below show the four recommended configurations for your ADC Pi Plus and the associated I2C addresses.</vt:lpstr>
      <vt:lpstr>PowerPoint Presentation</vt:lpstr>
      <vt:lpstr>Handle with Care!</vt:lpstr>
      <vt:lpstr>ADC Pi layout, Input Ratings &amp; Specifications</vt:lpstr>
      <vt:lpstr>ADC Sample Rate</vt:lpstr>
      <vt:lpstr>Setting up the ADC Pi</vt:lpstr>
      <vt:lpstr>PowerPoint Presentation</vt:lpstr>
      <vt:lpstr>Connecting sensor to ADC Pi</vt:lpstr>
      <vt:lpstr>PowerPoint Presentation</vt:lpstr>
      <vt:lpstr>ADC Pi object Initialization</vt:lpstr>
      <vt:lpstr>Usage Functions:</vt:lpstr>
      <vt:lpstr>Modes of operation in ADC</vt:lpstr>
      <vt:lpstr>LM35 Precision Centigrade Temperature Sensor  and TLC272 Dual Operational Amplifier  </vt:lpstr>
      <vt:lpstr>PowerPoint Presentation</vt:lpstr>
      <vt:lpstr>HIH 4000 - Relative Humidity Sensor </vt:lpstr>
      <vt:lpstr>PowerPoint Presentation</vt:lpstr>
      <vt:lpstr>Practice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28</cp:revision>
  <dcterms:created xsi:type="dcterms:W3CDTF">2016-09-13T01:30:37Z</dcterms:created>
  <dcterms:modified xsi:type="dcterms:W3CDTF">2016-09-15T04:39:44Z</dcterms:modified>
</cp:coreProperties>
</file>