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76" r:id="rId5"/>
    <p:sldId id="259" r:id="rId6"/>
    <p:sldId id="260" r:id="rId7"/>
    <p:sldId id="261" r:id="rId8"/>
    <p:sldId id="262" r:id="rId9"/>
    <p:sldId id="264" r:id="rId10"/>
    <p:sldId id="265" r:id="rId11"/>
    <p:sldId id="266" r:id="rId12"/>
    <p:sldId id="268" r:id="rId13"/>
    <p:sldId id="269" r:id="rId14"/>
    <p:sldId id="271" r:id="rId15"/>
    <p:sldId id="270" r:id="rId16"/>
    <p:sldId id="272" r:id="rId17"/>
    <p:sldId id="273" r:id="rId18"/>
    <p:sldId id="263" r:id="rId19"/>
    <p:sldId id="275" r:id="rId20"/>
    <p:sldId id="267"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625215-0DCF-4B0A-A6B1-341BAE1D0B3E}" type="datetimeFigureOut">
              <a:rPr lang="en-US" smtClean="0"/>
              <a:t>9/15/2016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395B31-70DB-4095-BBCE-C7CC7735706C}" type="slidenum">
              <a:rPr lang="en-US" smtClean="0"/>
              <a:t>‹#›</a:t>
            </a:fld>
            <a:endParaRPr lang="en-US"/>
          </a:p>
        </p:txBody>
      </p:sp>
    </p:spTree>
    <p:extLst>
      <p:ext uri="{BB962C8B-B14F-4D97-AF65-F5344CB8AC3E}">
        <p14:creationId xmlns:p14="http://schemas.microsoft.com/office/powerpoint/2010/main" val="2245914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http://www.slideshare.net/nipunmaster/a-seminar-report-on-raspberry-pi</a:t>
            </a:r>
            <a:endParaRPr lang="en-US" dirty="0"/>
          </a:p>
        </p:txBody>
      </p:sp>
      <p:sp>
        <p:nvSpPr>
          <p:cNvPr id="4" name="Slide Number Placeholder 3"/>
          <p:cNvSpPr>
            <a:spLocks noGrp="1"/>
          </p:cNvSpPr>
          <p:nvPr>
            <p:ph type="sldNum" sz="quarter" idx="10"/>
          </p:nvPr>
        </p:nvSpPr>
        <p:spPr/>
        <p:txBody>
          <a:bodyPr/>
          <a:lstStyle/>
          <a:p>
            <a:fld id="{11395B31-70DB-4095-BBCE-C7CC7735706C}" type="slidenum">
              <a:rPr lang="en-US" smtClean="0"/>
              <a:t>4</a:t>
            </a:fld>
            <a:endParaRPr lang="en-US"/>
          </a:p>
        </p:txBody>
      </p:sp>
    </p:spTree>
    <p:extLst>
      <p:ext uri="{BB962C8B-B14F-4D97-AF65-F5344CB8AC3E}">
        <p14:creationId xmlns:p14="http://schemas.microsoft.com/office/powerpoint/2010/main" val="2237396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http://wiringpi.com/</a:t>
            </a:r>
          </a:p>
          <a:p>
            <a:r>
              <a:rPr lang="en-US" dirty="0" smtClean="0"/>
              <a:t>https://learn.sparkfun.com/tutorials/raspberry-gpio/python-rpigpio-api</a:t>
            </a:r>
            <a:endParaRPr lang="en-US" dirty="0"/>
          </a:p>
        </p:txBody>
      </p:sp>
      <p:sp>
        <p:nvSpPr>
          <p:cNvPr id="4" name="Slide Number Placeholder 3"/>
          <p:cNvSpPr>
            <a:spLocks noGrp="1"/>
          </p:cNvSpPr>
          <p:nvPr>
            <p:ph type="sldNum" sz="quarter" idx="10"/>
          </p:nvPr>
        </p:nvSpPr>
        <p:spPr/>
        <p:txBody>
          <a:bodyPr/>
          <a:lstStyle/>
          <a:p>
            <a:fld id="{11395B31-70DB-4095-BBCE-C7CC7735706C}" type="slidenum">
              <a:rPr lang="en-US" smtClean="0"/>
              <a:t>6</a:t>
            </a:fld>
            <a:endParaRPr lang="en-US"/>
          </a:p>
        </p:txBody>
      </p:sp>
    </p:spTree>
    <p:extLst>
      <p:ext uri="{BB962C8B-B14F-4D97-AF65-F5344CB8AC3E}">
        <p14:creationId xmlns:p14="http://schemas.microsoft.com/office/powerpoint/2010/main" val="3420457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http://raspberry.io/projects/view/reading-and-writing-from-gpio-ports-from-python/</a:t>
            </a:r>
          </a:p>
          <a:p>
            <a:endParaRPr lang="en-US" dirty="0"/>
          </a:p>
        </p:txBody>
      </p:sp>
      <p:sp>
        <p:nvSpPr>
          <p:cNvPr id="4" name="Slide Number Placeholder 3"/>
          <p:cNvSpPr>
            <a:spLocks noGrp="1"/>
          </p:cNvSpPr>
          <p:nvPr>
            <p:ph type="sldNum" sz="quarter" idx="10"/>
          </p:nvPr>
        </p:nvSpPr>
        <p:spPr/>
        <p:txBody>
          <a:bodyPr/>
          <a:lstStyle/>
          <a:p>
            <a:fld id="{11395B31-70DB-4095-BBCE-C7CC7735706C}" type="slidenum">
              <a:rPr lang="en-US" smtClean="0"/>
              <a:t>19</a:t>
            </a:fld>
            <a:endParaRPr lang="en-US"/>
          </a:p>
        </p:txBody>
      </p:sp>
    </p:spTree>
    <p:extLst>
      <p:ext uri="{BB962C8B-B14F-4D97-AF65-F5344CB8AC3E}">
        <p14:creationId xmlns:p14="http://schemas.microsoft.com/office/powerpoint/2010/main" val="1135182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More examples for practice:</a:t>
            </a:r>
          </a:p>
          <a:p>
            <a:r>
              <a:rPr lang="en-US" dirty="0" smtClean="0"/>
              <a:t>http://raspi.tv/2013/rpi-gpio-basics-4-setting-up-rpi-gpio-numbering-systems-and-inputs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http://raspberry.io/projects/view/reading-and-writing-from-gpio-ports-from-python/</a:t>
            </a:r>
          </a:p>
          <a:p>
            <a:endParaRPr lang="en-US" dirty="0"/>
          </a:p>
        </p:txBody>
      </p:sp>
      <p:sp>
        <p:nvSpPr>
          <p:cNvPr id="4" name="Slide Number Placeholder 3"/>
          <p:cNvSpPr>
            <a:spLocks noGrp="1"/>
          </p:cNvSpPr>
          <p:nvPr>
            <p:ph type="sldNum" sz="quarter" idx="10"/>
          </p:nvPr>
        </p:nvSpPr>
        <p:spPr/>
        <p:txBody>
          <a:bodyPr/>
          <a:lstStyle/>
          <a:p>
            <a:fld id="{11395B31-70DB-4095-BBCE-C7CC7735706C}" type="slidenum">
              <a:rPr lang="en-US" smtClean="0"/>
              <a:t>20</a:t>
            </a:fld>
            <a:endParaRPr lang="en-US"/>
          </a:p>
        </p:txBody>
      </p:sp>
    </p:spTree>
    <p:extLst>
      <p:ext uri="{BB962C8B-B14F-4D97-AF65-F5344CB8AC3E}">
        <p14:creationId xmlns:p14="http://schemas.microsoft.com/office/powerpoint/2010/main" val="2626334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2A5EEB-8B48-4634-8601-7BEB30A30945}"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90B2E5-D658-4F4A-A301-9FA3CC6ED7E0}" type="slidenum">
              <a:rPr lang="en-US" smtClean="0"/>
              <a:t>‹#›</a:t>
            </a:fld>
            <a:endParaRPr lang="en-US"/>
          </a:p>
        </p:txBody>
      </p:sp>
    </p:spTree>
    <p:extLst>
      <p:ext uri="{BB962C8B-B14F-4D97-AF65-F5344CB8AC3E}">
        <p14:creationId xmlns:p14="http://schemas.microsoft.com/office/powerpoint/2010/main" val="3407932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2A5EEB-8B48-4634-8601-7BEB30A30945}"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90B2E5-D658-4F4A-A301-9FA3CC6ED7E0}" type="slidenum">
              <a:rPr lang="en-US" smtClean="0"/>
              <a:t>‹#›</a:t>
            </a:fld>
            <a:endParaRPr lang="en-US"/>
          </a:p>
        </p:txBody>
      </p:sp>
    </p:spTree>
    <p:extLst>
      <p:ext uri="{BB962C8B-B14F-4D97-AF65-F5344CB8AC3E}">
        <p14:creationId xmlns:p14="http://schemas.microsoft.com/office/powerpoint/2010/main" val="760529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2A5EEB-8B48-4634-8601-7BEB30A30945}"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90B2E5-D658-4F4A-A301-9FA3CC6ED7E0}" type="slidenum">
              <a:rPr lang="en-US" smtClean="0"/>
              <a:t>‹#›</a:t>
            </a:fld>
            <a:endParaRPr lang="en-US"/>
          </a:p>
        </p:txBody>
      </p:sp>
    </p:spTree>
    <p:extLst>
      <p:ext uri="{BB962C8B-B14F-4D97-AF65-F5344CB8AC3E}">
        <p14:creationId xmlns:p14="http://schemas.microsoft.com/office/powerpoint/2010/main" val="2971333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2A5EEB-8B48-4634-8601-7BEB30A30945}"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90B2E5-D658-4F4A-A301-9FA3CC6ED7E0}" type="slidenum">
              <a:rPr lang="en-US" smtClean="0"/>
              <a:t>‹#›</a:t>
            </a:fld>
            <a:endParaRPr lang="en-US"/>
          </a:p>
        </p:txBody>
      </p:sp>
    </p:spTree>
    <p:extLst>
      <p:ext uri="{BB962C8B-B14F-4D97-AF65-F5344CB8AC3E}">
        <p14:creationId xmlns:p14="http://schemas.microsoft.com/office/powerpoint/2010/main" val="246779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2A5EEB-8B48-4634-8601-7BEB30A30945}" type="datetimeFigureOut">
              <a:rPr lang="en-US" smtClean="0"/>
              <a:t>9/15/2016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90B2E5-D658-4F4A-A301-9FA3CC6ED7E0}" type="slidenum">
              <a:rPr lang="en-US" smtClean="0"/>
              <a:t>‹#›</a:t>
            </a:fld>
            <a:endParaRPr lang="en-US"/>
          </a:p>
        </p:txBody>
      </p:sp>
    </p:spTree>
    <p:extLst>
      <p:ext uri="{BB962C8B-B14F-4D97-AF65-F5344CB8AC3E}">
        <p14:creationId xmlns:p14="http://schemas.microsoft.com/office/powerpoint/2010/main" val="606012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2A5EEB-8B48-4634-8601-7BEB30A30945}" type="datetimeFigureOut">
              <a:rPr lang="en-US" smtClean="0"/>
              <a:t>9/15/2016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90B2E5-D658-4F4A-A301-9FA3CC6ED7E0}" type="slidenum">
              <a:rPr lang="en-US" smtClean="0"/>
              <a:t>‹#›</a:t>
            </a:fld>
            <a:endParaRPr lang="en-US"/>
          </a:p>
        </p:txBody>
      </p:sp>
    </p:spTree>
    <p:extLst>
      <p:ext uri="{BB962C8B-B14F-4D97-AF65-F5344CB8AC3E}">
        <p14:creationId xmlns:p14="http://schemas.microsoft.com/office/powerpoint/2010/main" val="3936840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2A5EEB-8B48-4634-8601-7BEB30A30945}" type="datetimeFigureOut">
              <a:rPr lang="en-US" smtClean="0"/>
              <a:t>9/15/2016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90B2E5-D658-4F4A-A301-9FA3CC6ED7E0}" type="slidenum">
              <a:rPr lang="en-US" smtClean="0"/>
              <a:t>‹#›</a:t>
            </a:fld>
            <a:endParaRPr lang="en-US"/>
          </a:p>
        </p:txBody>
      </p:sp>
    </p:spTree>
    <p:extLst>
      <p:ext uri="{BB962C8B-B14F-4D97-AF65-F5344CB8AC3E}">
        <p14:creationId xmlns:p14="http://schemas.microsoft.com/office/powerpoint/2010/main" val="4017172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2A5EEB-8B48-4634-8601-7BEB30A30945}" type="datetimeFigureOut">
              <a:rPr lang="en-US" smtClean="0"/>
              <a:t>9/15/2016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90B2E5-D658-4F4A-A301-9FA3CC6ED7E0}" type="slidenum">
              <a:rPr lang="en-US" smtClean="0"/>
              <a:t>‹#›</a:t>
            </a:fld>
            <a:endParaRPr lang="en-US"/>
          </a:p>
        </p:txBody>
      </p:sp>
    </p:spTree>
    <p:extLst>
      <p:ext uri="{BB962C8B-B14F-4D97-AF65-F5344CB8AC3E}">
        <p14:creationId xmlns:p14="http://schemas.microsoft.com/office/powerpoint/2010/main" val="2121546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2A5EEB-8B48-4634-8601-7BEB30A30945}" type="datetimeFigureOut">
              <a:rPr lang="en-US" smtClean="0"/>
              <a:t>9/15/2016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90B2E5-D658-4F4A-A301-9FA3CC6ED7E0}" type="slidenum">
              <a:rPr lang="en-US" smtClean="0"/>
              <a:t>‹#›</a:t>
            </a:fld>
            <a:endParaRPr lang="en-US"/>
          </a:p>
        </p:txBody>
      </p:sp>
    </p:spTree>
    <p:extLst>
      <p:ext uri="{BB962C8B-B14F-4D97-AF65-F5344CB8AC3E}">
        <p14:creationId xmlns:p14="http://schemas.microsoft.com/office/powerpoint/2010/main" val="343790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2A5EEB-8B48-4634-8601-7BEB30A30945}" type="datetimeFigureOut">
              <a:rPr lang="en-US" smtClean="0"/>
              <a:t>9/15/2016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90B2E5-D658-4F4A-A301-9FA3CC6ED7E0}" type="slidenum">
              <a:rPr lang="en-US" smtClean="0"/>
              <a:t>‹#›</a:t>
            </a:fld>
            <a:endParaRPr lang="en-US"/>
          </a:p>
        </p:txBody>
      </p:sp>
    </p:spTree>
    <p:extLst>
      <p:ext uri="{BB962C8B-B14F-4D97-AF65-F5344CB8AC3E}">
        <p14:creationId xmlns:p14="http://schemas.microsoft.com/office/powerpoint/2010/main" val="827352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2A5EEB-8B48-4634-8601-7BEB30A30945}" type="datetimeFigureOut">
              <a:rPr lang="en-US" smtClean="0"/>
              <a:t>9/15/2016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90B2E5-D658-4F4A-A301-9FA3CC6ED7E0}" type="slidenum">
              <a:rPr lang="en-US" smtClean="0"/>
              <a:t>‹#›</a:t>
            </a:fld>
            <a:endParaRPr lang="en-US"/>
          </a:p>
        </p:txBody>
      </p:sp>
    </p:spTree>
    <p:extLst>
      <p:ext uri="{BB962C8B-B14F-4D97-AF65-F5344CB8AC3E}">
        <p14:creationId xmlns:p14="http://schemas.microsoft.com/office/powerpoint/2010/main" val="3517905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A5EEB-8B48-4634-8601-7BEB30A30945}" type="datetimeFigureOut">
              <a:rPr lang="en-US" smtClean="0"/>
              <a:t>9/15/2016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90B2E5-D658-4F4A-A301-9FA3CC6ED7E0}" type="slidenum">
              <a:rPr lang="en-US" smtClean="0"/>
              <a:t>‹#›</a:t>
            </a:fld>
            <a:endParaRPr lang="en-US"/>
          </a:p>
        </p:txBody>
      </p:sp>
    </p:spTree>
    <p:extLst>
      <p:ext uri="{BB962C8B-B14F-4D97-AF65-F5344CB8AC3E}">
        <p14:creationId xmlns:p14="http://schemas.microsoft.com/office/powerpoint/2010/main" val="376915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i="1" dirty="0" smtClean="0">
                <a:solidFill>
                  <a:srgbClr val="C00000"/>
                </a:solidFill>
              </a:rPr>
              <a:t>Raspberry Pi </a:t>
            </a:r>
            <a:br>
              <a:rPr lang="en-US" sz="4800" b="1" i="1" dirty="0" smtClean="0">
                <a:solidFill>
                  <a:srgbClr val="C00000"/>
                </a:solidFill>
              </a:rPr>
            </a:br>
            <a:r>
              <a:rPr lang="en-US" sz="4800" b="1" i="1" dirty="0" smtClean="0">
                <a:solidFill>
                  <a:srgbClr val="C00000"/>
                </a:solidFill>
              </a:rPr>
              <a:t>Digital I/O in Raspberry Pi</a:t>
            </a:r>
            <a:endParaRPr lang="en-US" sz="4800" b="1" i="1" dirty="0">
              <a:solidFill>
                <a:srgbClr val="C00000"/>
              </a:solidFill>
            </a:endParaRPr>
          </a:p>
        </p:txBody>
      </p:sp>
      <p:pic>
        <p:nvPicPr>
          <p:cNvPr id="4" name="Picture 2" descr="C:\Users\Praveen\Downloads\Rasp_turn_around.gif"/>
          <p:cNvPicPr>
            <a:picLocks noChangeAspect="1" noChangeArrowheads="1" noCrop="1"/>
          </p:cNvPicPr>
          <p:nvPr/>
        </p:nvPicPr>
        <p:blipFill>
          <a:blip r:embed="rId2" cstate="print"/>
          <a:srcRect/>
          <a:stretch>
            <a:fillRect/>
          </a:stretch>
        </p:blipFill>
        <p:spPr bwMode="auto">
          <a:xfrm>
            <a:off x="3810000" y="3352800"/>
            <a:ext cx="1828800" cy="1828800"/>
          </a:xfrm>
          <a:prstGeom prst="rect">
            <a:avLst/>
          </a:prstGeom>
          <a:noFill/>
        </p:spPr>
      </p:pic>
    </p:spTree>
    <p:extLst>
      <p:ext uri="{BB962C8B-B14F-4D97-AF65-F5344CB8AC3E}">
        <p14:creationId xmlns:p14="http://schemas.microsoft.com/office/powerpoint/2010/main" val="2855855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1143000"/>
          </a:xfrm>
        </p:spPr>
        <p:txBody>
          <a:bodyPr>
            <a:normAutofit fontScale="90000"/>
          </a:bodyPr>
          <a:lstStyle/>
          <a:p>
            <a:r>
              <a:rPr lang="en-US" b="1" dirty="0">
                <a:latin typeface="Times New Roman" pitchFamily="18" charset="0"/>
                <a:cs typeface="Times New Roman" pitchFamily="18" charset="0"/>
              </a:rPr>
              <a:t>BCM Vs. Board Mode </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(Raspberry Pi model A-old version)</a:t>
            </a:r>
            <a:endParaRPr lang="en-US" b="1"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924800" cy="4571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3213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1143000"/>
            <a:ext cx="762000" cy="5334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191000" y="1143000"/>
            <a:ext cx="1600200" cy="646331"/>
          </a:xfrm>
          <a:prstGeom prst="rect">
            <a:avLst/>
          </a:prstGeom>
          <a:noFill/>
        </p:spPr>
        <p:txBody>
          <a:bodyPr wrap="square" rtlCol="0">
            <a:spAutoFit/>
          </a:bodyPr>
          <a:lstStyle/>
          <a:p>
            <a:r>
              <a:rPr lang="en-US" b="1" dirty="0" smtClean="0"/>
              <a:t>GPIO.BOARD MODE</a:t>
            </a:r>
            <a:endParaRPr lang="en-US" b="1" dirty="0"/>
          </a:p>
        </p:txBody>
      </p:sp>
      <p:sp>
        <p:nvSpPr>
          <p:cNvPr id="7" name="TextBox 6"/>
          <p:cNvSpPr txBox="1"/>
          <p:nvPr/>
        </p:nvSpPr>
        <p:spPr>
          <a:xfrm>
            <a:off x="4343400" y="2971800"/>
            <a:ext cx="1524000" cy="646331"/>
          </a:xfrm>
          <a:prstGeom prst="rect">
            <a:avLst/>
          </a:prstGeom>
          <a:noFill/>
        </p:spPr>
        <p:txBody>
          <a:bodyPr wrap="square" rtlCol="0">
            <a:spAutoFit/>
          </a:bodyPr>
          <a:lstStyle/>
          <a:p>
            <a:r>
              <a:rPr lang="en-US" b="1" dirty="0" smtClean="0"/>
              <a:t>GPIO.BCM MODE</a:t>
            </a:r>
            <a:endParaRPr lang="en-US" b="1" dirty="0"/>
          </a:p>
        </p:txBody>
      </p:sp>
      <p:sp>
        <p:nvSpPr>
          <p:cNvPr id="10" name="Rectangle 9"/>
          <p:cNvSpPr/>
          <p:nvPr/>
        </p:nvSpPr>
        <p:spPr>
          <a:xfrm>
            <a:off x="609600" y="1143000"/>
            <a:ext cx="1066800" cy="5334000"/>
          </a:xfrm>
          <a:prstGeom prst="rect">
            <a:avLst/>
          </a:prstGeom>
          <a:no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438400" y="1156855"/>
            <a:ext cx="1066800" cy="5334000"/>
          </a:xfrm>
          <a:prstGeom prst="rect">
            <a:avLst/>
          </a:prstGeom>
          <a:no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a:spLocks noGrp="1"/>
          </p:cNvSpPr>
          <p:nvPr>
            <p:ph type="title"/>
          </p:nvPr>
        </p:nvSpPr>
        <p:spPr>
          <a:xfrm>
            <a:off x="381000" y="-85498"/>
            <a:ext cx="8763000" cy="1143000"/>
          </a:xfrm>
        </p:spPr>
        <p:txBody>
          <a:bodyPr>
            <a:normAutofit fontScale="90000"/>
          </a:bodyPr>
          <a:lstStyle/>
          <a:p>
            <a:r>
              <a:rPr lang="en-US" b="1" dirty="0">
                <a:latin typeface="Times New Roman" pitchFamily="18" charset="0"/>
                <a:cs typeface="Times New Roman" pitchFamily="18" charset="0"/>
              </a:rPr>
              <a:t>BCM Vs. Board </a:t>
            </a:r>
            <a:r>
              <a:rPr lang="en-US" b="1" dirty="0" smtClean="0">
                <a:latin typeface="Times New Roman" pitchFamily="18" charset="0"/>
                <a:cs typeface="Times New Roman" pitchFamily="18" charset="0"/>
              </a:rPr>
              <a:t>Mode (</a:t>
            </a:r>
            <a:r>
              <a:rPr lang="en-US" b="1" dirty="0" err="1" smtClean="0">
                <a:latin typeface="Times New Roman" pitchFamily="18" charset="0"/>
                <a:cs typeface="Times New Roman" pitchFamily="18" charset="0"/>
              </a:rPr>
              <a:t>RPi</a:t>
            </a:r>
            <a:r>
              <a:rPr lang="en-US" b="1" dirty="0" smtClean="0">
                <a:latin typeface="Times New Roman" pitchFamily="18" charset="0"/>
                <a:cs typeface="Times New Roman" pitchFamily="18" charset="0"/>
              </a:rPr>
              <a:t> model 3 B) </a:t>
            </a:r>
            <a:endParaRPr lang="en-US" b="1" dirty="0">
              <a:latin typeface="Times New Roman" pitchFamily="18" charset="0"/>
              <a:cs typeface="Times New Roman" pitchFamily="18" charset="0"/>
            </a:endParaRPr>
          </a:p>
        </p:txBody>
      </p:sp>
      <p:sp>
        <p:nvSpPr>
          <p:cNvPr id="18" name="Content Placeholder 2"/>
          <p:cNvSpPr txBox="1">
            <a:spLocks/>
          </p:cNvSpPr>
          <p:nvPr/>
        </p:nvSpPr>
        <p:spPr>
          <a:xfrm>
            <a:off x="5867400" y="1156856"/>
            <a:ext cx="3200400" cy="40247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smtClean="0">
                <a:latin typeface="Times New Roman" pitchFamily="18" charset="0"/>
                <a:cs typeface="Times New Roman" pitchFamily="18" charset="0"/>
              </a:rPr>
              <a:t>Use </a:t>
            </a:r>
            <a:r>
              <a:rPr lang="en-US" sz="2400" dirty="0">
                <a:latin typeface="Times New Roman" pitchFamily="18" charset="0"/>
                <a:cs typeface="Times New Roman" pitchFamily="18" charset="0"/>
              </a:rPr>
              <a:t>the </a:t>
            </a:r>
            <a:r>
              <a:rPr lang="en-US" sz="2400" b="1" dirty="0" err="1">
                <a:latin typeface="Times New Roman" pitchFamily="18" charset="0"/>
                <a:cs typeface="Times New Roman" pitchFamily="18" charset="0"/>
              </a:rPr>
              <a:t>setmode</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function to specify which number system is being </a:t>
            </a:r>
            <a:r>
              <a:rPr lang="en-US" sz="2400" dirty="0" smtClean="0">
                <a:latin typeface="Times New Roman" pitchFamily="18" charset="0"/>
                <a:cs typeface="Times New Roman" pitchFamily="18" charset="0"/>
              </a:rPr>
              <a:t>used. </a:t>
            </a:r>
            <a:r>
              <a:rPr lang="en-US" sz="2400" b="1" dirty="0" smtClean="0">
                <a:latin typeface="Times New Roman" pitchFamily="18" charset="0"/>
                <a:cs typeface="Times New Roman" pitchFamily="18" charset="0"/>
              </a:rPr>
              <a:t>Example:</a:t>
            </a:r>
          </a:p>
          <a:p>
            <a:pPr marL="0" indent="0" algn="just">
              <a:buNone/>
            </a:pPr>
            <a:endParaRPr lang="en-US" sz="2400" b="1" dirty="0">
              <a:latin typeface="Times New Roman" pitchFamily="18" charset="0"/>
              <a:cs typeface="Times New Roman" pitchFamily="18" charset="0"/>
            </a:endParaRPr>
          </a:p>
          <a:p>
            <a:pPr algn="just"/>
            <a:r>
              <a:rPr lang="en-US" sz="2400" b="1" dirty="0" err="1">
                <a:latin typeface="Times New Roman" pitchFamily="18" charset="0"/>
                <a:cs typeface="Times New Roman" pitchFamily="18" charset="0"/>
              </a:rPr>
              <a:t>GPIO.setmode</a:t>
            </a:r>
            <a:r>
              <a:rPr lang="en-US" sz="2400" b="1" dirty="0">
                <a:latin typeface="Times New Roman" pitchFamily="18" charset="0"/>
                <a:cs typeface="Times New Roman" pitchFamily="18" charset="0"/>
              </a:rPr>
              <a:t> (GPIO.BOARD)</a:t>
            </a:r>
          </a:p>
          <a:p>
            <a:pPr marL="400050" lvl="1" indent="0">
              <a:buFont typeface="Arial" pitchFamily="34" charset="0"/>
              <a:buNone/>
            </a:pPr>
            <a:endParaRPr lang="en-US" dirty="0"/>
          </a:p>
        </p:txBody>
      </p:sp>
      <p:pic>
        <p:nvPicPr>
          <p:cNvPr id="31" name="Picture 30" descr="GPIO pin numbering diagram"/>
          <p:cNvPicPr/>
          <p:nvPr/>
        </p:nvPicPr>
        <p:blipFill rotWithShape="1">
          <a:blip r:embed="rId2">
            <a:extLst>
              <a:ext uri="{28A0092B-C50C-407E-A947-70E740481C1C}">
                <a14:useLocalDpi xmlns:a14="http://schemas.microsoft.com/office/drawing/2010/main" val="0"/>
              </a:ext>
            </a:extLst>
          </a:blip>
          <a:srcRect l="1561" t="6801" r="2939" b="6487"/>
          <a:stretch/>
        </p:blipFill>
        <p:spPr bwMode="auto">
          <a:xfrm rot="5400000">
            <a:off x="-613065" y="2434935"/>
            <a:ext cx="5333999" cy="2750129"/>
          </a:xfrm>
          <a:prstGeom prst="rect">
            <a:avLst/>
          </a:prstGeom>
          <a:noFill/>
          <a:ln>
            <a:noFill/>
          </a:ln>
        </p:spPr>
      </p:pic>
      <p:cxnSp>
        <p:nvCxnSpPr>
          <p:cNvPr id="14" name="Straight Arrow Connector 13"/>
          <p:cNvCxnSpPr/>
          <p:nvPr/>
        </p:nvCxnSpPr>
        <p:spPr>
          <a:xfrm>
            <a:off x="1295400" y="3294965"/>
            <a:ext cx="3200400" cy="3231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 name="Straight Arrow Connector 7"/>
          <p:cNvCxnSpPr>
            <a:endCxn id="5" idx="1"/>
          </p:cNvCxnSpPr>
          <p:nvPr/>
        </p:nvCxnSpPr>
        <p:spPr>
          <a:xfrm>
            <a:off x="2033153" y="1466166"/>
            <a:ext cx="215784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2895600" y="3156466"/>
            <a:ext cx="14478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42543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534400" cy="1143000"/>
          </a:xfrm>
        </p:spPr>
        <p:txBody>
          <a:bodyPr>
            <a:normAutofit fontScale="90000"/>
          </a:bodyPr>
          <a:lstStyle/>
          <a:p>
            <a:r>
              <a:rPr lang="en-US" sz="4900" b="1" dirty="0">
                <a:latin typeface="Times New Roman" pitchFamily="18" charset="0"/>
                <a:cs typeface="Times New Roman" pitchFamily="18" charset="0"/>
              </a:rPr>
              <a:t>Setting up pins as Input or Output</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Declare a “pin mode” before you can use a pin as either an input or output. To set a pin mode, use the </a:t>
            </a:r>
            <a:r>
              <a:rPr lang="en-US" sz="2400" b="1" dirty="0">
                <a:latin typeface="Times New Roman" pitchFamily="18" charset="0"/>
                <a:cs typeface="Times New Roman" pitchFamily="18" charset="0"/>
              </a:rPr>
              <a:t>setup([pin], [GPIO.IN, GPIO.OUT] function</a:t>
            </a:r>
            <a:r>
              <a:rPr lang="en-US" sz="2400" dirty="0">
                <a:latin typeface="Times New Roman" pitchFamily="18" charset="0"/>
                <a:cs typeface="Times New Roman" pitchFamily="18" charset="0"/>
              </a:rPr>
              <a:t>. So, if you want to set pin 18 as an output, for example, write:</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775364"/>
            <a:ext cx="6324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4155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8229600" cy="1143000"/>
          </a:xfrm>
        </p:spPr>
        <p:txBody>
          <a:bodyPr>
            <a:normAutofit/>
          </a:bodyPr>
          <a:lstStyle/>
          <a:p>
            <a:r>
              <a:rPr lang="en-US" b="1" dirty="0">
                <a:latin typeface="Times New Roman" pitchFamily="18" charset="0"/>
                <a:cs typeface="Times New Roman" pitchFamily="18" charset="0"/>
              </a:rPr>
              <a:t>Setting up Pin Mode</a:t>
            </a:r>
          </a:p>
        </p:txBody>
      </p:sp>
      <p:sp>
        <p:nvSpPr>
          <p:cNvPr id="3" name="Content Placeholder 2"/>
          <p:cNvSpPr>
            <a:spLocks noGrp="1"/>
          </p:cNvSpPr>
          <p:nvPr>
            <p:ph idx="1"/>
          </p:nvPr>
        </p:nvSpPr>
        <p:spPr/>
        <p:txBody>
          <a:bodyPr/>
          <a:lstStyle/>
          <a:p>
            <a:r>
              <a:rPr lang="en-US" dirty="0" smtClean="0"/>
              <a:t>Taking the following example: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19155354"/>
              </p:ext>
            </p:extLst>
          </p:nvPr>
        </p:nvGraphicFramePr>
        <p:xfrm>
          <a:off x="158800" y="2743200"/>
          <a:ext cx="5791200" cy="3733800"/>
        </p:xfrm>
        <a:graphic>
          <a:graphicData uri="http://schemas.openxmlformats.org/drawingml/2006/table">
            <a:tbl>
              <a:tblPr firstRow="1" firstCol="1" bandRow="1">
                <a:tableStyleId>{5C22544A-7EE6-4342-B048-85BDC9FD1C3A}</a:tableStyleId>
              </a:tblPr>
              <a:tblGrid>
                <a:gridCol w="2889060"/>
                <a:gridCol w="2902140"/>
              </a:tblGrid>
              <a:tr h="933450">
                <a:tc>
                  <a:txBody>
                    <a:bodyPr/>
                    <a:lstStyle/>
                    <a:p>
                      <a:pPr marL="0" marR="0" algn="just">
                        <a:lnSpc>
                          <a:spcPct val="107000"/>
                        </a:lnSpc>
                        <a:spcBef>
                          <a:spcPts val="0"/>
                        </a:spcBef>
                        <a:spcAft>
                          <a:spcPts val="0"/>
                        </a:spcAft>
                      </a:pPr>
                      <a:r>
                        <a:rPr lang="en-US" sz="1800" b="1" dirty="0">
                          <a:solidFill>
                            <a:schemeClr val="bg1"/>
                          </a:solidFill>
                          <a:effectLst/>
                        </a:rPr>
                        <a:t>In BCM mode</a:t>
                      </a:r>
                      <a:endParaRPr lang="en-US" sz="1600" b="1" dirty="0">
                        <a:solidFill>
                          <a:schemeClr val="bg1"/>
                        </a:solidFill>
                        <a:effectLst/>
                        <a:latin typeface="Calibri"/>
                        <a:ea typeface="Calibri"/>
                        <a:cs typeface="Arial"/>
                      </a:endParaRPr>
                    </a:p>
                  </a:txBody>
                  <a:tcPr marL="68580" marR="68580" marT="0" marB="0"/>
                </a:tc>
                <a:tc>
                  <a:txBody>
                    <a:bodyPr/>
                    <a:lstStyle/>
                    <a:p>
                      <a:pPr marL="0" marR="0" algn="just">
                        <a:lnSpc>
                          <a:spcPct val="107000"/>
                        </a:lnSpc>
                        <a:spcBef>
                          <a:spcPts val="0"/>
                        </a:spcBef>
                        <a:spcAft>
                          <a:spcPts val="0"/>
                        </a:spcAft>
                      </a:pPr>
                      <a:r>
                        <a:rPr lang="en-US" sz="1800" b="1" dirty="0">
                          <a:solidFill>
                            <a:schemeClr val="bg1"/>
                          </a:solidFill>
                          <a:effectLst/>
                        </a:rPr>
                        <a:t>In BOARD mode</a:t>
                      </a:r>
                      <a:endParaRPr lang="en-US" sz="1600" b="1" dirty="0">
                        <a:solidFill>
                          <a:schemeClr val="bg1"/>
                        </a:solidFill>
                        <a:effectLst/>
                        <a:latin typeface="Calibri"/>
                        <a:ea typeface="Calibri"/>
                        <a:cs typeface="Arial"/>
                      </a:endParaRPr>
                    </a:p>
                  </a:txBody>
                  <a:tcPr marL="68580" marR="68580" marT="0" marB="0"/>
                </a:tc>
              </a:tr>
              <a:tr h="933450">
                <a:tc>
                  <a:txBody>
                    <a:bodyPr/>
                    <a:lstStyle/>
                    <a:p>
                      <a:pPr marL="0" marR="0" algn="just">
                        <a:lnSpc>
                          <a:spcPct val="107000"/>
                        </a:lnSpc>
                        <a:spcBef>
                          <a:spcPts val="0"/>
                        </a:spcBef>
                        <a:spcAft>
                          <a:spcPts val="0"/>
                        </a:spcAft>
                      </a:pPr>
                      <a:r>
                        <a:rPr lang="en-US" sz="1800" b="1" dirty="0" err="1">
                          <a:effectLst/>
                        </a:rPr>
                        <a:t>GPIO.setmode</a:t>
                      </a:r>
                      <a:r>
                        <a:rPr lang="en-US" sz="1800" b="1" dirty="0">
                          <a:effectLst/>
                        </a:rPr>
                        <a:t>(GPIO.BCM)</a:t>
                      </a:r>
                      <a:endParaRPr lang="en-US" sz="1600" b="1" dirty="0">
                        <a:effectLst/>
                        <a:latin typeface="Calibri"/>
                        <a:ea typeface="Calibri"/>
                        <a:cs typeface="Arial"/>
                      </a:endParaRPr>
                    </a:p>
                  </a:txBody>
                  <a:tcPr marL="68580" marR="68580" marT="0" marB="0"/>
                </a:tc>
                <a:tc>
                  <a:txBody>
                    <a:bodyPr/>
                    <a:lstStyle/>
                    <a:p>
                      <a:pPr marL="0" marR="0" algn="just">
                        <a:lnSpc>
                          <a:spcPct val="107000"/>
                        </a:lnSpc>
                        <a:spcBef>
                          <a:spcPts val="0"/>
                        </a:spcBef>
                        <a:spcAft>
                          <a:spcPts val="0"/>
                        </a:spcAft>
                      </a:pPr>
                      <a:r>
                        <a:rPr lang="en-US" sz="1800" b="1" dirty="0" err="1">
                          <a:effectLst/>
                        </a:rPr>
                        <a:t>GPIO.setmode</a:t>
                      </a:r>
                      <a:r>
                        <a:rPr lang="en-US" sz="1800" b="1" dirty="0">
                          <a:effectLst/>
                        </a:rPr>
                        <a:t>(GPIO.BOARD)</a:t>
                      </a:r>
                      <a:endParaRPr lang="en-US" sz="1600" b="1" dirty="0">
                        <a:effectLst/>
                        <a:latin typeface="Calibri"/>
                        <a:ea typeface="Calibri"/>
                        <a:cs typeface="Arial"/>
                      </a:endParaRPr>
                    </a:p>
                  </a:txBody>
                  <a:tcPr marL="68580" marR="68580" marT="0" marB="0"/>
                </a:tc>
              </a:tr>
              <a:tr h="933450">
                <a:tc>
                  <a:txBody>
                    <a:bodyPr/>
                    <a:lstStyle/>
                    <a:p>
                      <a:pPr marL="0" marR="0" algn="just">
                        <a:lnSpc>
                          <a:spcPct val="107000"/>
                        </a:lnSpc>
                        <a:spcBef>
                          <a:spcPts val="0"/>
                        </a:spcBef>
                        <a:spcAft>
                          <a:spcPts val="0"/>
                        </a:spcAft>
                      </a:pPr>
                      <a:r>
                        <a:rPr lang="en-US" sz="1800" b="1">
                          <a:effectLst/>
                        </a:rPr>
                        <a:t>GPIO.setup(4,GPIO.OUT)</a:t>
                      </a:r>
                      <a:endParaRPr lang="en-US" sz="1600" b="1">
                        <a:effectLst/>
                        <a:latin typeface="Calibri"/>
                        <a:ea typeface="Calibri"/>
                        <a:cs typeface="Arial"/>
                      </a:endParaRPr>
                    </a:p>
                  </a:txBody>
                  <a:tcPr marL="68580" marR="68580" marT="0" marB="0"/>
                </a:tc>
                <a:tc>
                  <a:txBody>
                    <a:bodyPr/>
                    <a:lstStyle/>
                    <a:p>
                      <a:pPr marL="0" marR="0" algn="just">
                        <a:lnSpc>
                          <a:spcPct val="107000"/>
                        </a:lnSpc>
                        <a:spcBef>
                          <a:spcPts val="0"/>
                        </a:spcBef>
                        <a:spcAft>
                          <a:spcPts val="0"/>
                        </a:spcAft>
                      </a:pPr>
                      <a:r>
                        <a:rPr lang="en-US" sz="1800" b="1" dirty="0" err="1">
                          <a:effectLst/>
                        </a:rPr>
                        <a:t>GPIO.setup</a:t>
                      </a:r>
                      <a:r>
                        <a:rPr lang="en-US" sz="1800" b="1" dirty="0">
                          <a:effectLst/>
                        </a:rPr>
                        <a:t>(7,GPIO.OUT)</a:t>
                      </a:r>
                      <a:endParaRPr lang="en-US" sz="1600" b="1" dirty="0">
                        <a:effectLst/>
                        <a:latin typeface="Calibri"/>
                        <a:ea typeface="Calibri"/>
                        <a:cs typeface="Arial"/>
                      </a:endParaRPr>
                    </a:p>
                  </a:txBody>
                  <a:tcPr marL="68580" marR="68580" marT="0" marB="0"/>
                </a:tc>
              </a:tr>
              <a:tr h="933450">
                <a:tc>
                  <a:txBody>
                    <a:bodyPr/>
                    <a:lstStyle/>
                    <a:p>
                      <a:pPr marL="0" marR="0" algn="just">
                        <a:lnSpc>
                          <a:spcPct val="107000"/>
                        </a:lnSpc>
                        <a:spcBef>
                          <a:spcPts val="0"/>
                        </a:spcBef>
                        <a:spcAft>
                          <a:spcPts val="0"/>
                        </a:spcAft>
                      </a:pPr>
                      <a:r>
                        <a:rPr lang="en-US" sz="1800" b="1">
                          <a:effectLst/>
                        </a:rPr>
                        <a:t>GPIO.setup(14,GPIO.IN)</a:t>
                      </a:r>
                      <a:endParaRPr lang="en-US" sz="1600" b="1">
                        <a:effectLst/>
                        <a:latin typeface="Calibri"/>
                        <a:ea typeface="Calibri"/>
                        <a:cs typeface="Arial"/>
                      </a:endParaRPr>
                    </a:p>
                  </a:txBody>
                  <a:tcPr marL="68580" marR="68580" marT="0" marB="0"/>
                </a:tc>
                <a:tc>
                  <a:txBody>
                    <a:bodyPr/>
                    <a:lstStyle/>
                    <a:p>
                      <a:pPr marL="0" marR="0" algn="just">
                        <a:lnSpc>
                          <a:spcPct val="107000"/>
                        </a:lnSpc>
                        <a:spcBef>
                          <a:spcPts val="0"/>
                        </a:spcBef>
                        <a:spcAft>
                          <a:spcPts val="0"/>
                        </a:spcAft>
                      </a:pPr>
                      <a:r>
                        <a:rPr lang="en-US" sz="1800" b="1" dirty="0" err="1">
                          <a:effectLst/>
                        </a:rPr>
                        <a:t>GPIO.setup</a:t>
                      </a:r>
                      <a:r>
                        <a:rPr lang="en-US" sz="1800" b="1" dirty="0">
                          <a:effectLst/>
                        </a:rPr>
                        <a:t>(8,GPIO.IN)</a:t>
                      </a:r>
                      <a:endParaRPr lang="en-US" sz="1600" b="1" dirty="0">
                        <a:effectLst/>
                        <a:latin typeface="Calibri"/>
                        <a:ea typeface="Calibri"/>
                        <a:cs typeface="Arial"/>
                      </a:endParaRPr>
                    </a:p>
                  </a:txBody>
                  <a:tcPr marL="68580" marR="68580" marT="0" marB="0"/>
                </a:tc>
              </a:tr>
            </a:tbl>
          </a:graphicData>
        </a:graphic>
      </p:graphicFrame>
      <p:sp>
        <p:nvSpPr>
          <p:cNvPr id="5" name="Rectangle 1"/>
          <p:cNvSpPr>
            <a:spLocks noChangeArrowheads="1"/>
          </p:cNvSpPr>
          <p:nvPr/>
        </p:nvSpPr>
        <p:spPr bwMode="auto">
          <a:xfrm>
            <a:off x="304800" y="2162145"/>
            <a:ext cx="5645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 configure pin 7 as output and GPIO14 as input</a:t>
            </a:r>
            <a:endParaRPr kumimoji="0" lang="en-US" sz="3200" b="1" i="0" u="none" strike="noStrike" cap="none" normalizeH="0" baseline="0" dirty="0" smtClean="0">
              <a:ln>
                <a:noFill/>
              </a:ln>
              <a:solidFill>
                <a:schemeClr val="tx1"/>
              </a:solidFill>
              <a:effectLst/>
              <a:latin typeface="Arial" pitchFamily="34" charset="0"/>
              <a:cs typeface="Arial" pitchFamily="34" charset="0"/>
            </a:endParaRPr>
          </a:p>
        </p:txBody>
      </p:sp>
      <p:pic>
        <p:nvPicPr>
          <p:cNvPr id="7" name="Picture 6" descr="GPIO pin numbering diagram"/>
          <p:cNvPicPr/>
          <p:nvPr/>
        </p:nvPicPr>
        <p:blipFill rotWithShape="1">
          <a:blip r:embed="rId2">
            <a:extLst>
              <a:ext uri="{28A0092B-C50C-407E-A947-70E740481C1C}">
                <a14:useLocalDpi xmlns:a14="http://schemas.microsoft.com/office/drawing/2010/main" val="0"/>
              </a:ext>
            </a:extLst>
          </a:blip>
          <a:srcRect l="1561" t="6801" r="2939" b="6487"/>
          <a:stretch/>
        </p:blipFill>
        <p:spPr bwMode="auto">
          <a:xfrm rot="5400000">
            <a:off x="4488873" y="2189855"/>
            <a:ext cx="6677889" cy="2549237"/>
          </a:xfrm>
          <a:prstGeom prst="rect">
            <a:avLst/>
          </a:prstGeom>
          <a:noFill/>
          <a:ln>
            <a:noFill/>
          </a:ln>
        </p:spPr>
      </p:pic>
    </p:spTree>
    <p:extLst>
      <p:ext uri="{BB962C8B-B14F-4D97-AF65-F5344CB8AC3E}">
        <p14:creationId xmlns:p14="http://schemas.microsoft.com/office/powerpoint/2010/main" val="856687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dirty="0" smtClean="0">
                <a:latin typeface="Times New Roman" pitchFamily="18" charset="0"/>
                <a:cs typeface="Times New Roman" pitchFamily="18" charset="0"/>
              </a:rPr>
              <a:t>Inputs: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algn="just"/>
            <a:r>
              <a:rPr lang="en-US" sz="2800" dirty="0">
                <a:latin typeface="Times New Roman" pitchFamily="18" charset="0"/>
                <a:cs typeface="Times New Roman" pitchFamily="18" charset="0"/>
              </a:rPr>
              <a:t>If a pin is configured as an input, you can use the </a:t>
            </a:r>
            <a:r>
              <a:rPr lang="en-US" sz="2800" b="1" dirty="0" err="1">
                <a:latin typeface="Times New Roman" pitchFamily="18" charset="0"/>
                <a:cs typeface="Times New Roman" pitchFamily="18" charset="0"/>
              </a:rPr>
              <a:t>GPIO.input</a:t>
            </a:r>
            <a:r>
              <a:rPr lang="en-US" sz="2800" b="1" dirty="0">
                <a:latin typeface="Times New Roman" pitchFamily="18" charset="0"/>
                <a:cs typeface="Times New Roman" pitchFamily="18" charset="0"/>
              </a:rPr>
              <a:t>([pin])</a:t>
            </a:r>
            <a:r>
              <a:rPr lang="en-US" sz="2800" dirty="0">
                <a:latin typeface="Times New Roman" pitchFamily="18" charset="0"/>
                <a:cs typeface="Times New Roman" pitchFamily="18" charset="0"/>
              </a:rPr>
              <a:t> function to read its value in BCM/BOARD Mode. The input()function will return either a True or False indicating whether the pin is HIGH or LOW. You can use an </a:t>
            </a:r>
            <a:r>
              <a:rPr lang="en-US" sz="2800" dirty="0" err="1">
                <a:latin typeface="Times New Roman" pitchFamily="18" charset="0"/>
                <a:cs typeface="Times New Roman" pitchFamily="18" charset="0"/>
              </a:rPr>
              <a:t>ifstatement</a:t>
            </a:r>
            <a:r>
              <a:rPr lang="en-US" sz="2800" dirty="0">
                <a:latin typeface="Times New Roman" pitchFamily="18" charset="0"/>
                <a:cs typeface="Times New Roman" pitchFamily="18" charset="0"/>
              </a:rPr>
              <a:t> to test this, for example :</a:t>
            </a:r>
          </a:p>
          <a:p>
            <a:endParaRPr lang="en-US" dirty="0" smtClean="0"/>
          </a:p>
          <a:p>
            <a:endParaRPr lang="en-US" dirty="0" smtClean="0"/>
          </a:p>
          <a:p>
            <a:endParaRPr lang="en-US" dirty="0" smtClean="0"/>
          </a:p>
          <a:p>
            <a:endParaRPr lang="en-US" dirty="0"/>
          </a:p>
          <a:p>
            <a:pPr algn="just"/>
            <a:r>
              <a:rPr lang="en-US" sz="2800" dirty="0">
                <a:latin typeface="Times New Roman" pitchFamily="18" charset="0"/>
                <a:cs typeface="Times New Roman" pitchFamily="18" charset="0"/>
              </a:rPr>
              <a:t>will read pin 17 and print whether it’s being read as HIGH or LOW.</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584864"/>
            <a:ext cx="4800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0281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Digital Outputs:</a:t>
            </a:r>
          </a:p>
        </p:txBody>
      </p:sp>
      <p:sp>
        <p:nvSpPr>
          <p:cNvPr id="3" name="Content Placeholder 2"/>
          <p:cNvSpPr>
            <a:spLocks noGrp="1"/>
          </p:cNvSpPr>
          <p:nvPr>
            <p:ph idx="1"/>
          </p:nvPr>
        </p:nvSpPr>
        <p:spPr>
          <a:xfrm>
            <a:off x="457200" y="1600200"/>
            <a:ext cx="8686800" cy="4525963"/>
          </a:xfrm>
        </p:spPr>
        <p:txBody>
          <a:bodyPr>
            <a:normAutofit/>
          </a:bodyPr>
          <a:lstStyle/>
          <a:p>
            <a:pPr algn="just"/>
            <a:r>
              <a:rPr lang="en-US" sz="2600" dirty="0">
                <a:latin typeface="Times New Roman" pitchFamily="18" charset="0"/>
                <a:cs typeface="Times New Roman" pitchFamily="18" charset="0"/>
              </a:rPr>
              <a:t>To write a pin high or low, use the </a:t>
            </a:r>
            <a:r>
              <a:rPr lang="en-US" sz="2600" b="1" dirty="0" err="1">
                <a:latin typeface="Times New Roman" pitchFamily="18" charset="0"/>
                <a:cs typeface="Times New Roman" pitchFamily="18" charset="0"/>
              </a:rPr>
              <a:t>GPIO.output</a:t>
            </a:r>
            <a:r>
              <a:rPr lang="en-US" sz="2600" b="1" dirty="0">
                <a:latin typeface="Times New Roman" pitchFamily="18" charset="0"/>
                <a:cs typeface="Times New Roman" pitchFamily="18" charset="0"/>
              </a:rPr>
              <a:t>([pin], [GPIO.LOW/GPIO.HIGH]) function.</a:t>
            </a:r>
          </a:p>
          <a:p>
            <a:pPr algn="just"/>
            <a:r>
              <a:rPr lang="en-US" sz="2600" dirty="0">
                <a:latin typeface="Times New Roman" pitchFamily="18" charset="0"/>
                <a:cs typeface="Times New Roman" pitchFamily="18" charset="0"/>
              </a:rPr>
              <a:t> For example, if you want to set pin 18 high, write:</a:t>
            </a:r>
          </a:p>
          <a:p>
            <a:pPr marL="457200" lvl="1" indent="0">
              <a:buNone/>
            </a:pPr>
            <a:endParaRPr lang="en-US" dirty="0" smtClean="0"/>
          </a:p>
          <a:p>
            <a:pPr marL="457200" lvl="1" indent="0">
              <a:buNone/>
            </a:pPr>
            <a:endParaRPr lang="en-US" dirty="0"/>
          </a:p>
          <a:p>
            <a:pPr marL="457200" lvl="1" indent="0">
              <a:buNone/>
            </a:pPr>
            <a:endParaRPr lang="en-US" dirty="0" smtClean="0"/>
          </a:p>
          <a:p>
            <a:pPr algn="just"/>
            <a:r>
              <a:rPr lang="en-US" sz="2600" dirty="0">
                <a:latin typeface="Times New Roman" pitchFamily="18" charset="0"/>
                <a:cs typeface="Times New Roman" pitchFamily="18" charset="0"/>
              </a:rPr>
              <a:t>GPIO.HIGH will drive it to 3.3V, and GPIO.LOW will set it to 0V. Another alternative to GPIO.HIGH and GPIO.LOW,  is to use either 1/True,  or 0/False to set a pin value.</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00400"/>
            <a:ext cx="571499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4537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Delays</a:t>
            </a:r>
          </a:p>
        </p:txBody>
      </p:sp>
      <p:sp>
        <p:nvSpPr>
          <p:cNvPr id="3" name="Content Placeholder 2"/>
          <p:cNvSpPr>
            <a:spLocks noGrp="1"/>
          </p:cNvSpPr>
          <p:nvPr>
            <p:ph idx="1"/>
          </p:nvPr>
        </p:nvSpPr>
        <p:spPr/>
        <p:txBody>
          <a:bodyPr/>
          <a:lstStyle/>
          <a:p>
            <a:pPr algn="just"/>
            <a:r>
              <a:rPr lang="en-US" sz="2400" dirty="0">
                <a:latin typeface="Times New Roman" pitchFamily="18" charset="0"/>
                <a:cs typeface="Times New Roman" pitchFamily="18" charset="0"/>
              </a:rPr>
              <a:t>If you need to slow your Python script down, you can add delays. To incorporate delays into your script, you’ll need to include another module: time</a:t>
            </a:r>
          </a:p>
          <a:p>
            <a:endParaRPr lang="en-US" dirty="0" smtClean="0"/>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Use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time.sleep</a:t>
            </a:r>
            <a:r>
              <a:rPr lang="en-US" sz="2400" dirty="0">
                <a:latin typeface="Times New Roman" pitchFamily="18" charset="0"/>
                <a:cs typeface="Times New Roman" pitchFamily="18" charset="0"/>
              </a:rPr>
              <a:t>([seconds]) to give your script a rest. For example, to delay 250 milliseconds, write:</a:t>
            </a:r>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971800"/>
            <a:ext cx="4114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8127" y="4953000"/>
            <a:ext cx="4800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1508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Garbage Collecting</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Use the </a:t>
            </a:r>
            <a:r>
              <a:rPr lang="en-US" sz="2400" b="1" dirty="0">
                <a:latin typeface="Times New Roman" pitchFamily="18" charset="0"/>
                <a:cs typeface="Times New Roman" pitchFamily="18" charset="0"/>
              </a:rPr>
              <a:t>GPIO.cleanup()</a:t>
            </a:r>
            <a:r>
              <a:rPr lang="en-US" sz="2400" dirty="0">
                <a:latin typeface="Times New Roman" pitchFamily="18" charset="0"/>
                <a:cs typeface="Times New Roman" pitchFamily="18" charset="0"/>
              </a:rPr>
              <a:t> command at the end of your script to release any resources your script may be using</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It is not mandatory but a good </a:t>
            </a:r>
            <a:r>
              <a:rPr lang="en-US" sz="2400" dirty="0" smtClean="0">
                <a:latin typeface="Times New Roman" pitchFamily="18" charset="0"/>
                <a:cs typeface="Times New Roman" pitchFamily="18" charset="0"/>
              </a:rPr>
              <a:t>practice </a:t>
            </a:r>
            <a:r>
              <a:rPr lang="en-US" sz="2400" dirty="0">
                <a:latin typeface="Times New Roman" pitchFamily="18" charset="0"/>
                <a:cs typeface="Times New Roman" pitchFamily="18" charset="0"/>
              </a:rPr>
              <a:t>to cleanup for the next processes that might be using GPIOs</a:t>
            </a:r>
          </a:p>
        </p:txBody>
      </p:sp>
    </p:spTree>
    <p:extLst>
      <p:ext uri="{BB962C8B-B14F-4D97-AF65-F5344CB8AC3E}">
        <p14:creationId xmlns:p14="http://schemas.microsoft.com/office/powerpoint/2010/main" val="1277241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GPIO Basics Summary</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382000" cy="4996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1858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Handle with Care!</a:t>
            </a:r>
          </a:p>
        </p:txBody>
      </p:sp>
      <p:sp>
        <p:nvSpPr>
          <p:cNvPr id="3" name="Content Placeholder 2"/>
          <p:cNvSpPr>
            <a:spLocks noGrp="1"/>
          </p:cNvSpPr>
          <p:nvPr>
            <p:ph idx="1"/>
          </p:nvPr>
        </p:nvSpPr>
        <p:spPr/>
        <p:txBody>
          <a:bodyPr>
            <a:normAutofit/>
          </a:bodyPr>
          <a:lstStyle/>
          <a:p>
            <a:pPr algn="just"/>
            <a:r>
              <a:rPr lang="en-US" sz="2600" dirty="0">
                <a:latin typeface="Times New Roman" pitchFamily="18" charset="0"/>
                <a:cs typeface="Times New Roman" pitchFamily="18" charset="0"/>
              </a:rPr>
              <a:t>The two 5V supply pins on the breakout board are very useful for powering complex chips and sensors, but you must take care to never accidentally use them to directly interface with the GPIO pins. The GPIO system is only designed to handle 3.3V signals and anything higher will most likely damage your Raspberry Pi</a:t>
            </a:r>
            <a:r>
              <a:rPr lang="en-US" sz="2600" dirty="0" smtClean="0">
                <a:latin typeface="Times New Roman" pitchFamily="18" charset="0"/>
                <a:cs typeface="Times New Roman" pitchFamily="18" charset="0"/>
              </a:rPr>
              <a:t>.</a:t>
            </a:r>
          </a:p>
          <a:p>
            <a:pPr algn="just"/>
            <a:endParaRPr lang="en-US"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While </a:t>
            </a:r>
            <a:r>
              <a:rPr lang="en-US" sz="2600" dirty="0" smtClean="0">
                <a:latin typeface="Times New Roman" pitchFamily="18" charset="0"/>
                <a:cs typeface="Times New Roman" pitchFamily="18" charset="0"/>
              </a:rPr>
              <a:t>connecting the </a:t>
            </a:r>
            <a:r>
              <a:rPr lang="en-US" sz="2600" dirty="0">
                <a:latin typeface="Times New Roman" pitchFamily="18" charset="0"/>
                <a:cs typeface="Times New Roman" pitchFamily="18" charset="0"/>
              </a:rPr>
              <a:t>Hardware, double check the connections and then power it up. Raspberry Pi GPIO’s are not 5V </a:t>
            </a:r>
            <a:r>
              <a:rPr lang="en-US" sz="2600" dirty="0" smtClean="0">
                <a:latin typeface="Times New Roman" pitchFamily="18" charset="0"/>
                <a:cs typeface="Times New Roman" pitchFamily="18" charset="0"/>
              </a:rPr>
              <a:t>tolerant!</a:t>
            </a:r>
            <a:endParaRPr lang="en-IN" sz="2600" dirty="0">
              <a:latin typeface="Times New Roman" pitchFamily="18" charset="0"/>
              <a:cs typeface="Times New Roman" pitchFamily="18" charset="0"/>
            </a:endParaRPr>
          </a:p>
          <a:p>
            <a:endParaRPr lang="en-US" dirty="0" smtClean="0"/>
          </a:p>
          <a:p>
            <a:endParaRPr lang="en-US" dirty="0"/>
          </a:p>
        </p:txBody>
      </p:sp>
    </p:spTree>
    <p:extLst>
      <p:ext uri="{BB962C8B-B14F-4D97-AF65-F5344CB8AC3E}">
        <p14:creationId xmlns:p14="http://schemas.microsoft.com/office/powerpoint/2010/main" val="3490626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2" y="-228600"/>
            <a:ext cx="8229600" cy="1143000"/>
          </a:xfrm>
        </p:spPr>
        <p:txBody>
          <a:bodyPr/>
          <a:lstStyle/>
          <a:p>
            <a:r>
              <a:rPr lang="en-US" b="1" dirty="0" smtClean="0">
                <a:latin typeface="Times New Roman" pitchFamily="18" charset="0"/>
                <a:cs typeface="Times New Roman" pitchFamily="18" charset="0"/>
              </a:rPr>
              <a:t>Raspberry Pi GPIOs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440363"/>
          </a:xfrm>
        </p:spPr>
        <p:txBody>
          <a:bodyPr>
            <a:normAutofit/>
          </a:bodyPr>
          <a:lstStyle/>
          <a:p>
            <a:pPr algn="just"/>
            <a:r>
              <a:rPr lang="en-US" sz="2400" dirty="0">
                <a:latin typeface="Times New Roman" pitchFamily="18" charset="0"/>
                <a:cs typeface="Times New Roman" pitchFamily="18" charset="0"/>
              </a:rPr>
              <a:t>Pins in Raspberry Pi, as shown in </a:t>
            </a:r>
            <a:r>
              <a:rPr lang="en-US" sz="2400" dirty="0" smtClean="0">
                <a:latin typeface="Times New Roman" pitchFamily="18" charset="0"/>
                <a:cs typeface="Times New Roman" pitchFamily="18" charset="0"/>
              </a:rPr>
              <a:t>Figure below, </a:t>
            </a:r>
            <a:r>
              <a:rPr lang="en-US" sz="2400" dirty="0">
                <a:latin typeface="Times New Roman" pitchFamily="18" charset="0"/>
                <a:cs typeface="Times New Roman" pitchFamily="18" charset="0"/>
              </a:rPr>
              <a:t>are used to perform digital input/output operations. Raspberry Pi </a:t>
            </a:r>
            <a:r>
              <a:rPr lang="en-US" sz="2400" dirty="0" smtClean="0">
                <a:latin typeface="Times New Roman" pitchFamily="18" charset="0"/>
                <a:cs typeface="Times New Roman" pitchFamily="18" charset="0"/>
              </a:rPr>
              <a:t>3 Model B has 40 </a:t>
            </a:r>
            <a:r>
              <a:rPr lang="en-US" sz="2400" dirty="0">
                <a:latin typeface="Times New Roman" pitchFamily="18" charset="0"/>
                <a:cs typeface="Times New Roman" pitchFamily="18" charset="0"/>
              </a:rPr>
              <a:t>pins. Of these 40 pins, 26 are GPIO pins and the others are power or ground pins. </a:t>
            </a:r>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These pins are a physical interface between the Pi and the outside world. At the simplest level, you can think of them as switches that you can turn on or off (input) or that the Pi can turn on or off (output</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6" name="Picture 5" descr="GPIO pin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091" y="5555672"/>
            <a:ext cx="8534400" cy="1302328"/>
          </a:xfrm>
          <a:prstGeom prst="rect">
            <a:avLst/>
          </a:prstGeom>
          <a:noFill/>
          <a:ln>
            <a:noFill/>
          </a:ln>
        </p:spPr>
      </p:pic>
      <p:pic>
        <p:nvPicPr>
          <p:cNvPr id="61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0423" y="4792368"/>
            <a:ext cx="3273148" cy="81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12332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7"/>
            <a:ext cx="8229600" cy="1143000"/>
          </a:xfrm>
        </p:spPr>
        <p:txBody>
          <a:bodyPr>
            <a:normAutofit/>
          </a:bodyPr>
          <a:lstStyle/>
          <a:p>
            <a:r>
              <a:rPr lang="en-US" b="1" dirty="0">
                <a:latin typeface="Times New Roman" pitchFamily="18" charset="0"/>
                <a:cs typeface="Times New Roman" pitchFamily="18" charset="0"/>
              </a:rPr>
              <a:t>Practice Example #1</a:t>
            </a:r>
          </a:p>
        </p:txBody>
      </p:sp>
      <p:sp>
        <p:nvSpPr>
          <p:cNvPr id="3" name="Content Placeholder 2"/>
          <p:cNvSpPr>
            <a:spLocks noGrp="1"/>
          </p:cNvSpPr>
          <p:nvPr>
            <p:ph idx="1"/>
          </p:nvPr>
        </p:nvSpPr>
        <p:spPr>
          <a:xfrm>
            <a:off x="457200" y="1295400"/>
            <a:ext cx="8229600" cy="4830763"/>
          </a:xfrm>
        </p:spPr>
        <p:txBody>
          <a:bodyPr/>
          <a:lstStyle/>
          <a:p>
            <a:pPr algn="just"/>
            <a:r>
              <a:rPr lang="en-US" sz="2400" dirty="0">
                <a:latin typeface="Times New Roman" pitchFamily="18" charset="0"/>
                <a:cs typeface="Times New Roman" pitchFamily="18" charset="0"/>
              </a:rPr>
              <a:t>Write a python program to flash 1 LED with an interval of 1 second</a:t>
            </a:r>
          </a:p>
          <a:p>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62200"/>
            <a:ext cx="6375644" cy="3906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p:nvPr/>
        </p:nvPicPr>
        <p:blipFill rotWithShape="1">
          <a:blip r:embed="rId4"/>
          <a:srcRect l="32497" t="32309" r="54458" b="47628"/>
          <a:stretch/>
        </p:blipFill>
        <p:spPr bwMode="auto">
          <a:xfrm>
            <a:off x="6096000" y="2590800"/>
            <a:ext cx="2971800" cy="257991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31966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b00042500\Downloads\Untitled Diagram (1).png"/>
          <p:cNvPicPr>
            <a:picLocks noGrp="1"/>
          </p:cNvPicPr>
          <p:nvPr>
            <p:ph idx="1"/>
          </p:nvPr>
        </p:nvPicPr>
        <p:blipFill rotWithShape="1">
          <a:blip r:embed="rId2">
            <a:extLst>
              <a:ext uri="{28A0092B-C50C-407E-A947-70E740481C1C}">
                <a14:useLocalDpi xmlns:a14="http://schemas.microsoft.com/office/drawing/2010/main" val="0"/>
              </a:ext>
            </a:extLst>
          </a:blip>
          <a:srcRect r="31554" b="58332"/>
          <a:stretch/>
        </p:blipFill>
        <p:spPr bwMode="auto">
          <a:xfrm>
            <a:off x="5583382" y="2697923"/>
            <a:ext cx="3581400" cy="2071754"/>
          </a:xfrm>
          <a:prstGeom prst="rect">
            <a:avLst/>
          </a:prstGeom>
          <a:noFill/>
          <a:ln>
            <a:noFill/>
          </a:ln>
          <a:extLst>
            <a:ext uri="{53640926-AAD7-44D8-BBD7-CCE9431645EC}">
              <a14:shadowObscured xmlns:a14="http://schemas.microsoft.com/office/drawing/2010/main"/>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0"/>
            <a:ext cx="57912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304800" y="20782"/>
            <a:ext cx="8229600" cy="1143000"/>
          </a:xfrm>
        </p:spPr>
        <p:txBody>
          <a:bodyPr>
            <a:normAutofit/>
          </a:bodyPr>
          <a:lstStyle/>
          <a:p>
            <a:r>
              <a:rPr lang="en-US" b="1" dirty="0">
                <a:latin typeface="Times New Roman" pitchFamily="18" charset="0"/>
                <a:cs typeface="Times New Roman" pitchFamily="18" charset="0"/>
              </a:rPr>
              <a:t>Practice Example #2</a:t>
            </a:r>
          </a:p>
        </p:txBody>
      </p:sp>
    </p:spTree>
    <p:extLst>
      <p:ext uri="{BB962C8B-B14F-4D97-AF65-F5344CB8AC3E}">
        <p14:creationId xmlns:p14="http://schemas.microsoft.com/office/powerpoint/2010/main" val="2084474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PIO pin numbering diagram"/>
          <p:cNvPicPr/>
          <p:nvPr/>
        </p:nvPicPr>
        <p:blipFill rotWithShape="1">
          <a:blip r:embed="rId2">
            <a:extLst>
              <a:ext uri="{28A0092B-C50C-407E-A947-70E740481C1C}">
                <a14:useLocalDpi xmlns:a14="http://schemas.microsoft.com/office/drawing/2010/main" val="0"/>
              </a:ext>
            </a:extLst>
          </a:blip>
          <a:srcRect l="1561" t="6801" r="2939" b="6487"/>
          <a:stretch/>
        </p:blipFill>
        <p:spPr bwMode="auto">
          <a:xfrm>
            <a:off x="304800" y="1136073"/>
            <a:ext cx="8264237" cy="2826327"/>
          </a:xfrm>
          <a:prstGeom prst="rect">
            <a:avLst/>
          </a:prstGeom>
          <a:noFill/>
          <a:ln>
            <a:noFill/>
          </a:ln>
        </p:spPr>
      </p:pic>
      <p:pic>
        <p:nvPicPr>
          <p:cNvPr id="1026" name="Picture 2" descr="Image result for Raspberry Pi 3 model 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62400"/>
            <a:ext cx="9144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685800" y="3941618"/>
            <a:ext cx="5410200" cy="510248"/>
          </a:xfrm>
          <a:prstGeom prst="rect">
            <a:avLst/>
          </a:prstGeom>
          <a:noFill/>
          <a:ln w="7620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itle 1"/>
          <p:cNvSpPr>
            <a:spLocks noGrp="1"/>
          </p:cNvSpPr>
          <p:nvPr>
            <p:ph type="title"/>
          </p:nvPr>
        </p:nvSpPr>
        <p:spPr>
          <a:xfrm>
            <a:off x="34636" y="13855"/>
            <a:ext cx="8229600" cy="914400"/>
          </a:xfrm>
        </p:spPr>
        <p:txBody>
          <a:bodyPr/>
          <a:lstStyle/>
          <a:p>
            <a:r>
              <a:rPr lang="en-US" b="1" dirty="0" smtClean="0">
                <a:latin typeface="Times New Roman" pitchFamily="18" charset="0"/>
                <a:cs typeface="Times New Roman" pitchFamily="18" charset="0"/>
              </a:rPr>
              <a:t>Raspberry Pi 3 model B : GPIO </a:t>
            </a:r>
            <a:endParaRPr lang="en-US" b="1" dirty="0">
              <a:latin typeface="Times New Roman" pitchFamily="18" charset="0"/>
              <a:cs typeface="Times New Roman" pitchFamily="18" charset="0"/>
            </a:endParaRPr>
          </a:p>
        </p:txBody>
      </p:sp>
      <p:sp>
        <p:nvSpPr>
          <p:cNvPr id="11" name="TextBox 10"/>
          <p:cNvSpPr txBox="1"/>
          <p:nvPr/>
        </p:nvSpPr>
        <p:spPr>
          <a:xfrm>
            <a:off x="34636" y="4267200"/>
            <a:ext cx="914400" cy="369332"/>
          </a:xfrm>
          <a:prstGeom prst="rect">
            <a:avLst/>
          </a:prstGeom>
          <a:noFill/>
        </p:spPr>
        <p:txBody>
          <a:bodyPr wrap="square" rtlCol="0">
            <a:spAutoFit/>
          </a:bodyPr>
          <a:lstStyle/>
          <a:p>
            <a:r>
              <a:rPr lang="en-US" b="1" dirty="0" smtClean="0">
                <a:solidFill>
                  <a:srgbClr val="FF0000"/>
                </a:solidFill>
              </a:rPr>
              <a:t>Pin 1</a:t>
            </a:r>
            <a:endParaRPr lang="en-US" b="1" dirty="0">
              <a:solidFill>
                <a:srgbClr val="FF0000"/>
              </a:solidFill>
            </a:endParaRPr>
          </a:p>
        </p:txBody>
      </p:sp>
      <p:sp>
        <p:nvSpPr>
          <p:cNvPr id="15" name="TextBox 14"/>
          <p:cNvSpPr txBox="1"/>
          <p:nvPr/>
        </p:nvSpPr>
        <p:spPr>
          <a:xfrm>
            <a:off x="34636" y="3735802"/>
            <a:ext cx="914400" cy="369332"/>
          </a:xfrm>
          <a:prstGeom prst="rect">
            <a:avLst/>
          </a:prstGeom>
          <a:noFill/>
        </p:spPr>
        <p:txBody>
          <a:bodyPr wrap="square" rtlCol="0">
            <a:spAutoFit/>
          </a:bodyPr>
          <a:lstStyle/>
          <a:p>
            <a:r>
              <a:rPr lang="en-US" b="1" dirty="0" smtClean="0">
                <a:solidFill>
                  <a:srgbClr val="FF0000"/>
                </a:solidFill>
              </a:rPr>
              <a:t>Pin 2</a:t>
            </a:r>
            <a:endParaRPr lang="en-US" b="1" dirty="0">
              <a:solidFill>
                <a:srgbClr val="FF0000"/>
              </a:solidFill>
            </a:endParaRPr>
          </a:p>
        </p:txBody>
      </p:sp>
      <p:sp>
        <p:nvSpPr>
          <p:cNvPr id="16" name="TextBox 15"/>
          <p:cNvSpPr txBox="1"/>
          <p:nvPr/>
        </p:nvSpPr>
        <p:spPr>
          <a:xfrm>
            <a:off x="6096000" y="3726136"/>
            <a:ext cx="914400" cy="369332"/>
          </a:xfrm>
          <a:prstGeom prst="rect">
            <a:avLst/>
          </a:prstGeom>
          <a:noFill/>
        </p:spPr>
        <p:txBody>
          <a:bodyPr wrap="square" rtlCol="0">
            <a:spAutoFit/>
          </a:bodyPr>
          <a:lstStyle/>
          <a:p>
            <a:r>
              <a:rPr lang="en-US" b="1" dirty="0" smtClean="0">
                <a:solidFill>
                  <a:srgbClr val="FF0000"/>
                </a:solidFill>
              </a:rPr>
              <a:t>Pin 40</a:t>
            </a:r>
            <a:endParaRPr lang="en-US" b="1" dirty="0">
              <a:solidFill>
                <a:srgbClr val="FF0000"/>
              </a:solidFill>
            </a:endParaRPr>
          </a:p>
        </p:txBody>
      </p:sp>
      <p:sp>
        <p:nvSpPr>
          <p:cNvPr id="17" name="TextBox 16"/>
          <p:cNvSpPr txBox="1"/>
          <p:nvPr/>
        </p:nvSpPr>
        <p:spPr>
          <a:xfrm>
            <a:off x="6109855" y="4095468"/>
            <a:ext cx="914400" cy="369332"/>
          </a:xfrm>
          <a:prstGeom prst="rect">
            <a:avLst/>
          </a:prstGeom>
          <a:noFill/>
        </p:spPr>
        <p:txBody>
          <a:bodyPr wrap="square" rtlCol="0">
            <a:spAutoFit/>
          </a:bodyPr>
          <a:lstStyle/>
          <a:p>
            <a:r>
              <a:rPr lang="en-US" b="1" dirty="0" smtClean="0">
                <a:solidFill>
                  <a:srgbClr val="FF0000"/>
                </a:solidFill>
              </a:rPr>
              <a:t>Pin 39</a:t>
            </a:r>
            <a:endParaRPr lang="en-US" b="1" dirty="0">
              <a:solidFill>
                <a:srgbClr val="FF0000"/>
              </a:solidFill>
            </a:endParaRPr>
          </a:p>
        </p:txBody>
      </p:sp>
    </p:spTree>
    <p:extLst>
      <p:ext uri="{BB962C8B-B14F-4D97-AF65-F5344CB8AC3E}">
        <p14:creationId xmlns:p14="http://schemas.microsoft.com/office/powerpoint/2010/main" val="3018422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9144000" cy="1143000"/>
          </a:xfrm>
        </p:spPr>
        <p:txBody>
          <a:bodyPr>
            <a:noAutofit/>
          </a:bodyPr>
          <a:lstStyle/>
          <a:p>
            <a:r>
              <a:rPr lang="en-US" b="1" dirty="0">
                <a:latin typeface="Times New Roman" pitchFamily="18" charset="0"/>
                <a:cs typeface="Times New Roman" pitchFamily="18" charset="0"/>
              </a:rPr>
              <a:t>General Purpose Digital </a:t>
            </a:r>
            <a:r>
              <a:rPr lang="en-US" b="1" dirty="0" smtClean="0">
                <a:latin typeface="Times New Roman" pitchFamily="18" charset="0"/>
                <a:cs typeface="Times New Roman" pitchFamily="18" charset="0"/>
              </a:rPr>
              <a:t>Inputs/Outputs (GPIO)</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534400" cy="4800600"/>
          </a:xfrm>
        </p:spPr>
        <p:txBody>
          <a:bodyPr>
            <a:normAutofit/>
          </a:bodyPr>
          <a:lstStyle/>
          <a:p>
            <a:r>
              <a:rPr lang="en-US" sz="2800" dirty="0">
                <a:latin typeface="Times New Roman" pitchFamily="18" charset="0"/>
                <a:cs typeface="Times New Roman" pitchFamily="18" charset="0"/>
              </a:rPr>
              <a:t>Can be configured as </a:t>
            </a:r>
            <a:r>
              <a:rPr lang="en-US" sz="2800" dirty="0" smtClean="0">
                <a:latin typeface="Times New Roman" pitchFamily="18" charset="0"/>
                <a:cs typeface="Times New Roman" pitchFamily="18" charset="0"/>
              </a:rPr>
              <a:t>Outputs to </a:t>
            </a:r>
            <a:r>
              <a:rPr lang="en-US" sz="2800" dirty="0">
                <a:latin typeface="Times New Roman" pitchFamily="18" charset="0"/>
                <a:cs typeface="Times New Roman" pitchFamily="18" charset="0"/>
              </a:rPr>
              <a:t>control external circuits like switch LED ON/OFF, switch relays </a:t>
            </a:r>
            <a:r>
              <a:rPr lang="en-US" sz="2800" dirty="0" smtClean="0">
                <a:latin typeface="Times New Roman" pitchFamily="18" charset="0"/>
                <a:cs typeface="Times New Roman" pitchFamily="18" charset="0"/>
              </a:rPr>
              <a:t>ON/OFF</a:t>
            </a: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Can be Configured as Inputs to monitor status such as read switch status or alarm inputs</a:t>
            </a:r>
          </a:p>
          <a:p>
            <a:r>
              <a:rPr lang="en-US" sz="2800" dirty="0">
                <a:latin typeface="Times New Roman" pitchFamily="18" charset="0"/>
                <a:cs typeface="Times New Roman" pitchFamily="18" charset="0"/>
              </a:rPr>
              <a:t>GPIOs can be enabled/disabled</a:t>
            </a:r>
          </a:p>
          <a:p>
            <a:r>
              <a:rPr lang="en-US" sz="2800" dirty="0">
                <a:latin typeface="Times New Roman" pitchFamily="18" charset="0"/>
                <a:cs typeface="Times New Roman" pitchFamily="18" charset="0"/>
              </a:rPr>
              <a:t>GPIOs Input values are readable (high=1,low=0)</a:t>
            </a:r>
          </a:p>
          <a:p>
            <a:r>
              <a:rPr lang="en-US" sz="2800" dirty="0">
                <a:latin typeface="Times New Roman" pitchFamily="18" charset="0"/>
                <a:cs typeface="Times New Roman" pitchFamily="18" charset="0"/>
              </a:rPr>
              <a:t>GPIOs Output values are writable/readable</a:t>
            </a:r>
          </a:p>
          <a:p>
            <a:r>
              <a:rPr lang="en-US" sz="2800" dirty="0">
                <a:latin typeface="Times New Roman" pitchFamily="18" charset="0"/>
                <a:cs typeface="Times New Roman" pitchFamily="18" charset="0"/>
              </a:rPr>
              <a:t>GPIOs input values can be used as Interrupts/IRQs (for example in case of wakeup events)</a:t>
            </a:r>
          </a:p>
          <a:p>
            <a:endParaRPr lang="en-US" dirty="0"/>
          </a:p>
        </p:txBody>
      </p:sp>
    </p:spTree>
    <p:extLst>
      <p:ext uri="{BB962C8B-B14F-4D97-AF65-F5344CB8AC3E}">
        <p14:creationId xmlns:p14="http://schemas.microsoft.com/office/powerpoint/2010/main" val="955535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52400"/>
            <a:ext cx="8229600" cy="1143000"/>
          </a:xfrm>
        </p:spPr>
        <p:txBody>
          <a:bodyPr>
            <a:normAutofit/>
          </a:bodyPr>
          <a:lstStyle/>
          <a:p>
            <a:r>
              <a:rPr lang="en-US" b="1" dirty="0" smtClean="0">
                <a:latin typeface="Times New Roman" pitchFamily="18" charset="0"/>
                <a:cs typeface="Times New Roman" pitchFamily="18" charset="0"/>
              </a:rPr>
              <a:t>GPIOs Layout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990599"/>
            <a:ext cx="5334000" cy="5846619"/>
          </a:xfrm>
        </p:spPr>
        <p:txBody>
          <a:bodyPr>
            <a:normAutofit fontScale="70000" lnSpcReduction="20000"/>
          </a:bodyPr>
          <a:lstStyle/>
          <a:p>
            <a:pPr algn="just"/>
            <a:r>
              <a:rPr lang="en-US" sz="3400" dirty="0">
                <a:latin typeface="Times New Roman" pitchFamily="18" charset="0"/>
                <a:cs typeface="Times New Roman" pitchFamily="18" charset="0"/>
              </a:rPr>
              <a:t>The </a:t>
            </a:r>
            <a:r>
              <a:rPr lang="en-US" sz="3400" dirty="0" smtClean="0">
                <a:latin typeface="Times New Roman" pitchFamily="18" charset="0"/>
                <a:cs typeface="Times New Roman" pitchFamily="18" charset="0"/>
              </a:rPr>
              <a:t>following communication protocols </a:t>
            </a:r>
            <a:r>
              <a:rPr lang="en-US" sz="3400" dirty="0">
                <a:latin typeface="Times New Roman" pitchFamily="18" charset="0"/>
                <a:cs typeface="Times New Roman" pitchFamily="18" charset="0"/>
              </a:rPr>
              <a:t>can be used with GPIOs when not being used in their bus modes:</a:t>
            </a:r>
          </a:p>
          <a:p>
            <a:pPr marL="400050" lvl="2" indent="0" algn="just">
              <a:buNone/>
            </a:pPr>
            <a:r>
              <a:rPr lang="en-US" sz="3400" b="1" dirty="0">
                <a:latin typeface="Times New Roman" pitchFamily="18" charset="0"/>
                <a:cs typeface="Times New Roman" pitchFamily="18" charset="0"/>
              </a:rPr>
              <a:t>UART, I2C, and SPI </a:t>
            </a:r>
            <a:r>
              <a:rPr lang="en-US" sz="3400" b="1" dirty="0" smtClean="0">
                <a:latin typeface="Times New Roman" pitchFamily="18" charset="0"/>
                <a:cs typeface="Times New Roman" pitchFamily="18" charset="0"/>
              </a:rPr>
              <a:t>Bus</a:t>
            </a:r>
          </a:p>
          <a:p>
            <a:pPr marL="400050" lvl="2" indent="0" algn="just">
              <a:buNone/>
            </a:pPr>
            <a:endParaRPr lang="en-US" sz="3400" dirty="0">
              <a:latin typeface="Times New Roman" pitchFamily="18" charset="0"/>
              <a:cs typeface="Times New Roman" pitchFamily="18" charset="0"/>
            </a:endParaRPr>
          </a:p>
          <a:p>
            <a:pPr algn="just"/>
            <a:r>
              <a:rPr lang="en-US" sz="3400" dirty="0" smtClean="0">
                <a:latin typeface="Times New Roman" pitchFamily="18" charset="0"/>
                <a:cs typeface="Times New Roman" pitchFamily="18" charset="0"/>
              </a:rPr>
              <a:t>2 Pins for I2C, 2 Pins for UART and 5 pins for SPI</a:t>
            </a:r>
          </a:p>
          <a:p>
            <a:pPr algn="just"/>
            <a:endParaRPr lang="en-US" sz="3400" dirty="0" smtClean="0">
              <a:latin typeface="Times New Roman" pitchFamily="18" charset="0"/>
              <a:cs typeface="Times New Roman" pitchFamily="18" charset="0"/>
            </a:endParaRPr>
          </a:p>
          <a:p>
            <a:pPr algn="just"/>
            <a:r>
              <a:rPr lang="en-US" sz="3400" dirty="0" smtClean="0">
                <a:latin typeface="Times New Roman" pitchFamily="18" charset="0"/>
                <a:cs typeface="Times New Roman" pitchFamily="18" charset="0"/>
              </a:rPr>
              <a:t>I2C and SPI can be used to interface ATD or DAC convertor, &amp; oscillators</a:t>
            </a:r>
          </a:p>
          <a:p>
            <a:pPr algn="just"/>
            <a:endParaRPr lang="en-US" sz="3400" dirty="0" smtClean="0">
              <a:latin typeface="Times New Roman" pitchFamily="18" charset="0"/>
              <a:cs typeface="Times New Roman" pitchFamily="18" charset="0"/>
            </a:endParaRPr>
          </a:p>
          <a:p>
            <a:pPr algn="just"/>
            <a:r>
              <a:rPr lang="en-US" sz="3400" dirty="0" smtClean="0">
                <a:latin typeface="Times New Roman" pitchFamily="18" charset="0"/>
                <a:cs typeface="Times New Roman" pitchFamily="18" charset="0"/>
              </a:rPr>
              <a:t>UART can be used for serial data input and output</a:t>
            </a:r>
          </a:p>
          <a:p>
            <a:pPr algn="just"/>
            <a:endParaRPr lang="en-US" sz="3400" dirty="0" smtClean="0">
              <a:latin typeface="Times New Roman" pitchFamily="18" charset="0"/>
              <a:cs typeface="Times New Roman" pitchFamily="18" charset="0"/>
            </a:endParaRPr>
          </a:p>
          <a:p>
            <a:pPr algn="just"/>
            <a:r>
              <a:rPr lang="en-US" sz="3400" dirty="0">
                <a:latin typeface="Times New Roman" pitchFamily="18" charset="0"/>
                <a:cs typeface="Times New Roman" pitchFamily="18" charset="0"/>
              </a:rPr>
              <a:t>Two voltages on GPIO: 3V3 and 5.0 V</a:t>
            </a:r>
          </a:p>
          <a:p>
            <a:pPr algn="just"/>
            <a:endParaRPr lang="en-US" sz="3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28575"/>
            <a:ext cx="3386139" cy="680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688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b="1" dirty="0">
                <a:latin typeface="Times New Roman" pitchFamily="18" charset="0"/>
                <a:cs typeface="Times New Roman" pitchFamily="18" charset="0"/>
              </a:rPr>
              <a:t>GPIO Libraries</a:t>
            </a:r>
          </a:p>
        </p:txBody>
      </p:sp>
      <p:sp>
        <p:nvSpPr>
          <p:cNvPr id="3" name="Content Placeholder 2"/>
          <p:cNvSpPr>
            <a:spLocks noGrp="1"/>
          </p:cNvSpPr>
          <p:nvPr>
            <p:ph idx="1"/>
          </p:nvPr>
        </p:nvSpPr>
        <p:spPr>
          <a:xfrm>
            <a:off x="457200" y="1600200"/>
            <a:ext cx="8458200" cy="4525963"/>
          </a:xfrm>
        </p:spPr>
        <p:txBody>
          <a:bodyPr>
            <a:normAutofit/>
          </a:bodyPr>
          <a:lstStyle/>
          <a:p>
            <a:pPr algn="just"/>
            <a:r>
              <a:rPr lang="en-US" sz="2400" b="1" dirty="0">
                <a:latin typeface="Times New Roman" pitchFamily="18" charset="0"/>
                <a:cs typeface="Times New Roman" pitchFamily="18" charset="0"/>
              </a:rPr>
              <a:t>Rpi. GPIO: </a:t>
            </a:r>
            <a:r>
              <a:rPr lang="en-US" sz="2400" dirty="0">
                <a:latin typeface="Times New Roman" pitchFamily="18" charset="0"/>
                <a:cs typeface="Times New Roman" pitchFamily="18" charset="0"/>
              </a:rPr>
              <a:t>A module to control Raspberry Pi GPIO channels, allows you to easily configure and read-write the input/output pins on the Pi’s GPIO header within a Python script</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Wiring Pi : </a:t>
            </a:r>
            <a:r>
              <a:rPr lang="en-US" sz="2400" dirty="0">
                <a:latin typeface="Times New Roman" pitchFamily="18" charset="0"/>
                <a:cs typeface="Times New Roman" pitchFamily="18" charset="0"/>
              </a:rPr>
              <a:t>is a GPIO access library written in C for the BCM2835 used in the Raspberry Pi. It supports analog reading and writing on the pins and to control them from shell scripts</a:t>
            </a:r>
            <a:r>
              <a:rPr lang="en-US" sz="2400" dirty="0" smtClean="0">
                <a:latin typeface="Times New Roman" pitchFamily="18" charset="0"/>
                <a:cs typeface="Times New Roman" pitchFamily="18" charset="0"/>
              </a:rPr>
              <a:t>. This library can be used to access the GPIOs via </a:t>
            </a:r>
            <a:r>
              <a:rPr lang="en-US" sz="2400" dirty="0" err="1" smtClean="0">
                <a:latin typeface="Times New Roman" pitchFamily="18" charset="0"/>
                <a:cs typeface="Times New Roman" pitchFamily="18" charset="0"/>
              </a:rPr>
              <a:t>Arduino</a:t>
            </a:r>
            <a:r>
              <a:rPr lang="en-US" sz="2400" dirty="0" smtClean="0">
                <a:latin typeface="Times New Roman" pitchFamily="18" charset="0"/>
                <a:cs typeface="Times New Roman" pitchFamily="18" charset="0"/>
              </a:rPr>
              <a:t> style programming.</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We will be working with Rpi. GPIO library in the lab</a:t>
            </a:r>
          </a:p>
        </p:txBody>
      </p:sp>
    </p:spTree>
    <p:extLst>
      <p:ext uri="{BB962C8B-B14F-4D97-AF65-F5344CB8AC3E}">
        <p14:creationId xmlns:p14="http://schemas.microsoft.com/office/powerpoint/2010/main" val="887789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Rpi.GPIO installation</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GPIO library installation from terminal window:-</a:t>
            </a:r>
          </a:p>
          <a:p>
            <a:pPr marL="1200150" lvl="3" indent="-342900" algn="just"/>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sudo</a:t>
            </a:r>
            <a:r>
              <a:rPr lang="en-US" dirty="0">
                <a:latin typeface="Times New Roman" pitchFamily="18" charset="0"/>
                <a:cs typeface="Times New Roman" pitchFamily="18" charset="0"/>
              </a:rPr>
              <a:t> apt-get update</a:t>
            </a:r>
          </a:p>
          <a:p>
            <a:pPr marL="1200150" lvl="3" indent="-342900" algn="just"/>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sudo</a:t>
            </a:r>
            <a:r>
              <a:rPr lang="en-US" dirty="0">
                <a:latin typeface="Times New Roman" pitchFamily="18" charset="0"/>
                <a:cs typeface="Times New Roman" pitchFamily="18" charset="0"/>
              </a:rPr>
              <a:t> apt-get install python-</a:t>
            </a:r>
            <a:r>
              <a:rPr lang="en-US" dirty="0" err="1">
                <a:latin typeface="Times New Roman" pitchFamily="18" charset="0"/>
                <a:cs typeface="Times New Roman" pitchFamily="18" charset="0"/>
              </a:rPr>
              <a:t>dev</a:t>
            </a:r>
            <a:endParaRPr lang="en-US" dirty="0">
              <a:latin typeface="Times New Roman" pitchFamily="18" charset="0"/>
              <a:cs typeface="Times New Roman" pitchFamily="18" charset="0"/>
            </a:endParaRPr>
          </a:p>
          <a:p>
            <a:pPr marL="1200150" lvl="3" indent="-342900" algn="just"/>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sudo</a:t>
            </a:r>
            <a:r>
              <a:rPr lang="en-US" dirty="0">
                <a:latin typeface="Times New Roman" pitchFamily="18" charset="0"/>
                <a:cs typeface="Times New Roman" pitchFamily="18" charset="0"/>
              </a:rPr>
              <a:t> apt-get install </a:t>
            </a:r>
            <a:r>
              <a:rPr lang="en-US" dirty="0" smtClean="0">
                <a:latin typeface="Times New Roman" pitchFamily="18" charset="0"/>
                <a:cs typeface="Times New Roman" pitchFamily="18" charset="0"/>
              </a:rPr>
              <a:t>python-</a:t>
            </a:r>
            <a:r>
              <a:rPr lang="en-US" dirty="0" err="1" smtClean="0">
                <a:latin typeface="Times New Roman" pitchFamily="18" charset="0"/>
                <a:cs typeface="Times New Roman" pitchFamily="18" charset="0"/>
              </a:rPr>
              <a:t>rpi.gpio</a:t>
            </a:r>
            <a:endParaRPr lang="en-US" dirty="0" smtClean="0">
              <a:latin typeface="Times New Roman" pitchFamily="18" charset="0"/>
              <a:cs typeface="Times New Roman" pitchFamily="18" charset="0"/>
            </a:endParaRPr>
          </a:p>
          <a:p>
            <a:pPr marL="857250" lvl="3" indent="0" algn="just">
              <a:buNone/>
            </a:pPr>
            <a:endParaRPr lang="en-US"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If you are using the most popular </a:t>
            </a:r>
            <a:r>
              <a:rPr lang="en-US" sz="2400" dirty="0" err="1">
                <a:latin typeface="Times New Roman" pitchFamily="18" charset="0"/>
                <a:cs typeface="Times New Roman" pitchFamily="18" charset="0"/>
              </a:rPr>
              <a:t>Raspbian</a:t>
            </a:r>
            <a:r>
              <a:rPr lang="en-US" sz="2400" dirty="0">
                <a:latin typeface="Times New Roman" pitchFamily="18" charset="0"/>
                <a:cs typeface="Times New Roman" pitchFamily="18" charset="0"/>
              </a:rPr>
              <a:t> OS, the Rpi.GPIO library is already included in it and there is no need to download</a:t>
            </a:r>
          </a:p>
        </p:txBody>
      </p:sp>
    </p:spTree>
    <p:extLst>
      <p:ext uri="{BB962C8B-B14F-4D97-AF65-F5344CB8AC3E}">
        <p14:creationId xmlns:p14="http://schemas.microsoft.com/office/powerpoint/2010/main" val="3683322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Setting up Rpi.GPIO API</a:t>
            </a:r>
          </a:p>
        </p:txBody>
      </p:sp>
      <p:sp>
        <p:nvSpPr>
          <p:cNvPr id="3" name="Content Placeholder 2"/>
          <p:cNvSpPr>
            <a:spLocks noGrp="1"/>
          </p:cNvSpPr>
          <p:nvPr>
            <p:ph idx="1"/>
          </p:nvPr>
        </p:nvSpPr>
        <p:spPr/>
        <p:txBody>
          <a:bodyPr/>
          <a:lstStyle/>
          <a:p>
            <a:r>
              <a:rPr lang="en-US" sz="2400" dirty="0">
                <a:latin typeface="Times New Roman" pitchFamily="18" charset="0"/>
                <a:cs typeface="Times New Roman" pitchFamily="18" charset="0"/>
              </a:rPr>
              <a:t> To us RPi.GPIO throughout the rest of your Python script, you need to put this statement at the top of your file:</a:t>
            </a:r>
          </a:p>
          <a:p>
            <a:pPr marL="400050" lvl="1" indent="0">
              <a:buNone/>
            </a:pPr>
            <a:r>
              <a:rPr lang="en-US" dirty="0"/>
              <a:t>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093244"/>
            <a:ext cx="64008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903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b="1" dirty="0">
                <a:latin typeface="Times New Roman" pitchFamily="18" charset="0"/>
                <a:cs typeface="Times New Roman" pitchFamily="18" charset="0"/>
              </a:rPr>
              <a:t>Pin Numbering Declaration</a:t>
            </a:r>
            <a:r>
              <a:rPr lang="en-US" dirty="0"/>
              <a:t/>
            </a:r>
            <a:br>
              <a:rPr lang="en-US" dirty="0"/>
            </a:br>
            <a:endParaRPr lang="en-US" dirty="0"/>
          </a:p>
        </p:txBody>
      </p:sp>
      <p:sp>
        <p:nvSpPr>
          <p:cNvPr id="3" name="Content Placeholder 2"/>
          <p:cNvSpPr>
            <a:spLocks noGrp="1"/>
          </p:cNvSpPr>
          <p:nvPr>
            <p:ph idx="1"/>
          </p:nvPr>
        </p:nvSpPr>
        <p:spPr>
          <a:xfrm>
            <a:off x="457200" y="1143000"/>
            <a:ext cx="8458200" cy="4983163"/>
          </a:xfrm>
        </p:spPr>
        <p:txBody>
          <a:bodyPr>
            <a:normAutofit fontScale="85000" lnSpcReduction="20000"/>
          </a:bodyPr>
          <a:lstStyle/>
          <a:p>
            <a:r>
              <a:rPr lang="en-US" sz="2800" dirty="0">
                <a:latin typeface="Times New Roman" pitchFamily="18" charset="0"/>
                <a:cs typeface="Times New Roman" pitchFamily="18" charset="0"/>
              </a:rPr>
              <a:t>For the GPIO Pins to be usable, pin mode has to be configured first. There are two modes of operation-</a:t>
            </a:r>
          </a:p>
          <a:p>
            <a:pPr lvl="1"/>
            <a:r>
              <a:rPr lang="en-US" dirty="0">
                <a:latin typeface="Times New Roman" pitchFamily="18" charset="0"/>
                <a:cs typeface="Times New Roman" pitchFamily="18" charset="0"/>
              </a:rPr>
              <a:t>1. </a:t>
            </a:r>
            <a:r>
              <a:rPr lang="en-US" b="1" dirty="0">
                <a:latin typeface="Times New Roman" pitchFamily="18" charset="0"/>
                <a:cs typeface="Times New Roman" pitchFamily="18" charset="0"/>
              </a:rPr>
              <a:t>GPIO.BOARD mode</a:t>
            </a:r>
            <a:r>
              <a:rPr lang="en-US" dirty="0">
                <a:latin typeface="Times New Roman" pitchFamily="18" charset="0"/>
                <a:cs typeface="Times New Roman" pitchFamily="18" charset="0"/>
              </a:rPr>
              <a:t>:- Board numbering scheme. It refers to the pin numbers on header and the number goes from 1-40. </a:t>
            </a:r>
          </a:p>
          <a:p>
            <a:pPr lvl="1"/>
            <a:r>
              <a:rPr lang="en-US" dirty="0">
                <a:latin typeface="Times New Roman" pitchFamily="18" charset="0"/>
                <a:cs typeface="Times New Roman" pitchFamily="18" charset="0"/>
              </a:rPr>
              <a:t>2. </a:t>
            </a:r>
            <a:r>
              <a:rPr lang="en-US" b="1" dirty="0">
                <a:latin typeface="Times New Roman" pitchFamily="18" charset="0"/>
                <a:cs typeface="Times New Roman" pitchFamily="18" charset="0"/>
              </a:rPr>
              <a:t>GPIO. BCM mode :- </a:t>
            </a:r>
            <a:r>
              <a:rPr lang="en-US" dirty="0">
                <a:latin typeface="Times New Roman" pitchFamily="18" charset="0"/>
                <a:cs typeface="Times New Roman" pitchFamily="18" charset="0"/>
              </a:rPr>
              <a:t>Broadcom chip-specific pin numbers. These are the numbers after "GPIO".</a:t>
            </a:r>
          </a:p>
          <a:p>
            <a:r>
              <a:rPr lang="en-US" sz="2800" b="1" dirty="0">
                <a:latin typeface="Times New Roman" pitchFamily="18" charset="0"/>
                <a:cs typeface="Times New Roman" pitchFamily="18" charset="0"/>
              </a:rPr>
              <a:t>For e.g.: GPIO25 in BCM corresponds to Pin 22 in BOARD mode. </a:t>
            </a:r>
            <a:endParaRPr lang="en-US" sz="2800" b="1" dirty="0" smtClean="0">
              <a:latin typeface="Times New Roman" pitchFamily="18" charset="0"/>
              <a:cs typeface="Times New Roman" pitchFamily="18" charset="0"/>
            </a:endParaRPr>
          </a:p>
          <a:p>
            <a:endParaRPr lang="en-US" sz="2800" b="1" dirty="0">
              <a:latin typeface="Times New Roman" pitchFamily="18" charset="0"/>
              <a:cs typeface="Times New Roman" pitchFamily="18" charset="0"/>
            </a:endParaRPr>
          </a:p>
          <a:p>
            <a:r>
              <a:rPr lang="en-US" sz="2800" i="1" dirty="0" smtClean="0">
                <a:latin typeface="Times New Roman" pitchFamily="18" charset="0"/>
                <a:cs typeface="Times New Roman" pitchFamily="18" charset="0"/>
              </a:rPr>
              <a:t>Warning</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 the BCM channels </a:t>
            </a:r>
            <a:r>
              <a:rPr lang="en-US" sz="2800" dirty="0" smtClean="0">
                <a:latin typeface="Times New Roman" pitchFamily="18" charset="0"/>
                <a:cs typeface="Times New Roman" pitchFamily="18" charset="0"/>
              </a:rPr>
              <a:t>move </a:t>
            </a:r>
            <a:r>
              <a:rPr lang="en-US" sz="2800" dirty="0">
                <a:latin typeface="Times New Roman" pitchFamily="18" charset="0"/>
                <a:cs typeface="Times New Roman" pitchFamily="18" charset="0"/>
              </a:rPr>
              <a:t>around a little between  previous revisions of the Raspberry Pi board. The BOARD numbering system stays </a:t>
            </a:r>
            <a:r>
              <a:rPr lang="en-US" sz="2800" dirty="0" smtClean="0">
                <a:latin typeface="Times New Roman" pitchFamily="18" charset="0"/>
                <a:cs typeface="Times New Roman" pitchFamily="18" charset="0"/>
              </a:rPr>
              <a:t>the same between </a:t>
            </a:r>
            <a:r>
              <a:rPr lang="en-US" sz="2800" dirty="0">
                <a:latin typeface="Times New Roman" pitchFamily="18" charset="0"/>
                <a:cs typeface="Times New Roman" pitchFamily="18" charset="0"/>
              </a:rPr>
              <a:t>board revisions. It is recommended to use Board numbering to make the script more meaningful and avoid revision checking.</a:t>
            </a:r>
          </a:p>
          <a:p>
            <a:endParaRPr lang="en-US" dirty="0"/>
          </a:p>
        </p:txBody>
      </p:sp>
    </p:spTree>
    <p:extLst>
      <p:ext uri="{BB962C8B-B14F-4D97-AF65-F5344CB8AC3E}">
        <p14:creationId xmlns:p14="http://schemas.microsoft.com/office/powerpoint/2010/main" val="599701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3969</TotalTime>
  <Words>810</Words>
  <Application>Microsoft Office PowerPoint</Application>
  <PresentationFormat>On-screen Show (4:3)</PresentationFormat>
  <Paragraphs>112</Paragraphs>
  <Slides>21</Slides>
  <Notes>4</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Raspberry Pi  Digital I/O in Raspberry Pi</vt:lpstr>
      <vt:lpstr>Raspberry Pi GPIOs</vt:lpstr>
      <vt:lpstr>Raspberry Pi 3 model B : GPIO </vt:lpstr>
      <vt:lpstr>General Purpose Digital Inputs/Outputs (GPIO)</vt:lpstr>
      <vt:lpstr>GPIOs Layout</vt:lpstr>
      <vt:lpstr>GPIO Libraries</vt:lpstr>
      <vt:lpstr>Rpi.GPIO installation</vt:lpstr>
      <vt:lpstr>Setting up Rpi.GPIO API</vt:lpstr>
      <vt:lpstr>Pin Numbering Declaration </vt:lpstr>
      <vt:lpstr>BCM Vs. Board Mode  (Raspberry Pi model A-old version)</vt:lpstr>
      <vt:lpstr>BCM Vs. Board Mode (RPi model 3 B) </vt:lpstr>
      <vt:lpstr>Setting up pins as Input or Output </vt:lpstr>
      <vt:lpstr>Setting up Pin Mode</vt:lpstr>
      <vt:lpstr>Inputs:</vt:lpstr>
      <vt:lpstr>Digital Outputs:</vt:lpstr>
      <vt:lpstr>Delays</vt:lpstr>
      <vt:lpstr>Garbage Collecting</vt:lpstr>
      <vt:lpstr>GPIO Basics Summary</vt:lpstr>
      <vt:lpstr>Handle with Care!</vt:lpstr>
      <vt:lpstr>Practice Example #1</vt:lpstr>
      <vt:lpstr>Practice Example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Raspberry Pi  Digital I/O in Raspberry Pi</dc:title>
  <dc:creator>Lenovo</dc:creator>
  <cp:lastModifiedBy>Lenovo</cp:lastModifiedBy>
  <cp:revision>29</cp:revision>
  <dcterms:created xsi:type="dcterms:W3CDTF">2016-09-11T15:48:41Z</dcterms:created>
  <dcterms:modified xsi:type="dcterms:W3CDTF">2016-09-15T04:39:22Z</dcterms:modified>
</cp:coreProperties>
</file>