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8" r:id="rId5"/>
    <p:sldId id="259" r:id="rId6"/>
    <p:sldId id="260" r:id="rId7"/>
    <p:sldId id="261" r:id="rId8"/>
    <p:sldId id="266" r:id="rId9"/>
    <p:sldId id="267" r:id="rId10"/>
    <p:sldId id="264" r:id="rId11"/>
    <p:sldId id="262" r:id="rId12"/>
    <p:sldId id="284" r:id="rId13"/>
    <p:sldId id="263" r:id="rId14"/>
    <p:sldId id="283" r:id="rId15"/>
    <p:sldId id="265" r:id="rId16"/>
    <p:sldId id="277" r:id="rId17"/>
    <p:sldId id="276" r:id="rId18"/>
    <p:sldId id="269" r:id="rId19"/>
    <p:sldId id="270" r:id="rId20"/>
    <p:sldId id="271" r:id="rId21"/>
    <p:sldId id="272" r:id="rId22"/>
    <p:sldId id="273" r:id="rId23"/>
    <p:sldId id="274" r:id="rId24"/>
    <p:sldId id="279" r:id="rId25"/>
    <p:sldId id="280" r:id="rId26"/>
    <p:sldId id="278" r:id="rId27"/>
    <p:sldId id="281" r:id="rId28"/>
    <p:sldId id="282"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A1EDD2-119E-4CCE-9B97-CE1672175B4A}" type="datetimeFigureOut">
              <a:rPr lang="en-US" smtClean="0"/>
              <a:t>9/15/2016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74E67-F4D6-4F60-897B-DF4E474B04E3}" type="slidenum">
              <a:rPr lang="en-US" smtClean="0"/>
              <a:t>‹#›</a:t>
            </a:fld>
            <a:endParaRPr lang="en-US"/>
          </a:p>
        </p:txBody>
      </p:sp>
    </p:spTree>
    <p:extLst>
      <p:ext uri="{BB962C8B-B14F-4D97-AF65-F5344CB8AC3E}">
        <p14:creationId xmlns:p14="http://schemas.microsoft.com/office/powerpoint/2010/main" val="24884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aspberrypi.org/help/what-is-a-raspberry-pi/"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fehacker.com/the-raspberry-pi-3-adds-built-in-wi-fi-%20and-bluetooth-g-176131741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ython.org/doc/essays/blurb/"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python.org/about/app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https://www.raspberrypi.org/help/what-is-a-raspberry-pi/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C74E67-F4D6-4F60-897B-DF4E474B04E3}" type="slidenum">
              <a:rPr lang="en-US" smtClean="0"/>
              <a:t>2</a:t>
            </a:fld>
            <a:endParaRPr lang="en-US"/>
          </a:p>
        </p:txBody>
      </p:sp>
    </p:spTree>
    <p:extLst>
      <p:ext uri="{BB962C8B-B14F-4D97-AF65-F5344CB8AC3E}">
        <p14:creationId xmlns:p14="http://schemas.microsoft.com/office/powerpoint/2010/main" val="45772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http://www.microcenter.com/site/content/raspberry-pi3b.aspx</a:t>
            </a:r>
            <a:endParaRPr lang="en-US" dirty="0"/>
          </a:p>
        </p:txBody>
      </p:sp>
      <p:sp>
        <p:nvSpPr>
          <p:cNvPr id="4" name="Slide Number Placeholder 3"/>
          <p:cNvSpPr>
            <a:spLocks noGrp="1"/>
          </p:cNvSpPr>
          <p:nvPr>
            <p:ph type="sldNum" sz="quarter" idx="10"/>
          </p:nvPr>
        </p:nvSpPr>
        <p:spPr/>
        <p:txBody>
          <a:bodyPr/>
          <a:lstStyle/>
          <a:p>
            <a:fld id="{87C74E67-F4D6-4F60-897B-DF4E474B04E3}" type="slidenum">
              <a:rPr lang="en-US" smtClean="0"/>
              <a:t>6</a:t>
            </a:fld>
            <a:endParaRPr lang="en-US"/>
          </a:p>
        </p:txBody>
      </p:sp>
    </p:spTree>
    <p:extLst>
      <p:ext uri="{BB962C8B-B14F-4D97-AF65-F5344CB8AC3E}">
        <p14:creationId xmlns:p14="http://schemas.microsoft.com/office/powerpoint/2010/main" val="333482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http://lifehacker.com/the-raspberry-pi-3-adds-built-in-wi-fi- and-bluetooth-g-1761317416</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C74E67-F4D6-4F60-897B-DF4E474B04E3}" type="slidenum">
              <a:rPr lang="en-US" smtClean="0"/>
              <a:t>7</a:t>
            </a:fld>
            <a:endParaRPr lang="en-US"/>
          </a:p>
        </p:txBody>
      </p:sp>
    </p:spTree>
    <p:extLst>
      <p:ext uri="{BB962C8B-B14F-4D97-AF65-F5344CB8AC3E}">
        <p14:creationId xmlns:p14="http://schemas.microsoft.com/office/powerpoint/2010/main" val="327254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https://www.python.org/doc/essays/blurb/</a:t>
            </a:r>
            <a:endParaRPr lang="en-US" sz="1200" u="non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https://www.python.org/about/apps/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C74E67-F4D6-4F60-897B-DF4E474B04E3}" type="slidenum">
              <a:rPr lang="en-US" smtClean="0"/>
              <a:t>18</a:t>
            </a:fld>
            <a:endParaRPr lang="en-US"/>
          </a:p>
        </p:txBody>
      </p:sp>
    </p:spTree>
    <p:extLst>
      <p:ext uri="{BB962C8B-B14F-4D97-AF65-F5344CB8AC3E}">
        <p14:creationId xmlns:p14="http://schemas.microsoft.com/office/powerpoint/2010/main" val="171201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74E67-F4D6-4F60-897B-DF4E474B04E3}" type="slidenum">
              <a:rPr lang="en-US" smtClean="0"/>
              <a:t>26</a:t>
            </a:fld>
            <a:endParaRPr lang="en-US"/>
          </a:p>
        </p:txBody>
      </p:sp>
    </p:spTree>
    <p:extLst>
      <p:ext uri="{BB962C8B-B14F-4D97-AF65-F5344CB8AC3E}">
        <p14:creationId xmlns:p14="http://schemas.microsoft.com/office/powerpoint/2010/main" val="1604451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B03171-6095-4C61-B90E-02090830E9A2}"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135766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03171-6095-4C61-B90E-02090830E9A2}"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364307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03171-6095-4C61-B90E-02090830E9A2}"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223417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03171-6095-4C61-B90E-02090830E9A2}"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366201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B03171-6095-4C61-B90E-02090830E9A2}"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313527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B03171-6095-4C61-B90E-02090830E9A2}"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289288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B03171-6095-4C61-B90E-02090830E9A2}"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57549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B03171-6095-4C61-B90E-02090830E9A2}"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371760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03171-6095-4C61-B90E-02090830E9A2}"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121405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B03171-6095-4C61-B90E-02090830E9A2}"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377324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B03171-6095-4C61-B90E-02090830E9A2}"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12309-06CF-4073-A42B-7DF8DC22280A}" type="slidenum">
              <a:rPr lang="en-US" smtClean="0"/>
              <a:t>‹#›</a:t>
            </a:fld>
            <a:endParaRPr lang="en-US"/>
          </a:p>
        </p:txBody>
      </p:sp>
    </p:spTree>
    <p:extLst>
      <p:ext uri="{BB962C8B-B14F-4D97-AF65-F5344CB8AC3E}">
        <p14:creationId xmlns:p14="http://schemas.microsoft.com/office/powerpoint/2010/main" val="2233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03171-6095-4C61-B90E-02090830E9A2}" type="datetimeFigureOut">
              <a:rPr lang="en-US" smtClean="0"/>
              <a:t>9/15/2016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12309-06CF-4073-A42B-7DF8DC22280A}" type="slidenum">
              <a:rPr lang="en-US" smtClean="0"/>
              <a:t>‹#›</a:t>
            </a:fld>
            <a:endParaRPr lang="en-US"/>
          </a:p>
        </p:txBody>
      </p:sp>
    </p:spTree>
    <p:extLst>
      <p:ext uri="{BB962C8B-B14F-4D97-AF65-F5344CB8AC3E}">
        <p14:creationId xmlns:p14="http://schemas.microsoft.com/office/powerpoint/2010/main" val="3880947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aspberrypi.org/documentation/installation/installing-images/"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nstructables.com/id/WhatsApp-on-Raspberry-Pi/?ALLSTEP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instructables.com/id/Simple-IOT-project-for-Beginn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3200" y="2362200"/>
            <a:ext cx="6400800" cy="762000"/>
          </a:xfrm>
        </p:spPr>
        <p:txBody>
          <a:bodyPr/>
          <a:lstStyle/>
          <a:p>
            <a:r>
              <a:rPr lang="en-US" dirty="0" smtClean="0"/>
              <a:t>An Introduction</a:t>
            </a:r>
            <a:endParaRPr lang="en-US" dirty="0"/>
          </a:p>
        </p:txBody>
      </p:sp>
      <p:sp>
        <p:nvSpPr>
          <p:cNvPr id="4" name="Rectangle 1"/>
          <p:cNvSpPr>
            <a:spLocks noGrp="1" noChangeArrowheads="1"/>
          </p:cNvSpPr>
          <p:nvPr>
            <p:ph type="ctrTitle"/>
          </p:nvPr>
        </p:nvSpPr>
        <p:spPr>
          <a:xfrm>
            <a:off x="787400" y="914400"/>
            <a:ext cx="7772400" cy="1470025"/>
          </a:xfrm>
          <a:ln/>
        </p:spPr>
        <p:txBody>
          <a:bodyPr>
            <a:normAutofit/>
          </a:bodyPr>
          <a:lstStyle/>
          <a:p>
            <a:r>
              <a:rPr lang="en-US" sz="5400" i="1" dirty="0">
                <a:solidFill>
                  <a:srgbClr val="C00000"/>
                </a:solidFill>
              </a:rPr>
              <a:t>Raspberry Pi</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150" y="2895600"/>
            <a:ext cx="36449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3173729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55" y="1371600"/>
            <a:ext cx="8077200" cy="528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21"/>
          <p:cNvSpPr>
            <a:spLocks noGrp="1"/>
          </p:cNvSpPr>
          <p:nvPr>
            <p:ph type="title"/>
          </p:nvPr>
        </p:nvSpPr>
        <p:spPr>
          <a:xfrm>
            <a:off x="297873" y="0"/>
            <a:ext cx="8229600" cy="1143000"/>
          </a:xfrm>
        </p:spPr>
        <p:txBody>
          <a:bodyPr>
            <a:normAutofit fontScale="90000"/>
          </a:bodyPr>
          <a:lstStyle/>
          <a:p>
            <a:r>
              <a:rPr lang="en-US" b="1" dirty="0" smtClean="0"/>
              <a:t>Connection Diagram for Raspberry Pi</a:t>
            </a:r>
            <a:endParaRPr lang="en-US" b="1" dirty="0"/>
          </a:p>
        </p:txBody>
      </p:sp>
    </p:spTree>
    <p:extLst>
      <p:ext uri="{BB962C8B-B14F-4D97-AF65-F5344CB8AC3E}">
        <p14:creationId xmlns:p14="http://schemas.microsoft.com/office/powerpoint/2010/main" val="1074127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Autofit/>
          </a:bodyPr>
          <a:lstStyle/>
          <a:p>
            <a:r>
              <a:rPr lang="en-US" sz="3600" b="1" dirty="0"/>
              <a:t>Operating System in Raspberry </a:t>
            </a:r>
            <a:r>
              <a:rPr lang="en-US" sz="3600" b="1" dirty="0" smtClean="0"/>
              <a:t>Pi</a:t>
            </a:r>
            <a:br>
              <a:rPr lang="en-US" sz="3600" b="1" dirty="0" smtClean="0"/>
            </a:br>
            <a:r>
              <a:rPr lang="en-US" sz="3600" b="1" dirty="0" smtClean="0"/>
              <a:t>(OS setup)</a:t>
            </a:r>
            <a:endParaRPr lang="en-US" sz="3600" dirty="0"/>
          </a:p>
        </p:txBody>
      </p:sp>
      <p:sp>
        <p:nvSpPr>
          <p:cNvPr id="3" name="Content Placeholder 2"/>
          <p:cNvSpPr>
            <a:spLocks noGrp="1"/>
          </p:cNvSpPr>
          <p:nvPr>
            <p:ph idx="1"/>
          </p:nvPr>
        </p:nvSpPr>
        <p:spPr>
          <a:xfrm>
            <a:off x="152400" y="1123040"/>
            <a:ext cx="8686800" cy="6468429"/>
          </a:xfrm>
        </p:spPr>
        <p:txBody>
          <a:bodyPr>
            <a:normAutofit fontScale="25000" lnSpcReduction="20000"/>
          </a:bodyPr>
          <a:lstStyle/>
          <a:p>
            <a:pPr algn="just"/>
            <a:r>
              <a:rPr lang="en-US" sz="10000" dirty="0"/>
              <a:t>The Raspberry Pi uses Linux kernel-based operating systems. Raspbian, a Debian-based free operating system optimized for the Raspberry Pi hardware is the official OS for raspberry pi.</a:t>
            </a:r>
          </a:p>
          <a:p>
            <a:endParaRPr lang="en-US" sz="10000" dirty="0"/>
          </a:p>
          <a:p>
            <a:pPr marL="342900" lvl="1" indent="-342900">
              <a:buFont typeface="Arial" pitchFamily="34" charset="0"/>
              <a:buChar char="•"/>
            </a:pPr>
            <a:r>
              <a:rPr lang="en-US" sz="10000" dirty="0"/>
              <a:t>The easiest and quickest way to get started with Raspberry Pi. Recommended for first time Pi users, the Transcend 16GB MicroSD card comes pre-loaded with the official Raspberry Pi New Out of Box Software (NOOBS) package featuring a choice of seven recommended Raspberry Pi Operating Systems including:</a:t>
            </a:r>
          </a:p>
          <a:p>
            <a:pPr lvl="4"/>
            <a:r>
              <a:rPr lang="en-US" sz="8000" dirty="0"/>
              <a:t>Raspbian</a:t>
            </a:r>
          </a:p>
          <a:p>
            <a:pPr lvl="4"/>
            <a:r>
              <a:rPr lang="en-US" sz="8000" dirty="0"/>
              <a:t>Open ELEC</a:t>
            </a:r>
          </a:p>
          <a:p>
            <a:pPr lvl="4"/>
            <a:r>
              <a:rPr lang="en-US" sz="8000" dirty="0"/>
              <a:t>OSMC</a:t>
            </a:r>
          </a:p>
          <a:p>
            <a:pPr lvl="4"/>
            <a:r>
              <a:rPr lang="en-US" sz="8000" dirty="0"/>
              <a:t>Windows 10 </a:t>
            </a:r>
            <a:r>
              <a:rPr lang="en-US" sz="8000" dirty="0" err="1"/>
              <a:t>IoT</a:t>
            </a:r>
            <a:r>
              <a:rPr lang="en-US" sz="8000" dirty="0"/>
              <a:t> Core</a:t>
            </a:r>
          </a:p>
          <a:p>
            <a:pPr lvl="4"/>
            <a:r>
              <a:rPr lang="en-US" sz="8000" dirty="0"/>
              <a:t>Arch Linux</a:t>
            </a:r>
          </a:p>
          <a:p>
            <a:pPr lvl="4"/>
            <a:r>
              <a:rPr lang="en-US" sz="8000" dirty="0"/>
              <a:t>Pidora</a:t>
            </a:r>
          </a:p>
          <a:p>
            <a:pPr lvl="4"/>
            <a:r>
              <a:rPr lang="en-US" sz="8000" dirty="0"/>
              <a:t>RISC OS</a:t>
            </a:r>
          </a:p>
          <a:p>
            <a:pPr marL="457200" lvl="1" indent="0">
              <a:buNone/>
            </a:pPr>
            <a:r>
              <a:rPr lang="en-US" sz="7400" dirty="0"/>
              <a:t/>
            </a:r>
            <a:br>
              <a:rPr lang="en-US" sz="7400" dirty="0"/>
            </a:br>
            <a:endParaRPr lang="en-US" sz="7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357255"/>
            <a:ext cx="1257300" cy="166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0" y="6012422"/>
            <a:ext cx="2286000" cy="646331"/>
          </a:xfrm>
          <a:prstGeom prst="rect">
            <a:avLst/>
          </a:prstGeom>
          <a:noFill/>
        </p:spPr>
        <p:txBody>
          <a:bodyPr wrap="square" rtlCol="0">
            <a:spAutoFit/>
          </a:bodyPr>
          <a:lstStyle/>
          <a:p>
            <a:r>
              <a:rPr lang="en-US" b="1" dirty="0"/>
              <a:t>16GB NOOBS Micro SD card</a:t>
            </a:r>
            <a:endParaRPr lang="en-US" dirty="0"/>
          </a:p>
        </p:txBody>
      </p:sp>
    </p:spTree>
    <p:extLst>
      <p:ext uri="{BB962C8B-B14F-4D97-AF65-F5344CB8AC3E}">
        <p14:creationId xmlns:p14="http://schemas.microsoft.com/office/powerpoint/2010/main" val="3819887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smtClean="0"/>
              <a:t>If the SD card is already bundled with the NOOBS package, directly insert it into the Raspberry Pi and power it up.</a:t>
            </a:r>
          </a:p>
          <a:p>
            <a:endParaRPr lang="en-US" sz="2600" dirty="0" smtClean="0"/>
          </a:p>
          <a:p>
            <a:r>
              <a:rPr lang="en-IN" sz="2600" dirty="0" smtClean="0">
                <a:latin typeface="Arial" pitchFamily="34" charset="0"/>
                <a:cs typeface="Arial" pitchFamily="34" charset="0"/>
              </a:rPr>
              <a:t>Raspberry Pi will boot, and a window will appear with a list of </a:t>
            </a:r>
            <a:r>
              <a:rPr lang="en-IN" sz="2600" b="1" dirty="0" smtClean="0">
                <a:latin typeface="Arial" pitchFamily="34" charset="0"/>
                <a:cs typeface="Arial" pitchFamily="34" charset="0"/>
              </a:rPr>
              <a:t>different operating systems</a:t>
            </a:r>
            <a:r>
              <a:rPr lang="en-IN" sz="2600" dirty="0" smtClean="0">
                <a:latin typeface="Arial" pitchFamily="34" charset="0"/>
                <a:cs typeface="Arial" pitchFamily="34" charset="0"/>
              </a:rPr>
              <a:t> that you can install. We recommend that you use </a:t>
            </a:r>
            <a:r>
              <a:rPr lang="en-IN" sz="2600" b="1" dirty="0" err="1" smtClean="0">
                <a:latin typeface="Arial" pitchFamily="34" charset="0"/>
                <a:cs typeface="Arial" pitchFamily="34" charset="0"/>
              </a:rPr>
              <a:t>Raspbian</a:t>
            </a:r>
            <a:r>
              <a:rPr lang="en-IN" sz="2600" dirty="0" smtClean="0">
                <a:latin typeface="Arial" pitchFamily="34" charset="0"/>
                <a:cs typeface="Arial" pitchFamily="34" charset="0"/>
              </a:rPr>
              <a:t> – tick the box next to </a:t>
            </a:r>
            <a:r>
              <a:rPr lang="en-IN" sz="2600" dirty="0" err="1" smtClean="0">
                <a:latin typeface="Arial" pitchFamily="34" charset="0"/>
                <a:cs typeface="Arial" pitchFamily="34" charset="0"/>
              </a:rPr>
              <a:t>Raspbian</a:t>
            </a:r>
            <a:r>
              <a:rPr lang="en-IN" sz="2600" dirty="0" smtClean="0">
                <a:latin typeface="Arial" pitchFamily="34" charset="0"/>
                <a:cs typeface="Arial" pitchFamily="34" charset="0"/>
              </a:rPr>
              <a:t> and click on Install.</a:t>
            </a:r>
          </a:p>
          <a:p>
            <a:endParaRPr lang="en-IN" sz="2600" dirty="0" smtClean="0">
              <a:latin typeface="Arial" pitchFamily="34" charset="0"/>
              <a:cs typeface="Arial" pitchFamily="34" charset="0"/>
            </a:endParaRPr>
          </a:p>
          <a:p>
            <a:r>
              <a:rPr lang="en-IN" sz="2600" dirty="0" smtClean="0">
                <a:latin typeface="Arial" pitchFamily="34" charset="0"/>
                <a:cs typeface="Arial" pitchFamily="34" charset="0"/>
              </a:rPr>
              <a:t>Wait for it to finish. (15 – 20 </a:t>
            </a:r>
            <a:r>
              <a:rPr lang="en-IN" sz="2600" dirty="0" err="1" smtClean="0">
                <a:latin typeface="Arial" pitchFamily="34" charset="0"/>
                <a:cs typeface="Arial" pitchFamily="34" charset="0"/>
              </a:rPr>
              <a:t>mins</a:t>
            </a:r>
            <a:r>
              <a:rPr lang="en-IN" sz="2600" dirty="0" smtClean="0">
                <a:latin typeface="Arial" pitchFamily="34" charset="0"/>
                <a:cs typeface="Arial" pitchFamily="34" charset="0"/>
              </a:rPr>
              <a:t>)</a:t>
            </a:r>
          </a:p>
          <a:p>
            <a:endParaRPr lang="en-US" dirty="0" smtClean="0"/>
          </a:p>
        </p:txBody>
      </p:sp>
      <p:sp>
        <p:nvSpPr>
          <p:cNvPr id="4" name="Title 1"/>
          <p:cNvSpPr>
            <a:spLocks noGrp="1"/>
          </p:cNvSpPr>
          <p:nvPr>
            <p:ph type="title"/>
          </p:nvPr>
        </p:nvSpPr>
        <p:spPr>
          <a:xfrm>
            <a:off x="152400" y="228600"/>
            <a:ext cx="9220200" cy="1143000"/>
          </a:xfrm>
        </p:spPr>
        <p:txBody>
          <a:bodyPr>
            <a:noAutofit/>
          </a:bodyPr>
          <a:lstStyle/>
          <a:p>
            <a:r>
              <a:rPr lang="en-US" sz="4000" b="1" dirty="0"/>
              <a:t>Preparing the SD Card for OS setup in </a:t>
            </a:r>
            <a:r>
              <a:rPr lang="en-US" sz="4000" b="1" dirty="0" err="1"/>
              <a:t>Raspi</a:t>
            </a:r>
            <a:endParaRPr lang="en-US" sz="4000" b="1" dirty="0"/>
          </a:p>
        </p:txBody>
      </p:sp>
      <p:pic>
        <p:nvPicPr>
          <p:cNvPr id="5" name="Picture 4"/>
          <p:cNvPicPr/>
          <p:nvPr/>
        </p:nvPicPr>
        <p:blipFill rotWithShape="1">
          <a:blip r:embed="rId2">
            <a:extLst>
              <a:ext uri="{28A0092B-C50C-407E-A947-70E740481C1C}">
                <a14:useLocalDpi xmlns:a14="http://schemas.microsoft.com/office/drawing/2010/main" val="0"/>
              </a:ext>
            </a:extLst>
          </a:blip>
          <a:srcRect l="25221" r="27206" b="41212"/>
          <a:stretch/>
        </p:blipFill>
        <p:spPr bwMode="auto">
          <a:xfrm>
            <a:off x="6219824" y="5105399"/>
            <a:ext cx="1400175" cy="1219201"/>
          </a:xfrm>
          <a:prstGeom prst="rect">
            <a:avLst/>
          </a:prstGeom>
          <a:noFill/>
          <a:ln w="9525" cap="flat" cmpd="sng" algn="ctr">
            <a:solidFill>
              <a:srgbClr val="5B9BD5"/>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877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4072"/>
            <a:ext cx="8686800" cy="6633528"/>
          </a:xfrm>
        </p:spPr>
        <p:txBody>
          <a:bodyPr>
            <a:normAutofit fontScale="25000" lnSpcReduction="20000"/>
          </a:bodyPr>
          <a:lstStyle/>
          <a:p>
            <a:r>
              <a:rPr lang="en-US" sz="10400" b="1" dirty="0" smtClean="0"/>
              <a:t>However,</a:t>
            </a:r>
            <a:r>
              <a:rPr lang="en-US" sz="10400" dirty="0" smtClean="0"/>
              <a:t> </a:t>
            </a:r>
            <a:r>
              <a:rPr lang="en-US" sz="10400" dirty="0"/>
              <a:t>i</a:t>
            </a:r>
            <a:r>
              <a:rPr lang="en-US" sz="10400" dirty="0" smtClean="0"/>
              <a:t>f </a:t>
            </a:r>
            <a:r>
              <a:rPr lang="en-US" sz="10400" dirty="0"/>
              <a:t>the SD card is not pre-installed with an Operating </a:t>
            </a:r>
            <a:r>
              <a:rPr lang="en-US" sz="10400" dirty="0" smtClean="0"/>
              <a:t>Systems or NOOBS, </a:t>
            </a:r>
            <a:r>
              <a:rPr lang="en-US" sz="10400" dirty="0"/>
              <a:t>then we have to </a:t>
            </a:r>
            <a:r>
              <a:rPr lang="en-US" sz="10400" dirty="0" smtClean="0"/>
              <a:t>prepare the SD card and install </a:t>
            </a:r>
            <a:r>
              <a:rPr lang="en-US" sz="10400" dirty="0"/>
              <a:t>an Operating system to use Raspberry Pi</a:t>
            </a:r>
            <a:r>
              <a:rPr lang="en-US" sz="10400" dirty="0" smtClean="0"/>
              <a:t>.</a:t>
            </a:r>
          </a:p>
          <a:p>
            <a:endParaRPr lang="en-US" sz="11200" dirty="0"/>
          </a:p>
          <a:p>
            <a:r>
              <a:rPr lang="en-US" sz="10400" dirty="0" smtClean="0"/>
              <a:t>We choose Raspbian OS as it is officially supported and has a big community of users. </a:t>
            </a:r>
          </a:p>
          <a:p>
            <a:endParaRPr lang="en-US" sz="11200" dirty="0"/>
          </a:p>
          <a:p>
            <a:r>
              <a:rPr lang="en-US" sz="10400" dirty="0"/>
              <a:t>Steps to install Raspbian:</a:t>
            </a:r>
          </a:p>
          <a:p>
            <a:pPr lvl="1"/>
            <a:r>
              <a:rPr lang="en-US" sz="8000" dirty="0"/>
              <a:t>Download latest image from </a:t>
            </a:r>
          </a:p>
          <a:p>
            <a:pPr marL="0" indent="0">
              <a:buNone/>
            </a:pPr>
            <a:r>
              <a:rPr lang="en-US" sz="8000" u="sng" dirty="0" smtClean="0">
                <a:hlinkClick r:id="rId2"/>
              </a:rPr>
              <a:t>https</a:t>
            </a:r>
            <a:r>
              <a:rPr lang="en-US" sz="8000" u="sng" dirty="0">
                <a:hlinkClick r:id="rId2"/>
              </a:rPr>
              <a:t>://www.raspberrypi.org/downloads/raspbian/</a:t>
            </a:r>
            <a:endParaRPr lang="en-US" sz="8000" dirty="0"/>
          </a:p>
          <a:p>
            <a:pPr lvl="1"/>
            <a:r>
              <a:rPr lang="en-US" sz="8000" dirty="0"/>
              <a:t>Create a bootable SD card from the image</a:t>
            </a:r>
          </a:p>
          <a:p>
            <a:pPr lvl="1"/>
            <a:r>
              <a:rPr lang="en-US" sz="8000" dirty="0"/>
              <a:t>Insert the SD card in Raspberry Pi and power on Raspberry Pi</a:t>
            </a:r>
          </a:p>
          <a:p>
            <a:pPr lvl="1"/>
            <a:r>
              <a:rPr lang="en-US" sz="8000" dirty="0"/>
              <a:t>Go through the installation procedures</a:t>
            </a:r>
          </a:p>
          <a:p>
            <a:pPr lvl="1"/>
            <a:r>
              <a:rPr lang="en-US" sz="8000" dirty="0"/>
              <a:t>Wait for around 10-20 </a:t>
            </a:r>
            <a:r>
              <a:rPr lang="en-US" sz="8000" dirty="0" err="1"/>
              <a:t>mins</a:t>
            </a:r>
            <a:r>
              <a:rPr lang="en-US" sz="8000" dirty="0"/>
              <a:t> to complete the installation</a:t>
            </a:r>
          </a:p>
          <a:p>
            <a:pPr lvl="1"/>
            <a:r>
              <a:rPr lang="en-US" sz="8000" dirty="0"/>
              <a:t>Once installation is completed, you can boot into Raspbian </a:t>
            </a:r>
            <a:r>
              <a:rPr lang="en-US" sz="8000" dirty="0" smtClean="0"/>
              <a:t>OS</a:t>
            </a:r>
            <a:endParaRPr lang="en-US" sz="4800" dirty="0" smtClean="0"/>
          </a:p>
          <a:p>
            <a:pPr lvl="1"/>
            <a:endParaRPr lang="en-US" sz="4800" dirty="0"/>
          </a:p>
          <a:p>
            <a:pPr marL="0" indent="0">
              <a:buNone/>
            </a:pPr>
            <a:r>
              <a:rPr lang="en-US" sz="8000" dirty="0"/>
              <a:t>For more information visit:</a:t>
            </a:r>
          </a:p>
          <a:p>
            <a:r>
              <a:rPr lang="en-US" sz="8000" u="sng" dirty="0">
                <a:hlinkClick r:id="rId3"/>
              </a:rPr>
              <a:t>https://www.raspberrypi.org/documentation/installation/installing-images/</a:t>
            </a:r>
            <a:endParaRPr lang="en-US" sz="8000" dirty="0"/>
          </a:p>
        </p:txBody>
      </p:sp>
      <p:pic>
        <p:nvPicPr>
          <p:cNvPr id="4" name="Picture 3"/>
          <p:cNvPicPr/>
          <p:nvPr/>
        </p:nvPicPr>
        <p:blipFill rotWithShape="1">
          <a:blip r:embed="rId4">
            <a:extLst>
              <a:ext uri="{28A0092B-C50C-407E-A947-70E740481C1C}">
                <a14:useLocalDpi xmlns:a14="http://schemas.microsoft.com/office/drawing/2010/main" val="0"/>
              </a:ext>
            </a:extLst>
          </a:blip>
          <a:srcRect l="25221" r="27206" b="41212"/>
          <a:stretch/>
        </p:blipFill>
        <p:spPr bwMode="auto">
          <a:xfrm>
            <a:off x="6019800" y="2971800"/>
            <a:ext cx="971550" cy="1134745"/>
          </a:xfrm>
          <a:prstGeom prst="rect">
            <a:avLst/>
          </a:prstGeom>
          <a:noFill/>
          <a:ln w="9525" cap="flat" cmpd="sng" algn="ctr">
            <a:solidFill>
              <a:srgbClr val="5B9BD5"/>
            </a:solidFill>
            <a:prstDash val="solid"/>
            <a:round/>
            <a:headEnd type="none" w="med" len="med"/>
            <a:tailEnd type="none" w="med" len="med"/>
          </a:ln>
          <a:extLst>
            <a:ext uri="{53640926-AAD7-44D8-BBD7-CCE9431645EC}">
              <a14:shadowObscured xmlns:a14="http://schemas.microsoft.com/office/drawing/2010/main"/>
            </a:ext>
          </a:extLst>
        </p:spPr>
      </p:pic>
      <p:sp>
        <p:nvSpPr>
          <p:cNvPr id="5" name="Title 1"/>
          <p:cNvSpPr>
            <a:spLocks noGrp="1"/>
          </p:cNvSpPr>
          <p:nvPr>
            <p:ph type="title"/>
          </p:nvPr>
        </p:nvSpPr>
        <p:spPr>
          <a:xfrm>
            <a:off x="228600" y="0"/>
            <a:ext cx="8610600" cy="685800"/>
          </a:xfrm>
        </p:spPr>
        <p:txBody>
          <a:bodyPr>
            <a:noAutofit/>
          </a:bodyPr>
          <a:lstStyle/>
          <a:p>
            <a:r>
              <a:rPr lang="en-US" sz="3600" b="1" dirty="0" smtClean="0"/>
              <a:t>Preparing the SD Card for OS setup in </a:t>
            </a:r>
            <a:r>
              <a:rPr lang="en-US" sz="3600" b="1" dirty="0" err="1" smtClean="0"/>
              <a:t>Raspi</a:t>
            </a:r>
            <a:endParaRPr lang="en-US" sz="3600" dirty="0"/>
          </a:p>
        </p:txBody>
      </p:sp>
    </p:spTree>
    <p:extLst>
      <p:ext uri="{BB962C8B-B14F-4D97-AF65-F5344CB8AC3E}">
        <p14:creationId xmlns:p14="http://schemas.microsoft.com/office/powerpoint/2010/main" val="1081818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First Boot up of Raspberry Pi</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latin typeface="+mj-lt"/>
              </a:rPr>
              <a:t>After inserting the SD card in Raspberry Pi  once the Raspbian OS is installed, </a:t>
            </a:r>
            <a:r>
              <a:rPr lang="en-IN" dirty="0" smtClean="0">
                <a:latin typeface="+mj-lt"/>
                <a:cs typeface="Arial" pitchFamily="34" charset="0"/>
              </a:rPr>
              <a:t> the Raspberry Pi configuration menu (</a:t>
            </a:r>
            <a:r>
              <a:rPr lang="en-IN" b="1" dirty="0" err="1" smtClean="0">
                <a:latin typeface="+mj-lt"/>
                <a:cs typeface="Arial" pitchFamily="34" charset="0"/>
              </a:rPr>
              <a:t>raspi-config</a:t>
            </a:r>
            <a:r>
              <a:rPr lang="en-IN" dirty="0" smtClean="0">
                <a:latin typeface="+mj-lt"/>
                <a:cs typeface="Arial" pitchFamily="34" charset="0"/>
              </a:rPr>
              <a:t>) will load. </a:t>
            </a:r>
          </a:p>
          <a:p>
            <a:endParaRPr lang="en-IN" dirty="0" smtClean="0">
              <a:latin typeface="+mj-lt"/>
              <a:cs typeface="Arial" pitchFamily="34" charset="0"/>
            </a:endParaRPr>
          </a:p>
          <a:p>
            <a:r>
              <a:rPr lang="en-IN" dirty="0" smtClean="0">
                <a:latin typeface="+mj-lt"/>
                <a:cs typeface="Arial" pitchFamily="34" charset="0"/>
              </a:rPr>
              <a:t>Here you are able to set the time and date for your region and enable a Raspberry Pi camera board, or even create users.</a:t>
            </a:r>
          </a:p>
          <a:p>
            <a:endParaRPr lang="en-IN" dirty="0" smtClean="0">
              <a:latin typeface="+mj-lt"/>
              <a:cs typeface="Arial" pitchFamily="34" charset="0"/>
            </a:endParaRPr>
          </a:p>
          <a:p>
            <a:r>
              <a:rPr lang="en-IN" dirty="0" smtClean="0">
                <a:latin typeface="+mj-lt"/>
                <a:cs typeface="Arial" pitchFamily="34" charset="0"/>
              </a:rPr>
              <a:t>To enter the Graphical environment enter the Command </a:t>
            </a:r>
            <a:r>
              <a:rPr lang="en-IN" b="1" dirty="0" err="1" smtClean="0">
                <a:latin typeface="+mj-lt"/>
                <a:cs typeface="Arial" pitchFamily="34" charset="0"/>
              </a:rPr>
              <a:t>startx</a:t>
            </a:r>
            <a:endParaRPr lang="en-IN" dirty="0" smtClean="0">
              <a:latin typeface="+mj-lt"/>
              <a:cs typeface="Arial" pitchFamily="34" charset="0"/>
            </a:endParaRPr>
          </a:p>
          <a:p>
            <a:endParaRPr lang="en-IN" dirty="0" smtClean="0">
              <a:latin typeface="+mj-lt"/>
              <a:cs typeface="Arial" pitchFamily="34" charset="0"/>
            </a:endParaRPr>
          </a:p>
          <a:p>
            <a:r>
              <a:rPr lang="en-IN" dirty="0" smtClean="0">
                <a:latin typeface="+mj-lt"/>
                <a:cs typeface="Arial" pitchFamily="34" charset="0"/>
              </a:rPr>
              <a:t>Default Login ID : </a:t>
            </a:r>
            <a:r>
              <a:rPr lang="en-IN" b="1" dirty="0" smtClean="0">
                <a:latin typeface="+mj-lt"/>
                <a:cs typeface="Arial" pitchFamily="34" charset="0"/>
              </a:rPr>
              <a:t>pi</a:t>
            </a:r>
            <a:r>
              <a:rPr lang="en-IN" dirty="0" smtClean="0">
                <a:latin typeface="+mj-lt"/>
                <a:cs typeface="Arial" pitchFamily="34" charset="0"/>
              </a:rPr>
              <a:t>, Default Password : </a:t>
            </a:r>
            <a:r>
              <a:rPr lang="en-IN" b="1" dirty="0" smtClean="0">
                <a:latin typeface="+mj-lt"/>
                <a:cs typeface="Arial" pitchFamily="34" charset="0"/>
              </a:rPr>
              <a:t>raspberry</a:t>
            </a:r>
            <a:r>
              <a:rPr lang="en-IN" dirty="0" smtClean="0">
                <a:latin typeface="+mj-lt"/>
                <a:cs typeface="Arial" pitchFamily="34" charset="0"/>
              </a:rPr>
              <a:t> </a:t>
            </a:r>
          </a:p>
          <a:p>
            <a:endParaRPr lang="en-US" dirty="0">
              <a:latin typeface="+mj-lt"/>
            </a:endParaRPr>
          </a:p>
        </p:txBody>
      </p:sp>
    </p:spTree>
    <p:extLst>
      <p:ext uri="{BB962C8B-B14F-4D97-AF65-F5344CB8AC3E}">
        <p14:creationId xmlns:p14="http://schemas.microsoft.com/office/powerpoint/2010/main" val="3113220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Programming in Raspberry Pi</a:t>
            </a:r>
            <a:r>
              <a:rPr lang="en-US" dirty="0"/>
              <a:t/>
            </a:r>
            <a:br>
              <a:rPr lang="en-US" dirty="0"/>
            </a:br>
            <a:endParaRPr lang="en-US" dirty="0"/>
          </a:p>
        </p:txBody>
      </p:sp>
      <p:sp>
        <p:nvSpPr>
          <p:cNvPr id="3" name="Content Placeholder 2"/>
          <p:cNvSpPr>
            <a:spLocks noGrp="1"/>
          </p:cNvSpPr>
          <p:nvPr>
            <p:ph idx="1"/>
          </p:nvPr>
        </p:nvSpPr>
        <p:spPr>
          <a:xfrm>
            <a:off x="533400" y="1066800"/>
            <a:ext cx="8229600" cy="4525963"/>
          </a:xfrm>
        </p:spPr>
        <p:txBody>
          <a:bodyPr>
            <a:noAutofit/>
          </a:bodyPr>
          <a:lstStyle/>
          <a:p>
            <a:r>
              <a:rPr lang="en-US" sz="2600" dirty="0" smtClean="0"/>
              <a:t>By default, Raspberry Pi supports UNIX shell scripting, Python or any other language that will compile with ARMv6 can be used with it. </a:t>
            </a:r>
          </a:p>
          <a:p>
            <a:endParaRPr lang="en-US" sz="2600" dirty="0" smtClean="0"/>
          </a:p>
          <a:p>
            <a:r>
              <a:rPr lang="en-US" sz="2600" dirty="0" smtClean="0"/>
              <a:t>Multiple </a:t>
            </a:r>
            <a:r>
              <a:rPr lang="en-US" sz="2600" dirty="0"/>
              <a:t>languages can be used to program in Raspberry Pi. Python, C, C++, Java, Scratch, and Ruby all come installed by default on the Raspberry Pi. </a:t>
            </a:r>
            <a:endParaRPr lang="en-US" sz="2600" dirty="0" smtClean="0"/>
          </a:p>
          <a:p>
            <a:endParaRPr lang="en-US" sz="2600" dirty="0"/>
          </a:p>
          <a:p>
            <a:r>
              <a:rPr lang="en-US" sz="2600" dirty="0" smtClean="0"/>
              <a:t>Python </a:t>
            </a:r>
            <a:r>
              <a:rPr lang="en-US" sz="2600" dirty="0"/>
              <a:t>is the official programming language of the Raspberry Pi and IDLE </a:t>
            </a:r>
            <a:r>
              <a:rPr lang="en-US" sz="2600" dirty="0" smtClean="0"/>
              <a:t>2, </a:t>
            </a:r>
            <a:r>
              <a:rPr lang="en-US" sz="2600" dirty="0"/>
              <a:t>a Python Integrated Development </a:t>
            </a:r>
            <a:r>
              <a:rPr lang="en-US" sz="2600" dirty="0" smtClean="0"/>
              <a:t>Environment (IDE)  will be used for writing codes in python.</a:t>
            </a:r>
            <a:endParaRPr lang="en-US" sz="2600" dirty="0"/>
          </a:p>
        </p:txBody>
      </p:sp>
    </p:spTree>
    <p:extLst>
      <p:ext uri="{BB962C8B-B14F-4D97-AF65-F5344CB8AC3E}">
        <p14:creationId xmlns:p14="http://schemas.microsoft.com/office/powerpoint/2010/main" val="4275849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600" dirty="0" smtClean="0"/>
              <a:t>There are two ways of executing python code in Raspberry Pi:</a:t>
            </a:r>
          </a:p>
          <a:p>
            <a:pPr marL="400050" lvl="1" indent="0">
              <a:buNone/>
            </a:pPr>
            <a:r>
              <a:rPr lang="en-US" sz="2400" dirty="0" smtClean="0"/>
              <a:t>  1) Using the Terminal Window </a:t>
            </a:r>
          </a:p>
          <a:p>
            <a:pPr marL="400050" lvl="1" indent="0">
              <a:buNone/>
            </a:pPr>
            <a:r>
              <a:rPr lang="en-US" sz="2400" dirty="0" smtClean="0"/>
              <a:t>  2) Using Python IDLE 2  , a Python   Integrated 	Development Environment (IDE) that serves as a GUI 	to write and execute python code </a:t>
            </a:r>
          </a:p>
          <a:p>
            <a:pPr marL="400050" lvl="1" indent="0">
              <a:buNone/>
            </a:pPr>
            <a:endParaRPr lang="en-US" sz="2400" dirty="0"/>
          </a:p>
          <a:p>
            <a:r>
              <a:rPr lang="en-US" sz="2600" dirty="0" smtClean="0"/>
              <a:t>We will be using Python IDLE 2 in lab for a simpler user interactive experience.</a:t>
            </a:r>
          </a:p>
          <a:p>
            <a:endParaRPr lang="en-US" sz="2600" dirty="0" smtClean="0"/>
          </a:p>
          <a:p>
            <a:r>
              <a:rPr lang="en-US" sz="2600" dirty="0" smtClean="0"/>
              <a:t>For programming using the terminal window , you should be familiar with basic Linux commands.</a:t>
            </a:r>
          </a:p>
          <a:p>
            <a:pPr marL="0" indent="0">
              <a:buNone/>
            </a:pPr>
            <a:endParaRPr lang="en-US" dirty="0"/>
          </a:p>
        </p:txBody>
      </p:sp>
    </p:spTree>
    <p:extLst>
      <p:ext uri="{BB962C8B-B14F-4D97-AF65-F5344CB8AC3E}">
        <p14:creationId xmlns:p14="http://schemas.microsoft.com/office/powerpoint/2010/main" val="1755968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Raspberry Pi Screen after boot up</a:t>
            </a:r>
            <a:endParaRPr lang="en-US" dirty="0"/>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12" t="-184" r="732"/>
          <a:stretch/>
        </p:blipFill>
        <p:spPr bwMode="auto">
          <a:xfrm>
            <a:off x="0" y="838200"/>
            <a:ext cx="9123217"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281546" y="1063336"/>
            <a:ext cx="381000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5181600" y="1274403"/>
            <a:ext cx="3276600" cy="369332"/>
          </a:xfrm>
          <a:prstGeom prst="rect">
            <a:avLst/>
          </a:prstGeom>
          <a:noFill/>
        </p:spPr>
        <p:txBody>
          <a:bodyPr wrap="square" rtlCol="0">
            <a:spAutoFit/>
          </a:bodyPr>
          <a:lstStyle/>
          <a:p>
            <a:r>
              <a:rPr lang="en-US" dirty="0" smtClean="0"/>
              <a:t>Terminal Window</a:t>
            </a:r>
            <a:endParaRPr lang="en-US" dirty="0"/>
          </a:p>
        </p:txBody>
      </p:sp>
      <p:cxnSp>
        <p:nvCxnSpPr>
          <p:cNvPr id="8" name="Straight Arrow Connector 7"/>
          <p:cNvCxnSpPr/>
          <p:nvPr/>
        </p:nvCxnSpPr>
        <p:spPr>
          <a:xfrm>
            <a:off x="1905000" y="1643735"/>
            <a:ext cx="381000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5715000" y="1834235"/>
            <a:ext cx="3276600" cy="369332"/>
          </a:xfrm>
          <a:prstGeom prst="rect">
            <a:avLst/>
          </a:prstGeom>
          <a:noFill/>
        </p:spPr>
        <p:txBody>
          <a:bodyPr wrap="square" rtlCol="0">
            <a:spAutoFit/>
          </a:bodyPr>
          <a:lstStyle/>
          <a:p>
            <a:r>
              <a:rPr lang="en-US" dirty="0" smtClean="0"/>
              <a:t>Python 2 IDE</a:t>
            </a:r>
            <a:endParaRPr lang="en-US" dirty="0"/>
          </a:p>
        </p:txBody>
      </p:sp>
    </p:spTree>
    <p:extLst>
      <p:ext uri="{BB962C8B-B14F-4D97-AF65-F5344CB8AC3E}">
        <p14:creationId xmlns:p14="http://schemas.microsoft.com/office/powerpoint/2010/main" val="1246055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using IDLE</a:t>
            </a:r>
            <a:endParaRPr lang="en-US" b="1" dirty="0"/>
          </a:p>
        </p:txBody>
      </p:sp>
      <p:sp>
        <p:nvSpPr>
          <p:cNvPr id="3" name="Content Placeholder 2"/>
          <p:cNvSpPr>
            <a:spLocks noGrp="1"/>
          </p:cNvSpPr>
          <p:nvPr>
            <p:ph idx="1"/>
          </p:nvPr>
        </p:nvSpPr>
        <p:spPr/>
        <p:txBody>
          <a:bodyPr>
            <a:normAutofit fontScale="62500" lnSpcReduction="20000"/>
          </a:bodyPr>
          <a:lstStyle/>
          <a:p>
            <a:r>
              <a:rPr lang="en-US" sz="3800" dirty="0" smtClean="0"/>
              <a:t>Python </a:t>
            </a:r>
            <a:r>
              <a:rPr lang="en-US" sz="3800" dirty="0"/>
              <a:t>is an interpreted, object-oriented, high-level programming language with dynamic </a:t>
            </a:r>
            <a:r>
              <a:rPr lang="en-US" sz="3800" dirty="0" smtClean="0"/>
              <a:t>semantics. Python </a:t>
            </a:r>
            <a:r>
              <a:rPr lang="en-US" sz="3800" dirty="0"/>
              <a:t>has no compilation step and the edit-test-debug cycle is incredibly fast. Python is used domains ranging from Desktop application development to scientific and numeric computing </a:t>
            </a:r>
            <a:endParaRPr lang="en-US" sz="3800" dirty="0" smtClean="0"/>
          </a:p>
          <a:p>
            <a:endParaRPr lang="en-US" sz="3800" dirty="0" smtClean="0"/>
          </a:p>
          <a:p>
            <a:r>
              <a:rPr lang="en-US" sz="3800" dirty="0" smtClean="0"/>
              <a:t>We will use Python IDLE 2 to program python applications</a:t>
            </a:r>
          </a:p>
          <a:p>
            <a:endParaRPr lang="en-US" sz="3800" dirty="0" smtClean="0"/>
          </a:p>
          <a:p>
            <a:r>
              <a:rPr lang="en-US" sz="3800" dirty="0" smtClean="0"/>
              <a:t>Python IDLE 2 and Python IDLE 3 come pre-installed on Raspbian. If needed on any other OS, type the following command in terminal window:</a:t>
            </a:r>
          </a:p>
          <a:p>
            <a:pPr lvl="1"/>
            <a:r>
              <a:rPr lang="en-US" dirty="0"/>
              <a:t> </a:t>
            </a:r>
            <a:r>
              <a:rPr lang="en-US" dirty="0" err="1"/>
              <a:t>sudo</a:t>
            </a:r>
            <a:r>
              <a:rPr lang="en-US" dirty="0"/>
              <a:t> apt-get install python3 or </a:t>
            </a:r>
            <a:r>
              <a:rPr lang="en-US" dirty="0" err="1"/>
              <a:t>sudo</a:t>
            </a:r>
            <a:r>
              <a:rPr lang="en-US" dirty="0"/>
              <a:t> apt-get install python</a:t>
            </a:r>
            <a:endParaRPr lang="en-US" dirty="0" smtClean="0"/>
          </a:p>
          <a:p>
            <a:endParaRPr lang="en-US" dirty="0"/>
          </a:p>
          <a:p>
            <a:pPr marL="0" indent="0">
              <a:buNone/>
            </a:pPr>
            <a:r>
              <a:rPr lang="en-US" b="1" dirty="0"/>
              <a:t> </a:t>
            </a:r>
            <a:endParaRPr lang="en-US" dirty="0"/>
          </a:p>
          <a:p>
            <a:endParaRPr lang="en-US" dirty="0"/>
          </a:p>
        </p:txBody>
      </p:sp>
      <p:pic>
        <p:nvPicPr>
          <p:cNvPr id="4" name="Picture 3" descr="http://3.bp.blogspot.com/-vFKdLbhJmX0/UVV1232UctI/AAAAAAAAA2k/4nLwPWAB8f4/s1600/idleicon.PNG"/>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
            <a:ext cx="1190625" cy="990600"/>
          </a:xfrm>
          <a:prstGeom prst="rect">
            <a:avLst/>
          </a:prstGeom>
          <a:noFill/>
          <a:ln>
            <a:noFill/>
          </a:ln>
        </p:spPr>
      </p:pic>
    </p:spTree>
    <p:extLst>
      <p:ext uri="{BB962C8B-B14F-4D97-AF65-F5344CB8AC3E}">
        <p14:creationId xmlns:p14="http://schemas.microsoft.com/office/powerpoint/2010/main" val="39000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Python</a:t>
            </a:r>
            <a:endParaRPr lang="en-US" b="1" dirty="0"/>
          </a:p>
        </p:txBody>
      </p:sp>
      <p:sp>
        <p:nvSpPr>
          <p:cNvPr id="3" name="Content Placeholder 2"/>
          <p:cNvSpPr>
            <a:spLocks noGrp="1"/>
          </p:cNvSpPr>
          <p:nvPr>
            <p:ph idx="1"/>
          </p:nvPr>
        </p:nvSpPr>
        <p:spPr/>
        <p:txBody>
          <a:bodyPr/>
          <a:lstStyle/>
          <a:p>
            <a:pPr lvl="0"/>
            <a:r>
              <a:rPr lang="en-US" sz="2800" dirty="0"/>
              <a:t>There are no </a:t>
            </a:r>
            <a:r>
              <a:rPr lang="en-US" sz="2800" dirty="0" err="1"/>
              <a:t>datatype</a:t>
            </a:r>
            <a:r>
              <a:rPr lang="en-US" sz="2800" dirty="0"/>
              <a:t> for variables, however, one can parse the variable to be of a particular data type.</a:t>
            </a:r>
          </a:p>
          <a:p>
            <a:r>
              <a:rPr lang="en-US" sz="2800" dirty="0"/>
              <a:t>Example:</a:t>
            </a:r>
          </a:p>
          <a:p>
            <a:endParaRPr lang="en-US" dirty="0"/>
          </a:p>
        </p:txBody>
      </p:sp>
      <p:pic>
        <p:nvPicPr>
          <p:cNvPr id="4" name="Picture 3"/>
          <p:cNvPicPr/>
          <p:nvPr/>
        </p:nvPicPr>
        <p:blipFill rotWithShape="1">
          <a:blip r:embed="rId2"/>
          <a:srcRect l="45673" t="19384" r="39904" b="65508"/>
          <a:stretch/>
        </p:blipFill>
        <p:spPr bwMode="auto">
          <a:xfrm>
            <a:off x="2175164" y="3886200"/>
            <a:ext cx="4648200" cy="2209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4018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Raspberry Pi</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Raspberry Pi is a </a:t>
            </a:r>
          </a:p>
          <a:p>
            <a:pPr lvl="1" algn="just"/>
            <a:r>
              <a:rPr lang="en-US" dirty="0"/>
              <a:t>low cost, credit-card sized computer </a:t>
            </a:r>
          </a:p>
          <a:p>
            <a:pPr lvl="1" algn="just"/>
            <a:r>
              <a:rPr lang="en-US" dirty="0"/>
              <a:t>device capable of doing everything a desktop computer can do</a:t>
            </a:r>
          </a:p>
          <a:p>
            <a:pPr lvl="1" algn="just"/>
            <a:r>
              <a:rPr lang="en-US" dirty="0"/>
              <a:t>device that has the functionality of both a computer and a micro-controller </a:t>
            </a:r>
          </a:p>
          <a:p>
            <a:pPr lvl="1" algn="just"/>
            <a:r>
              <a:rPr lang="en-US" dirty="0" smtClean="0"/>
              <a:t>Raspberry </a:t>
            </a:r>
            <a:r>
              <a:rPr lang="en-US" dirty="0"/>
              <a:t>Pi has been used in a wide array of digital maker projects, from music machines and parent detectors to weather stations and tweeting birdhouses with infra-red </a:t>
            </a:r>
            <a:r>
              <a:rPr lang="en-US" dirty="0" smtClean="0"/>
              <a:t>cameras.</a:t>
            </a:r>
          </a:p>
          <a:p>
            <a:pPr lvl="1" algn="just"/>
            <a:r>
              <a:rPr lang="en-US" dirty="0" smtClean="0"/>
              <a:t> </a:t>
            </a:r>
            <a:r>
              <a:rPr lang="en-US" b="1" dirty="0"/>
              <a:t>In this course we use Raspberry PI 3 </a:t>
            </a:r>
            <a:r>
              <a:rPr lang="en-US" dirty="0"/>
              <a:t>as it comes with built-in </a:t>
            </a:r>
            <a:r>
              <a:rPr lang="en-US" dirty="0" err="1"/>
              <a:t>WiFi</a:t>
            </a:r>
            <a:r>
              <a:rPr lang="en-US" dirty="0"/>
              <a:t> and Bluetooth module. </a:t>
            </a:r>
          </a:p>
          <a:p>
            <a:endParaRPr lang="en-US" dirty="0"/>
          </a:p>
        </p:txBody>
      </p:sp>
    </p:spTree>
    <p:extLst>
      <p:ext uri="{BB962C8B-B14F-4D97-AF65-F5344CB8AC3E}">
        <p14:creationId xmlns:p14="http://schemas.microsoft.com/office/powerpoint/2010/main" val="2046204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r>
              <a:rPr lang="en-US" sz="2800" dirty="0"/>
              <a:t>Indentation has major role in python. If code is not properly intended, syntax error will be by the IDE. </a:t>
            </a:r>
          </a:p>
          <a:p>
            <a:pPr lvl="0"/>
            <a:r>
              <a:rPr lang="en-US" sz="2800" dirty="0"/>
              <a:t>There are no semicolons at the end of a statement</a:t>
            </a:r>
            <a:r>
              <a:rPr lang="en-US" sz="2800" dirty="0" smtClean="0"/>
              <a:t>.  Example:</a:t>
            </a:r>
            <a:endParaRPr lang="en-US" sz="2800" dirty="0"/>
          </a:p>
          <a:p>
            <a:endParaRPr lang="en-US" dirty="0"/>
          </a:p>
        </p:txBody>
      </p:sp>
      <p:pic>
        <p:nvPicPr>
          <p:cNvPr id="4" name="Picture 3"/>
          <p:cNvPicPr/>
          <p:nvPr/>
        </p:nvPicPr>
        <p:blipFill rotWithShape="1">
          <a:blip r:embed="rId2"/>
          <a:srcRect l="10577" t="14823" r="65545" b="60377"/>
          <a:stretch/>
        </p:blipFill>
        <p:spPr bwMode="auto">
          <a:xfrm>
            <a:off x="1219200" y="2362200"/>
            <a:ext cx="6781800" cy="3352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3315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b="1" dirty="0" smtClean="0"/>
              <a:t>Defining Functions in Python</a:t>
            </a:r>
            <a:endParaRPr lang="en-US" b="1" dirty="0"/>
          </a:p>
        </p:txBody>
      </p:sp>
      <p:sp>
        <p:nvSpPr>
          <p:cNvPr id="3" name="Content Placeholder 2"/>
          <p:cNvSpPr>
            <a:spLocks noGrp="1"/>
          </p:cNvSpPr>
          <p:nvPr>
            <p:ph idx="1"/>
          </p:nvPr>
        </p:nvSpPr>
        <p:spPr>
          <a:xfrm>
            <a:off x="381000" y="998537"/>
            <a:ext cx="8229600" cy="4525963"/>
          </a:xfrm>
        </p:spPr>
        <p:txBody>
          <a:bodyPr>
            <a:normAutofit/>
          </a:bodyPr>
          <a:lstStyle/>
          <a:p>
            <a:pPr lvl="0"/>
            <a:r>
              <a:rPr lang="en-US" sz="2800" dirty="0"/>
              <a:t>Functions names have to be preceded with </a:t>
            </a:r>
            <a:r>
              <a:rPr lang="en-US" sz="2800" dirty="0" err="1"/>
              <a:t>def</a:t>
            </a:r>
            <a:r>
              <a:rPr lang="en-US" sz="2800" dirty="0"/>
              <a:t> instead data types. </a:t>
            </a:r>
            <a:r>
              <a:rPr lang="en-US" sz="2800" dirty="0" smtClean="0"/>
              <a:t>Example:</a:t>
            </a:r>
          </a:p>
          <a:p>
            <a:pPr lvl="0"/>
            <a:endParaRPr lang="en-US" dirty="0"/>
          </a:p>
          <a:p>
            <a:endParaRPr lang="en-US" dirty="0" smtClean="0"/>
          </a:p>
          <a:p>
            <a:pPr lvl="0"/>
            <a:endParaRPr lang="en-US" sz="2800" dirty="0" smtClean="0"/>
          </a:p>
          <a:p>
            <a:pPr lvl="0"/>
            <a:r>
              <a:rPr lang="en-US" sz="2800" dirty="0" smtClean="0"/>
              <a:t>Code </a:t>
            </a:r>
            <a:r>
              <a:rPr lang="en-US" sz="2800" dirty="0"/>
              <a:t>block is starts with :[colon] and everything inside that block has to be intended by a tab </a:t>
            </a:r>
            <a:r>
              <a:rPr lang="en-US" sz="2800" dirty="0" smtClean="0"/>
              <a:t>space. </a:t>
            </a:r>
            <a:endParaRPr lang="en-US" dirty="0"/>
          </a:p>
          <a:p>
            <a:endParaRPr lang="en-US" dirty="0"/>
          </a:p>
        </p:txBody>
      </p:sp>
      <p:pic>
        <p:nvPicPr>
          <p:cNvPr id="4" name="Picture 3"/>
          <p:cNvPicPr/>
          <p:nvPr/>
        </p:nvPicPr>
        <p:blipFill rotWithShape="1">
          <a:blip r:embed="rId2"/>
          <a:srcRect l="10417" t="14823" r="67307" b="76340"/>
          <a:stretch/>
        </p:blipFill>
        <p:spPr bwMode="auto">
          <a:xfrm>
            <a:off x="976745" y="1981200"/>
            <a:ext cx="5029200" cy="1219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0417" t="15393" r="67628" b="69499"/>
          <a:stretch/>
        </p:blipFill>
        <p:spPr bwMode="auto">
          <a:xfrm>
            <a:off x="1011381" y="4648200"/>
            <a:ext cx="5457825" cy="2209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0364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r>
              <a:rPr lang="en-US" b="1" dirty="0"/>
              <a:t>Looping in Python</a:t>
            </a:r>
            <a:r>
              <a:rPr lang="en-US" dirty="0"/>
              <a:t/>
            </a:r>
            <a:br>
              <a:rPr lang="en-US" dirty="0"/>
            </a:br>
            <a:endParaRPr lang="en-US" dirty="0"/>
          </a:p>
        </p:txBody>
      </p:sp>
      <p:sp>
        <p:nvSpPr>
          <p:cNvPr id="3" name="Content Placeholder 2"/>
          <p:cNvSpPr>
            <a:spLocks noGrp="1"/>
          </p:cNvSpPr>
          <p:nvPr>
            <p:ph idx="1"/>
          </p:nvPr>
        </p:nvSpPr>
        <p:spPr>
          <a:xfrm>
            <a:off x="457200" y="914400"/>
            <a:ext cx="8229600" cy="5211763"/>
          </a:xfrm>
        </p:spPr>
        <p:txBody>
          <a:bodyPr/>
          <a:lstStyle/>
          <a:p>
            <a:pPr lvl="1"/>
            <a:r>
              <a:rPr lang="en-US" dirty="0"/>
              <a:t>While Loop:</a:t>
            </a:r>
            <a:endParaRPr lang="en-US" sz="2400" dirty="0"/>
          </a:p>
          <a:p>
            <a:pPr marL="0" indent="0">
              <a:buNone/>
            </a:pPr>
            <a:r>
              <a:rPr lang="en-US" dirty="0" smtClean="0"/>
              <a:t> </a:t>
            </a:r>
            <a:endParaRPr lang="en-US" dirty="0"/>
          </a:p>
          <a:p>
            <a:pPr lvl="1"/>
            <a:endParaRPr lang="en-US" dirty="0" smtClean="0"/>
          </a:p>
          <a:p>
            <a:pPr lvl="1"/>
            <a:endParaRPr lang="en-US" dirty="0"/>
          </a:p>
          <a:p>
            <a:pPr lvl="1"/>
            <a:endParaRPr lang="en-US" dirty="0" smtClean="0"/>
          </a:p>
          <a:p>
            <a:pPr lvl="1"/>
            <a:endParaRPr lang="en-US" dirty="0"/>
          </a:p>
          <a:p>
            <a:pPr lvl="1"/>
            <a:r>
              <a:rPr lang="en-US" dirty="0" smtClean="0"/>
              <a:t>For </a:t>
            </a:r>
            <a:r>
              <a:rPr lang="en-US" dirty="0"/>
              <a:t>Loop</a:t>
            </a:r>
            <a:r>
              <a:rPr lang="en-US" dirty="0" smtClean="0"/>
              <a:t>:</a:t>
            </a:r>
          </a:p>
          <a:p>
            <a:pPr lvl="1"/>
            <a:endParaRPr lang="en-US" sz="2400"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5486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rotWithShape="1">
          <a:blip r:embed="rId3"/>
          <a:srcRect l="581" t="10334" r="29318" b="69003"/>
          <a:stretch/>
        </p:blipFill>
        <p:spPr bwMode="auto">
          <a:xfrm>
            <a:off x="1115290" y="4572000"/>
            <a:ext cx="5472546" cy="182880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290" t="72028" r="82723" b="7827"/>
          <a:stretch/>
        </p:blipFill>
        <p:spPr bwMode="auto">
          <a:xfrm>
            <a:off x="6622617" y="4572000"/>
            <a:ext cx="2244725" cy="2057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8666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smtClean="0"/>
              <a:t>Using the Continue and Break</a:t>
            </a:r>
            <a:br>
              <a:rPr lang="en-US" sz="3200" b="1" dirty="0" smtClean="0"/>
            </a:br>
            <a:r>
              <a:rPr lang="en-US" sz="1600" dirty="0" smtClean="0"/>
              <a:t/>
            </a:r>
            <a:br>
              <a:rPr lang="en-US" sz="1600" dirty="0" smtClean="0"/>
            </a:b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635181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533400" y="1219200"/>
            <a:ext cx="77724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Using the Continue and Break keyword  to function similar to Switch-Case as  Switch-Case syntax is  supported by Python. Example:</a:t>
            </a:r>
            <a:endParaRPr lang="en-US" sz="2800" dirty="0"/>
          </a:p>
        </p:txBody>
      </p:sp>
    </p:spTree>
    <p:extLst>
      <p:ext uri="{BB962C8B-B14F-4D97-AF65-F5344CB8AC3E}">
        <p14:creationId xmlns:p14="http://schemas.microsoft.com/office/powerpoint/2010/main" val="1085081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Some useful applications of Raspberry Pi</a:t>
            </a:r>
            <a:endParaRPr lang="en-US" b="1" dirty="0"/>
          </a:p>
        </p:txBody>
      </p:sp>
      <p:sp>
        <p:nvSpPr>
          <p:cNvPr id="4" name="Content Placeholder 3"/>
          <p:cNvSpPr txBox="1">
            <a:spLocks noGrp="1"/>
          </p:cNvSpPr>
          <p:nvPr>
            <p:ph idx="1"/>
          </p:nvPr>
        </p:nvSpPr>
        <p:spPr>
          <a:xfrm>
            <a:off x="457200" y="1600200"/>
            <a:ext cx="8229600" cy="1077218"/>
          </a:xfrm>
          <a:prstGeom prst="rect">
            <a:avLst/>
          </a:prstGeom>
          <a:noFill/>
        </p:spPr>
        <p:txBody>
          <a:bodyPr wrap="square" rtlCol="0">
            <a:spAutoFit/>
          </a:bodyPr>
          <a:lstStyle/>
          <a:p>
            <a:r>
              <a:rPr lang="en-IN" dirty="0" smtClean="0">
                <a:latin typeface="Arial" pitchFamily="34" charset="0"/>
                <a:cs typeface="Arial" pitchFamily="34" charset="0"/>
              </a:rPr>
              <a:t>1) </a:t>
            </a:r>
            <a:r>
              <a:rPr lang="en-IN" b="1" dirty="0" smtClean="0">
                <a:latin typeface="Arial" pitchFamily="34" charset="0"/>
                <a:cs typeface="Arial" pitchFamily="34" charset="0"/>
              </a:rPr>
              <a:t>Pi-Face</a:t>
            </a:r>
            <a:r>
              <a:rPr lang="en-IN" dirty="0" smtClean="0">
                <a:latin typeface="Arial" pitchFamily="34" charset="0"/>
                <a:cs typeface="Arial" pitchFamily="34" charset="0"/>
              </a:rPr>
              <a:t> : Hardware + Sensors + Electronics </a:t>
            </a:r>
            <a:r>
              <a:rPr lang="en-IN" dirty="0" smtClean="0">
                <a:solidFill>
                  <a:schemeClr val="bg1"/>
                </a:solidFill>
                <a:latin typeface="Arial" pitchFamily="34" charset="0"/>
                <a:cs typeface="Arial" pitchFamily="34" charset="0"/>
              </a:rPr>
              <a:t>Interfacing.</a:t>
            </a:r>
            <a:endParaRPr lang="en-IN" dirty="0">
              <a:solidFill>
                <a:schemeClr val="bg1"/>
              </a:solidFill>
              <a:latin typeface="Arial" pitchFamily="34" charset="0"/>
              <a:cs typeface="Arial" pitchFamily="34" charset="0"/>
            </a:endParaRPr>
          </a:p>
        </p:txBody>
      </p:sp>
      <p:pic>
        <p:nvPicPr>
          <p:cNvPr id="5" name="Picture 4" descr="Piface_Hardware.jpg"/>
          <p:cNvPicPr>
            <a:picLocks noChangeAspect="1"/>
          </p:cNvPicPr>
          <p:nvPr/>
        </p:nvPicPr>
        <p:blipFill>
          <a:blip r:embed="rId2" cstate="print"/>
          <a:stretch>
            <a:fillRect/>
          </a:stretch>
        </p:blipFill>
        <p:spPr>
          <a:xfrm>
            <a:off x="1524000" y="2819400"/>
            <a:ext cx="4648200" cy="3570672"/>
          </a:xfrm>
          <a:prstGeom prst="rect">
            <a:avLst/>
          </a:prstGeom>
        </p:spPr>
      </p:pic>
    </p:spTree>
    <p:extLst>
      <p:ext uri="{BB962C8B-B14F-4D97-AF65-F5344CB8AC3E}">
        <p14:creationId xmlns:p14="http://schemas.microsoft.com/office/powerpoint/2010/main" val="2429657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381000" y="685800"/>
            <a:ext cx="8229600" cy="1766637"/>
          </a:xfrm>
          <a:prstGeom prst="rect">
            <a:avLst/>
          </a:prstGeom>
          <a:noFill/>
        </p:spPr>
        <p:txBody>
          <a:bodyPr wrap="square" rtlCol="0">
            <a:spAutoFit/>
          </a:bodyPr>
          <a:lstStyle/>
          <a:p>
            <a:r>
              <a:rPr lang="en-IN" dirty="0" smtClean="0">
                <a:latin typeface="Arial" pitchFamily="34" charset="0"/>
                <a:cs typeface="Arial" pitchFamily="34" charset="0"/>
              </a:rPr>
              <a:t> 2) Running a </a:t>
            </a:r>
            <a:r>
              <a:rPr lang="en-IN" b="1" dirty="0" smtClean="0">
                <a:latin typeface="Arial" pitchFamily="34" charset="0"/>
                <a:cs typeface="Arial" pitchFamily="34" charset="0"/>
              </a:rPr>
              <a:t>Web server</a:t>
            </a:r>
            <a:r>
              <a:rPr lang="en-IN" dirty="0" smtClean="0">
                <a:latin typeface="Arial" pitchFamily="34" charset="0"/>
                <a:cs typeface="Arial" pitchFamily="34" charset="0"/>
              </a:rPr>
              <a:t> on Raspberry </a:t>
            </a:r>
          </a:p>
          <a:p>
            <a:endParaRPr lang="en-IN" dirty="0">
              <a:solidFill>
                <a:schemeClr val="bg1"/>
              </a:solidFill>
              <a:latin typeface="Arial" pitchFamily="34" charset="0"/>
              <a:cs typeface="Arial" pitchFamily="34" charset="0"/>
            </a:endParaRPr>
          </a:p>
          <a:p>
            <a:r>
              <a:rPr lang="en-IN" dirty="0" smtClean="0">
                <a:solidFill>
                  <a:schemeClr val="bg1"/>
                </a:solidFill>
                <a:latin typeface="Arial" pitchFamily="34" charset="0"/>
                <a:cs typeface="Arial" pitchFamily="34" charset="0"/>
              </a:rPr>
              <a:t>Pi</a:t>
            </a:r>
            <a:endParaRPr lang="en-IN" dirty="0">
              <a:solidFill>
                <a:schemeClr val="bg1"/>
              </a:solidFill>
              <a:latin typeface="Arial" pitchFamily="34" charset="0"/>
              <a:cs typeface="Arial" pitchFamily="34" charset="0"/>
            </a:endParaRPr>
          </a:p>
        </p:txBody>
      </p:sp>
      <p:pic>
        <p:nvPicPr>
          <p:cNvPr id="7" name="Picture 6" descr="Webserver.jpg"/>
          <p:cNvPicPr>
            <a:picLocks noChangeAspect="1"/>
          </p:cNvPicPr>
          <p:nvPr/>
        </p:nvPicPr>
        <p:blipFill>
          <a:blip r:embed="rId2" cstate="print"/>
          <a:stretch>
            <a:fillRect/>
          </a:stretch>
        </p:blipFill>
        <p:spPr>
          <a:xfrm>
            <a:off x="1524000" y="1447800"/>
            <a:ext cx="6306091" cy="4648200"/>
          </a:xfrm>
          <a:prstGeom prst="rect">
            <a:avLst/>
          </a:prstGeom>
        </p:spPr>
      </p:pic>
    </p:spTree>
    <p:extLst>
      <p:ext uri="{BB962C8B-B14F-4D97-AF65-F5344CB8AC3E}">
        <p14:creationId xmlns:p14="http://schemas.microsoft.com/office/powerpoint/2010/main" val="4002043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1143000"/>
          </a:xfrm>
        </p:spPr>
        <p:txBody>
          <a:bodyPr>
            <a:normAutofit fontScale="90000"/>
          </a:bodyPr>
          <a:lstStyle/>
          <a:p>
            <a:pPr marL="571500" indent="-571500">
              <a:buFont typeface="Arial" pitchFamily="34" charset="0"/>
              <a:buChar char="•"/>
            </a:pPr>
            <a:r>
              <a:rPr lang="en-US" dirty="0" smtClean="0"/>
              <a:t>3) Get </a:t>
            </a:r>
            <a:r>
              <a:rPr lang="en-US" b="1" dirty="0" err="1" smtClean="0"/>
              <a:t>Whatsapp</a:t>
            </a:r>
            <a:r>
              <a:rPr lang="en-US" dirty="0" smtClean="0"/>
              <a:t> on your raspberry pi</a:t>
            </a:r>
            <a:endParaRPr lang="en-US" dirty="0"/>
          </a:p>
        </p:txBody>
      </p:sp>
      <p:sp>
        <p:nvSpPr>
          <p:cNvPr id="3" name="Content Placeholder 2"/>
          <p:cNvSpPr>
            <a:spLocks noGrp="1"/>
          </p:cNvSpPr>
          <p:nvPr>
            <p:ph idx="1"/>
          </p:nvPr>
        </p:nvSpPr>
        <p:spPr>
          <a:xfrm>
            <a:off x="304800" y="1219200"/>
            <a:ext cx="8686800" cy="4525963"/>
          </a:xfrm>
        </p:spPr>
        <p:txBody>
          <a:bodyPr>
            <a:normAutofit/>
          </a:bodyPr>
          <a:lstStyle/>
          <a:p>
            <a:pPr lvl="1" fontAlgn="base"/>
            <a:r>
              <a:rPr lang="en-US" sz="2000" dirty="0"/>
              <a:t>Now you can send messages directly from the Pi </a:t>
            </a:r>
            <a:r>
              <a:rPr lang="en-US" sz="2000" dirty="0" smtClean="0"/>
              <a:t>( follow tutorial </a:t>
            </a:r>
            <a:r>
              <a:rPr lang="en-US" sz="2000" dirty="0"/>
              <a:t>from </a:t>
            </a:r>
            <a:r>
              <a:rPr lang="en-US" sz="2000" dirty="0" err="1">
                <a:hlinkClick r:id="rId3"/>
              </a:rPr>
              <a:t>emmeshop</a:t>
            </a:r>
            <a:r>
              <a:rPr lang="en-US" sz="2000" dirty="0" smtClean="0"/>
              <a:t>. )</a:t>
            </a:r>
            <a:endParaRPr lang="en-US" sz="2000" dirty="0"/>
          </a:p>
          <a:p>
            <a:pPr lvl="1" fontAlgn="base"/>
            <a:r>
              <a:rPr lang="en-US" sz="2000" dirty="0"/>
              <a:t>All you need to do is to install the latest version of Raspbian, enter a few lines of code and confirm registration using your mobile</a:t>
            </a:r>
            <a:r>
              <a:rPr lang="en-US" sz="2000" dirty="0" smtClean="0"/>
              <a:t>.</a:t>
            </a:r>
          </a:p>
          <a:p>
            <a:pPr lvl="1" fontAlgn="base"/>
            <a:r>
              <a:rPr lang="en-US" sz="2000" b="1" dirty="0" smtClean="0"/>
              <a:t>Reference: </a:t>
            </a:r>
            <a:r>
              <a:rPr lang="en-US" sz="2000" dirty="0" smtClean="0"/>
              <a:t>http://www.instructables.com/id/WhatsApp-on-Raspberry-Pi/</a:t>
            </a:r>
            <a:endParaRPr lang="en-US" sz="2000" dirty="0"/>
          </a:p>
          <a:p>
            <a:pPr marL="0" indent="0">
              <a:buNone/>
            </a:pPr>
            <a:endParaRPr lang="en-IN" dirty="0" smtClean="0">
              <a:latin typeface="Arial" pitchFamily="34" charset="0"/>
              <a:cs typeface="Arial" pitchFamily="34" charset="0"/>
            </a:endParaRPr>
          </a:p>
          <a:p>
            <a:pPr marL="0" indent="0">
              <a:buNone/>
            </a:pPr>
            <a:endParaRPr lang="en-IN" dirty="0" smtClean="0">
              <a:latin typeface="Arial" pitchFamily="34" charset="0"/>
              <a:cs typeface="Arial"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289300"/>
            <a:ext cx="4038600" cy="347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187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839200" cy="1143000"/>
          </a:xfrm>
        </p:spPr>
        <p:txBody>
          <a:bodyPr>
            <a:normAutofit fontScale="90000"/>
          </a:bodyPr>
          <a:lstStyle/>
          <a:p>
            <a:pPr marL="571500" indent="-571500" algn="l">
              <a:buFont typeface="Arial" pitchFamily="34" charset="0"/>
              <a:buChar char="•"/>
            </a:pPr>
            <a:r>
              <a:rPr lang="en-US" dirty="0" smtClean="0"/>
              <a:t>4) Raspberry </a:t>
            </a:r>
            <a:r>
              <a:rPr lang="en-US" dirty="0"/>
              <a:t>Pi </a:t>
            </a:r>
            <a:r>
              <a:rPr lang="en-US" b="1" dirty="0"/>
              <a:t>Temperature Monitor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800" y="1981200"/>
            <a:ext cx="19621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584200" y="1772166"/>
            <a:ext cx="5105400" cy="129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base"/>
            <a:r>
              <a:rPr lang="en-US" sz="2400" b="1" dirty="0"/>
              <a:t>Reference: </a:t>
            </a:r>
            <a:r>
              <a:rPr lang="en-US" sz="2400" dirty="0"/>
              <a:t>http://www.projects.privateeyepi.com/home/temperature-gauge</a:t>
            </a:r>
          </a:p>
          <a:p>
            <a:pPr marL="0" indent="0">
              <a:buFont typeface="Arial" pitchFamily="34" charset="0"/>
              <a:buNone/>
            </a:pPr>
            <a:endParaRPr lang="en-IN" dirty="0" smtClean="0">
              <a:latin typeface="Arial" pitchFamily="34" charset="0"/>
              <a:cs typeface="Arial" pitchFamily="34" charset="0"/>
            </a:endParaRPr>
          </a:p>
          <a:p>
            <a:pPr marL="0" indent="0">
              <a:buFont typeface="Arial" pitchFamily="34" charset="0"/>
              <a:buNone/>
            </a:pPr>
            <a:endParaRPr lang="en-IN" dirty="0">
              <a:latin typeface="Arial" pitchFamily="34" charset="0"/>
              <a:cs typeface="Arial" pitchFamily="34" charset="0"/>
            </a:endParaRPr>
          </a:p>
        </p:txBody>
      </p:sp>
    </p:spTree>
    <p:extLst>
      <p:ext uri="{BB962C8B-B14F-4D97-AF65-F5344CB8AC3E}">
        <p14:creationId xmlns:p14="http://schemas.microsoft.com/office/powerpoint/2010/main" val="3926132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304800"/>
            <a:ext cx="8915400" cy="1143000"/>
          </a:xfrm>
        </p:spPr>
        <p:txBody>
          <a:bodyPr>
            <a:normAutofit fontScale="90000"/>
          </a:bodyPr>
          <a:lstStyle/>
          <a:p>
            <a:pPr marL="571500" indent="-571500" algn="l">
              <a:buFont typeface="Arial" pitchFamily="34" charset="0"/>
              <a:buChar char="•"/>
            </a:pPr>
            <a:r>
              <a:rPr lang="en-US" dirty="0" smtClean="0"/>
              <a:t>5) </a:t>
            </a:r>
            <a:r>
              <a:rPr lang="en-US" b="1" dirty="0" smtClean="0"/>
              <a:t>Internet Of Things</a:t>
            </a:r>
            <a:r>
              <a:rPr lang="en-US" dirty="0" smtClean="0"/>
              <a:t> with Raspberry Pi</a:t>
            </a:r>
            <a:endParaRPr lang="en-US" dirty="0"/>
          </a:p>
        </p:txBody>
      </p:sp>
      <p:sp>
        <p:nvSpPr>
          <p:cNvPr id="3" name="Content Placeholder 2"/>
          <p:cNvSpPr>
            <a:spLocks noGrp="1"/>
          </p:cNvSpPr>
          <p:nvPr>
            <p:ph idx="1"/>
          </p:nvPr>
        </p:nvSpPr>
        <p:spPr/>
        <p:txBody>
          <a:bodyPr/>
          <a:lstStyle/>
          <a:p>
            <a:pPr lvl="1" fontAlgn="base"/>
            <a:r>
              <a:rPr lang="en-US" sz="2000" dirty="0"/>
              <a:t>With </a:t>
            </a:r>
            <a:r>
              <a:rPr lang="en-US" sz="2000" dirty="0" err="1"/>
              <a:t>Raspi</a:t>
            </a:r>
            <a:r>
              <a:rPr lang="en-US" sz="2000" dirty="0"/>
              <a:t> you can now remotely control the ON/OFF of an LED over a Local Area Network (LAN)</a:t>
            </a:r>
          </a:p>
          <a:p>
            <a:pPr lvl="1" fontAlgn="base"/>
            <a:r>
              <a:rPr lang="en-US" sz="2000" b="1" dirty="0"/>
              <a:t>Reference: </a:t>
            </a:r>
            <a:r>
              <a:rPr lang="en-US" sz="2000" dirty="0">
                <a:hlinkClick r:id="rId2"/>
              </a:rPr>
              <a:t>http://www.instructables.com/id/Simple-IOT-project-for-Beginners/</a:t>
            </a:r>
            <a:endParaRPr lang="en-US" sz="2000" dirty="0"/>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5105400" cy="289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166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smtClean="0"/>
              <a:t>Disadvantages of Raspberry PI:</a:t>
            </a:r>
            <a:endParaRPr lang="en-US" b="1" dirty="0"/>
          </a:p>
        </p:txBody>
      </p:sp>
      <p:sp>
        <p:nvSpPr>
          <p:cNvPr id="3" name="Content Placeholder 2"/>
          <p:cNvSpPr>
            <a:spLocks noGrp="1"/>
          </p:cNvSpPr>
          <p:nvPr>
            <p:ph idx="1"/>
          </p:nvPr>
        </p:nvSpPr>
        <p:spPr/>
        <p:txBody>
          <a:bodyPr>
            <a:normAutofit/>
          </a:bodyPr>
          <a:lstStyle/>
          <a:p>
            <a:r>
              <a:rPr lang="en-US" sz="2400" dirty="0"/>
              <a:t>It does not have a Hard disk associated with it for permanent storage of pi files, need to connect one external SD card for that </a:t>
            </a:r>
            <a:r>
              <a:rPr lang="en-US" sz="2400" dirty="0" smtClean="0"/>
              <a:t>purpose.</a:t>
            </a:r>
          </a:p>
          <a:p>
            <a:endParaRPr lang="en-US" sz="2400" dirty="0"/>
          </a:p>
          <a:p>
            <a:r>
              <a:rPr lang="en-US" sz="2400" dirty="0"/>
              <a:t>There is no real time clock associated with Raspberry Pi. Adding an RTC is </a:t>
            </a:r>
            <a:r>
              <a:rPr lang="en-US" sz="2400" dirty="0" smtClean="0"/>
              <a:t>expensive, and </a:t>
            </a:r>
            <a:r>
              <a:rPr lang="en-US" sz="2400" dirty="0"/>
              <a:t>you can add </a:t>
            </a:r>
            <a:r>
              <a:rPr lang="en-US" sz="2400" dirty="0" smtClean="0"/>
              <a:t>one yourself </a:t>
            </a:r>
            <a:r>
              <a:rPr lang="en-US" sz="2400" dirty="0"/>
              <a:t>using the </a:t>
            </a:r>
            <a:r>
              <a:rPr lang="en-US" sz="2400" dirty="0" smtClean="0"/>
              <a:t>GPIOs externally. </a:t>
            </a:r>
          </a:p>
          <a:p>
            <a:pPr marL="0" indent="0">
              <a:buNone/>
            </a:pPr>
            <a:endParaRPr lang="en-US" sz="2400" dirty="0"/>
          </a:p>
        </p:txBody>
      </p:sp>
    </p:spTree>
    <p:extLst>
      <p:ext uri="{BB962C8B-B14F-4D97-AF65-F5344CB8AC3E}">
        <p14:creationId xmlns:p14="http://schemas.microsoft.com/office/powerpoint/2010/main" val="47968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152400" y="1371600"/>
            <a:ext cx="8763000" cy="5334000"/>
          </a:xfrm>
        </p:spPr>
        <p:txBody>
          <a:bodyPr>
            <a:normAutofit fontScale="70000" lnSpcReduction="20000"/>
          </a:bodyPr>
          <a:lstStyle/>
          <a:p>
            <a:pPr algn="just"/>
            <a:r>
              <a:rPr lang="en-US" sz="3700" dirty="0"/>
              <a:t>Built on the latest Broadcom 2837 </a:t>
            </a:r>
            <a:r>
              <a:rPr lang="en-US" sz="3700" dirty="0" smtClean="0"/>
              <a:t>ARM </a:t>
            </a:r>
            <a:r>
              <a:rPr lang="en-US" sz="3700" b="1" dirty="0" smtClean="0"/>
              <a:t>System on Chip </a:t>
            </a:r>
            <a:r>
              <a:rPr lang="en-US" sz="3700" dirty="0" smtClean="0"/>
              <a:t>(SoC),  </a:t>
            </a:r>
            <a:r>
              <a:rPr lang="en-US" sz="3700" dirty="0"/>
              <a:t>64-bit processor, the new generation Raspberry Pi 3 Model B is faster and more powerful than its predecessors</a:t>
            </a:r>
            <a:r>
              <a:rPr lang="en-US" sz="3700" dirty="0" smtClean="0"/>
              <a:t>.</a:t>
            </a:r>
          </a:p>
          <a:p>
            <a:pPr algn="just"/>
            <a:endParaRPr lang="en-US" sz="3700" dirty="0" smtClean="0"/>
          </a:p>
          <a:p>
            <a:pPr algn="just"/>
            <a:r>
              <a:rPr lang="en-US" sz="3700" dirty="0" smtClean="0"/>
              <a:t>It does not include a built-in hard disk or solid-state drive, but uses an SD card for booting and long-term storage.</a:t>
            </a:r>
          </a:p>
          <a:p>
            <a:pPr algn="just"/>
            <a:endParaRPr lang="en-US" sz="3700" dirty="0" smtClean="0"/>
          </a:p>
          <a:p>
            <a:r>
              <a:rPr lang="en-US" sz="3700" dirty="0" smtClean="0"/>
              <a:t>The Raspberry Pi is a computer, very like the computers with which you’re already familiar. It uses a different kind of processor, so you can’t install Microsoft Windows on it.</a:t>
            </a:r>
          </a:p>
          <a:p>
            <a:endParaRPr lang="en-US" sz="3700" dirty="0" smtClean="0"/>
          </a:p>
          <a:p>
            <a:r>
              <a:rPr lang="en-US" sz="3700" dirty="0" smtClean="0"/>
              <a:t>Instead we can install several versions of the Linux operating system that look and feel very much like Windows. If you want to, you can use the Raspberry Pi to surf the internet, send an email or write a letter using a word processor.</a:t>
            </a:r>
          </a:p>
          <a:p>
            <a:pPr algn="just"/>
            <a:endParaRPr lang="en-US" dirty="0" smtClean="0"/>
          </a:p>
          <a:p>
            <a:endParaRPr lang="en-US" dirty="0"/>
          </a:p>
        </p:txBody>
      </p:sp>
    </p:spTree>
    <p:extLst>
      <p:ext uri="{BB962C8B-B14F-4D97-AF65-F5344CB8AC3E}">
        <p14:creationId xmlns:p14="http://schemas.microsoft.com/office/powerpoint/2010/main" val="153511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0"/>
            <a:ext cx="8956964" cy="1143000"/>
          </a:xfrm>
        </p:spPr>
        <p:txBody>
          <a:bodyPr/>
          <a:lstStyle/>
          <a:p>
            <a:r>
              <a:rPr lang="en-US" b="1" dirty="0" smtClean="0"/>
              <a:t>Raspberry Pi : Your own pocket PC</a:t>
            </a:r>
            <a:endParaRPr lang="en-US" b="1" dirty="0"/>
          </a:p>
        </p:txBody>
      </p:sp>
      <p:pic>
        <p:nvPicPr>
          <p:cNvPr id="4" name="Content Placeholder 3" descr="Comparison.png"/>
          <p:cNvPicPr>
            <a:picLocks noGrp="1" noChangeAspect="1"/>
          </p:cNvPicPr>
          <p:nvPr>
            <p:ph idx="1"/>
          </p:nvPr>
        </p:nvPicPr>
        <p:blipFill rotWithShape="1">
          <a:blip r:embed="rId2" cstate="print"/>
          <a:srcRect l="11086" t="16014" r="12659" b="20938"/>
          <a:stretch/>
        </p:blipFill>
        <p:spPr>
          <a:xfrm>
            <a:off x="6172200" y="2102427"/>
            <a:ext cx="2729472" cy="2449946"/>
          </a:xfrm>
          <a:prstGeom prst="rect">
            <a:avLst/>
          </a:prstGeom>
        </p:spPr>
      </p:pic>
      <p:pic>
        <p:nvPicPr>
          <p:cNvPr id="5" name="Picture 4" descr="Comparison2.png"/>
          <p:cNvPicPr>
            <a:picLocks noChangeAspect="1"/>
          </p:cNvPicPr>
          <p:nvPr/>
        </p:nvPicPr>
        <p:blipFill rotWithShape="1">
          <a:blip r:embed="rId3" cstate="print"/>
          <a:srcRect l="11210" t="9089" r="10060" b="13235"/>
          <a:stretch/>
        </p:blipFill>
        <p:spPr>
          <a:xfrm>
            <a:off x="152400" y="1054100"/>
            <a:ext cx="6144364" cy="4546600"/>
          </a:xfrm>
          <a:prstGeom prst="rect">
            <a:avLst/>
          </a:prstGeom>
        </p:spPr>
      </p:pic>
    </p:spTree>
    <p:extLst>
      <p:ext uri="{BB962C8B-B14F-4D97-AF65-F5344CB8AC3E}">
        <p14:creationId xmlns:p14="http://schemas.microsoft.com/office/powerpoint/2010/main" val="2307720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Technical Specifications</a:t>
            </a:r>
            <a:endParaRPr lang="en-US" b="1" dirty="0"/>
          </a:p>
        </p:txBody>
      </p:sp>
      <p:pic>
        <p:nvPicPr>
          <p:cNvPr id="4" name="Content Placeholder 3" descr="https://www.element14.com/community/servlet/JiveServlet/showImage/102-80899-11-252356/Pi3+Breakout+Feb+29+2016.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524000"/>
            <a:ext cx="6781800" cy="4114800"/>
          </a:xfrm>
          <a:prstGeom prst="rect">
            <a:avLst/>
          </a:prstGeom>
          <a:noFill/>
          <a:ln>
            <a:noFill/>
          </a:ln>
        </p:spPr>
      </p:pic>
      <p:sp>
        <p:nvSpPr>
          <p:cNvPr id="5" name="TextBox 4"/>
          <p:cNvSpPr txBox="1"/>
          <p:nvPr/>
        </p:nvSpPr>
        <p:spPr>
          <a:xfrm>
            <a:off x="2819400" y="5791200"/>
            <a:ext cx="4572000" cy="646331"/>
          </a:xfrm>
          <a:prstGeom prst="rect">
            <a:avLst/>
          </a:prstGeom>
          <a:noFill/>
        </p:spPr>
        <p:txBody>
          <a:bodyPr wrap="square" rtlCol="0">
            <a:spAutoFit/>
          </a:bodyPr>
          <a:lstStyle/>
          <a:p>
            <a:r>
              <a:rPr lang="en-US" i="1" dirty="0" smtClean="0"/>
              <a:t>Raspberry </a:t>
            </a:r>
            <a:r>
              <a:rPr lang="en-US" i="1" dirty="0"/>
              <a:t>Pi 3 [3] Board layout.</a:t>
            </a:r>
          </a:p>
          <a:p>
            <a:endParaRPr lang="en-US" dirty="0"/>
          </a:p>
        </p:txBody>
      </p:sp>
      <p:sp>
        <p:nvSpPr>
          <p:cNvPr id="6" name="TextBox 5"/>
          <p:cNvSpPr txBox="1"/>
          <p:nvPr/>
        </p:nvSpPr>
        <p:spPr>
          <a:xfrm>
            <a:off x="249382" y="2743200"/>
            <a:ext cx="1219200" cy="830997"/>
          </a:xfrm>
          <a:prstGeom prst="rect">
            <a:avLst/>
          </a:prstGeom>
          <a:noFill/>
        </p:spPr>
        <p:txBody>
          <a:bodyPr wrap="square" rtlCol="0">
            <a:spAutoFit/>
          </a:bodyPr>
          <a:lstStyle/>
          <a:p>
            <a:r>
              <a:rPr lang="en-US" sz="1600" b="1" dirty="0" smtClean="0"/>
              <a:t>System On Chip (SoC) processor</a:t>
            </a:r>
            <a:endParaRPr lang="en-US" sz="1600" b="1" dirty="0"/>
          </a:p>
        </p:txBody>
      </p:sp>
    </p:spTree>
    <p:extLst>
      <p:ext uri="{BB962C8B-B14F-4D97-AF65-F5344CB8AC3E}">
        <p14:creationId xmlns:p14="http://schemas.microsoft.com/office/powerpoint/2010/main" val="1840124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077200" cy="868362"/>
          </a:xfrm>
        </p:spPr>
        <p:txBody>
          <a:bodyPr/>
          <a:lstStyle/>
          <a:p>
            <a:r>
              <a:rPr lang="en-US" b="1" dirty="0" smtClean="0"/>
              <a:t>Features &amp; Benefits</a:t>
            </a:r>
            <a:r>
              <a:rPr lang="en-US" b="1" dirty="0"/>
              <a:t> </a:t>
            </a:r>
            <a:r>
              <a:rPr lang="en-US" b="1" dirty="0" smtClean="0"/>
              <a:t>of </a:t>
            </a:r>
            <a:r>
              <a:rPr lang="en-US" b="1" dirty="0" err="1" smtClean="0"/>
              <a:t>Raspi</a:t>
            </a:r>
            <a:r>
              <a:rPr lang="en-US" b="1" dirty="0" smtClean="0"/>
              <a:t> 3</a:t>
            </a:r>
            <a:endParaRPr lang="en-US" b="1" dirty="0"/>
          </a:p>
        </p:txBody>
      </p:sp>
      <p:sp>
        <p:nvSpPr>
          <p:cNvPr id="3" name="Content Placeholder 2"/>
          <p:cNvSpPr>
            <a:spLocks noGrp="1"/>
          </p:cNvSpPr>
          <p:nvPr>
            <p:ph idx="1"/>
          </p:nvPr>
        </p:nvSpPr>
        <p:spPr>
          <a:xfrm>
            <a:off x="457200" y="1066800"/>
            <a:ext cx="8458200" cy="5562600"/>
          </a:xfrm>
        </p:spPr>
        <p:txBody>
          <a:bodyPr>
            <a:normAutofit fontScale="85000" lnSpcReduction="20000"/>
          </a:bodyPr>
          <a:lstStyle/>
          <a:p>
            <a:r>
              <a:rPr lang="en-US" b="1" dirty="0"/>
              <a:t>Improved Performance</a:t>
            </a:r>
            <a:endParaRPr lang="en-US" dirty="0"/>
          </a:p>
          <a:p>
            <a:pPr lvl="1"/>
            <a:r>
              <a:rPr lang="en-US" dirty="0"/>
              <a:t>Next generation QUAD Core Broadcom BCM2837 64bit ARMv8 processor</a:t>
            </a:r>
          </a:p>
          <a:p>
            <a:pPr lvl="1"/>
            <a:r>
              <a:rPr lang="en-US" dirty="0"/>
              <a:t>Processor speed has increased from 900MHz on Raspberry Pi 2 to 1.2GHz on Raspberry Pi </a:t>
            </a:r>
            <a:r>
              <a:rPr lang="en-US" dirty="0" smtClean="0"/>
              <a:t>3</a:t>
            </a:r>
          </a:p>
          <a:p>
            <a:endParaRPr lang="en-US" dirty="0"/>
          </a:p>
          <a:p>
            <a:r>
              <a:rPr lang="en-US" b="1" dirty="0"/>
              <a:t>Improved Connectivity</a:t>
            </a:r>
            <a:endParaRPr lang="en-US" dirty="0"/>
          </a:p>
          <a:p>
            <a:pPr lvl="1"/>
            <a:r>
              <a:rPr lang="en-US" dirty="0"/>
              <a:t>BCM43143 </a:t>
            </a:r>
            <a:r>
              <a:rPr lang="en-US" dirty="0" err="1"/>
              <a:t>WiFi</a:t>
            </a:r>
            <a:r>
              <a:rPr lang="en-US" dirty="0"/>
              <a:t> on board</a:t>
            </a:r>
          </a:p>
          <a:p>
            <a:pPr lvl="1"/>
            <a:r>
              <a:rPr lang="en-US" dirty="0"/>
              <a:t>Bluetooth Low Energy (BLE) on </a:t>
            </a:r>
            <a:r>
              <a:rPr lang="en-US" dirty="0" smtClean="0"/>
              <a:t>board</a:t>
            </a:r>
          </a:p>
          <a:p>
            <a:pPr lvl="1"/>
            <a:endParaRPr lang="en-US" dirty="0"/>
          </a:p>
          <a:p>
            <a:r>
              <a:rPr lang="en-US" b="1" dirty="0"/>
              <a:t>Improved Power Management</a:t>
            </a:r>
            <a:endParaRPr lang="en-US" dirty="0"/>
          </a:p>
          <a:p>
            <a:pPr lvl="1"/>
            <a:r>
              <a:rPr lang="en-US" dirty="0"/>
              <a:t>Upgraded switched power source up to 2.5 Amps (support even more powerful devices over USB ports)</a:t>
            </a:r>
          </a:p>
          <a:p>
            <a:pPr lvl="1"/>
            <a:r>
              <a:rPr lang="en-US" dirty="0"/>
              <a:t>Bluetooth Low Energy (BLE) on board</a:t>
            </a:r>
          </a:p>
          <a:p>
            <a:endParaRPr lang="en-US" dirty="0"/>
          </a:p>
        </p:txBody>
      </p:sp>
    </p:spTree>
    <p:extLst>
      <p:ext uri="{BB962C8B-B14F-4D97-AF65-F5344CB8AC3E}">
        <p14:creationId xmlns:p14="http://schemas.microsoft.com/office/powerpoint/2010/main" val="2476625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1143000"/>
          </a:xfrm>
        </p:spPr>
        <p:txBody>
          <a:bodyPr>
            <a:normAutofit fontScale="90000"/>
          </a:bodyPr>
          <a:lstStyle/>
          <a:p>
            <a:r>
              <a:rPr lang="en-US" b="1" dirty="0"/>
              <a:t>Board Feature </a:t>
            </a:r>
            <a:r>
              <a:rPr lang="en-US" b="1" dirty="0" smtClean="0"/>
              <a:t>Comparison of Raspberry Pi 3 with its predecessors </a:t>
            </a:r>
            <a:endParaRPr lang="en-US" b="1" dirty="0"/>
          </a:p>
        </p:txBody>
      </p:sp>
      <p:pic>
        <p:nvPicPr>
          <p:cNvPr id="4" name="Content Placeholder 3" descr="https://i.kinja-img.com/gawker-media/image/upload/js5u60nxq5lp8oe6maci.jpg"/>
          <p:cNvPicPr>
            <a:picLocks noGrp="1"/>
          </p:cNvPicPr>
          <p:nvPr>
            <p:ph idx="1"/>
          </p:nvPr>
        </p:nvPicPr>
        <p:blipFill rotWithShape="1">
          <a:blip r:embed="rId3" cstate="print">
            <a:extLst>
              <a:ext uri="{28A0092B-C50C-407E-A947-70E740481C1C}">
                <a14:useLocalDpi xmlns:a14="http://schemas.microsoft.com/office/drawing/2010/main" val="0"/>
              </a:ext>
            </a:extLst>
          </a:blip>
          <a:srcRect l="966" t="912" r="23333" b="284"/>
          <a:stretch/>
        </p:blipFill>
        <p:spPr bwMode="auto">
          <a:xfrm>
            <a:off x="55418" y="1524000"/>
            <a:ext cx="9067800" cy="4876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2932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Setting up Raspberry Pi</a:t>
            </a:r>
            <a:br>
              <a:rPr lang="en-US" b="1" dirty="0" smtClean="0"/>
            </a:br>
            <a:r>
              <a:rPr lang="en-US" b="1" dirty="0" smtClean="0"/>
              <a:t>(Hardware setup)</a:t>
            </a:r>
            <a:endParaRPr lang="en-US" b="1" dirty="0"/>
          </a:p>
        </p:txBody>
      </p:sp>
      <p:sp>
        <p:nvSpPr>
          <p:cNvPr id="3" name="Content Placeholder 2"/>
          <p:cNvSpPr>
            <a:spLocks noGrp="1"/>
          </p:cNvSpPr>
          <p:nvPr>
            <p:ph idx="1"/>
          </p:nvPr>
        </p:nvSpPr>
        <p:spPr>
          <a:xfrm>
            <a:off x="457200" y="1600200"/>
            <a:ext cx="8686800" cy="5029200"/>
          </a:xfrm>
        </p:spPr>
        <p:txBody>
          <a:bodyPr>
            <a:normAutofit fontScale="77500" lnSpcReduction="20000"/>
          </a:bodyPr>
          <a:lstStyle/>
          <a:p>
            <a:pPr algn="just"/>
            <a:r>
              <a:rPr lang="en-US" dirty="0" smtClean="0"/>
              <a:t>The board needs to be connected to a power equipment which is a mini USB connector and draws current of 700 mA at 5 volts. Can use a micro USB power supply or power it up from the CPU.</a:t>
            </a:r>
          </a:p>
          <a:p>
            <a:endParaRPr lang="en-US" dirty="0" smtClean="0"/>
          </a:p>
          <a:p>
            <a:endParaRPr lang="en-US" dirty="0" smtClean="0"/>
          </a:p>
          <a:p>
            <a:r>
              <a:rPr lang="en-US" dirty="0" smtClean="0"/>
              <a:t>The SD card bundled with the Raspbian OS, which is a </a:t>
            </a:r>
            <a:r>
              <a:rPr lang="en-US" dirty="0" err="1" smtClean="0"/>
              <a:t>linux</a:t>
            </a:r>
            <a:r>
              <a:rPr lang="en-US" dirty="0" smtClean="0"/>
              <a:t> based OS must be inserted into the SD Card slot.</a:t>
            </a:r>
          </a:p>
          <a:p>
            <a:endParaRPr lang="en-US" dirty="0" smtClean="0"/>
          </a:p>
          <a:p>
            <a:r>
              <a:rPr lang="en-US" dirty="0" smtClean="0"/>
              <a:t>For display,  </a:t>
            </a:r>
            <a:r>
              <a:rPr lang="en-US" dirty="0" err="1" smtClean="0"/>
              <a:t>Rpi</a:t>
            </a:r>
            <a:r>
              <a:rPr lang="en-US" dirty="0" smtClean="0"/>
              <a:t> can be connected to the LCD </a:t>
            </a:r>
            <a:r>
              <a:rPr lang="en-US" dirty="0" err="1" smtClean="0"/>
              <a:t>Tvs</a:t>
            </a:r>
            <a:r>
              <a:rPr lang="en-US" dirty="0" smtClean="0"/>
              <a:t> or desktop monitor that supports HDMI.</a:t>
            </a:r>
          </a:p>
          <a:p>
            <a:endParaRPr lang="en-US" dirty="0" smtClean="0"/>
          </a:p>
          <a:p>
            <a:r>
              <a:rPr lang="en-US" dirty="0" smtClean="0"/>
              <a:t>Audio port of 3.5mm must be connected to any amplified </a:t>
            </a:r>
            <a:r>
              <a:rPr lang="en-US" dirty="0" smtClean="0">
                <a:solidFill>
                  <a:schemeClr val="bg2"/>
                </a:solidFill>
              </a:rPr>
              <a:t>speaker set.</a:t>
            </a:r>
          </a:p>
          <a:p>
            <a:endParaRPr lang="en-US"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82" t="18000" b="16181"/>
          <a:stretch/>
        </p:blipFill>
        <p:spPr bwMode="auto">
          <a:xfrm>
            <a:off x="2209800" y="2660973"/>
            <a:ext cx="1627909" cy="83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674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Setting up Raspberry Pi</a:t>
            </a:r>
            <a:br>
              <a:rPr lang="en-US" b="1" dirty="0" smtClean="0"/>
            </a:br>
            <a:r>
              <a:rPr lang="en-US" b="1" dirty="0" smtClean="0"/>
              <a:t>(Hardware Setup)</a:t>
            </a:r>
            <a:endParaRPr lang="en-US" dirty="0"/>
          </a:p>
        </p:txBody>
      </p:sp>
      <p:sp>
        <p:nvSpPr>
          <p:cNvPr id="3" name="Content Placeholder 2"/>
          <p:cNvSpPr>
            <a:spLocks noGrp="1"/>
          </p:cNvSpPr>
          <p:nvPr>
            <p:ph idx="1"/>
          </p:nvPr>
        </p:nvSpPr>
        <p:spPr>
          <a:xfrm>
            <a:off x="457200" y="1600201"/>
            <a:ext cx="8229600" cy="2743200"/>
          </a:xfrm>
        </p:spPr>
        <p:txBody>
          <a:bodyPr/>
          <a:lstStyle/>
          <a:p>
            <a:r>
              <a:rPr lang="en-US" sz="2500" dirty="0"/>
              <a:t>The Ethernet port must be connected to </a:t>
            </a:r>
            <a:r>
              <a:rPr lang="en-US" sz="2500" dirty="0" smtClean="0"/>
              <a:t>a USB  </a:t>
            </a:r>
            <a:r>
              <a:rPr lang="en-US" sz="2500" dirty="0" err="1" smtClean="0"/>
              <a:t>wifi</a:t>
            </a:r>
            <a:r>
              <a:rPr lang="en-US" sz="2500" dirty="0" smtClean="0"/>
              <a:t> dongle or Ethernet LAN </a:t>
            </a:r>
            <a:r>
              <a:rPr lang="en-US" sz="2500" dirty="0"/>
              <a:t>cable (standard RJ45 connector) </a:t>
            </a:r>
            <a:r>
              <a:rPr lang="en-US" sz="2500" dirty="0" smtClean="0"/>
              <a:t>to support </a:t>
            </a:r>
            <a:r>
              <a:rPr lang="en-US" sz="2500" dirty="0"/>
              <a:t>internet connectivity</a:t>
            </a:r>
            <a:r>
              <a:rPr lang="en-US" sz="2500" dirty="0" smtClean="0"/>
              <a:t>.</a:t>
            </a:r>
            <a:endParaRPr lang="en-US" sz="2500" dirty="0"/>
          </a:p>
          <a:p>
            <a:r>
              <a:rPr lang="en-US" sz="2500" dirty="0"/>
              <a:t> There are two USB ports in model B and they can be easily utilized for connecting USB mouse and a USB keyboard.</a:t>
            </a:r>
          </a:p>
          <a:p>
            <a:endParaRPr lang="en-US" dirty="0"/>
          </a:p>
        </p:txBody>
      </p:sp>
    </p:spTree>
    <p:extLst>
      <p:ext uri="{BB962C8B-B14F-4D97-AF65-F5344CB8AC3E}">
        <p14:creationId xmlns:p14="http://schemas.microsoft.com/office/powerpoint/2010/main" val="685503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1223</Words>
  <Application>Microsoft Office PowerPoint</Application>
  <PresentationFormat>On-screen Show (4:3)</PresentationFormat>
  <Paragraphs>164</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Raspberry Pi</vt:lpstr>
      <vt:lpstr>What is Raspberry Pi?</vt:lpstr>
      <vt:lpstr>Introduction</vt:lpstr>
      <vt:lpstr>Raspberry Pi : Your own pocket PC</vt:lpstr>
      <vt:lpstr>Technical Specifications</vt:lpstr>
      <vt:lpstr>Features &amp; Benefits of Raspi 3</vt:lpstr>
      <vt:lpstr>Board Feature Comparison of Raspberry Pi 3 with its predecessors </vt:lpstr>
      <vt:lpstr>Setting up Raspberry Pi (Hardware setup)</vt:lpstr>
      <vt:lpstr>Setting up Raspberry Pi (Hardware Setup)</vt:lpstr>
      <vt:lpstr>Connection Diagram for Raspberry Pi</vt:lpstr>
      <vt:lpstr>Operating System in Raspberry Pi (OS setup)</vt:lpstr>
      <vt:lpstr>Preparing the SD Card for OS setup in Raspi</vt:lpstr>
      <vt:lpstr>Preparing the SD Card for OS setup in Raspi</vt:lpstr>
      <vt:lpstr>First Boot up of Raspberry Pi</vt:lpstr>
      <vt:lpstr>Programming in Raspberry Pi </vt:lpstr>
      <vt:lpstr>PowerPoint Presentation</vt:lpstr>
      <vt:lpstr>Raspberry Pi Screen after boot up</vt:lpstr>
      <vt:lpstr>Python using IDLE</vt:lpstr>
      <vt:lpstr>Introduction to Python</vt:lpstr>
      <vt:lpstr>PowerPoint Presentation</vt:lpstr>
      <vt:lpstr>Defining Functions in Python</vt:lpstr>
      <vt:lpstr>Looping in Python </vt:lpstr>
      <vt:lpstr>Using the Continue and Break  </vt:lpstr>
      <vt:lpstr>Some useful applications of Raspberry Pi</vt:lpstr>
      <vt:lpstr>PowerPoint Presentation</vt:lpstr>
      <vt:lpstr>3) Get Whatsapp on your raspberry pi</vt:lpstr>
      <vt:lpstr>4) Raspberry Pi Temperature Monitor </vt:lpstr>
      <vt:lpstr>5) Internet Of Things with Raspberry Pi</vt:lpstr>
      <vt:lpstr>Disadvantages of Raspberry PI: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dc:title>
  <dc:creator>Lenovo</dc:creator>
  <cp:lastModifiedBy>Lenovo</cp:lastModifiedBy>
  <cp:revision>25</cp:revision>
  <dcterms:created xsi:type="dcterms:W3CDTF">2016-09-11T10:19:55Z</dcterms:created>
  <dcterms:modified xsi:type="dcterms:W3CDTF">2016-09-15T04:38:26Z</dcterms:modified>
</cp:coreProperties>
</file>