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0" r:id="rId4"/>
    <p:sldId id="271" r:id="rId5"/>
    <p:sldId id="258" r:id="rId6"/>
    <p:sldId id="286" r:id="rId7"/>
    <p:sldId id="259" r:id="rId8"/>
    <p:sldId id="263" r:id="rId9"/>
    <p:sldId id="266" r:id="rId10"/>
    <p:sldId id="267" r:id="rId11"/>
    <p:sldId id="280" r:id="rId12"/>
    <p:sldId id="282" r:id="rId13"/>
    <p:sldId id="283" r:id="rId14"/>
    <p:sldId id="287" r:id="rId15"/>
    <p:sldId id="288" r:id="rId16"/>
    <p:sldId id="276" r:id="rId17"/>
    <p:sldId id="277" r:id="rId18"/>
    <p:sldId id="279" r:id="rId19"/>
    <p:sldId id="284" r:id="rId20"/>
    <p:sldId id="278" r:id="rId2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24" autoAdjust="0"/>
  </p:normalViewPr>
  <p:slideViewPr>
    <p:cSldViewPr>
      <p:cViewPr varScale="1">
        <p:scale>
          <a:sx n="65" d="100"/>
          <a:sy n="65" d="100"/>
        </p:scale>
        <p:origin x="1326" y="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DejaVu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DejaVu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DejaVu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CA4B1F5-1089-4D9E-ACE7-03A7CD65E9CA}" type="slidenum">
              <a:t>‹#›</a:t>
            </a:fld>
            <a:endParaRPr lang="en-GB" sz="1400" b="0" i="0" u="none" strike="noStrike" kern="1200" cap="none">
              <a:ln>
                <a:noFill/>
              </a:ln>
              <a:latin typeface="DejaVu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06444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GB" sz="1400" kern="1200">
                <a:latin typeface="DejaVu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GB" sz="1400" kern="1200">
                <a:latin typeface="DejaVu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GB" sz="1400" kern="1200">
                <a:latin typeface="DejaVu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GB" sz="1400" kern="1200">
                <a:latin typeface="DejaVu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741CB73-A5EA-4474-BC38-AEE466AA37B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72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 cap="none">
        <a:ln>
          <a:noFill/>
        </a:ln>
        <a:latin typeface="DejaVu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692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498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540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29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206EBE-4240-4B6A-AEDE-410CE568D63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31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8A4991-E4CD-4AAD-8B81-1D8EBBF5788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02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8A4E83-BBF6-4799-9661-B6B52E0E945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82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33CB5B-6E85-43DC-80B6-6C9C04DC2C5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64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F64EBA-AD2F-4AA4-86E5-7DEAE0DFAA4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51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B63CD2-E4F7-403E-BA19-B44D6C334F8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68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7F32D7-BDE5-4ECC-8B36-461A9D0ECC7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1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CADCAB-3524-49FE-A7E5-6D65963EBC7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7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5375C8F-7A89-42BB-825F-F75C5D17651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BB5861-D230-4511-A21D-FAD9F4873E3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25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C54BA4-E8EF-42F4-8B5A-62D1695B5E3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2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GB" sz="1400" kern="1200">
                <a:latin typeface="DejaVu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GB" sz="1400" kern="1200">
                <a:latin typeface="DejaVu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GB" sz="1400" kern="1200">
                <a:latin typeface="DejaVu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E8A766C-8A11-430F-B7ED-660FCAF60743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GB" sz="4400" b="0" i="0" u="none" strike="noStrike" kern="1200" cap="none">
          <a:ln>
            <a:noFill/>
          </a:ln>
          <a:latin typeface="DejaVu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GB" sz="3200" b="0" i="0" u="none" strike="noStrike" kern="1200" cap="none">
          <a:ln>
            <a:noFill/>
          </a:ln>
          <a:latin typeface="DejaVu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flask.pocoo.org/docs/0.11/quickstart/#routing" TargetMode="External"/><Relationship Id="rId2" Type="http://schemas.openxmlformats.org/officeDocument/2006/relationships/hyperlink" Target="http://mattrichardson.com/Raspberry-Pi-Flas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aspberrypi.org/learning/python-web-server-with-flask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-68825" y="1341437"/>
            <a:ext cx="10298113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sz="4200" dirty="0" smtClean="0"/>
              <a:t>Web server-client framework on Raspberry Pi (In Python)</a:t>
            </a:r>
            <a:endParaRPr lang="en-GB" sz="4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112" y="2941637"/>
            <a:ext cx="5867401" cy="306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912" y="0"/>
            <a:ext cx="9071640" cy="126216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HTTP Methods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643753"/>
              </p:ext>
            </p:extLst>
          </p:nvPr>
        </p:nvGraphicFramePr>
        <p:xfrm>
          <a:off x="163512" y="1417637"/>
          <a:ext cx="9829800" cy="5303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4900"/>
                <a:gridCol w="4914900"/>
              </a:tblGrid>
              <a:tr h="397108">
                <a:tc>
                  <a:txBody>
                    <a:bodyPr/>
                    <a:lstStyle/>
                    <a:p>
                      <a:r>
                        <a:rPr lang="en-US" dirty="0" smtClean="0"/>
                        <a:t>HTTP</a:t>
                      </a:r>
                      <a:r>
                        <a:rPr lang="en-US" baseline="0" dirty="0" smtClean="0"/>
                        <a:t>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1272921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browser tells the server to just </a:t>
                      </a:r>
                      <a:r>
                        <a:rPr lang="en-US" i="1" dirty="0" smtClean="0"/>
                        <a:t>get</a:t>
                      </a:r>
                      <a:r>
                        <a:rPr lang="en-US" dirty="0" smtClean="0"/>
                        <a:t> the information stored on that page and send it. This is probably the most common method. In other words, GET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returns the requested</a:t>
                      </a:r>
                      <a:r>
                        <a:rPr lang="en-US" baseline="0" dirty="0" smtClean="0"/>
                        <a:t> item.</a:t>
                      </a:r>
                      <a:endParaRPr lang="en-US" dirty="0"/>
                    </a:p>
                  </a:txBody>
                  <a:tcPr/>
                </a:tc>
              </a:tr>
              <a:tr h="2154174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browser tells the server that it wants to </a:t>
                      </a:r>
                      <a:r>
                        <a:rPr lang="en-US" i="1" dirty="0" smtClean="0"/>
                        <a:t>post</a:t>
                      </a:r>
                      <a:r>
                        <a:rPr lang="en-US" dirty="0" smtClean="0"/>
                        <a:t> some new information to that URL and that the server must ensure the data is stored only once. In other words, it</a:t>
                      </a:r>
                      <a:r>
                        <a:rPr lang="en-US" baseline="0" dirty="0" smtClean="0"/>
                        <a:t> supplies input to servers and return the result. </a:t>
                      </a:r>
                      <a:r>
                        <a:rPr lang="en-US" dirty="0" smtClean="0"/>
                        <a:t>HTML forms usually transmit data to the server</a:t>
                      </a:r>
                      <a:r>
                        <a:rPr lang="en-US" baseline="0" dirty="0" smtClean="0"/>
                        <a:t> using this method. </a:t>
                      </a:r>
                      <a:endParaRPr lang="en-US" dirty="0"/>
                    </a:p>
                  </a:txBody>
                  <a:tcPr/>
                </a:tc>
              </a:tr>
              <a:tr h="397108"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to store an item</a:t>
                      </a:r>
                      <a:r>
                        <a:rPr lang="en-US" baseline="0" dirty="0" smtClean="0"/>
                        <a:t> on the server</a:t>
                      </a:r>
                      <a:endParaRPr lang="en-US" dirty="0"/>
                    </a:p>
                  </a:txBody>
                  <a:tcPr/>
                </a:tc>
              </a:tr>
              <a:tr h="397108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r>
                        <a:rPr lang="en-US" baseline="0" dirty="0" smtClean="0"/>
                        <a:t> the information at the given location</a:t>
                      </a:r>
                      <a:endParaRPr lang="en-US" dirty="0"/>
                    </a:p>
                  </a:txBody>
                  <a:tcPr/>
                </a:tc>
              </a:tr>
              <a:tr h="685419">
                <a:tc>
                  <a:txBody>
                    <a:bodyPr/>
                    <a:lstStyle/>
                    <a:p>
                      <a:r>
                        <a:rPr lang="en-US" dirty="0" smtClean="0"/>
                        <a:t>OPTIONS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Provides a quick way for a client to figure out which methods are supported by this URL.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44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64712" cy="579437"/>
          </a:xfrm>
        </p:spPr>
        <p:txBody>
          <a:bodyPr/>
          <a:lstStyle/>
          <a:p>
            <a:pPr algn="l">
              <a:buNone/>
            </a:pPr>
            <a:r>
              <a:rPr lang="en-US" sz="2000" b="1" dirty="0" smtClean="0"/>
              <a:t>Example</a:t>
            </a:r>
            <a:r>
              <a:rPr lang="en-US" sz="2000" dirty="0" smtClean="0"/>
              <a:t>: Write a program to start a web server on your raspberry pi at port 5020 and display 				humidity on web browser</a:t>
            </a:r>
            <a:endParaRPr lang="en-US" sz="2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79437"/>
            <a:ext cx="100806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Brace 3"/>
          <p:cNvSpPr/>
          <p:nvPr/>
        </p:nvSpPr>
        <p:spPr>
          <a:xfrm>
            <a:off x="8164512" y="2941637"/>
            <a:ext cx="685800" cy="4114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97912" y="3551237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for Flask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8088312" y="579437"/>
            <a:ext cx="762000" cy="2057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1818" y="808037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for ATD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9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78" y="0"/>
            <a:ext cx="9071640" cy="430517"/>
          </a:xfrm>
        </p:spPr>
        <p:txBody>
          <a:bodyPr/>
          <a:lstStyle/>
          <a:p>
            <a:pPr algn="l">
              <a:buNone/>
            </a:pPr>
            <a:r>
              <a:rPr lang="en-US" sz="1800" b="1" dirty="0"/>
              <a:t>Example</a:t>
            </a:r>
            <a:r>
              <a:rPr lang="en-US" sz="1800" dirty="0"/>
              <a:t>: Write a program to start </a:t>
            </a:r>
            <a:r>
              <a:rPr lang="en-US" sz="1800" dirty="0" smtClean="0"/>
              <a:t>a Flask </a:t>
            </a:r>
            <a:r>
              <a:rPr lang="en-US" sz="1800" dirty="0"/>
              <a:t>web server on your raspberry pi at port 5020 and </a:t>
            </a:r>
            <a:r>
              <a:rPr lang="en-US" sz="1800" dirty="0" smtClean="0"/>
              <a:t>			display temperature on </a:t>
            </a:r>
            <a:r>
              <a:rPr lang="en-US" sz="1800" dirty="0"/>
              <a:t>web browser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00" r="4097" b="-1"/>
          <a:stretch/>
        </p:blipFill>
        <p:spPr bwMode="auto">
          <a:xfrm>
            <a:off x="3737" y="350837"/>
            <a:ext cx="10076887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Brace 5"/>
          <p:cNvSpPr/>
          <p:nvPr/>
        </p:nvSpPr>
        <p:spPr>
          <a:xfrm>
            <a:off x="8164512" y="2941637"/>
            <a:ext cx="685800" cy="4114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97912" y="3551237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for Flask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8088312" y="579437"/>
            <a:ext cx="762000" cy="2057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91818" y="808037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for ATD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4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50354"/>
            <a:ext cx="10080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 Write a program to start a web server on your raspberry pi at port 5020 and </a:t>
            </a:r>
            <a:r>
              <a:rPr lang="en-US" dirty="0" smtClean="0"/>
              <a:t>display 				temperature and </a:t>
            </a:r>
            <a:r>
              <a:rPr lang="en-US" dirty="0"/>
              <a:t>humidity on </a:t>
            </a:r>
            <a:r>
              <a:rPr lang="en-US" dirty="0" smtClean="0"/>
              <a:t>web </a:t>
            </a:r>
            <a:r>
              <a:rPr lang="en-US" dirty="0"/>
              <a:t>browser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5"/>
          <a:stretch/>
        </p:blipFill>
        <p:spPr bwMode="auto">
          <a:xfrm>
            <a:off x="0" y="579437"/>
            <a:ext cx="9324975" cy="706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ight Brace 12"/>
          <p:cNvSpPr/>
          <p:nvPr/>
        </p:nvSpPr>
        <p:spPr>
          <a:xfrm>
            <a:off x="8164512" y="2941637"/>
            <a:ext cx="685800" cy="4114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97912" y="3551237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for Flask</a:t>
            </a:r>
            <a:endParaRPr lang="en-US" dirty="0"/>
          </a:p>
        </p:txBody>
      </p:sp>
      <p:sp>
        <p:nvSpPr>
          <p:cNvPr id="15" name="Right Brace 14"/>
          <p:cNvSpPr/>
          <p:nvPr/>
        </p:nvSpPr>
        <p:spPr>
          <a:xfrm>
            <a:off x="8088312" y="579437"/>
            <a:ext cx="762000" cy="2057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91818" y="808037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for ATD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6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t="-988" r="2542" b="62581"/>
          <a:stretch/>
        </p:blipFill>
        <p:spPr bwMode="auto">
          <a:xfrm>
            <a:off x="315912" y="1646237"/>
            <a:ext cx="9700701" cy="29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2" y="198437"/>
            <a:ext cx="9917112" cy="106680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Code Breakdown: 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2000" b="1" dirty="0" smtClean="0"/>
              <a:t>ATD part to read analog values from temperature and humidity sensor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924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90"/>
          <a:stretch/>
        </p:blipFill>
        <p:spPr bwMode="auto">
          <a:xfrm>
            <a:off x="0" y="1417637"/>
            <a:ext cx="10055537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3513" y="198437"/>
            <a:ext cx="9917112" cy="106680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Code Breakdown: 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2000" b="1" dirty="0" smtClean="0"/>
              <a:t>Starting the Flask server on </a:t>
            </a:r>
            <a:r>
              <a:rPr lang="en-US" sz="2000" b="1" dirty="0" err="1" smtClean="0"/>
              <a:t>RPi</a:t>
            </a:r>
            <a:r>
              <a:rPr lang="en-US" sz="2000" b="1" dirty="0" smtClean="0"/>
              <a:t> and sending analog values from temperature and humidity sensor to the web browser (Use port 5020)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680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912" y="503237"/>
            <a:ext cx="9071640" cy="6324599"/>
          </a:xfrm>
        </p:spPr>
        <p:txBody>
          <a:bodyPr/>
          <a:lstStyle/>
          <a:p>
            <a:r>
              <a:rPr lang="en-US" sz="2400" dirty="0" smtClean="0"/>
              <a:t>Access the page on your web browser by giving the default host IP address (0.0.0.0) and port number. It should be of the format : </a:t>
            </a:r>
            <a:r>
              <a:rPr lang="en-US" sz="2400" b="1" dirty="0" smtClean="0"/>
              <a:t>0.0.0.0:#Port number/</a:t>
            </a:r>
            <a:r>
              <a:rPr lang="en-US" sz="2400" b="1" dirty="0" err="1" smtClean="0"/>
              <a:t>routePath</a:t>
            </a:r>
            <a:r>
              <a:rPr lang="en-US" sz="2400" b="1" dirty="0" smtClean="0"/>
              <a:t>.</a:t>
            </a:r>
          </a:p>
          <a:p>
            <a:r>
              <a:rPr lang="en-US" sz="2400" dirty="0" smtClean="0"/>
              <a:t>Note that the default port for Flask is 5000 unless specified otherwise in the code.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335462" y="2831229"/>
            <a:ext cx="5241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OUTPUT:</a:t>
            </a:r>
          </a:p>
          <a:p>
            <a:r>
              <a:rPr lang="en-US" dirty="0" smtClean="0"/>
              <a:t>Route Path on the web browser, listening at port 5020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99" y="2509289"/>
            <a:ext cx="39433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06328" y="2909010"/>
            <a:ext cx="3657600" cy="305458"/>
          </a:xfrm>
          <a:prstGeom prst="rect">
            <a:avLst/>
          </a:prstGeom>
          <a:solidFill>
            <a:schemeClr val="accent1">
              <a:alpha val="0"/>
            </a:schemeClr>
          </a:solidFill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4063928" y="3015895"/>
            <a:ext cx="238125" cy="458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" y="3932237"/>
            <a:ext cx="538162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67948" y="3932237"/>
            <a:ext cx="4748213" cy="1533525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21337" y="4583216"/>
            <a:ext cx="45032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shell will notify stating the </a:t>
            </a:r>
          </a:p>
          <a:p>
            <a:r>
              <a:rPr lang="en-US" dirty="0" smtClean="0"/>
              <a:t>server is up and running on IP address 0.0.0.0 </a:t>
            </a:r>
          </a:p>
          <a:p>
            <a:r>
              <a:rPr lang="en-US" dirty="0" smtClean="0"/>
              <a:t>and Port number 5020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000340" y="5044881"/>
            <a:ext cx="4209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7605" y="1792"/>
            <a:ext cx="9917112" cy="4572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/>
              <a:t>Output Display on the web browser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4613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11440" y="1951037"/>
            <a:ext cx="9071640" cy="17821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GB" sz="32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9pPr>
          </a:lstStyle>
          <a:p>
            <a:r>
              <a:rPr lang="en-US" sz="2800" dirty="0" smtClean="0"/>
              <a:t>After the server is up and running, a few lines will appear on the terminal window as shown above. It displays that </a:t>
            </a:r>
            <a:r>
              <a:rPr lang="en-US" sz="2800" dirty="0"/>
              <a:t>the web browser requested the root URL and </a:t>
            </a:r>
            <a:r>
              <a:rPr lang="en-US" sz="2800" dirty="0" smtClean="0"/>
              <a:t>the Flask server on </a:t>
            </a:r>
            <a:r>
              <a:rPr lang="en-US" sz="2800" dirty="0" err="1" smtClean="0"/>
              <a:t>RPi</a:t>
            </a:r>
            <a:r>
              <a:rPr lang="en-US" sz="2800" dirty="0" smtClean="0"/>
              <a:t> </a:t>
            </a:r>
            <a:r>
              <a:rPr lang="en-US" sz="2800" dirty="0"/>
              <a:t>returned HTTP status code 200 for "OK</a:t>
            </a:r>
            <a:r>
              <a:rPr lang="en-US" sz="2800" dirty="0" smtClean="0"/>
              <a:t>.“</a:t>
            </a:r>
          </a:p>
          <a:p>
            <a:r>
              <a:rPr lang="en-US" sz="2800" dirty="0" smtClean="0">
                <a:solidFill>
                  <a:sysClr val="windowText" lastClr="000000"/>
                </a:solidFill>
              </a:rPr>
              <a:t>Notice, that the request made by the browser is a GET request by default. To explore any other type of HTTP method, need to explicitly set the method parameter in route() function. 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91" b="37132"/>
          <a:stretch/>
        </p:blipFill>
        <p:spPr bwMode="auto">
          <a:xfrm>
            <a:off x="392112" y="390881"/>
            <a:ext cx="6275816" cy="1255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2112" y="1018559"/>
            <a:ext cx="6019800" cy="62767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56915" y="579437"/>
            <a:ext cx="2707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HTTP status code “200” means that a successful GET request has been made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6411912" y="1332398"/>
            <a:ext cx="3450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32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2" y="1224197"/>
            <a:ext cx="9071640" cy="5451240"/>
          </a:xfrm>
        </p:spPr>
        <p:txBody>
          <a:bodyPr/>
          <a:lstStyle/>
          <a:p>
            <a:r>
              <a:rPr lang="en-US" sz="2400" dirty="0" smtClean="0"/>
              <a:t>In order to access the web server from a different device on the same network, access it using the Raspberry Pi’s IP address. </a:t>
            </a:r>
            <a:r>
              <a:rPr lang="en-US" sz="2400" dirty="0" err="1" smtClean="0"/>
              <a:t>RPi’s</a:t>
            </a:r>
            <a:r>
              <a:rPr lang="en-US" sz="2400" dirty="0" smtClean="0"/>
              <a:t> IP address can be found using the </a:t>
            </a:r>
            <a:r>
              <a:rPr lang="en-US" sz="2400" i="1" dirty="0" err="1" smtClean="0"/>
              <a:t>ifconfig</a:t>
            </a:r>
            <a:r>
              <a:rPr lang="en-US" sz="2400" dirty="0" smtClean="0"/>
              <a:t> command on terminal window. Put the </a:t>
            </a:r>
            <a:r>
              <a:rPr lang="en-US" sz="2400" dirty="0" err="1" smtClean="0"/>
              <a:t>RPi’s</a:t>
            </a:r>
            <a:r>
              <a:rPr lang="en-US" sz="2400" dirty="0" smtClean="0"/>
              <a:t> IP address with the port number on the address bar of the browser and it should display the homepage as configured on Raspberry pi.</a:t>
            </a:r>
          </a:p>
          <a:p>
            <a:r>
              <a:rPr lang="en-US" sz="2400" dirty="0" smtClean="0"/>
              <a:t>A screenshot of accessing the Raspberry Pi’s server from a different computer is shown below:</a:t>
            </a:r>
          </a:p>
          <a:p>
            <a:endParaRPr lang="en-US" sz="2800" dirty="0"/>
          </a:p>
          <a:p>
            <a:endParaRPr lang="en-US" sz="2800" dirty="0" smtClean="0"/>
          </a:p>
          <a:p>
            <a:pPr marL="108000" indent="0">
              <a:buNone/>
            </a:pPr>
            <a:endParaRPr lang="en-US" sz="2800" dirty="0" smtClean="0"/>
          </a:p>
          <a:p>
            <a:r>
              <a:rPr lang="en-US" sz="2400" dirty="0" smtClean="0"/>
              <a:t>Similarly you can access the server from a browser on a mobile. </a:t>
            </a:r>
            <a:r>
              <a:rPr lang="en-US" sz="2400" dirty="0" err="1" smtClean="0"/>
              <a:t>Screeshot</a:t>
            </a:r>
            <a:r>
              <a:rPr lang="en-US" sz="2400" dirty="0" smtClean="0"/>
              <a:t> on next slide.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r="47575" b="83367"/>
          <a:stretch/>
        </p:blipFill>
        <p:spPr bwMode="auto">
          <a:xfrm>
            <a:off x="620712" y="4389437"/>
            <a:ext cx="6642100" cy="16859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621992" y="4418510"/>
            <a:ext cx="5697913" cy="633592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14040" y="5232399"/>
            <a:ext cx="400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Raspberry Pi’s IP address :#port number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02112" y="5010034"/>
            <a:ext cx="0" cy="2905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-182563"/>
            <a:ext cx="9993312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sz="4000" b="1" dirty="0" smtClean="0"/>
              <a:t>Accessing </a:t>
            </a:r>
            <a:r>
              <a:rPr lang="en-GB" sz="4000" b="1" dirty="0" err="1" smtClean="0"/>
              <a:t>RPi’s</a:t>
            </a:r>
            <a:r>
              <a:rPr lang="en-GB" sz="4000" b="1" dirty="0" smtClean="0"/>
              <a:t> server from another device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135706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z="4000" dirty="0" smtClean="0"/>
              <a:t>Accessing </a:t>
            </a:r>
            <a:r>
              <a:rPr lang="en-US" sz="4000" dirty="0" err="1" smtClean="0"/>
              <a:t>RPi’s</a:t>
            </a:r>
            <a:r>
              <a:rPr lang="en-US" sz="4000" dirty="0" smtClean="0"/>
              <a:t> server from mobile phone</a:t>
            </a:r>
            <a:endParaRPr lang="en-US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27920" y="4618037"/>
            <a:ext cx="629656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" y="2324836"/>
            <a:ext cx="6260971" cy="195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3512" y="2636837"/>
            <a:ext cx="48768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5040312" y="2865437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63512" y="4846637"/>
            <a:ext cx="48768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>
            <a:off x="5040312" y="5075237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10758" y="2176255"/>
            <a:ext cx="3317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Accessing the Default route path:</a:t>
            </a:r>
          </a:p>
          <a:p>
            <a:endParaRPr lang="en-US" b="1" dirty="0" smtClean="0"/>
          </a:p>
          <a:p>
            <a:r>
              <a:rPr lang="en-US" b="1" dirty="0" err="1" smtClean="0"/>
              <a:t>Rpi’s</a:t>
            </a:r>
            <a:r>
              <a:rPr lang="en-US" b="1" dirty="0" smtClean="0"/>
              <a:t> IP address : Port Number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564312" y="4078565"/>
            <a:ext cx="365759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Accessing the specific route path of /</a:t>
            </a:r>
            <a:r>
              <a:rPr lang="en-US" dirty="0" err="1" smtClean="0"/>
              <a:t>showMe</a:t>
            </a:r>
            <a:r>
              <a:rPr lang="en-US" dirty="0" smtClean="0"/>
              <a:t>/</a:t>
            </a:r>
            <a:r>
              <a:rPr lang="en-US" dirty="0" err="1" smtClean="0"/>
              <a:t>WeatherCondition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sz="1600" b="1" dirty="0" err="1" smtClean="0"/>
              <a:t>Rpi’s</a:t>
            </a:r>
            <a:r>
              <a:rPr lang="en-US" sz="1600" b="1" dirty="0" smtClean="0"/>
              <a:t> IP address : Port Number/</a:t>
            </a:r>
            <a:r>
              <a:rPr lang="en-US" sz="1600" b="1" dirty="0" err="1" smtClean="0"/>
              <a:t>showMe</a:t>
            </a:r>
            <a:r>
              <a:rPr lang="en-US" sz="1600" b="1" dirty="0" smtClean="0"/>
              <a:t>/</a:t>
            </a:r>
            <a:r>
              <a:rPr lang="en-US" sz="1600" b="1" dirty="0" err="1" smtClean="0"/>
              <a:t>WeatherCondition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7869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73531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b="1" dirty="0"/>
              <a:t>Flask 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44512" y="1265237"/>
            <a:ext cx="9071640" cy="5363597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9pPr>
          </a:lstStyle>
          <a:p>
            <a:r>
              <a:rPr lang="en-US" sz="2400" dirty="0" smtClean="0"/>
              <a:t>Not </a:t>
            </a:r>
            <a:r>
              <a:rPr lang="en-US" sz="2400" dirty="0"/>
              <a:t>only can you use the Raspberry Pi to get data from servers via the internet, but your Pi can also act as a server itself.</a:t>
            </a:r>
          </a:p>
          <a:p>
            <a:pPr lvl="0"/>
            <a:r>
              <a:rPr lang="en-US" sz="2400" dirty="0" smtClean="0"/>
              <a:t>Traditional servers like Apache are heavyweight, </a:t>
            </a:r>
            <a:r>
              <a:rPr lang="en-US" sz="2400" dirty="0" err="1" smtClean="0"/>
              <a:t>Flaskpi</a:t>
            </a:r>
            <a:r>
              <a:rPr lang="en-US" sz="2400" dirty="0" smtClean="0"/>
              <a:t> is lightweight framework to support web applications on </a:t>
            </a:r>
            <a:r>
              <a:rPr lang="en-US" sz="2400" dirty="0" err="1" smtClean="0"/>
              <a:t>Rpi</a:t>
            </a:r>
            <a:r>
              <a:rPr lang="en-US" sz="2400" dirty="0" smtClean="0"/>
              <a:t>.</a:t>
            </a:r>
          </a:p>
          <a:p>
            <a:r>
              <a:rPr lang="en-GB" sz="2400" dirty="0"/>
              <a:t>Flask is a "</a:t>
            </a:r>
            <a:r>
              <a:rPr lang="en-GB" sz="2400" dirty="0" err="1"/>
              <a:t>microframework</a:t>
            </a:r>
            <a:r>
              <a:rPr lang="en-GB" sz="2400" dirty="0"/>
              <a:t>" for writing web applications in Python</a:t>
            </a:r>
            <a:r>
              <a:rPr lang="en-GB" sz="2400" dirty="0" smtClean="0"/>
              <a:t>.</a:t>
            </a:r>
          </a:p>
          <a:p>
            <a:r>
              <a:rPr lang="en-GB" sz="2400" dirty="0" smtClean="0"/>
              <a:t>Making </a:t>
            </a:r>
            <a:r>
              <a:rPr lang="en-GB" sz="2400" dirty="0" err="1" smtClean="0"/>
              <a:t>Rpi</a:t>
            </a:r>
            <a:r>
              <a:rPr lang="en-GB" sz="2400" dirty="0" smtClean="0"/>
              <a:t> as a web server you can send HTML files and images to make web pages, </a:t>
            </a:r>
            <a:r>
              <a:rPr lang="en-US" sz="2400" dirty="0"/>
              <a:t>trigger physical events, store data, or check the value of a sensor remotely via a web browser</a:t>
            </a:r>
            <a:r>
              <a:rPr lang="en-US" sz="2400" dirty="0" smtClean="0"/>
              <a:t>.</a:t>
            </a:r>
          </a:p>
          <a:p>
            <a:r>
              <a:rPr lang="en-US" sz="2400" dirty="0" err="1"/>
              <a:t>FlaskPi</a:t>
            </a:r>
            <a:r>
              <a:rPr lang="en-US" sz="2400" dirty="0"/>
              <a:t> supports the extended programming language i.e. Python to create a web server that dynamically generates the HTML pages when they receive HTTP requests from a web browser.</a:t>
            </a:r>
          </a:p>
          <a:p>
            <a:endParaRPr lang="en-GB" sz="2400" dirty="0"/>
          </a:p>
          <a:p>
            <a:pPr lvl="0"/>
            <a:endParaRPr lang="en-GB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hlinkClick r:id="rId2"/>
              </a:rPr>
              <a:t>http://mattrichardson.com/Raspberry-Pi-Flask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3"/>
              </a:rPr>
              <a:t>http://flask.pocoo.org/docs/0.11/quickstart/#</a:t>
            </a:r>
            <a:r>
              <a:rPr lang="en-US" sz="2800" dirty="0" smtClean="0">
                <a:hlinkClick r:id="rId3"/>
              </a:rPr>
              <a:t>routing</a:t>
            </a:r>
            <a:endParaRPr lang="en-US" sz="2800" dirty="0" smtClean="0"/>
          </a:p>
          <a:p>
            <a:r>
              <a:rPr lang="en-US" sz="2800" dirty="0">
                <a:hlinkClick r:id="rId4"/>
              </a:rPr>
              <a:t>https://www.raspberrypi.org/learning/python-web-server-with-flask</a:t>
            </a:r>
            <a:r>
              <a:rPr lang="en-US" sz="2800" dirty="0" smtClean="0">
                <a:hlinkClick r:id="rId4"/>
              </a:rPr>
              <a:t>/</a:t>
            </a:r>
            <a:endParaRPr lang="en-US" sz="2800" dirty="0" smtClean="0"/>
          </a:p>
          <a:p>
            <a:r>
              <a:rPr lang="en-US" sz="2800" dirty="0"/>
              <a:t>https://learn.adafruit.com/raspipe-a-raspberry-pi-pipeline-viewer-part-2/miniature-web-applications-in-python-with-flask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1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512" y="17462"/>
            <a:ext cx="9071640" cy="126216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Installing Flask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112837"/>
            <a:ext cx="9071640" cy="6095999"/>
          </a:xfrm>
        </p:spPr>
        <p:txBody>
          <a:bodyPr/>
          <a:lstStyle/>
          <a:p>
            <a:r>
              <a:rPr lang="en-US" dirty="0" smtClean="0"/>
              <a:t>Open </a:t>
            </a:r>
            <a:r>
              <a:rPr lang="en-US" dirty="0"/>
              <a:t>a Terminal window from the </a:t>
            </a:r>
            <a:r>
              <a:rPr lang="en-US" dirty="0" smtClean="0"/>
              <a:t>taskbar</a:t>
            </a:r>
          </a:p>
          <a:p>
            <a:r>
              <a:rPr lang="en-US" dirty="0" smtClean="0"/>
              <a:t>Install </a:t>
            </a:r>
            <a:r>
              <a:rPr lang="en-US" dirty="0"/>
              <a:t>Flask by typing: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python3-flask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2" y="3017837"/>
            <a:ext cx="4495800" cy="3924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76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2711" y="301320"/>
            <a:ext cx="7848601" cy="1262160"/>
          </a:xfrm>
        </p:spPr>
        <p:txBody>
          <a:bodyPr/>
          <a:lstStyle/>
          <a:p>
            <a:pPr>
              <a:buNone/>
            </a:pPr>
            <a:r>
              <a:rPr lang="en-US" sz="4000" b="1" dirty="0" smtClean="0"/>
              <a:t>Running a web server using Flask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6898513" cy="3610997"/>
          </a:xfrm>
        </p:spPr>
        <p:txBody>
          <a:bodyPr/>
          <a:lstStyle/>
          <a:p>
            <a:r>
              <a:rPr lang="en-US" dirty="0" smtClean="0"/>
              <a:t>Create a new File on Python 3 (IDLE)</a:t>
            </a:r>
          </a:p>
          <a:p>
            <a:r>
              <a:rPr lang="en-US" dirty="0" smtClean="0"/>
              <a:t>Save your file as app.py. </a:t>
            </a:r>
          </a:p>
          <a:p>
            <a:r>
              <a:rPr lang="en-US" dirty="0" smtClean="0"/>
              <a:t>Type your code. Any </a:t>
            </a:r>
            <a:r>
              <a:rPr lang="en-US" dirty="0"/>
              <a:t>printed messages or errors will be shown in the Python shell window 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ress F5 to run the 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2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b="1" dirty="0"/>
              <a:t>Routing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39"/>
            <a:ext cx="9071640" cy="4830197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9pPr>
          </a:lstStyle>
          <a:p>
            <a:r>
              <a:rPr lang="en-GB" sz="2800" dirty="0"/>
              <a:t>Web applications are accessed via URLs</a:t>
            </a:r>
          </a:p>
          <a:p>
            <a:r>
              <a:rPr lang="en-GB" sz="2800" dirty="0"/>
              <a:t>With the routing mechanism the user can directly go to the desired page without having to hit the home page (also known as index page).</a:t>
            </a:r>
          </a:p>
          <a:p>
            <a:r>
              <a:rPr lang="en-GB" sz="2800" dirty="0"/>
              <a:t>For any web based applications, the route() method is used to bind a function to a URL</a:t>
            </a:r>
            <a:r>
              <a:rPr lang="en-GB" sz="2800" dirty="0" smtClean="0"/>
              <a:t>.</a:t>
            </a:r>
          </a:p>
          <a:p>
            <a:r>
              <a:rPr lang="en-GB" sz="2800" b="1" dirty="0" smtClean="0"/>
              <a:t>Every route path with route(‘/</a:t>
            </a:r>
            <a:r>
              <a:rPr lang="en-GB" sz="2800" b="1" dirty="0" err="1" smtClean="0"/>
              <a:t>specificPath</a:t>
            </a:r>
            <a:r>
              <a:rPr lang="en-GB" sz="2800" b="1" dirty="0" smtClean="0"/>
              <a:t>’) will have a routing function linked to it which will be executed when the user routes to that specified path on the web browser.</a:t>
            </a:r>
            <a:endParaRPr lang="en-GB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912" y="198437"/>
            <a:ext cx="9071640" cy="4572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/>
              <a:t>Program code: To start a Raspberry Pi flask server and access the default route path (homepage)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12" y="960437"/>
            <a:ext cx="9717913" cy="5943600"/>
          </a:xfrm>
        </p:spPr>
        <p:txBody>
          <a:bodyPr/>
          <a:lstStyle/>
          <a:p>
            <a:pPr marL="108000" indent="0">
              <a:buNone/>
            </a:pPr>
            <a:r>
              <a:rPr lang="en-US" sz="1800" dirty="0"/>
              <a:t>from flask import Flask </a:t>
            </a:r>
            <a:r>
              <a:rPr lang="en-US" sz="1800" dirty="0" smtClean="0"/>
              <a:t>              </a:t>
            </a:r>
            <a:r>
              <a:rPr lang="en-US" sz="1800" dirty="0" smtClean="0">
                <a:solidFill>
                  <a:srgbClr val="FF0000"/>
                </a:solidFill>
              </a:rPr>
              <a:t># to import the flask library</a:t>
            </a:r>
          </a:p>
          <a:p>
            <a:pPr marL="108000" indent="0">
              <a:buNone/>
            </a:pPr>
            <a:r>
              <a:rPr lang="en-US" sz="1800" dirty="0" err="1" smtClean="0"/>
              <a:t>myapp</a:t>
            </a:r>
            <a:r>
              <a:rPr lang="en-US" sz="1800" dirty="0" smtClean="0"/>
              <a:t> </a:t>
            </a:r>
            <a:r>
              <a:rPr lang="en-US" sz="1800" dirty="0"/>
              <a:t>= Flask(__name__) </a:t>
            </a:r>
            <a:r>
              <a:rPr lang="en-US" sz="1800" dirty="0" smtClean="0"/>
              <a:t>         </a:t>
            </a:r>
            <a:r>
              <a:rPr lang="en-US" sz="1800" dirty="0" smtClean="0">
                <a:solidFill>
                  <a:srgbClr val="FF0000"/>
                </a:solidFill>
              </a:rPr>
              <a:t># create a flask object and give it a name such as </a:t>
            </a:r>
            <a:r>
              <a:rPr lang="en-US" sz="1800" dirty="0" err="1" smtClean="0">
                <a:solidFill>
                  <a:srgbClr val="FF0000"/>
                </a:solidFill>
              </a:rPr>
              <a:t>myapp</a:t>
            </a:r>
            <a:r>
              <a:rPr lang="en-US" sz="1800" dirty="0" smtClean="0">
                <a:solidFill>
                  <a:srgbClr val="FF0000"/>
                </a:solidFill>
              </a:rPr>
              <a:t> here</a:t>
            </a:r>
          </a:p>
          <a:p>
            <a:pPr marL="108000" indent="0">
              <a:buNone/>
            </a:pPr>
            <a:r>
              <a:rPr lang="en-US" sz="1800" dirty="0" smtClean="0"/>
              <a:t>@</a:t>
            </a:r>
            <a:r>
              <a:rPr lang="en-US" sz="1800" dirty="0" err="1" smtClean="0"/>
              <a:t>myapp.route</a:t>
            </a:r>
            <a:r>
              <a:rPr lang="en-US" sz="1800" dirty="0"/>
              <a:t>('/') </a:t>
            </a:r>
            <a:r>
              <a:rPr lang="en-US" sz="1800" dirty="0" smtClean="0"/>
              <a:t>                 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10800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                                            # </a:t>
            </a:r>
            <a:r>
              <a:rPr lang="en-US" sz="1800" dirty="0" err="1" smtClean="0">
                <a:solidFill>
                  <a:srgbClr val="FF0000"/>
                </a:solidFill>
              </a:rPr>
              <a:t>myapp.route</a:t>
            </a:r>
            <a:r>
              <a:rPr lang="en-US" sz="1800" dirty="0" smtClean="0">
                <a:solidFill>
                  <a:srgbClr val="FF0000"/>
                </a:solidFill>
              </a:rPr>
              <a:t>(‘/’) implies the default route path http://0.0.0.0:5000/</a:t>
            </a:r>
          </a:p>
          <a:p>
            <a:pPr marL="108000" indent="0">
              <a:buNone/>
            </a:pPr>
            <a:r>
              <a:rPr lang="en-US" sz="1800" dirty="0" err="1" smtClean="0"/>
              <a:t>def</a:t>
            </a:r>
            <a:r>
              <a:rPr lang="en-US" sz="1800" dirty="0" smtClean="0"/>
              <a:t> </a:t>
            </a:r>
            <a:r>
              <a:rPr lang="en-US" sz="1800" dirty="0"/>
              <a:t>index(): </a:t>
            </a:r>
            <a:r>
              <a:rPr lang="en-US" sz="1800" dirty="0" smtClean="0"/>
              <a:t>		 </a:t>
            </a:r>
            <a:r>
              <a:rPr lang="en-US" sz="1800" dirty="0" smtClean="0">
                <a:solidFill>
                  <a:srgbClr val="FF0000"/>
                </a:solidFill>
              </a:rPr>
              <a:t># routing function index() attached to the route path (‘/’).</a:t>
            </a:r>
          </a:p>
          <a:p>
            <a:pPr marL="10800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		# Execute the index function on accessing the address http://0.0.0.0:5000/ </a:t>
            </a:r>
            <a:r>
              <a:rPr lang="en-US" sz="1800" dirty="0" smtClean="0"/>
              <a:t>			</a:t>
            </a:r>
            <a:r>
              <a:rPr lang="en-US" sz="1800" dirty="0" smtClean="0">
                <a:solidFill>
                  <a:srgbClr val="FF0000"/>
                </a:solidFill>
              </a:rPr>
              <a:t># Index function will </a:t>
            </a:r>
            <a:r>
              <a:rPr lang="en-US" sz="1800" dirty="0">
                <a:solidFill>
                  <a:srgbClr val="FF0000"/>
                </a:solidFill>
              </a:rPr>
              <a:t>r</a:t>
            </a:r>
            <a:r>
              <a:rPr lang="en-US" sz="1800" dirty="0" smtClean="0">
                <a:solidFill>
                  <a:srgbClr val="FF0000"/>
                </a:solidFill>
              </a:rPr>
              <a:t>eturn a display message of AUS on home page.</a:t>
            </a:r>
          </a:p>
          <a:p>
            <a:pPr marL="108000" indent="0">
              <a:buNone/>
            </a:pPr>
            <a:r>
              <a:rPr lang="en-US" sz="1800" dirty="0" smtClean="0"/>
              <a:t>        return ‘AUS’                 </a:t>
            </a:r>
            <a:r>
              <a:rPr lang="en-US" sz="1800" dirty="0" smtClean="0">
                <a:solidFill>
                  <a:srgbClr val="FF0000"/>
                </a:solidFill>
              </a:rPr>
              <a:t>#</a:t>
            </a:r>
            <a:r>
              <a:rPr lang="en-US" sz="1800" dirty="0">
                <a:solidFill>
                  <a:srgbClr val="FF0000"/>
                </a:solidFill>
              </a:rPr>
              <a:t>Send the </a:t>
            </a:r>
            <a:r>
              <a:rPr lang="en-US" sz="1800" dirty="0" smtClean="0">
                <a:solidFill>
                  <a:srgbClr val="FF0000"/>
                </a:solidFill>
              </a:rPr>
              <a:t>text ‘AUS’ </a:t>
            </a:r>
            <a:r>
              <a:rPr lang="en-US" sz="1800" dirty="0">
                <a:solidFill>
                  <a:srgbClr val="FF0000"/>
                </a:solidFill>
              </a:rPr>
              <a:t>to the client's web </a:t>
            </a:r>
            <a:r>
              <a:rPr lang="en-US" sz="1800" dirty="0" smtClean="0">
                <a:solidFill>
                  <a:srgbClr val="FF0000"/>
                </a:solidFill>
              </a:rPr>
              <a:t>browser and display it</a:t>
            </a:r>
          </a:p>
          <a:p>
            <a:pPr marL="108000" indent="0">
              <a:buNone/>
            </a:pPr>
            <a:r>
              <a:rPr lang="en-US" sz="1800" dirty="0" smtClean="0"/>
              <a:t> if </a:t>
            </a:r>
            <a:r>
              <a:rPr lang="en-US" sz="1800" dirty="0"/>
              <a:t>__name__ == '__main__': 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#If </a:t>
            </a:r>
            <a:r>
              <a:rPr lang="en-US" sz="1800" dirty="0">
                <a:solidFill>
                  <a:srgbClr val="FF0000"/>
                </a:solidFill>
              </a:rPr>
              <a:t>this script was run directly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10800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                                               #from </a:t>
            </a:r>
            <a:r>
              <a:rPr lang="en-US" sz="1800" dirty="0">
                <a:solidFill>
                  <a:srgbClr val="FF0000"/>
                </a:solidFill>
              </a:rPr>
              <a:t>the command line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10800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myapp.run</a:t>
            </a:r>
            <a:r>
              <a:rPr lang="en-US" sz="1800" dirty="0" smtClean="0"/>
              <a:t>(debug=True</a:t>
            </a:r>
            <a:r>
              <a:rPr lang="en-US" sz="1800" dirty="0"/>
              <a:t>, host</a:t>
            </a:r>
            <a:r>
              <a:rPr lang="en-US" sz="1800" dirty="0" smtClean="0"/>
              <a:t>=‘0.0.0.0')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		 # Have </a:t>
            </a:r>
            <a:r>
              <a:rPr lang="en-US" sz="1800" dirty="0">
                <a:solidFill>
                  <a:srgbClr val="FF0000"/>
                </a:solidFill>
              </a:rPr>
              <a:t>the server listen on </a:t>
            </a:r>
            <a:r>
              <a:rPr lang="en-US" sz="1800" dirty="0" smtClean="0">
                <a:solidFill>
                  <a:srgbClr val="FF0000"/>
                </a:solidFill>
              </a:rPr>
              <a:t>default port 5000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                                                # and </a:t>
            </a:r>
            <a:r>
              <a:rPr lang="en-US" sz="1800" dirty="0">
                <a:solidFill>
                  <a:srgbClr val="FF0000"/>
                </a:solidFill>
              </a:rPr>
              <a:t>report any errors</a:t>
            </a:r>
            <a:r>
              <a:rPr lang="en-US" sz="1800" dirty="0" smtClean="0">
                <a:solidFill>
                  <a:srgbClr val="FF0000"/>
                </a:solidFill>
              </a:rPr>
              <a:t>. the host address =‘0.0.0.0’will enable all devices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                                                # in the same network to access the Raspberry Pi web server. </a:t>
            </a: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5" name="Elbow Connector 4"/>
          <p:cNvCxnSpPr/>
          <p:nvPr/>
        </p:nvCxnSpPr>
        <p:spPr>
          <a:xfrm>
            <a:off x="1916112" y="2027237"/>
            <a:ext cx="1104900" cy="4191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82712" y="2941637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30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35112" y="122237"/>
            <a:ext cx="7623840" cy="6858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sz="3200" b="1" dirty="0"/>
              <a:t>Some Common examples of Routing: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05760" y="1036637"/>
            <a:ext cx="10092352" cy="60198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DejaVu Sans" pitchFamily="18"/>
                <a:ea typeface="Droid Sans Fallback" pitchFamily="2"/>
                <a:cs typeface="FreeSans" pitchFamily="2"/>
              </a:defRPr>
            </a:lvl9pPr>
          </a:lstStyle>
          <a:p>
            <a:pPr marL="108000" lvl="0" indent="0">
              <a:buNone/>
            </a:pPr>
            <a:r>
              <a:rPr lang="en-GB" sz="1800" dirty="0"/>
              <a:t>@</a:t>
            </a:r>
            <a:r>
              <a:rPr lang="en-GB" sz="1800" dirty="0" err="1"/>
              <a:t>app.route</a:t>
            </a:r>
            <a:r>
              <a:rPr lang="en-GB" sz="1800" dirty="0"/>
              <a:t>('/')</a:t>
            </a:r>
          </a:p>
          <a:p>
            <a:pPr marL="108000" lvl="0" indent="0">
              <a:buNone/>
            </a:pPr>
            <a:r>
              <a:rPr lang="en-GB" sz="1800" dirty="0" err="1"/>
              <a:t>def</a:t>
            </a:r>
            <a:r>
              <a:rPr lang="en-GB" sz="1800" dirty="0"/>
              <a:t> index</a:t>
            </a:r>
            <a:r>
              <a:rPr lang="en-GB" sz="1800" dirty="0" smtClean="0"/>
              <a:t>():</a:t>
            </a:r>
          </a:p>
          <a:p>
            <a:pPr marL="0" lvl="0" indent="0">
              <a:spcAft>
                <a:spcPts val="0"/>
              </a:spcAft>
              <a:buNone/>
            </a:pPr>
            <a:r>
              <a:rPr lang="en-GB" sz="1800" dirty="0" smtClean="0"/>
              <a:t>    </a:t>
            </a:r>
            <a:r>
              <a:rPr lang="en-GB" sz="1800" dirty="0"/>
              <a:t>return </a:t>
            </a:r>
            <a:r>
              <a:rPr lang="en-GB" sz="1800" dirty="0" smtClean="0"/>
              <a:t>‘Welcome to AUS’           </a:t>
            </a:r>
            <a:r>
              <a:rPr lang="en-GB" sz="1800" dirty="0" smtClean="0">
                <a:solidFill>
                  <a:srgbClr val="FF0000"/>
                </a:solidFill>
              </a:rPr>
              <a:t># default route ‘/’ binds index function to it</a:t>
            </a:r>
          </a:p>
          <a:p>
            <a:pPr marL="0" lvl="0" indent="0">
              <a:spcAft>
                <a:spcPts val="0"/>
              </a:spcAft>
              <a:buNone/>
            </a:pPr>
            <a:r>
              <a:rPr lang="en-GB" sz="1800" dirty="0" smtClean="0">
                <a:solidFill>
                  <a:srgbClr val="FF0000"/>
                </a:solidFill>
              </a:rPr>
              <a:t>			       # this will set the default route and show “AUS” on the 				                       #screen when the </a:t>
            </a:r>
            <a:r>
              <a:rPr lang="en-GB" sz="1800" dirty="0">
                <a:solidFill>
                  <a:srgbClr val="FF0000"/>
                </a:solidFill>
              </a:rPr>
              <a:t>use navigates </a:t>
            </a:r>
            <a:r>
              <a:rPr lang="en-GB" sz="1800" dirty="0" smtClean="0">
                <a:solidFill>
                  <a:srgbClr val="FF0000"/>
                </a:solidFill>
              </a:rPr>
              <a:t>to </a:t>
            </a:r>
            <a:r>
              <a:rPr lang="en-US" sz="1800" dirty="0" smtClean="0">
                <a:solidFill>
                  <a:srgbClr val="FF0000"/>
                </a:solidFill>
              </a:rPr>
              <a:t>http</a:t>
            </a:r>
            <a:r>
              <a:rPr lang="en-US" sz="1800" dirty="0">
                <a:solidFill>
                  <a:srgbClr val="FF0000"/>
                </a:solidFill>
              </a:rPr>
              <a:t>://0.0.0.0:5000/ </a:t>
            </a:r>
            <a:r>
              <a:rPr lang="en-US" sz="1800" dirty="0" smtClean="0">
                <a:solidFill>
                  <a:srgbClr val="FF0000"/>
                </a:solidFill>
              </a:rPr>
              <a:t>on web browser			</a:t>
            </a:r>
            <a:endParaRPr lang="en-GB" sz="1800" dirty="0" smtClean="0">
              <a:solidFill>
                <a:srgbClr val="FF0000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GB" sz="1800" dirty="0" smtClean="0">
                <a:solidFill>
                  <a:srgbClr val="FF0000"/>
                </a:solidFill>
              </a:rPr>
              <a:t>				    </a:t>
            </a:r>
          </a:p>
          <a:p>
            <a:pPr marL="0" lvl="0" indent="0">
              <a:spcAft>
                <a:spcPts val="0"/>
              </a:spcAft>
              <a:buNone/>
            </a:pPr>
            <a:endParaRPr lang="en-GB" sz="1800" dirty="0" smtClean="0">
              <a:solidFill>
                <a:srgbClr val="FF0000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 smtClean="0"/>
              <a:t>@</a:t>
            </a:r>
            <a:r>
              <a:rPr lang="en-US" sz="1800" dirty="0" err="1"/>
              <a:t>app.route</a:t>
            </a:r>
            <a:r>
              <a:rPr lang="en-US" sz="1800" b="1" dirty="0" smtClean="0"/>
              <a:t>(</a:t>
            </a:r>
            <a:r>
              <a:rPr lang="en-US" sz="1800" dirty="0" smtClean="0"/>
              <a:t>'/COE 410'</a:t>
            </a:r>
            <a:r>
              <a:rPr lang="en-US" sz="1800" b="1" dirty="0" smtClean="0"/>
              <a:t>)     </a:t>
            </a:r>
            <a:r>
              <a:rPr lang="en-US" sz="1800" dirty="0" smtClean="0"/>
              <a:t>                             Route Path (‘/COE410’)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b="1" dirty="0" err="1" smtClean="0"/>
              <a:t>def</a:t>
            </a:r>
            <a:r>
              <a:rPr lang="en-US" sz="1800" dirty="0" smtClean="0"/>
              <a:t> </a:t>
            </a:r>
            <a:r>
              <a:rPr lang="en-US" sz="1800" dirty="0" err="1" smtClean="0"/>
              <a:t>embeddedSystems</a:t>
            </a:r>
            <a:r>
              <a:rPr lang="en-US" sz="1800" b="1" dirty="0" smtClean="0"/>
              <a:t>():                         </a:t>
            </a:r>
            <a:r>
              <a:rPr lang="en-US" sz="1800" dirty="0" smtClean="0"/>
              <a:t>Routing </a:t>
            </a:r>
            <a:r>
              <a:rPr lang="en-US" sz="1800" dirty="0"/>
              <a:t>function for route path (‘COE410’) is </a:t>
            </a:r>
            <a:r>
              <a:rPr lang="en-US" sz="1800" dirty="0" err="1"/>
              <a:t>embeddedSystems</a:t>
            </a:r>
            <a:r>
              <a:rPr lang="en-US" sz="1800" dirty="0"/>
              <a:t>() </a:t>
            </a:r>
            <a:endParaRPr lang="en-US" sz="1800" dirty="0" smtClean="0"/>
          </a:p>
          <a:p>
            <a:pPr marL="0" indent="0">
              <a:spcAft>
                <a:spcPts val="0"/>
              </a:spcAft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GB" sz="1800" dirty="0" smtClean="0">
                <a:solidFill>
                  <a:srgbClr val="FF0000"/>
                </a:solidFill>
              </a:rPr>
              <a:t>                                                   # </a:t>
            </a:r>
            <a:r>
              <a:rPr lang="en-GB" sz="1800" dirty="0">
                <a:solidFill>
                  <a:srgbClr val="FF0000"/>
                </a:solidFill>
              </a:rPr>
              <a:t>route ‘/</a:t>
            </a:r>
            <a:r>
              <a:rPr lang="en-US" sz="1800" dirty="0">
                <a:solidFill>
                  <a:srgbClr val="FF0000"/>
                </a:solidFill>
              </a:rPr>
              <a:t> COE 410</a:t>
            </a:r>
            <a:r>
              <a:rPr lang="en-GB" sz="1800" dirty="0">
                <a:solidFill>
                  <a:srgbClr val="FF0000"/>
                </a:solidFill>
              </a:rPr>
              <a:t>’ binds </a:t>
            </a:r>
            <a:r>
              <a:rPr lang="en-US" sz="1800" dirty="0" err="1">
                <a:solidFill>
                  <a:srgbClr val="FF0000"/>
                </a:solidFill>
              </a:rPr>
              <a:t>embeddedSystems</a:t>
            </a:r>
            <a:r>
              <a:rPr lang="en-US" sz="1800" b="1" dirty="0">
                <a:solidFill>
                  <a:srgbClr val="FF0000"/>
                </a:solidFill>
              </a:rPr>
              <a:t>():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GB" sz="1800" dirty="0">
                <a:solidFill>
                  <a:srgbClr val="FF0000"/>
                </a:solidFill>
              </a:rPr>
              <a:t>function to it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endParaRPr lang="en-US" sz="1800" b="1" dirty="0" smtClean="0"/>
          </a:p>
          <a:p>
            <a:pPr marL="108000" indent="0">
              <a:buNone/>
            </a:pPr>
            <a:r>
              <a:rPr lang="en-US" sz="1800" b="1" dirty="0" smtClean="0"/>
              <a:t>return</a:t>
            </a:r>
            <a:r>
              <a:rPr lang="en-US" sz="1800" dirty="0" smtClean="0"/>
              <a:t> ‘Embedded Systems‘  </a:t>
            </a:r>
            <a:r>
              <a:rPr lang="en-GB" sz="1800" dirty="0" smtClean="0">
                <a:solidFill>
                  <a:srgbClr val="FF0000"/>
                </a:solidFill>
              </a:rPr>
              <a:t># This will set the specific route ‘/COE410’ </a:t>
            </a:r>
            <a:r>
              <a:rPr lang="en-GB" sz="1800" dirty="0">
                <a:solidFill>
                  <a:srgbClr val="FF0000"/>
                </a:solidFill>
              </a:rPr>
              <a:t>and show “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Embedded Systems</a:t>
            </a:r>
            <a:r>
              <a:rPr lang="en-GB" sz="1800" dirty="0">
                <a:solidFill>
                  <a:srgbClr val="FF0000"/>
                </a:solidFill>
              </a:rPr>
              <a:t>” </a:t>
            </a:r>
            <a:r>
              <a:rPr lang="en-GB" sz="1800" dirty="0" smtClean="0">
                <a:solidFill>
                  <a:srgbClr val="FF0000"/>
                </a:solidFill>
              </a:rPr>
              <a:t>			                  on </a:t>
            </a:r>
            <a:r>
              <a:rPr lang="en-GB" sz="1800" dirty="0">
                <a:solidFill>
                  <a:srgbClr val="FF0000"/>
                </a:solidFill>
              </a:rPr>
              <a:t>the screen when the user goes to the path </a:t>
            </a:r>
            <a:r>
              <a:rPr lang="en-US" sz="1800" dirty="0">
                <a:solidFill>
                  <a:srgbClr val="FF0000"/>
                </a:solidFill>
              </a:rPr>
              <a:t>http://0.0.0.0:5000/COE410 </a:t>
            </a:r>
            <a:r>
              <a:rPr lang="en-GB" sz="1800" dirty="0" smtClean="0">
                <a:solidFill>
                  <a:srgbClr val="FF0000"/>
                </a:solidFill>
              </a:rPr>
              <a:t>				            </a:t>
            </a:r>
            <a:r>
              <a:rPr lang="en-US" sz="2000" dirty="0" smtClean="0">
                <a:solidFill>
                  <a:srgbClr val="FF0000"/>
                </a:solidFill>
              </a:rPr>
              <a:t>					</a:t>
            </a:r>
            <a:r>
              <a:rPr lang="en-GB" sz="2000" dirty="0" smtClean="0">
                <a:solidFill>
                  <a:srgbClr val="FF0000"/>
                </a:solidFill>
              </a:rPr>
              <a:t>    						</a:t>
            </a:r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97112" y="1265237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78312" y="1106943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 path (‘/’)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16112" y="1798637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83726" y="1613971"/>
            <a:ext cx="440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Routing function for route path (‘/’) is index()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59726" y="3779837"/>
            <a:ext cx="152400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512243" y="4008437"/>
            <a:ext cx="1308869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0"/>
            <a:ext cx="9071640" cy="126216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Dynamic URLs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36637"/>
            <a:ext cx="10080625" cy="5867400"/>
          </a:xfrm>
        </p:spPr>
        <p:txBody>
          <a:bodyPr/>
          <a:lstStyle/>
          <a:p>
            <a:r>
              <a:rPr lang="en-US" sz="2400" dirty="0"/>
              <a:t>To add variable/dynamic parts to a URL you can mark these special sections as </a:t>
            </a:r>
            <a:r>
              <a:rPr lang="en-US" sz="2400" b="1" dirty="0"/>
              <a:t>&lt;</a:t>
            </a:r>
            <a:r>
              <a:rPr lang="en-US" sz="2400" b="1" dirty="0" err="1"/>
              <a:t>variable_name</a:t>
            </a:r>
            <a:r>
              <a:rPr lang="en-US" sz="2400" b="1" dirty="0"/>
              <a:t>&gt;. </a:t>
            </a:r>
            <a:r>
              <a:rPr lang="en-US" sz="2400" dirty="0"/>
              <a:t>Such a part is then passed as a keyword argument to your function.</a:t>
            </a:r>
          </a:p>
          <a:p>
            <a:r>
              <a:rPr lang="en-US" sz="2400" dirty="0"/>
              <a:t>For Example</a:t>
            </a:r>
            <a:r>
              <a:rPr lang="en-US" sz="2400" dirty="0" smtClean="0"/>
              <a:t>:</a:t>
            </a:r>
          </a:p>
          <a:p>
            <a:pPr marL="108000" indent="0">
              <a:buNone/>
            </a:pPr>
            <a:endParaRPr lang="en-US" sz="2400" dirty="0"/>
          </a:p>
          <a:p>
            <a:pPr marL="540000" lvl="1" indent="0">
              <a:buNone/>
            </a:pPr>
            <a:r>
              <a:rPr lang="en-US" sz="2000" dirty="0"/>
              <a:t>@</a:t>
            </a:r>
            <a:r>
              <a:rPr lang="en-US" sz="2000" dirty="0" err="1"/>
              <a:t>app.route</a:t>
            </a:r>
            <a:r>
              <a:rPr lang="en-US" sz="2000" b="1" dirty="0"/>
              <a:t>(</a:t>
            </a:r>
            <a:r>
              <a:rPr lang="en-US" sz="2000" dirty="0"/>
              <a:t>'/user/&lt;username&gt;'</a:t>
            </a:r>
            <a:r>
              <a:rPr lang="en-US" sz="2000" b="1" dirty="0"/>
              <a:t>)</a:t>
            </a:r>
            <a:r>
              <a:rPr lang="en-US" sz="2000" dirty="0" smtClean="0"/>
              <a:t> </a:t>
            </a:r>
          </a:p>
          <a:p>
            <a:pPr marL="540000" lvl="1" indent="0">
              <a:buNone/>
            </a:pPr>
            <a:r>
              <a:rPr lang="en-US" sz="2000" b="1" dirty="0" err="1" smtClean="0"/>
              <a:t>def</a:t>
            </a:r>
            <a:r>
              <a:rPr lang="en-US" sz="2000" dirty="0" smtClean="0"/>
              <a:t> </a:t>
            </a:r>
            <a:r>
              <a:rPr lang="en-US" sz="2000" dirty="0" err="1"/>
              <a:t>show_user_profile</a:t>
            </a:r>
            <a:r>
              <a:rPr lang="en-US" sz="2000" b="1" dirty="0"/>
              <a:t>(</a:t>
            </a:r>
            <a:r>
              <a:rPr lang="en-US" sz="2000" dirty="0"/>
              <a:t>username</a:t>
            </a:r>
            <a:r>
              <a:rPr lang="en-US" sz="2000" b="1" dirty="0"/>
              <a:t>):</a:t>
            </a:r>
            <a:r>
              <a:rPr lang="en-US" sz="2000" dirty="0" smtClean="0"/>
              <a:t> </a:t>
            </a:r>
            <a:r>
              <a:rPr lang="en-US" sz="2000" i="1" dirty="0">
                <a:solidFill>
                  <a:srgbClr val="FF0000"/>
                </a:solidFill>
              </a:rPr>
              <a:t># show the user profile for that user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</a:p>
          <a:p>
            <a:pPr marL="540000" lvl="1" indent="0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	return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'User %s'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%</a:t>
            </a:r>
            <a:r>
              <a:rPr lang="en-US" sz="2000" dirty="0" smtClean="0">
                <a:solidFill>
                  <a:schemeClr val="tx1"/>
                </a:solidFill>
              </a:rPr>
              <a:t> username  </a:t>
            </a:r>
            <a:r>
              <a:rPr lang="en-US" sz="2000" i="1" dirty="0">
                <a:solidFill>
                  <a:srgbClr val="FF0000"/>
                </a:solidFill>
              </a:rPr>
              <a:t># displays the username on the browser </a:t>
            </a:r>
            <a:r>
              <a:rPr lang="en-US" sz="2000" i="1" dirty="0" smtClean="0">
                <a:solidFill>
                  <a:srgbClr val="FF0000"/>
                </a:solidFill>
              </a:rPr>
              <a:t>						 # page </a:t>
            </a:r>
            <a:r>
              <a:rPr lang="en-US" sz="2000" i="1" dirty="0">
                <a:solidFill>
                  <a:srgbClr val="FF0000"/>
                </a:solidFill>
              </a:rPr>
              <a:t>as provided in the URL</a:t>
            </a:r>
          </a:p>
          <a:p>
            <a:pPr marL="108000" indent="0"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				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9712" y="2941637"/>
            <a:ext cx="8839200" cy="25908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6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712" y="122237"/>
            <a:ext cx="9071640" cy="126216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HTTP 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112" y="1493837"/>
            <a:ext cx="9220200" cy="5867400"/>
          </a:xfrm>
        </p:spPr>
        <p:txBody>
          <a:bodyPr/>
          <a:lstStyle/>
          <a:p>
            <a:r>
              <a:rPr lang="en-US" sz="2800" dirty="0"/>
              <a:t>HTTP (Hyper Text Transfer Protocol for web applications) has different methods for accessing URLs. </a:t>
            </a:r>
            <a:r>
              <a:rPr lang="en-US" sz="2800" b="1" dirty="0"/>
              <a:t>By default, a route only answers to GET requests</a:t>
            </a:r>
            <a:r>
              <a:rPr lang="en-US" sz="2800" dirty="0"/>
              <a:t>, but that can be changed by providing the methods argument to the route(). EXAMPLE:</a:t>
            </a:r>
          </a:p>
          <a:p>
            <a:pPr marL="108000" lvl="0" indent="0" algn="l">
              <a:buNone/>
            </a:pPr>
            <a:r>
              <a:rPr lang="en-US" altLang="en-US" sz="1100" dirty="0">
                <a:solidFill>
                  <a:schemeClr val="tx1"/>
                </a:solidFill>
                <a:latin typeface="Arial Unicode MS" pitchFamily="34" charset="-128"/>
                <a:cs typeface="Arial" pitchFamily="34" charset="0"/>
              </a:rPr>
              <a:t>from flask import </a:t>
            </a:r>
            <a:r>
              <a:rPr lang="en-US" altLang="en-US" sz="1600" dirty="0" smtClean="0">
                <a:solidFill>
                  <a:schemeClr val="tx1"/>
                </a:solidFill>
                <a:latin typeface="Arial" pitchFamily="34" charset="0"/>
              </a:rPr>
              <a:t>request   </a:t>
            </a:r>
            <a:r>
              <a:rPr lang="en-US" altLang="en-US" sz="1400" dirty="0" smtClean="0">
                <a:solidFill>
                  <a:srgbClr val="FF0000"/>
                </a:solidFill>
                <a:latin typeface="Arial" pitchFamily="34" charset="0"/>
              </a:rPr>
              <a:t>#import request library for HTTP methods</a:t>
            </a:r>
          </a:p>
          <a:p>
            <a:pPr marL="108000" lvl="0" indent="0" algn="l">
              <a:buNone/>
            </a:pPr>
            <a:r>
              <a:rPr lang="en-US" altLang="en-US" sz="1050" dirty="0" smtClean="0">
                <a:solidFill>
                  <a:schemeClr val="tx1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050" dirty="0">
                <a:solidFill>
                  <a:schemeClr val="tx1"/>
                </a:solidFill>
                <a:latin typeface="Arial Unicode MS" pitchFamily="34" charset="-128"/>
                <a:cs typeface="Arial" pitchFamily="34" charset="0"/>
              </a:rPr>
              <a:t>@</a:t>
            </a:r>
            <a:r>
              <a:rPr lang="en-US" altLang="en-US" sz="1050" dirty="0" err="1">
                <a:solidFill>
                  <a:schemeClr val="tx1"/>
                </a:solidFill>
                <a:latin typeface="Arial Unicode MS" pitchFamily="34" charset="-128"/>
                <a:cs typeface="Arial" pitchFamily="34" charset="0"/>
              </a:rPr>
              <a:t>app</a:t>
            </a:r>
            <a:r>
              <a:rPr lang="en-US" altLang="en-US" sz="2000" dirty="0" err="1">
                <a:solidFill>
                  <a:schemeClr val="tx1"/>
                </a:solidFill>
                <a:latin typeface="Arial" pitchFamily="34" charset="0"/>
              </a:rPr>
              <a:t>.</a:t>
            </a:r>
            <a:r>
              <a:rPr lang="en-US" altLang="en-US" sz="1400" dirty="0" err="1">
                <a:solidFill>
                  <a:schemeClr val="tx1"/>
                </a:solidFill>
                <a:latin typeface="Arial" pitchFamily="34" charset="0"/>
              </a:rPr>
              <a:t>route</a:t>
            </a:r>
            <a:r>
              <a:rPr lang="en-US" altLang="en-US" sz="1050" dirty="0">
                <a:solidFill>
                  <a:schemeClr val="tx1"/>
                </a:solidFill>
                <a:latin typeface="Arial Unicode MS" pitchFamily="34" charset="-128"/>
                <a:cs typeface="Arial" pitchFamily="34" charset="0"/>
              </a:rPr>
              <a:t>('/login', </a:t>
            </a:r>
            <a:r>
              <a:rPr lang="en-US" altLang="en-US" sz="1400" dirty="0">
                <a:solidFill>
                  <a:schemeClr val="tx1"/>
                </a:solidFill>
                <a:latin typeface="Arial" pitchFamily="34" charset="0"/>
              </a:rPr>
              <a:t>methods</a:t>
            </a:r>
            <a:r>
              <a:rPr lang="en-US" altLang="en-US" sz="2000" dirty="0">
                <a:solidFill>
                  <a:schemeClr val="tx1"/>
                </a:solidFill>
                <a:latin typeface="Arial" pitchFamily="34" charset="0"/>
              </a:rPr>
              <a:t>=</a:t>
            </a:r>
            <a:r>
              <a:rPr lang="en-US" altLang="en-US" sz="1050" dirty="0">
                <a:solidFill>
                  <a:schemeClr val="tx1"/>
                </a:solidFill>
                <a:latin typeface="Arial Unicode MS" pitchFamily="34" charset="-128"/>
                <a:cs typeface="Arial" pitchFamily="34" charset="0"/>
              </a:rPr>
              <a:t>['GET', 'POST']) </a:t>
            </a:r>
            <a:r>
              <a:rPr lang="en-US" altLang="en-US" sz="1050" dirty="0" smtClean="0">
                <a:solidFill>
                  <a:schemeClr val="tx1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lang="en-US" altLang="en-US" sz="1400" dirty="0" smtClean="0">
                <a:solidFill>
                  <a:srgbClr val="FF0000"/>
                </a:solidFill>
                <a:latin typeface="Arial" pitchFamily="34" charset="0"/>
              </a:rPr>
              <a:t>#   Inside </a:t>
            </a:r>
            <a:r>
              <a:rPr lang="en-US" altLang="en-US" sz="1400" dirty="0">
                <a:solidFill>
                  <a:srgbClr val="FF0000"/>
                </a:solidFill>
                <a:latin typeface="Arial" pitchFamily="34" charset="0"/>
              </a:rPr>
              <a:t>the route method provide a route method to specify what you </a:t>
            </a:r>
            <a:r>
              <a:rPr lang="en-US" altLang="en-US" sz="1400" dirty="0" smtClean="0">
                <a:solidFill>
                  <a:srgbClr val="FF0000"/>
                </a:solidFill>
                <a:latin typeface="Arial" pitchFamily="34" charset="0"/>
              </a:rPr>
              <a:t>			               	</a:t>
            </a:r>
            <a:r>
              <a:rPr lang="en-US" altLang="en-US" sz="1400" dirty="0">
                <a:solidFill>
                  <a:srgbClr val="FF0000"/>
                </a:solidFill>
                <a:latin typeface="Arial" pitchFamily="34" charset="0"/>
              </a:rPr>
              <a:t>	</a:t>
            </a:r>
            <a:r>
              <a:rPr lang="en-US" altLang="en-US" sz="1400" dirty="0" smtClean="0">
                <a:solidFill>
                  <a:srgbClr val="FF0000"/>
                </a:solidFill>
                <a:latin typeface="Arial" pitchFamily="34" charset="0"/>
              </a:rPr>
              <a:t> want </a:t>
            </a:r>
            <a:r>
              <a:rPr lang="en-US" altLang="en-US" sz="1400" dirty="0">
                <a:solidFill>
                  <a:srgbClr val="FF0000"/>
                </a:solidFill>
                <a:latin typeface="Arial" pitchFamily="34" charset="0"/>
              </a:rPr>
              <a:t>your browser to . </a:t>
            </a:r>
            <a:r>
              <a:rPr lang="en-US" sz="1400" dirty="0">
                <a:solidFill>
                  <a:srgbClr val="FF0000"/>
                </a:solidFill>
                <a:latin typeface="Arial" pitchFamily="34" charset="0"/>
              </a:rPr>
              <a:t>The HTTP method (also often called “the </a:t>
            </a: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</a:rPr>
              <a:t>					verb</a:t>
            </a:r>
            <a:r>
              <a:rPr lang="en-US" sz="1400" dirty="0">
                <a:solidFill>
                  <a:srgbClr val="FF0000"/>
                </a:solidFill>
                <a:latin typeface="Arial" pitchFamily="34" charset="0"/>
              </a:rPr>
              <a:t>”) tells the server what the client wants to do with the requested </a:t>
            </a: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</a:rPr>
              <a:t>					page</a:t>
            </a:r>
            <a:r>
              <a:rPr lang="en-US" sz="1400" dirty="0"/>
              <a:t>.</a:t>
            </a:r>
            <a:r>
              <a:rPr lang="en-US" altLang="en-US" sz="1400" dirty="0" smtClean="0">
                <a:solidFill>
                  <a:srgbClr val="FF0000"/>
                </a:solidFill>
                <a:latin typeface="Arial" pitchFamily="34" charset="0"/>
              </a:rPr>
              <a:t>(Functions </a:t>
            </a:r>
            <a:r>
              <a:rPr lang="en-US" altLang="en-US" sz="1400" dirty="0">
                <a:solidFill>
                  <a:srgbClr val="FF0000"/>
                </a:solidFill>
                <a:latin typeface="Arial" pitchFamily="34" charset="0"/>
              </a:rPr>
              <a:t>of GET and POST are discussed  </a:t>
            </a:r>
            <a:r>
              <a:rPr lang="en-US" altLang="en-US" sz="1400" dirty="0" smtClean="0">
                <a:solidFill>
                  <a:srgbClr val="FF0000"/>
                </a:solidFill>
                <a:latin typeface="Arial" pitchFamily="34" charset="0"/>
              </a:rPr>
              <a:t>on </a:t>
            </a:r>
            <a:r>
              <a:rPr lang="en-US" altLang="en-US" sz="1400" dirty="0">
                <a:solidFill>
                  <a:srgbClr val="FF0000"/>
                </a:solidFill>
                <a:latin typeface="Arial" pitchFamily="34" charset="0"/>
              </a:rPr>
              <a:t>the next </a:t>
            </a:r>
            <a:r>
              <a:rPr lang="en-US" altLang="en-US" sz="1400" dirty="0" smtClean="0">
                <a:solidFill>
                  <a:srgbClr val="FF0000"/>
                </a:solidFill>
                <a:latin typeface="Arial" pitchFamily="34" charset="0"/>
              </a:rPr>
              <a:t>slide) </a:t>
            </a:r>
            <a:endParaRPr lang="en-US" altLang="en-US" sz="1400" dirty="0">
              <a:solidFill>
                <a:srgbClr val="FF0000"/>
              </a:solidFill>
              <a:latin typeface="Arial" pitchFamily="34" charset="0"/>
            </a:endParaRPr>
          </a:p>
          <a:p>
            <a:pPr marL="108000" lvl="0" indent="0" algn="l">
              <a:buNone/>
            </a:pPr>
            <a:r>
              <a:rPr lang="en-US" altLang="en-US" sz="1050" dirty="0">
                <a:solidFill>
                  <a:schemeClr val="tx1"/>
                </a:solidFill>
                <a:latin typeface="Arial Unicode MS" pitchFamily="34" charset="-128"/>
                <a:cs typeface="Arial" pitchFamily="34" charset="0"/>
              </a:rPr>
              <a:t>	</a:t>
            </a:r>
            <a:r>
              <a:rPr lang="en-US" altLang="en-US" sz="1100" dirty="0" err="1" smtClean="0">
                <a:solidFill>
                  <a:schemeClr val="tx1"/>
                </a:solidFill>
                <a:latin typeface="Arial Unicode MS" pitchFamily="34" charset="-128"/>
                <a:cs typeface="Arial" pitchFamily="34" charset="0"/>
              </a:rPr>
              <a:t>def</a:t>
            </a:r>
            <a:r>
              <a:rPr lang="en-US" altLang="en-US" sz="1100" dirty="0" smtClean="0">
                <a:solidFill>
                  <a:schemeClr val="tx1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100" dirty="0">
                <a:solidFill>
                  <a:schemeClr val="tx1"/>
                </a:solidFill>
                <a:latin typeface="Arial Unicode MS" pitchFamily="34" charset="-128"/>
                <a:cs typeface="Arial" pitchFamily="34" charset="0"/>
              </a:rPr>
              <a:t>login</a:t>
            </a:r>
            <a:r>
              <a:rPr lang="en-US" altLang="en-US" sz="1100" dirty="0" smtClean="0">
                <a:solidFill>
                  <a:schemeClr val="tx1"/>
                </a:solidFill>
                <a:latin typeface="Arial Unicode MS" pitchFamily="34" charset="-128"/>
                <a:cs typeface="Arial" pitchFamily="34" charset="0"/>
              </a:rPr>
              <a:t>():</a:t>
            </a:r>
          </a:p>
          <a:p>
            <a:pPr marL="108000" lvl="0" indent="0" algn="l">
              <a:buNone/>
            </a:pPr>
            <a:r>
              <a:rPr lang="en-US" altLang="en-US" sz="1050" dirty="0">
                <a:solidFill>
                  <a:schemeClr val="tx1"/>
                </a:solidFill>
                <a:latin typeface="Arial Unicode MS" pitchFamily="34" charset="-128"/>
                <a:cs typeface="Arial" pitchFamily="34" charset="0"/>
              </a:rPr>
              <a:t>	</a:t>
            </a:r>
            <a:r>
              <a:rPr lang="en-US" altLang="en-US" sz="1050" dirty="0" smtClean="0">
                <a:solidFill>
                  <a:schemeClr val="tx1"/>
                </a:solidFill>
                <a:latin typeface="Arial Unicode MS" pitchFamily="34" charset="-128"/>
                <a:cs typeface="Arial" pitchFamily="34" charset="0"/>
              </a:rPr>
              <a:t>	</a:t>
            </a:r>
            <a:r>
              <a:rPr lang="en-US" altLang="en-US" sz="1100" dirty="0" smtClean="0">
                <a:solidFill>
                  <a:schemeClr val="tx1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100" dirty="0">
                <a:solidFill>
                  <a:schemeClr val="tx1"/>
                </a:solidFill>
                <a:latin typeface="Arial Unicode MS" pitchFamily="34" charset="-128"/>
                <a:cs typeface="Arial" pitchFamily="34" charset="0"/>
              </a:rPr>
              <a:t>if </a:t>
            </a:r>
            <a:r>
              <a:rPr lang="en-US" altLang="en-US" sz="1600" dirty="0" err="1">
                <a:solidFill>
                  <a:schemeClr val="tx1"/>
                </a:solidFill>
                <a:latin typeface="Arial" pitchFamily="34" charset="0"/>
              </a:rPr>
              <a:t>request</a:t>
            </a:r>
            <a:r>
              <a:rPr lang="en-US" altLang="en-US" sz="2400" dirty="0" err="1">
                <a:solidFill>
                  <a:schemeClr val="tx1"/>
                </a:solidFill>
                <a:latin typeface="Arial" pitchFamily="34" charset="0"/>
              </a:rPr>
              <a:t>.</a:t>
            </a:r>
            <a:r>
              <a:rPr lang="en-US" altLang="en-US" sz="1600" dirty="0" err="1">
                <a:solidFill>
                  <a:schemeClr val="tx1"/>
                </a:solidFill>
                <a:latin typeface="Arial" pitchFamily="34" charset="0"/>
              </a:rPr>
              <a:t>method</a:t>
            </a:r>
            <a:r>
              <a:rPr lang="en-US" altLang="en-US" sz="1100" dirty="0">
                <a:solidFill>
                  <a:schemeClr val="tx1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==</a:t>
            </a:r>
            <a:r>
              <a:rPr lang="en-US" altLang="en-US" sz="1100" dirty="0">
                <a:solidFill>
                  <a:schemeClr val="tx1"/>
                </a:solidFill>
                <a:latin typeface="Arial Unicode MS" pitchFamily="34" charset="-128"/>
                <a:cs typeface="Arial" pitchFamily="34" charset="0"/>
              </a:rPr>
              <a:t> 'POST</a:t>
            </a:r>
            <a:r>
              <a:rPr lang="en-US" altLang="en-US" sz="1050" dirty="0">
                <a:solidFill>
                  <a:schemeClr val="tx1"/>
                </a:solidFill>
                <a:latin typeface="Arial Unicode MS" pitchFamily="34" charset="-128"/>
                <a:cs typeface="Arial" pitchFamily="34" charset="0"/>
              </a:rPr>
              <a:t>': </a:t>
            </a:r>
            <a:r>
              <a:rPr lang="en-US" altLang="en-US" sz="1050" dirty="0" smtClean="0">
                <a:solidFill>
                  <a:schemeClr val="tx1"/>
                </a:solidFill>
                <a:latin typeface="Arial Unicode MS" pitchFamily="34" charset="-128"/>
                <a:cs typeface="Arial" pitchFamily="34" charset="0"/>
              </a:rPr>
              <a:t>   </a:t>
            </a:r>
            <a:r>
              <a:rPr lang="en-US" altLang="en-US" sz="1400" dirty="0">
                <a:solidFill>
                  <a:srgbClr val="FF0000"/>
                </a:solidFill>
                <a:latin typeface="Arial" pitchFamily="34" charset="0"/>
              </a:rPr>
              <a:t># check the status of the method</a:t>
            </a:r>
          </a:p>
          <a:p>
            <a:pPr marL="108000" lvl="0" indent="0" algn="l">
              <a:buNone/>
            </a:pPr>
            <a:r>
              <a:rPr lang="en-US" altLang="en-US" sz="1050" dirty="0">
                <a:solidFill>
                  <a:schemeClr val="tx1"/>
                </a:solidFill>
                <a:latin typeface="Arial Unicode MS" pitchFamily="34" charset="-128"/>
                <a:cs typeface="Arial" pitchFamily="34" charset="0"/>
              </a:rPr>
              <a:t>	</a:t>
            </a:r>
            <a:r>
              <a:rPr lang="en-US" altLang="en-US" sz="1050" dirty="0" smtClean="0">
                <a:solidFill>
                  <a:schemeClr val="tx1"/>
                </a:solidFill>
                <a:latin typeface="Arial Unicode MS" pitchFamily="34" charset="-128"/>
                <a:cs typeface="Arial" pitchFamily="34" charset="0"/>
              </a:rPr>
              <a:t>		</a:t>
            </a:r>
            <a:r>
              <a:rPr lang="en-US" altLang="en-US" sz="1400" dirty="0" err="1" smtClean="0">
                <a:solidFill>
                  <a:schemeClr val="tx1"/>
                </a:solidFill>
                <a:latin typeface="Arial" pitchFamily="34" charset="0"/>
              </a:rPr>
              <a:t>do_the_login</a:t>
            </a:r>
            <a:r>
              <a:rPr lang="en-US" altLang="en-US" sz="1050" dirty="0">
                <a:solidFill>
                  <a:schemeClr val="tx1"/>
                </a:solidFill>
                <a:latin typeface="Arial Unicode MS" pitchFamily="34" charset="-128"/>
                <a:cs typeface="Arial" pitchFamily="34" charset="0"/>
              </a:rPr>
              <a:t>() </a:t>
            </a:r>
            <a:r>
              <a:rPr lang="en-US" altLang="en-US" sz="1050" dirty="0" smtClean="0">
                <a:solidFill>
                  <a:schemeClr val="tx1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lang="en-US" altLang="en-US" sz="1400" dirty="0" smtClean="0">
                <a:solidFill>
                  <a:srgbClr val="FF0000"/>
                </a:solidFill>
                <a:latin typeface="Arial" pitchFamily="34" charset="0"/>
              </a:rPr>
              <a:t># This </a:t>
            </a:r>
            <a:r>
              <a:rPr lang="en-US" altLang="en-US" sz="1400" dirty="0">
                <a:solidFill>
                  <a:srgbClr val="FF0000"/>
                </a:solidFill>
                <a:latin typeface="Arial" pitchFamily="34" charset="0"/>
              </a:rPr>
              <a:t>will POST the information provided to the web </a:t>
            </a:r>
            <a:r>
              <a:rPr lang="en-US" altLang="en-US" sz="1400" dirty="0" smtClean="0">
                <a:solidFill>
                  <a:srgbClr val="FF0000"/>
                </a:solidFill>
                <a:latin typeface="Arial" pitchFamily="34" charset="0"/>
              </a:rPr>
              <a:t>browser </a:t>
            </a:r>
            <a:r>
              <a:rPr lang="en-US" altLang="en-US" sz="1400" dirty="0">
                <a:solidFill>
                  <a:srgbClr val="FF0000"/>
                </a:solidFill>
                <a:latin typeface="Arial" pitchFamily="34" charset="0"/>
              </a:rPr>
              <a:t>on </a:t>
            </a:r>
            <a:r>
              <a:rPr lang="en-US" altLang="en-US" sz="1400" dirty="0" smtClean="0">
                <a:solidFill>
                  <a:srgbClr val="FF0000"/>
                </a:solidFill>
                <a:latin typeface="Arial" pitchFamily="34" charset="0"/>
              </a:rPr>
              <a:t>			</a:t>
            </a:r>
            <a:r>
              <a:rPr lang="en-US" altLang="en-US" sz="1400" dirty="0">
                <a:solidFill>
                  <a:srgbClr val="FF0000"/>
                </a:solidFill>
                <a:latin typeface="Arial" pitchFamily="34" charset="0"/>
              </a:rPr>
              <a:t>	 </a:t>
            </a:r>
            <a:r>
              <a:rPr lang="en-US" altLang="en-US" sz="1400" dirty="0" smtClean="0">
                <a:solidFill>
                  <a:srgbClr val="FF0000"/>
                </a:solidFill>
                <a:latin typeface="Arial" pitchFamily="34" charset="0"/>
              </a:rPr>
              <a:t>             the </a:t>
            </a:r>
            <a:r>
              <a:rPr lang="en-US" altLang="en-US" sz="1400" dirty="0">
                <a:solidFill>
                  <a:srgbClr val="FF0000"/>
                </a:solidFill>
                <a:latin typeface="Arial" pitchFamily="34" charset="0"/>
              </a:rPr>
              <a:t>Server, can be used for a Submit or OK purpose. </a:t>
            </a:r>
          </a:p>
          <a:p>
            <a:pPr marL="108000" lvl="0" indent="0" algn="l">
              <a:buNone/>
            </a:pPr>
            <a:r>
              <a:rPr lang="en-US" altLang="en-US" sz="1050" dirty="0">
                <a:solidFill>
                  <a:schemeClr val="tx1"/>
                </a:solidFill>
                <a:latin typeface="Arial Unicode MS" pitchFamily="34" charset="-128"/>
                <a:cs typeface="Arial" pitchFamily="34" charset="0"/>
              </a:rPr>
              <a:t>		</a:t>
            </a:r>
            <a:r>
              <a:rPr lang="en-US" altLang="en-US" sz="1100" dirty="0" smtClean="0">
                <a:solidFill>
                  <a:schemeClr val="tx1"/>
                </a:solidFill>
                <a:latin typeface="Arial Unicode MS" pitchFamily="34" charset="-128"/>
                <a:cs typeface="Arial" pitchFamily="34" charset="0"/>
              </a:rPr>
              <a:t>else</a:t>
            </a:r>
            <a:r>
              <a:rPr lang="en-US" altLang="en-US" sz="1100" dirty="0">
                <a:solidFill>
                  <a:schemeClr val="tx1"/>
                </a:solidFill>
                <a:latin typeface="Arial Unicode MS" pitchFamily="34" charset="-128"/>
                <a:cs typeface="Arial" pitchFamily="34" charset="0"/>
              </a:rPr>
              <a:t>: </a:t>
            </a:r>
            <a:endParaRPr lang="en-US" altLang="en-US" sz="1100" dirty="0" smtClean="0">
              <a:solidFill>
                <a:schemeClr val="tx1"/>
              </a:solidFill>
              <a:latin typeface="Arial Unicode MS" pitchFamily="34" charset="-128"/>
              <a:cs typeface="Arial" pitchFamily="34" charset="0"/>
            </a:endParaRPr>
          </a:p>
          <a:p>
            <a:pPr marL="108000" lvl="0" indent="0" algn="l"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Arial" pitchFamily="34" charset="0"/>
              </a:rPr>
              <a:t>			</a:t>
            </a:r>
            <a:r>
              <a:rPr lang="en-US" altLang="en-US" sz="1400" dirty="0" err="1" smtClean="0">
                <a:solidFill>
                  <a:schemeClr val="tx1"/>
                </a:solidFill>
                <a:latin typeface="Arial" pitchFamily="34" charset="0"/>
              </a:rPr>
              <a:t>show_the_login_form</a:t>
            </a:r>
            <a:r>
              <a:rPr lang="en-US" altLang="en-US" sz="1050" dirty="0">
                <a:solidFill>
                  <a:schemeClr val="tx1"/>
                </a:solidFill>
                <a:latin typeface="Arial Unicode MS" pitchFamily="34" charset="-128"/>
                <a:cs typeface="Arial" pitchFamily="34" charset="0"/>
              </a:rPr>
              <a:t>()</a:t>
            </a:r>
            <a:r>
              <a:rPr lang="en-US" altLang="en-US" sz="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en-US" sz="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altLang="en-US" sz="1400" dirty="0" smtClean="0">
                <a:solidFill>
                  <a:srgbClr val="FF0000"/>
                </a:solidFill>
                <a:latin typeface="Arial" pitchFamily="34" charset="0"/>
              </a:rPr>
              <a:t># </a:t>
            </a:r>
            <a:r>
              <a:rPr lang="en-US" altLang="en-US" sz="1400" dirty="0">
                <a:solidFill>
                  <a:srgbClr val="FF0000"/>
                </a:solidFill>
                <a:latin typeface="Arial" pitchFamily="34" charset="0"/>
              </a:rPr>
              <a:t>This will </a:t>
            </a:r>
            <a:r>
              <a:rPr lang="en-US" altLang="en-US" sz="1400" dirty="0" smtClean="0">
                <a:solidFill>
                  <a:srgbClr val="FF0000"/>
                </a:solidFill>
                <a:latin typeface="Arial" pitchFamily="34" charset="0"/>
              </a:rPr>
              <a:t>tell the </a:t>
            </a:r>
            <a:r>
              <a:rPr lang="en-US" altLang="en-US" sz="1400" dirty="0">
                <a:solidFill>
                  <a:srgbClr val="FF0000"/>
                </a:solidFill>
                <a:latin typeface="Arial" pitchFamily="34" charset="0"/>
              </a:rPr>
              <a:t>web </a:t>
            </a:r>
            <a:r>
              <a:rPr lang="en-US" altLang="en-US" sz="1400" dirty="0" smtClean="0">
                <a:solidFill>
                  <a:srgbClr val="FF0000"/>
                </a:solidFill>
                <a:latin typeface="Arial" pitchFamily="34" charset="0"/>
              </a:rPr>
              <a:t>browser to call the web server (on 						    Raspberry pi)  </a:t>
            </a:r>
            <a:r>
              <a:rPr lang="en-US" altLang="en-US" sz="1400" dirty="0">
                <a:solidFill>
                  <a:srgbClr val="FF0000"/>
                </a:solidFill>
                <a:latin typeface="Arial" pitchFamily="34" charset="0"/>
              </a:rPr>
              <a:t>and GET  and display the login form on </a:t>
            </a:r>
            <a:r>
              <a:rPr lang="en-US" altLang="en-US" sz="1400" dirty="0" smtClean="0">
                <a:solidFill>
                  <a:srgbClr val="FF0000"/>
                </a:solidFill>
                <a:latin typeface="Arial" pitchFamily="34" charset="0"/>
              </a:rPr>
              <a:t>						    the </a:t>
            </a:r>
            <a:r>
              <a:rPr lang="en-US" altLang="en-US" sz="1400" dirty="0">
                <a:solidFill>
                  <a:srgbClr val="FF0000"/>
                </a:solidFill>
                <a:latin typeface="Arial" pitchFamily="34" charset="0"/>
              </a:rPr>
              <a:t>browser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332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1098</Words>
  <Application>Microsoft Office PowerPoint</Application>
  <PresentationFormat>Custom</PresentationFormat>
  <Paragraphs>122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 Unicode MS</vt:lpstr>
      <vt:lpstr>Arial</vt:lpstr>
      <vt:lpstr>Calibri</vt:lpstr>
      <vt:lpstr>DejaVu Sans</vt:lpstr>
      <vt:lpstr>DejaVu Serif</vt:lpstr>
      <vt:lpstr>Droid Sans Fallback</vt:lpstr>
      <vt:lpstr>FreeSans</vt:lpstr>
      <vt:lpstr>StarSymbol</vt:lpstr>
      <vt:lpstr>Default</vt:lpstr>
      <vt:lpstr>Web server-client framework on Raspberry Pi (In Python)</vt:lpstr>
      <vt:lpstr>Flask </vt:lpstr>
      <vt:lpstr>Installing Flask</vt:lpstr>
      <vt:lpstr>Running a web server using Flask</vt:lpstr>
      <vt:lpstr>Routing</vt:lpstr>
      <vt:lpstr>Program code: To start a Raspberry Pi flask server and access the default route path (homepage)</vt:lpstr>
      <vt:lpstr>Some Common examples of Routing:</vt:lpstr>
      <vt:lpstr>Dynamic URLs</vt:lpstr>
      <vt:lpstr>HTTP Methods</vt:lpstr>
      <vt:lpstr>HTTP Methods</vt:lpstr>
      <vt:lpstr>Example: Write a program to start a web server on your raspberry pi at port 5020 and display     humidity on web browser</vt:lpstr>
      <vt:lpstr>Example: Write a program to start a Flask web server on your raspberry pi at port 5020 and    display temperature on web browser</vt:lpstr>
      <vt:lpstr>PowerPoint Presentation</vt:lpstr>
      <vt:lpstr>Code Breakdown:  ATD part to read analog values from temperature and humidity sensor</vt:lpstr>
      <vt:lpstr>Code Breakdown:  Starting the Flask server on RPi and sending analog values from temperature and humidity sensor to the web browser (Use port 5020)</vt:lpstr>
      <vt:lpstr>Output Display on the web browser</vt:lpstr>
      <vt:lpstr>PowerPoint Presentation</vt:lpstr>
      <vt:lpstr>Accessing RPi’s server from another device</vt:lpstr>
      <vt:lpstr>Accessing RPi’s server from mobile phone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</dc:title>
  <dc:creator>Install</dc:creator>
  <cp:lastModifiedBy>cse cmp120</cp:lastModifiedBy>
  <cp:revision>37</cp:revision>
  <dcterms:created xsi:type="dcterms:W3CDTF">2016-10-30T10:14:05Z</dcterms:created>
  <dcterms:modified xsi:type="dcterms:W3CDTF">2016-11-21T10:24:22Z</dcterms:modified>
</cp:coreProperties>
</file>