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9" r:id="rId12"/>
    <p:sldId id="270" r:id="rId13"/>
    <p:sldId id="265" r:id="rId14"/>
    <p:sldId id="266" r:id="rId15"/>
    <p:sldId id="267" r:id="rId16"/>
    <p:sldId id="268" r:id="rId17"/>
    <p:sldId id="271" r:id="rId18"/>
    <p:sldId id="272" r:id="rId19"/>
    <p:sldId id="275" r:id="rId20"/>
    <p:sldId id="277" r:id="rId21"/>
    <p:sldId id="280" r:id="rId22"/>
    <p:sldId id="281" r:id="rId23"/>
    <p:sldId id="279" r:id="rId24"/>
    <p:sldId id="282" r:id="rId25"/>
    <p:sldId id="283" r:id="rId26"/>
    <p:sldId id="284" r:id="rId27"/>
    <p:sldId id="278" r:id="rId28"/>
    <p:sldId id="285" r:id="rId29"/>
    <p:sldId id="273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0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0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107FA3-7E4B-4DAB-8D88-4D49ACD0FD33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EE01B8-8042-474B-B3B8-A4BC86E44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article.io/t/delay-vs-timer-vs-millis-solved/42646" TargetMode="External"/><Relationship Id="rId7" Type="http://schemas.openxmlformats.org/officeDocument/2006/relationships/hyperlink" Target="https://www.youtube.com/watch?v=ai1AnVyZSFM" TargetMode="External"/><Relationship Id="rId2" Type="http://schemas.openxmlformats.org/officeDocument/2006/relationships/hyperlink" Target="https://community.particle.io/t/getting-timers-to-work/269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particle.io/t/scheduling-a-function-on-photon/18815" TargetMode="External"/><Relationship Id="rId5" Type="http://schemas.openxmlformats.org/officeDocument/2006/relationships/hyperlink" Target="https://www.youtube.com/watch?v=784uyX4nXRI" TargetMode="External"/><Relationship Id="rId4" Type="http://schemas.openxmlformats.org/officeDocument/2006/relationships/hyperlink" Target="https://community.particle.io/t/timealarms-scheduler/4046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beru.univ-brest.fr/~singhoff/cheddar/publications/audsley95.pdf" TargetMode="External"/><Relationship Id="rId3" Type="http://schemas.openxmlformats.org/officeDocument/2006/relationships/hyperlink" Target="https://www.iot-programmer.com/index.php/books/22-raspberry-pi-and-the-iot-in-c/chapters-raspberry-pi-and-the-iot-in-c/33-raspberry-pi-iot-in-c-almost-realtime-linux?start=1" TargetMode="External"/><Relationship Id="rId7" Type="http://schemas.openxmlformats.org/officeDocument/2006/relationships/hyperlink" Target="https://www.cse.wustl.edu/~lu/cse467s/slides/scheduling.pdf1" TargetMode="External"/><Relationship Id="rId2" Type="http://schemas.openxmlformats.org/officeDocument/2006/relationships/hyperlink" Target="https://www.socallinuxexpo.org/sites/default/files/presentations/Steven_Doran_SCALE_13x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tubes.com/raspberry-pi-rts-cts-flow-control/" TargetMode="External"/><Relationship Id="rId5" Type="http://schemas.openxmlformats.org/officeDocument/2006/relationships/hyperlink" Target="https://link.springer.com/chapter/10.1007/978-981-13-1217-5_13" TargetMode="External"/><Relationship Id="rId4" Type="http://schemas.openxmlformats.org/officeDocument/2006/relationships/hyperlink" Target="https://www.cse.unr.edu/~fredh/papers/thesis/075-delaney/thesi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Real Time Systems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8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Soft Vs Hard RT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 Real-Time </a:t>
            </a:r>
            <a:r>
              <a:rPr lang="en-US" dirty="0" smtClean="0"/>
              <a:t>– If the event is not processed in a strict timing window then bad things will happen </a:t>
            </a:r>
          </a:p>
          <a:p>
            <a:endParaRPr lang="en-US" dirty="0" smtClean="0"/>
          </a:p>
          <a:p>
            <a:r>
              <a:rPr lang="en-US" b="1" dirty="0" smtClean="0"/>
              <a:t>Soft Real-Time </a:t>
            </a:r>
            <a:r>
              <a:rPr lang="en-US" dirty="0" smtClean="0"/>
              <a:t>– If the event is not processed in a not as strict timing window then the system may degrade but its not as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Hard Real Time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deadline – when missing it may result in </a:t>
            </a:r>
            <a:r>
              <a:rPr lang="en-US" dirty="0" smtClean="0"/>
              <a:t>fatal fault</a:t>
            </a:r>
            <a:endParaRPr lang="en-US" dirty="0"/>
          </a:p>
          <a:p>
            <a:pPr lvl="1"/>
            <a:r>
              <a:rPr lang="en-US" dirty="0"/>
              <a:t>Nuclear </a:t>
            </a:r>
            <a:r>
              <a:rPr lang="en-US" dirty="0" smtClean="0"/>
              <a:t>reactor</a:t>
            </a:r>
            <a:endParaRPr lang="en-US" dirty="0"/>
          </a:p>
          <a:p>
            <a:pPr lvl="1"/>
            <a:r>
              <a:rPr lang="en-US" dirty="0"/>
              <a:t>Air bags in </a:t>
            </a:r>
            <a:r>
              <a:rPr lang="en-US" dirty="0" smtClean="0"/>
              <a:t>car</a:t>
            </a:r>
            <a:endParaRPr lang="en-US" dirty="0"/>
          </a:p>
          <a:p>
            <a:r>
              <a:rPr lang="en-US" dirty="0"/>
              <a:t>Tardiness – the difference between </a:t>
            </a:r>
            <a:r>
              <a:rPr lang="en-US" dirty="0" smtClean="0"/>
              <a:t>completion </a:t>
            </a:r>
            <a:r>
              <a:rPr lang="en-US" dirty="0"/>
              <a:t>time and </a:t>
            </a:r>
            <a:r>
              <a:rPr lang="en-US" dirty="0" smtClean="0"/>
              <a:t>deadline</a:t>
            </a:r>
            <a:endParaRPr lang="en-US" dirty="0"/>
          </a:p>
          <a:p>
            <a:pPr lvl="1"/>
            <a:r>
              <a:rPr lang="en-US" dirty="0" smtClean="0"/>
              <a:t>“Margin </a:t>
            </a:r>
            <a:r>
              <a:rPr lang="en-US" dirty="0"/>
              <a:t>of error” in time </a:t>
            </a:r>
            <a:r>
              <a:rPr lang="en-US" dirty="0" smtClean="0"/>
              <a:t>domain</a:t>
            </a:r>
            <a:endParaRPr lang="en-US" dirty="0"/>
          </a:p>
          <a:p>
            <a:r>
              <a:rPr lang="en-US" dirty="0"/>
              <a:t>Reliability and </a:t>
            </a:r>
            <a:r>
              <a:rPr lang="en-US" dirty="0" smtClean="0"/>
              <a:t>recovery</a:t>
            </a:r>
            <a:endParaRPr lang="en-US" dirty="0"/>
          </a:p>
          <a:p>
            <a:pPr lvl="1"/>
            <a:r>
              <a:rPr lang="en-US" dirty="0"/>
              <a:t>Difficult to guarantee with 100% </a:t>
            </a:r>
            <a:r>
              <a:rPr lang="en-US" dirty="0" smtClean="0"/>
              <a:t>probability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9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Timely execution by deadline not only </a:t>
            </a:r>
            <a:r>
              <a:rPr lang="en-US" dirty="0" smtClean="0"/>
              <a:t>constraint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  <a:endParaRPr lang="en-US" dirty="0"/>
          </a:p>
          <a:p>
            <a:pPr lvl="1"/>
            <a:r>
              <a:rPr lang="en-US" dirty="0"/>
              <a:t>Development and validation </a:t>
            </a:r>
            <a:r>
              <a:rPr lang="en-US" dirty="0" smtClean="0"/>
              <a:t>rigor</a:t>
            </a:r>
          </a:p>
          <a:p>
            <a:r>
              <a:rPr lang="en-US" dirty="0" smtClean="0"/>
              <a:t>Depends </a:t>
            </a:r>
            <a:r>
              <a:rPr lang="en-US" dirty="0"/>
              <a:t>on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80ms </a:t>
            </a:r>
            <a:r>
              <a:rPr lang="en-US" dirty="0"/>
              <a:t>delay in voice is acceptable for RT </a:t>
            </a:r>
            <a:r>
              <a:rPr lang="en-US" dirty="0" smtClean="0"/>
              <a:t>telephony</a:t>
            </a:r>
            <a:endParaRPr lang="en-US" dirty="0"/>
          </a:p>
          <a:p>
            <a:pPr lvl="1" algn="just"/>
            <a:r>
              <a:rPr lang="en-US" dirty="0"/>
              <a:t>Dropping 1% of video frames is acceptable in </a:t>
            </a:r>
            <a:r>
              <a:rPr lang="en-US" dirty="0" smtClean="0"/>
              <a:t>MPEG</a:t>
            </a:r>
            <a:endParaRPr lang="en-US" dirty="0"/>
          </a:p>
          <a:p>
            <a:r>
              <a:rPr lang="en-US" dirty="0" smtClean="0"/>
              <a:t>Soft: </a:t>
            </a:r>
            <a:r>
              <a:rPr lang="en-US" dirty="0"/>
              <a:t>guarantee of quality-of-service, </a:t>
            </a:r>
            <a:r>
              <a:rPr lang="en-US" dirty="0" smtClean="0"/>
              <a:t>validation </a:t>
            </a:r>
            <a:r>
              <a:rPr lang="en-US" dirty="0"/>
              <a:t>of requirements, timing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6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Hard Real Time Example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690688"/>
            <a:ext cx="3381375" cy="44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Hard Real Time Application </a:t>
            </a:r>
            <a:r>
              <a:rPr lang="en-US" sz="4800" b="1" dirty="0" smtClean="0">
                <a:solidFill>
                  <a:srgbClr val="FF0000"/>
                </a:solidFill>
              </a:rPr>
              <a:t>Gone Wrong</a:t>
            </a:r>
            <a:r>
              <a:rPr lang="en-US" sz="4800" b="1" dirty="0" smtClean="0"/>
              <a:t>!!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825625"/>
            <a:ext cx="6557963" cy="39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4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Soft Real Time Example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130" y="3031907"/>
            <a:ext cx="2488157" cy="3092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934833"/>
            <a:ext cx="10391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Multimedia application: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Performs the following job periodically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Reads, decompress, and displays audio video streams periodically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9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Real-Time Metrics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Interrupt Latency </a:t>
            </a:r>
            <a:r>
              <a:rPr lang="en-US" dirty="0" smtClean="0"/>
              <a:t>– Time to process an interrupt </a:t>
            </a:r>
          </a:p>
          <a:p>
            <a:r>
              <a:rPr lang="en-US" b="1" dirty="0" smtClean="0"/>
              <a:t>Scheduling Latency </a:t>
            </a:r>
            <a:r>
              <a:rPr lang="en-US" dirty="0" smtClean="0"/>
              <a:t>– Time for the OS Scheduler to start a processing task (Nominal and Worst-case)</a:t>
            </a:r>
          </a:p>
          <a:p>
            <a:r>
              <a:rPr lang="en-US" b="1" dirty="0" smtClean="0"/>
              <a:t>Job</a:t>
            </a:r>
            <a:r>
              <a:rPr lang="en-US" dirty="0" smtClean="0"/>
              <a:t>- Each </a:t>
            </a:r>
            <a:r>
              <a:rPr lang="en-US" dirty="0"/>
              <a:t>unit of work that is scheduled and executed by the </a:t>
            </a:r>
            <a:r>
              <a:rPr lang="en-US" dirty="0" smtClean="0"/>
              <a:t>system</a:t>
            </a:r>
          </a:p>
          <a:p>
            <a:r>
              <a:rPr lang="en-US" b="1" dirty="0" smtClean="0"/>
              <a:t>Processor/server</a:t>
            </a:r>
            <a:r>
              <a:rPr lang="en-US" dirty="0" smtClean="0"/>
              <a:t>-resource </a:t>
            </a:r>
            <a:r>
              <a:rPr lang="en-US" dirty="0"/>
              <a:t>required to execute </a:t>
            </a:r>
            <a:r>
              <a:rPr lang="en-US" dirty="0" smtClean="0"/>
              <a:t>job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- A </a:t>
            </a:r>
            <a:r>
              <a:rPr lang="en-US" dirty="0"/>
              <a:t>set of related </a:t>
            </a:r>
            <a:r>
              <a:rPr lang="en-US" dirty="0" smtClean="0"/>
              <a:t>jobs. E.g</a:t>
            </a:r>
            <a:r>
              <a:rPr lang="en-US" dirty="0"/>
              <a:t>. </a:t>
            </a:r>
            <a:r>
              <a:rPr lang="en-US" dirty="0" smtClean="0"/>
              <a:t>cruse </a:t>
            </a:r>
            <a:r>
              <a:rPr lang="en-US" dirty="0"/>
              <a:t>control </a:t>
            </a:r>
            <a:r>
              <a:rPr lang="en-US" dirty="0" smtClean="0"/>
              <a:t>loop with </a:t>
            </a:r>
            <a:r>
              <a:rPr lang="en-US" dirty="0"/>
              <a:t>jobs: </a:t>
            </a:r>
            <a:r>
              <a:rPr lang="en-US" dirty="0" smtClean="0"/>
              <a:t>measure </a:t>
            </a:r>
            <a:r>
              <a:rPr lang="en-US" dirty="0"/>
              <a:t>speed, validate data, calculate </a:t>
            </a:r>
            <a:r>
              <a:rPr lang="en-US" dirty="0" smtClean="0"/>
              <a:t>required </a:t>
            </a:r>
            <a:r>
              <a:rPr lang="en-US" dirty="0"/>
              <a:t>acceleration, apply throttle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90" y="4764027"/>
            <a:ext cx="6410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Real-Time Metrics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539875"/>
            <a:ext cx="11706225" cy="4351338"/>
          </a:xfrm>
        </p:spPr>
        <p:txBody>
          <a:bodyPr>
            <a:normAutofit/>
          </a:bodyPr>
          <a:lstStyle/>
          <a:p>
            <a:r>
              <a:rPr lang="en-US" b="1" dirty="0"/>
              <a:t>Release </a:t>
            </a:r>
            <a:r>
              <a:rPr lang="en-US" b="1" dirty="0" smtClean="0"/>
              <a:t>time- </a:t>
            </a:r>
            <a:r>
              <a:rPr lang="en-US" dirty="0" smtClean="0"/>
              <a:t>Time </a:t>
            </a:r>
            <a:r>
              <a:rPr lang="en-US" dirty="0"/>
              <a:t>instant at which a job becomes available for </a:t>
            </a:r>
            <a:r>
              <a:rPr lang="en-US" dirty="0" smtClean="0"/>
              <a:t>execution</a:t>
            </a:r>
            <a:endParaRPr lang="en-US" dirty="0"/>
          </a:p>
          <a:p>
            <a:r>
              <a:rPr lang="en-US" dirty="0"/>
              <a:t>It can </a:t>
            </a:r>
            <a:r>
              <a:rPr lang="en-US" dirty="0" smtClean="0"/>
              <a:t>be executed </a:t>
            </a:r>
            <a:r>
              <a:rPr lang="en-US" dirty="0"/>
              <a:t>at any time at or after the release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b="1" dirty="0" smtClean="0"/>
              <a:t>Deadline</a:t>
            </a:r>
            <a:r>
              <a:rPr lang="en-US" dirty="0" smtClean="0"/>
              <a:t>- Time </a:t>
            </a:r>
            <a:r>
              <a:rPr lang="en-US" dirty="0"/>
              <a:t>instant by which a job should be </a:t>
            </a:r>
            <a:r>
              <a:rPr lang="en-US" dirty="0" smtClean="0"/>
              <a:t>finished</a:t>
            </a:r>
            <a:endParaRPr lang="en-US" dirty="0"/>
          </a:p>
          <a:p>
            <a:r>
              <a:rPr lang="en-US" b="1" dirty="0" smtClean="0"/>
              <a:t>Execution time- </a:t>
            </a:r>
            <a:r>
              <a:rPr lang="en-US" dirty="0" smtClean="0"/>
              <a:t>Time </a:t>
            </a:r>
            <a:r>
              <a:rPr lang="en-US" dirty="0"/>
              <a:t>to complete job </a:t>
            </a:r>
          </a:p>
          <a:p>
            <a:r>
              <a:rPr lang="en-US" b="1" dirty="0" smtClean="0"/>
              <a:t>Laxity: </a:t>
            </a:r>
            <a:r>
              <a:rPr lang="en-US" dirty="0" smtClean="0"/>
              <a:t>of a job that may be soft/hard.</a:t>
            </a:r>
          </a:p>
          <a:p>
            <a:r>
              <a:rPr lang="en-US" b="1" dirty="0" smtClean="0"/>
              <a:t>Preemption: </a:t>
            </a:r>
            <a:r>
              <a:rPr lang="en-US" dirty="0" smtClean="0"/>
              <a:t>Current job intervention by a higher priority job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03" y="4286609"/>
            <a:ext cx="6457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Real-Time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task </a:t>
            </a:r>
            <a:r>
              <a:rPr lang="en-US" dirty="0" smtClean="0"/>
              <a:t>T</a:t>
            </a:r>
            <a:endParaRPr lang="en-US" dirty="0"/>
          </a:p>
          <a:p>
            <a:pPr lvl="1"/>
            <a:r>
              <a:rPr lang="en-US" dirty="0" smtClean="0"/>
              <a:t>Worst </a:t>
            </a:r>
            <a:r>
              <a:rPr lang="en-US" dirty="0"/>
              <a:t>case execution </a:t>
            </a:r>
            <a:r>
              <a:rPr lang="en-US" dirty="0" err="1" smtClean="0"/>
              <a:t>time,e</a:t>
            </a:r>
            <a:endParaRPr lang="en-US" dirty="0"/>
          </a:p>
          <a:p>
            <a:r>
              <a:rPr lang="en-US" dirty="0"/>
              <a:t>Job </a:t>
            </a:r>
            <a:r>
              <a:rPr lang="en-US" dirty="0" smtClean="0"/>
              <a:t>J</a:t>
            </a:r>
            <a:endParaRPr lang="en-US" dirty="0"/>
          </a:p>
          <a:p>
            <a:pPr lvl="1"/>
            <a:r>
              <a:rPr lang="en-US" dirty="0" smtClean="0"/>
              <a:t>Response </a:t>
            </a:r>
            <a:r>
              <a:rPr lang="en-US" dirty="0"/>
              <a:t>time = finish time – release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Deadline miss </a:t>
            </a:r>
            <a:r>
              <a:rPr lang="en-US" dirty="0" smtClean="0"/>
              <a:t>if</a:t>
            </a:r>
            <a:endParaRPr lang="en-US" dirty="0"/>
          </a:p>
          <a:p>
            <a:pPr lvl="1"/>
            <a:r>
              <a:rPr lang="en-US" dirty="0"/>
              <a:t>Finish time &gt; absolute </a:t>
            </a:r>
            <a:r>
              <a:rPr lang="en-US" dirty="0" smtClean="0"/>
              <a:t>deadline</a:t>
            </a:r>
            <a:endParaRPr lang="en-US" dirty="0"/>
          </a:p>
          <a:p>
            <a:pPr lvl="1"/>
            <a:r>
              <a:rPr lang="en-US" dirty="0"/>
              <a:t>Response time of </a:t>
            </a:r>
            <a:r>
              <a:rPr lang="en-US" dirty="0" smtClean="0"/>
              <a:t>J&gt; </a:t>
            </a:r>
            <a:r>
              <a:rPr lang="en-US" dirty="0"/>
              <a:t>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9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Schedulability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indicating whether a real time system ( or set of tasks) can meet their deadlines. 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Static Scheduling</a:t>
            </a:r>
          </a:p>
          <a:p>
            <a:pPr lvl="1"/>
            <a:r>
              <a:rPr lang="en-US" dirty="0" smtClean="0"/>
              <a:t>Dynamic Scheduling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21" y="3578331"/>
            <a:ext cx="7042346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Motivation for RTS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2" y="1948507"/>
            <a:ext cx="7168551" cy="38989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First shuttle flight delayed </a:t>
            </a:r>
            <a:r>
              <a:rPr lang="en-US" sz="2200" dirty="0" smtClean="0"/>
              <a:t>due </a:t>
            </a:r>
            <a:r>
              <a:rPr lang="en-US" sz="2200" dirty="0"/>
              <a:t>to overload during </a:t>
            </a:r>
            <a:r>
              <a:rPr lang="en-US" sz="2200" dirty="0" smtClean="0"/>
              <a:t>initialization</a:t>
            </a:r>
            <a:endParaRPr lang="en-US" sz="2200" dirty="0"/>
          </a:p>
          <a:p>
            <a:pPr lvl="1" algn="just"/>
            <a:r>
              <a:rPr lang="en-US" sz="2200" dirty="0"/>
              <a:t>Timing </a:t>
            </a:r>
            <a:r>
              <a:rPr lang="en-US" sz="2200" dirty="0" smtClean="0"/>
              <a:t>bug</a:t>
            </a:r>
            <a:endParaRPr lang="en-US" sz="2200" dirty="0"/>
          </a:p>
          <a:p>
            <a:pPr algn="just"/>
            <a:r>
              <a:rPr lang="en-US" sz="2200" dirty="0"/>
              <a:t>Simple solution to timing </a:t>
            </a:r>
            <a:r>
              <a:rPr lang="en-US" sz="2200" dirty="0" smtClean="0"/>
              <a:t>constraints </a:t>
            </a:r>
            <a:r>
              <a:rPr lang="en-US" sz="2200" dirty="0"/>
              <a:t>= faster </a:t>
            </a:r>
            <a:r>
              <a:rPr lang="en-US" sz="2200" dirty="0" smtClean="0"/>
              <a:t>hardware??</a:t>
            </a:r>
            <a:endParaRPr lang="en-US" sz="2200" dirty="0"/>
          </a:p>
          <a:p>
            <a:pPr lvl="1" algn="just"/>
            <a:r>
              <a:rPr lang="en-US" sz="2200" dirty="0"/>
              <a:t>Hidden delays and limits of </a:t>
            </a:r>
            <a:r>
              <a:rPr lang="en-US" sz="2200" dirty="0" smtClean="0"/>
              <a:t>speedup</a:t>
            </a:r>
            <a:endParaRPr lang="en-US" sz="2200" dirty="0"/>
          </a:p>
          <a:p>
            <a:pPr lvl="1" algn="just"/>
            <a:r>
              <a:rPr lang="en-US" sz="2200" dirty="0"/>
              <a:t>Common resources – </a:t>
            </a:r>
            <a:r>
              <a:rPr lang="en-US" sz="2200" dirty="0" smtClean="0"/>
              <a:t>deadlocks</a:t>
            </a:r>
            <a:endParaRPr lang="en-US" sz="2200" dirty="0"/>
          </a:p>
          <a:p>
            <a:pPr lvl="1" algn="just"/>
            <a:r>
              <a:rPr lang="en-US" sz="2200" dirty="0"/>
              <a:t>Functional complexity </a:t>
            </a:r>
          </a:p>
          <a:p>
            <a:pPr lvl="2" algn="just"/>
            <a:r>
              <a:rPr lang="en-US" sz="2200" dirty="0"/>
              <a:t>Smart phones </a:t>
            </a:r>
          </a:p>
          <a:p>
            <a:pPr lvl="2" algn="just"/>
            <a:r>
              <a:rPr lang="en-US" sz="2200" dirty="0" err="1"/>
              <a:t>Windows+bloatware+antivirus</a:t>
            </a:r>
            <a:endParaRPr lang="en-US" sz="22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2832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 smtClean="0">
                <a:effectLst/>
                <a:latin typeface="Arial" panose="020B0604020202020204" pitchFamily="34" charset="0"/>
              </a:rPr>
              <a:t>http://en.wikipedia.org/wiki/STS-1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75" y="2506670"/>
            <a:ext cx="4613992" cy="286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16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146050"/>
            <a:ext cx="10515600" cy="1325563"/>
          </a:xfrm>
        </p:spPr>
        <p:txBody>
          <a:bodyPr/>
          <a:lstStyle/>
          <a:p>
            <a:r>
              <a:rPr lang="en-US" dirty="0" smtClean="0"/>
              <a:t>Static Scheduling: Rate Monotonic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4" y="1330325"/>
            <a:ext cx="10515600" cy="4351338"/>
          </a:xfrm>
        </p:spPr>
        <p:txBody>
          <a:bodyPr/>
          <a:lstStyle/>
          <a:p>
            <a:r>
              <a:rPr lang="en-US" dirty="0" smtClean="0"/>
              <a:t>Optimal Static Priority Scheduling</a:t>
            </a:r>
          </a:p>
          <a:p>
            <a:r>
              <a:rPr lang="en-US" dirty="0" smtClean="0"/>
              <a:t>Priorities are fixed along the course of all tasks’ execution</a:t>
            </a:r>
          </a:p>
          <a:p>
            <a:r>
              <a:rPr lang="en-US" dirty="0" smtClean="0"/>
              <a:t>Assigns priority according to task period</a:t>
            </a:r>
          </a:p>
          <a:p>
            <a:r>
              <a:rPr lang="en-US" dirty="0" smtClean="0"/>
              <a:t>A task with a shorter period has higher priority</a:t>
            </a:r>
          </a:p>
          <a:p>
            <a:r>
              <a:rPr lang="en-US" dirty="0" smtClean="0"/>
              <a:t>Executes a job with shortest period first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1637" y="3505994"/>
            <a:ext cx="310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Task (period, execution time)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843691"/>
            <a:ext cx="697230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3018" y="5918592"/>
            <a:ext cx="46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T3 preempted by higher priority task T1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81550" y="5468776"/>
            <a:ext cx="714374" cy="4466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5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750" y="1120775"/>
            <a:ext cx="10515600" cy="4351338"/>
          </a:xfrm>
        </p:spPr>
        <p:txBody>
          <a:bodyPr/>
          <a:lstStyle/>
          <a:p>
            <a:r>
              <a:rPr lang="en-US" dirty="0" smtClean="0"/>
              <a:t>Deadline miss for task, T3, so these tasks are not schedulable by Rate Monotonic scheme 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deadline= release time + period. T3’s first job’s deadline was 5 (0+7=7) but the execution finished at 8 due to preemption from T1 and T2.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524250"/>
            <a:ext cx="7010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3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Response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 from release time to finish time is called Response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43981"/>
            <a:ext cx="7772400" cy="33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Scheduling: </a:t>
            </a:r>
            <a:r>
              <a:rPr lang="en-US" b="1" dirty="0" smtClean="0"/>
              <a:t>Earliest Deadline First (EDF)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dynamic priority scheduling</a:t>
            </a:r>
          </a:p>
          <a:p>
            <a:r>
              <a:rPr lang="en-US" dirty="0" smtClean="0"/>
              <a:t>A task with a shorted deadline has higher priority</a:t>
            </a:r>
          </a:p>
          <a:p>
            <a:r>
              <a:rPr lang="en-US" dirty="0" smtClean="0"/>
              <a:t>Executes a job with earliest deadline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73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EDF EXAMPLE (1)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Execute job with earliest deadline first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deadline= release time + period.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3633510"/>
            <a:ext cx="7134225" cy="241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3264178"/>
            <a:ext cx="310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Task (period, execution time)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5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EDF EXAMPLE (2)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Execute job with earliest deadline first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deadline= release time + period.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214687"/>
            <a:ext cx="71342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9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EDF EXAMPLE (3)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963069"/>
            <a:ext cx="6915150" cy="2286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Execute job with earliest deadline first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deadline= release time +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64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EDF EXAMPLE (4)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Execute job with earliest deadline first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deadline= release time + period.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3095625"/>
            <a:ext cx="7115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RM Vs. EDF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5675" cy="4351338"/>
          </a:xfrm>
        </p:spPr>
        <p:txBody>
          <a:bodyPr/>
          <a:lstStyle/>
          <a:p>
            <a:r>
              <a:rPr lang="en-US" b="1" dirty="0" smtClean="0"/>
              <a:t>RM: </a:t>
            </a:r>
            <a:r>
              <a:rPr lang="en-US" dirty="0" smtClean="0"/>
              <a:t>Simpler implementation, predictability for higher priority tasks</a:t>
            </a:r>
          </a:p>
          <a:p>
            <a:r>
              <a:rPr lang="en-US" b="1" dirty="0" smtClean="0"/>
              <a:t>EDF: </a:t>
            </a:r>
            <a:r>
              <a:rPr lang="en-US" dirty="0" smtClean="0"/>
              <a:t>Full processor utilization, misbehavior during overload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14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Can </a:t>
            </a:r>
            <a:r>
              <a:rPr lang="en-US" sz="4800" b="1" dirty="0" err="1" smtClean="0"/>
              <a:t>RPi</a:t>
            </a:r>
            <a:r>
              <a:rPr lang="en-US" sz="4800" b="1" dirty="0" smtClean="0"/>
              <a:t> be used for Real Time Scheduling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Linux kernels for the Raspberry Pi do not support real-time – </a:t>
            </a:r>
          </a:p>
          <a:p>
            <a:pPr lvl="1"/>
            <a:r>
              <a:rPr lang="en-US" dirty="0" smtClean="0"/>
              <a:t>Standard Linux or BSD install includes services that generate lots of overhead </a:t>
            </a:r>
          </a:p>
          <a:p>
            <a:r>
              <a:rPr lang="en-US" dirty="0" smtClean="0"/>
              <a:t>No Real-Time Clock </a:t>
            </a:r>
          </a:p>
          <a:p>
            <a:pPr lvl="1"/>
            <a:r>
              <a:rPr lang="en-US" dirty="0" smtClean="0"/>
              <a:t>– Expects device to be always connected to the internet </a:t>
            </a:r>
          </a:p>
          <a:p>
            <a:pPr lvl="1"/>
            <a:r>
              <a:rPr lang="en-US" dirty="0" smtClean="0"/>
              <a:t>– Cannot generate deterministic timing pulses to control things like DC motors</a:t>
            </a:r>
          </a:p>
          <a:p>
            <a:pPr lvl="1"/>
            <a:r>
              <a:rPr lang="en-US" dirty="0" smtClean="0"/>
              <a:t>- Does not guarantee perfect timing accuracy with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3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Real-Time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Correctness </a:t>
            </a:r>
            <a:r>
              <a:rPr lang="en-US" dirty="0"/>
              <a:t>of the </a:t>
            </a:r>
            <a:r>
              <a:rPr lang="en-US" dirty="0" smtClean="0"/>
              <a:t>system</a:t>
            </a:r>
            <a:endParaRPr lang="en-US" dirty="0"/>
          </a:p>
          <a:p>
            <a:pPr lvl="1"/>
            <a:r>
              <a:rPr lang="en-US" dirty="0"/>
              <a:t>Logical – functional correctness of </a:t>
            </a:r>
            <a:r>
              <a:rPr lang="en-US" dirty="0" smtClean="0"/>
              <a:t>response</a:t>
            </a:r>
            <a:endParaRPr lang="en-US" dirty="0"/>
          </a:p>
          <a:p>
            <a:pPr lvl="1"/>
            <a:r>
              <a:rPr lang="en-US" dirty="0"/>
              <a:t>Temporal –response completed before </a:t>
            </a:r>
            <a:r>
              <a:rPr lang="en-US" dirty="0" smtClean="0"/>
              <a:t>deadline</a:t>
            </a:r>
            <a:endParaRPr lang="en-US" dirty="0"/>
          </a:p>
          <a:p>
            <a:r>
              <a:rPr lang="en-US" dirty="0"/>
              <a:t>Traditional approach – static </a:t>
            </a:r>
            <a:r>
              <a:rPr lang="en-US" dirty="0" smtClean="0"/>
              <a:t>scheduling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smtClean="0"/>
              <a:t>approaches</a:t>
            </a:r>
            <a:endParaRPr lang="en-US" dirty="0"/>
          </a:p>
          <a:p>
            <a:pPr lvl="1"/>
            <a:r>
              <a:rPr lang="en-US" dirty="0"/>
              <a:t>Dynamic scheduling and resource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Online </a:t>
            </a:r>
            <a:r>
              <a:rPr lang="en-US" dirty="0" smtClean="0"/>
              <a:t>guarantee</a:t>
            </a:r>
            <a:endParaRPr lang="en-US" dirty="0"/>
          </a:p>
          <a:p>
            <a:pPr lvl="1"/>
            <a:r>
              <a:rPr lang="en-US" dirty="0"/>
              <a:t>Extended lifetime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8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Real Time Projects Using Raspberry Pi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90688"/>
            <a:ext cx="3686175" cy="2515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87" y="2948283"/>
            <a:ext cx="3048217" cy="3643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566" y="1690688"/>
            <a:ext cx="3286234" cy="33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85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Simulating a Customized Real Time Scheduler on Raspberry Pi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 a set of tasks and their jobs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Specify timing constraints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Schedule task execution using both the scheduling policies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Conduct timing performance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Implementation hint: Using interrupt service routines, Timers, Threads, serial communication modes such as UART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(the UART </a:t>
            </a:r>
            <a:r>
              <a:rPr lang="en-US" dirty="0" err="1" smtClean="0"/>
              <a:t>baudrate</a:t>
            </a:r>
            <a:r>
              <a:rPr lang="en-US" dirty="0" smtClean="0"/>
              <a:t> can be used in determining the timing to compare it other data transfer techniques like DMA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May use a continuous counter that serves as a clock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9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365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Design a set of tasks and their jobs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012664"/>
              </p:ext>
            </p:extLst>
          </p:nvPr>
        </p:nvGraphicFramePr>
        <p:xfrm>
          <a:off x="390526" y="1847849"/>
          <a:ext cx="11601448" cy="451897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900362"/>
                <a:gridCol w="2900362"/>
                <a:gridCol w="2900362"/>
                <a:gridCol w="2900362"/>
              </a:tblGrid>
              <a:tr h="3447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Task-1 (ADC)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Task-2 (GPIO)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Task-3 (UART_Help)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Task-4 (GPIO LED)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27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b="0" dirty="0">
                          <a:effectLst/>
                        </a:rPr>
                        <a:t>J1 - UART receive ‘T’ or ‘t’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dirty="0">
                          <a:effectLst/>
                        </a:rPr>
                        <a:t>J1: Read </a:t>
                      </a:r>
                      <a:r>
                        <a:rPr lang="en-US" sz="1500" dirty="0" smtClean="0">
                          <a:effectLst/>
                        </a:rPr>
                        <a:t>GPIO Push </a:t>
                      </a:r>
                      <a:r>
                        <a:rPr lang="en-US" sz="1500" dirty="0">
                          <a:effectLst/>
                        </a:rPr>
                        <a:t>button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>
                          <a:effectLst/>
                        </a:rPr>
                        <a:t>J1 - UART receive ‘H’ or ‘h’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dirty="0">
                          <a:effectLst/>
                        </a:rPr>
                        <a:t>Task 4 </a:t>
                      </a:r>
                      <a:r>
                        <a:rPr lang="en-US" sz="1500" dirty="0" smtClean="0">
                          <a:effectLst/>
                        </a:rPr>
                        <a:t>– </a:t>
                      </a:r>
                      <a:r>
                        <a:rPr lang="en-US" sz="1600" b="1" dirty="0" smtClean="0">
                          <a:effectLst/>
                        </a:rPr>
                        <a:t>Default</a:t>
                      </a:r>
                      <a:r>
                        <a:rPr lang="en-US" sz="1600" b="1" baseline="0" dirty="0" smtClean="0">
                          <a:effectLst/>
                        </a:rPr>
                        <a:t> Task</a:t>
                      </a:r>
                      <a:r>
                        <a:rPr lang="en-US" sz="1500" dirty="0" smtClean="0">
                          <a:effectLst/>
                        </a:rPr>
                        <a:t>: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dirty="0">
                          <a:effectLst/>
                        </a:rPr>
                        <a:t>J1: Blink LED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839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b="0" dirty="0">
                          <a:effectLst/>
                        </a:rPr>
                        <a:t>J2 - Read </a:t>
                      </a:r>
                      <a:r>
                        <a:rPr lang="en-US" sz="1500" b="0" dirty="0" smtClean="0">
                          <a:effectLst/>
                        </a:rPr>
                        <a:t>ADC</a:t>
                      </a:r>
                      <a:r>
                        <a:rPr lang="en-US" sz="1500" b="0" baseline="0" dirty="0" smtClean="0">
                          <a:effectLst/>
                        </a:rPr>
                        <a:t> (temperature sensor)</a:t>
                      </a:r>
                      <a:endParaRPr lang="en-US" sz="1500" b="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dirty="0">
                          <a:effectLst/>
                        </a:rPr>
                        <a:t>J2: Transmit Message (m1= </a:t>
                      </a:r>
                      <a:r>
                        <a:rPr lang="en-US" sz="1500" dirty="0" smtClean="0">
                          <a:effectLst/>
                        </a:rPr>
                        <a:t>“Push Button Triggered!”) on LCD/ console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dirty="0">
                          <a:effectLst/>
                        </a:rPr>
                        <a:t>J2 - UART Transmit Message (</a:t>
                      </a:r>
                      <a:r>
                        <a:rPr lang="en-US" sz="1500" dirty="0" err="1">
                          <a:effectLst/>
                        </a:rPr>
                        <a:t>msg_help</a:t>
                      </a:r>
                      <a:r>
                        <a:rPr lang="en-US" sz="1500" dirty="0">
                          <a:effectLst/>
                        </a:rPr>
                        <a:t> = “This code monitors for blue/user button trigger, and reads ADC1 when asked with letter 't'”)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27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600"/>
                        </a:spcAft>
                      </a:pPr>
                      <a:r>
                        <a:rPr lang="en-US" sz="1500" b="0" dirty="0">
                          <a:effectLst/>
                        </a:rPr>
                        <a:t>J3 - UART Transmit ADC output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dirty="0">
                          <a:effectLst/>
                        </a:rPr>
                        <a:t> 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31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Specify timing constraints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71208"/>
              </p:ext>
            </p:extLst>
          </p:nvPr>
        </p:nvGraphicFramePr>
        <p:xfrm>
          <a:off x="125622" y="1205886"/>
          <a:ext cx="11525247" cy="491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312"/>
                <a:gridCol w="1957387"/>
                <a:gridCol w="1957387"/>
                <a:gridCol w="1957387"/>
                <a:gridCol w="1957387"/>
                <a:gridCol w="1957387"/>
              </a:tblGrid>
              <a:tr h="546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Tasks/Jobs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Deadline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Priority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Execution time (Ei)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Laxity (Soft/Hard)</a:t>
                      </a:r>
                      <a:endParaRPr lang="en-US" sz="1400" dirty="0">
                        <a:effectLst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Period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</a:tr>
              <a:tr h="54613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T1/J1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T1/J2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T1/J3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Soft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rowSpan="7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Aperiodic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</a:tr>
              <a:tr h="358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48 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Soft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18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T2/ J1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T2/ J2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Soft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18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T3/J1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T3/J2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9.1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Soft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1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T4/J1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2000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 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Soft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Periodic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120" marR="85120" marT="85120" marB="851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96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68" y="1879797"/>
            <a:ext cx="5732253" cy="4351338"/>
          </a:xfrm>
        </p:spPr>
        <p:txBody>
          <a:bodyPr/>
          <a:lstStyle/>
          <a:p>
            <a:r>
              <a:rPr lang="en-US" sz="2400" b="1" dirty="0" smtClean="0"/>
              <a:t>Default Task (T4): </a:t>
            </a:r>
            <a:r>
              <a:rPr lang="en-US" sz="2400" dirty="0" smtClean="0"/>
              <a:t>LED toggle in the background every 1s</a:t>
            </a:r>
          </a:p>
          <a:p>
            <a:r>
              <a:rPr lang="en-US" sz="2400" dirty="0" smtClean="0"/>
              <a:t>Tasks, T1-T3, implemented using ISR.</a:t>
            </a:r>
          </a:p>
          <a:p>
            <a:r>
              <a:rPr lang="en-US" sz="2400" dirty="0" smtClean="0"/>
              <a:t>Tasks priority is set by the user depending on static-priority policy or dynamic priority policy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21" y="1689531"/>
            <a:ext cx="5089585" cy="45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6" y="222310"/>
            <a:ext cx="10515600" cy="1325563"/>
          </a:xfrm>
        </p:spPr>
        <p:txBody>
          <a:bodyPr/>
          <a:lstStyle/>
          <a:p>
            <a:r>
              <a:rPr lang="en-US" b="1" dirty="0" smtClean="0"/>
              <a:t>Performance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82350" cy="4351338"/>
          </a:xfrm>
        </p:spPr>
        <p:txBody>
          <a:bodyPr/>
          <a:lstStyle/>
          <a:p>
            <a:r>
              <a:rPr lang="en-US" dirty="0" smtClean="0"/>
              <a:t>Timing analysis for </a:t>
            </a:r>
          </a:p>
          <a:p>
            <a:pPr lvl="1"/>
            <a:r>
              <a:rPr lang="en-US" dirty="0" smtClean="0"/>
              <a:t>RM Vs. EDF</a:t>
            </a:r>
          </a:p>
          <a:p>
            <a:pPr lvl="1"/>
            <a:r>
              <a:rPr lang="en-US" dirty="0" smtClean="0"/>
              <a:t>Interrupts Vs. Polling</a:t>
            </a:r>
          </a:p>
          <a:p>
            <a:r>
              <a:rPr lang="en-US" dirty="0" smtClean="0"/>
              <a:t>Memory/RAM usage:</a:t>
            </a:r>
          </a:p>
          <a:p>
            <a:pPr lvl="1"/>
            <a:r>
              <a:rPr lang="en-US" dirty="0" smtClean="0"/>
              <a:t>Interrupts Vs. Polling</a:t>
            </a:r>
          </a:p>
          <a:p>
            <a:r>
              <a:rPr lang="en-US" dirty="0" smtClean="0"/>
              <a:t>Check which tasks are schedulable (or not) using RM and EDF.</a:t>
            </a:r>
          </a:p>
          <a:p>
            <a:pPr lvl="1"/>
            <a:r>
              <a:rPr lang="en-US" dirty="0" smtClean="0"/>
              <a:t>Whether all the tasks meet their deadlines for the longest course</a:t>
            </a:r>
          </a:p>
          <a:p>
            <a:pPr lvl="1"/>
            <a:r>
              <a:rPr lang="en-US" dirty="0" smtClean="0"/>
              <a:t>Which scheduling policy  (RM Vs. EDF) fails first</a:t>
            </a:r>
          </a:p>
          <a:p>
            <a:pPr lvl="1"/>
            <a:r>
              <a:rPr lang="en-US" dirty="0" smtClean="0"/>
              <a:t>Improvements?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6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Particle Photon Real Time Scheduler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https://community.particle.io/t/getting-timers-to-work/26904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https://community.particle.io/t/delay-vs-timer-vs-millis-solved/42646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https://community.particle.io/t/timealarms-scheduler/4046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https://www.youtube.com/watch?v=784uyX4nXRI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https://community.particle.io/t/scheduling-a-function-on-photon/18815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https://www.youtube.com/watch?v=ai1AnVyZSFM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371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References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https://www.socallinuxexpo.org/sites/default/files/presentations/Steven_Doran_SCALE_13x.pdf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https://www.iot-programmer.com/index.php/books/22-raspberry-pi-and-the-iot-in-c/chapters-raspberry-pi-and-the-iot-in-c/33-raspberry-pi-iot-in-c-almost-realtime-linux?start=1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https://www.cse.unr.edu/~fredh/papers/thesis/075-delaney/thesis.pdf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https://link.springer.com/chapter/10.1007/978-981-13-1217-5_13</a:t>
            </a:r>
            <a:endParaRPr lang="en-US" sz="1800" dirty="0" smtClean="0"/>
          </a:p>
          <a:p>
            <a:r>
              <a:rPr lang="en-US" sz="2000" dirty="0" smtClean="0">
                <a:hlinkClick r:id="rId6"/>
              </a:rPr>
              <a:t>https://ethertubes.com/raspberry-pi-rts-cts-flow-control/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https://www.cse.wustl.edu/~lu/cse467s/slides/scheduling.pdf1</a:t>
            </a:r>
            <a:endParaRPr lang="en-US" sz="2000" dirty="0" smtClean="0"/>
          </a:p>
          <a:p>
            <a:r>
              <a:rPr lang="en-US" sz="2000" dirty="0" smtClean="0">
                <a:hlinkClick r:id="rId8"/>
              </a:rPr>
              <a:t>http://beru.univ-brest.fr/~singhoff/cheddar/publications/audsley95.pdf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76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What is Real Time?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441" y="2329912"/>
            <a:ext cx="11074880" cy="2032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An application that requires a guaranteed response within a strict timing constraints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A system that would </a:t>
            </a:r>
            <a:r>
              <a:rPr lang="en-US" sz="2400" dirty="0"/>
              <a:t>react at the same moment as the trigger </a:t>
            </a:r>
            <a:r>
              <a:rPr lang="en-US" sz="2400" dirty="0" smtClean="0"/>
              <a:t>occurs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real time" really just means a system where tasks have to be completed by deadlines.</a:t>
            </a:r>
          </a:p>
        </p:txBody>
      </p:sp>
    </p:spTree>
    <p:extLst>
      <p:ext uri="{BB962C8B-B14F-4D97-AF65-F5344CB8AC3E}">
        <p14:creationId xmlns:p14="http://schemas.microsoft.com/office/powerpoint/2010/main" val="334548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RT Applications</a:t>
            </a:r>
            <a:r>
              <a:rPr lang="en-US" sz="4800" b="1" dirty="0" smtClean="0"/>
              <a:t>: Controllers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1763957"/>
            <a:ext cx="5595938" cy="44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806" y="4095016"/>
            <a:ext cx="6905625" cy="1704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3721" y="1804486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Digital Control Systems:</a:t>
            </a:r>
          </a:p>
          <a:p>
            <a:pPr lvl="1"/>
            <a:r>
              <a:rPr lang="en-US" sz="2800" dirty="0" smtClean="0"/>
              <a:t>Periodically performs the following job</a:t>
            </a:r>
          </a:p>
          <a:p>
            <a:pPr lvl="1"/>
            <a:r>
              <a:rPr lang="en-US" sz="2800" dirty="0" smtClean="0"/>
              <a:t>Senses the system status and actuates the system according to current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941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RT Applications: Signal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Radar system</a:t>
            </a:r>
          </a:p>
          <a:p>
            <a:pPr lvl="1"/>
            <a:r>
              <a:rPr lang="en-US" dirty="0" smtClean="0"/>
              <a:t>Distributed sensors</a:t>
            </a:r>
            <a:endParaRPr lang="en-US" dirty="0"/>
          </a:p>
          <a:p>
            <a:pPr lvl="1"/>
            <a:r>
              <a:rPr lang="en-US" dirty="0"/>
              <a:t>Processing complexity </a:t>
            </a:r>
          </a:p>
          <a:p>
            <a:r>
              <a:rPr lang="en-US" dirty="0" smtClean="0"/>
              <a:t>Multimedia</a:t>
            </a:r>
            <a:endParaRPr lang="en-US" dirty="0"/>
          </a:p>
          <a:p>
            <a:pPr lvl="1"/>
            <a:r>
              <a:rPr lang="en-US" dirty="0"/>
              <a:t>1080p format – how many pixels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Computation often increases O(n^2), O(n^3), 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e^n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CCTV vs dynamic movie vs sport event timing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3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00" b="1" dirty="0" smtClean="0"/>
              <a:t>RT Application 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Purely </a:t>
            </a:r>
            <a:r>
              <a:rPr lang="en-US" b="1" dirty="0" smtClean="0"/>
              <a:t>cyclical</a:t>
            </a:r>
            <a:endParaRPr lang="en-US" b="1" dirty="0"/>
          </a:p>
          <a:p>
            <a:pPr lvl="1"/>
            <a:r>
              <a:rPr lang="en-US" dirty="0"/>
              <a:t>Often forced by fixed pooling for event (sensing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Jobs and events are </a:t>
            </a:r>
            <a:r>
              <a:rPr lang="en-US" dirty="0" smtClean="0"/>
              <a:t>harmonized</a:t>
            </a:r>
            <a:endParaRPr lang="en-US" dirty="0"/>
          </a:p>
          <a:p>
            <a:r>
              <a:rPr lang="en-US" b="1" dirty="0"/>
              <a:t>Mostly </a:t>
            </a:r>
            <a:r>
              <a:rPr lang="en-US" b="1" dirty="0" smtClean="0"/>
              <a:t>cyclical</a:t>
            </a:r>
            <a:endParaRPr lang="en-US" b="1" dirty="0"/>
          </a:p>
          <a:p>
            <a:pPr lvl="1"/>
            <a:r>
              <a:rPr lang="en-US" dirty="0"/>
              <a:t>Some jobs – event detection may be non-periodic </a:t>
            </a:r>
            <a:r>
              <a:rPr lang="en-US" dirty="0" smtClean="0"/>
              <a:t> (</a:t>
            </a:r>
            <a:r>
              <a:rPr lang="en-US" dirty="0"/>
              <a:t>e.g. interrupt signal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Asynchronous and </a:t>
            </a:r>
            <a:r>
              <a:rPr lang="en-US" b="1" dirty="0" smtClean="0"/>
              <a:t>predictable</a:t>
            </a:r>
            <a:endParaRPr lang="en-US" b="1" dirty="0"/>
          </a:p>
          <a:p>
            <a:pPr lvl="1"/>
            <a:r>
              <a:rPr lang="en-US" dirty="0"/>
              <a:t>Random events but with bounded intervals and </a:t>
            </a:r>
            <a:r>
              <a:rPr lang="en-US" dirty="0" smtClean="0"/>
              <a:t>rates</a:t>
            </a:r>
            <a:endParaRPr lang="en-US" dirty="0"/>
          </a:p>
          <a:p>
            <a:r>
              <a:rPr lang="en-US" b="1" dirty="0"/>
              <a:t>Asynchronous and </a:t>
            </a:r>
            <a:r>
              <a:rPr lang="en-US" b="1" dirty="0" smtClean="0"/>
              <a:t>unpredictable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9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Characteristics of RTS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Guarantee </a:t>
            </a:r>
            <a:r>
              <a:rPr lang="en-US" dirty="0"/>
              <a:t>individual </a:t>
            </a:r>
            <a:r>
              <a:rPr lang="en-US" dirty="0" smtClean="0"/>
              <a:t>timing </a:t>
            </a:r>
            <a:r>
              <a:rPr lang="en-US" dirty="0"/>
              <a:t>requirements of </a:t>
            </a:r>
            <a:r>
              <a:rPr lang="en-US" dirty="0" smtClean="0"/>
              <a:t>each task</a:t>
            </a:r>
            <a:endParaRPr lang="en-US" dirty="0"/>
          </a:p>
          <a:p>
            <a:r>
              <a:rPr lang="en-US" dirty="0"/>
              <a:t>Predictability of time </a:t>
            </a:r>
            <a:r>
              <a:rPr lang="en-US" dirty="0" smtClean="0"/>
              <a:t>delay</a:t>
            </a:r>
            <a:endParaRPr lang="en-US" dirty="0"/>
          </a:p>
          <a:p>
            <a:r>
              <a:rPr lang="en-US" dirty="0"/>
              <a:t>Guarantee completion of </a:t>
            </a:r>
            <a:r>
              <a:rPr lang="en-US" dirty="0" smtClean="0"/>
              <a:t>critical tasks</a:t>
            </a:r>
            <a:endParaRPr lang="en-US" dirty="0"/>
          </a:p>
          <a:p>
            <a:r>
              <a:rPr lang="en-US" dirty="0"/>
              <a:t>Smooth movie </a:t>
            </a:r>
            <a:r>
              <a:rPr lang="en-US" dirty="0" smtClean="0"/>
              <a:t>playing</a:t>
            </a:r>
            <a:endParaRPr lang="en-US" dirty="0"/>
          </a:p>
          <a:p>
            <a:r>
              <a:rPr lang="en-US" dirty="0"/>
              <a:t>Long </a:t>
            </a:r>
            <a:r>
              <a:rPr lang="en-US" dirty="0" smtClean="0"/>
              <a:t>lifetime</a:t>
            </a:r>
            <a:endParaRPr lang="en-US" dirty="0"/>
          </a:p>
          <a:p>
            <a:pPr lvl="1"/>
            <a:r>
              <a:rPr lang="en-US" dirty="0"/>
              <a:t>Mars rover, </a:t>
            </a:r>
            <a:r>
              <a:rPr lang="en-US" dirty="0" smtClean="0"/>
              <a:t>Voyagers</a:t>
            </a:r>
            <a:endParaRPr lang="en-US" dirty="0"/>
          </a:p>
          <a:p>
            <a:pPr lvl="1"/>
            <a:r>
              <a:rPr lang="en-US" dirty="0"/>
              <a:t>Nuclear plant</a:t>
            </a:r>
          </a:p>
        </p:txBody>
      </p:sp>
    </p:spTree>
    <p:extLst>
      <p:ext uri="{BB962C8B-B14F-4D97-AF65-F5344CB8AC3E}">
        <p14:creationId xmlns:p14="http://schemas.microsoft.com/office/powerpoint/2010/main" val="23515101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159</TotalTime>
  <Words>1386</Words>
  <Application>Microsoft Office PowerPoint</Application>
  <PresentationFormat>Widescreen</PresentationFormat>
  <Paragraphs>256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Retrospect</vt:lpstr>
      <vt:lpstr>Real Time Systems</vt:lpstr>
      <vt:lpstr>Motivation for RTS</vt:lpstr>
      <vt:lpstr>Real-Time Processing</vt:lpstr>
      <vt:lpstr>What is Real Time?</vt:lpstr>
      <vt:lpstr>RT Applications: Controllers</vt:lpstr>
      <vt:lpstr>PowerPoint Presentation</vt:lpstr>
      <vt:lpstr>RT Applications: Signal Processing</vt:lpstr>
      <vt:lpstr>RT Application Types </vt:lpstr>
      <vt:lpstr>Characteristics of RTS</vt:lpstr>
      <vt:lpstr>Soft Vs Hard RT</vt:lpstr>
      <vt:lpstr>Hard Real Time</vt:lpstr>
      <vt:lpstr>Soft Real Time</vt:lpstr>
      <vt:lpstr>Hard Real Time Example</vt:lpstr>
      <vt:lpstr>Hard Real Time Application Gone Wrong!!</vt:lpstr>
      <vt:lpstr>Soft Real Time Example</vt:lpstr>
      <vt:lpstr>Real-Time Metrics</vt:lpstr>
      <vt:lpstr>Real-Time Metrics</vt:lpstr>
      <vt:lpstr>Real-Time Metrics</vt:lpstr>
      <vt:lpstr>Schedulability</vt:lpstr>
      <vt:lpstr>Static Scheduling: Rate Monotonic </vt:lpstr>
      <vt:lpstr>PowerPoint Presentation</vt:lpstr>
      <vt:lpstr>Response Time</vt:lpstr>
      <vt:lpstr>Dynamic Scheduling: Earliest Deadline First (EDF)</vt:lpstr>
      <vt:lpstr>EDF EXAMPLE (1)</vt:lpstr>
      <vt:lpstr>EDF EXAMPLE (2)</vt:lpstr>
      <vt:lpstr>EDF EXAMPLE (3)</vt:lpstr>
      <vt:lpstr>EDF EXAMPLE (4)</vt:lpstr>
      <vt:lpstr>RM Vs. EDF</vt:lpstr>
      <vt:lpstr>Can RPi be used for Real Time Scheduling</vt:lpstr>
      <vt:lpstr>Real Time Projects Using Raspberry Pi</vt:lpstr>
      <vt:lpstr>Simulating a Customized Real Time Scheduler on Raspberry Pi</vt:lpstr>
      <vt:lpstr>Design a set of tasks and their jobs </vt:lpstr>
      <vt:lpstr>Specify timing constraints </vt:lpstr>
      <vt:lpstr>PowerPoint Presentation</vt:lpstr>
      <vt:lpstr>Performance analysis</vt:lpstr>
      <vt:lpstr>Particle Photon Real Time Scheduler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Ragini Gupta</dc:creator>
  <cp:lastModifiedBy>Ragini Gupta</cp:lastModifiedBy>
  <cp:revision>102</cp:revision>
  <dcterms:created xsi:type="dcterms:W3CDTF">2019-06-10T00:53:02Z</dcterms:created>
  <dcterms:modified xsi:type="dcterms:W3CDTF">2019-09-23T05:00:05Z</dcterms:modified>
</cp:coreProperties>
</file>