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165B4-6F49-B634-69A7-0C8A7D19CB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ADC66D-A0E2-A8C6-8575-3FE439993F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D96804-2630-6869-4A5C-76B4BFFA781B}"/>
              </a:ext>
            </a:extLst>
          </p:cNvPr>
          <p:cNvSpPr>
            <a:spLocks noGrp="1"/>
          </p:cNvSpPr>
          <p:nvPr>
            <p:ph type="dt" sz="half" idx="10"/>
          </p:nvPr>
        </p:nvSpPr>
        <p:spPr/>
        <p:txBody>
          <a:bodyPr/>
          <a:lstStyle/>
          <a:p>
            <a:fld id="{E5452977-225D-41F0-906E-17C74D49EEE6}" type="datetimeFigureOut">
              <a:rPr lang="en-US" smtClean="0"/>
              <a:t>12/4/2023</a:t>
            </a:fld>
            <a:endParaRPr lang="en-US"/>
          </a:p>
        </p:txBody>
      </p:sp>
      <p:sp>
        <p:nvSpPr>
          <p:cNvPr id="5" name="Footer Placeholder 4">
            <a:extLst>
              <a:ext uri="{FF2B5EF4-FFF2-40B4-BE49-F238E27FC236}">
                <a16:creationId xmlns:a16="http://schemas.microsoft.com/office/drawing/2014/main" id="{D1D9BE21-3C11-608C-D606-8E3A181251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6287B6-ED7B-A5F3-41D2-61A3B899C44D}"/>
              </a:ext>
            </a:extLst>
          </p:cNvPr>
          <p:cNvSpPr>
            <a:spLocks noGrp="1"/>
          </p:cNvSpPr>
          <p:nvPr>
            <p:ph type="sldNum" sz="quarter" idx="12"/>
          </p:nvPr>
        </p:nvSpPr>
        <p:spPr/>
        <p:txBody>
          <a:bodyPr/>
          <a:lstStyle/>
          <a:p>
            <a:fld id="{ECBA045C-8E93-4006-B0BA-DD9FD0554215}" type="slidenum">
              <a:rPr lang="en-US" smtClean="0"/>
              <a:t>‹#›</a:t>
            </a:fld>
            <a:endParaRPr lang="en-US"/>
          </a:p>
        </p:txBody>
      </p:sp>
    </p:spTree>
    <p:extLst>
      <p:ext uri="{BB962C8B-B14F-4D97-AF65-F5344CB8AC3E}">
        <p14:creationId xmlns:p14="http://schemas.microsoft.com/office/powerpoint/2010/main" val="470406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13A43-1C0E-F0E1-CCF1-E6E02BCF21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DE275E-8FEB-9DBE-5253-0AAD7746AE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A1716-FDDC-4DAF-019F-2AE5395765C5}"/>
              </a:ext>
            </a:extLst>
          </p:cNvPr>
          <p:cNvSpPr>
            <a:spLocks noGrp="1"/>
          </p:cNvSpPr>
          <p:nvPr>
            <p:ph type="dt" sz="half" idx="10"/>
          </p:nvPr>
        </p:nvSpPr>
        <p:spPr/>
        <p:txBody>
          <a:bodyPr/>
          <a:lstStyle/>
          <a:p>
            <a:fld id="{E5452977-225D-41F0-906E-17C74D49EEE6}" type="datetimeFigureOut">
              <a:rPr lang="en-US" smtClean="0"/>
              <a:t>12/4/2023</a:t>
            </a:fld>
            <a:endParaRPr lang="en-US"/>
          </a:p>
        </p:txBody>
      </p:sp>
      <p:sp>
        <p:nvSpPr>
          <p:cNvPr id="5" name="Footer Placeholder 4">
            <a:extLst>
              <a:ext uri="{FF2B5EF4-FFF2-40B4-BE49-F238E27FC236}">
                <a16:creationId xmlns:a16="http://schemas.microsoft.com/office/drawing/2014/main" id="{D212AA05-35CD-1048-77DF-505D761B3A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ECD298-A370-00E0-AA1C-8AF978ADAF70}"/>
              </a:ext>
            </a:extLst>
          </p:cNvPr>
          <p:cNvSpPr>
            <a:spLocks noGrp="1"/>
          </p:cNvSpPr>
          <p:nvPr>
            <p:ph type="sldNum" sz="quarter" idx="12"/>
          </p:nvPr>
        </p:nvSpPr>
        <p:spPr/>
        <p:txBody>
          <a:bodyPr/>
          <a:lstStyle/>
          <a:p>
            <a:fld id="{ECBA045C-8E93-4006-B0BA-DD9FD0554215}" type="slidenum">
              <a:rPr lang="en-US" smtClean="0"/>
              <a:t>‹#›</a:t>
            </a:fld>
            <a:endParaRPr lang="en-US"/>
          </a:p>
        </p:txBody>
      </p:sp>
    </p:spTree>
    <p:extLst>
      <p:ext uri="{BB962C8B-B14F-4D97-AF65-F5344CB8AC3E}">
        <p14:creationId xmlns:p14="http://schemas.microsoft.com/office/powerpoint/2010/main" val="2910981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4EAE43-2BD5-0E9A-CFD9-CFA63B8229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8E6379-7640-68EC-9A84-17147F73AE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B1162F-F5BA-DCE8-703E-8587B88B9148}"/>
              </a:ext>
            </a:extLst>
          </p:cNvPr>
          <p:cNvSpPr>
            <a:spLocks noGrp="1"/>
          </p:cNvSpPr>
          <p:nvPr>
            <p:ph type="dt" sz="half" idx="10"/>
          </p:nvPr>
        </p:nvSpPr>
        <p:spPr/>
        <p:txBody>
          <a:bodyPr/>
          <a:lstStyle/>
          <a:p>
            <a:fld id="{E5452977-225D-41F0-906E-17C74D49EEE6}" type="datetimeFigureOut">
              <a:rPr lang="en-US" smtClean="0"/>
              <a:t>12/4/2023</a:t>
            </a:fld>
            <a:endParaRPr lang="en-US"/>
          </a:p>
        </p:txBody>
      </p:sp>
      <p:sp>
        <p:nvSpPr>
          <p:cNvPr id="5" name="Footer Placeholder 4">
            <a:extLst>
              <a:ext uri="{FF2B5EF4-FFF2-40B4-BE49-F238E27FC236}">
                <a16:creationId xmlns:a16="http://schemas.microsoft.com/office/drawing/2014/main" id="{8034EEFB-01BE-05BD-B886-0FBFDF7788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88B1A-068C-C960-B499-E1F40F9A780C}"/>
              </a:ext>
            </a:extLst>
          </p:cNvPr>
          <p:cNvSpPr>
            <a:spLocks noGrp="1"/>
          </p:cNvSpPr>
          <p:nvPr>
            <p:ph type="sldNum" sz="quarter" idx="12"/>
          </p:nvPr>
        </p:nvSpPr>
        <p:spPr/>
        <p:txBody>
          <a:bodyPr/>
          <a:lstStyle/>
          <a:p>
            <a:fld id="{ECBA045C-8E93-4006-B0BA-DD9FD0554215}" type="slidenum">
              <a:rPr lang="en-US" smtClean="0"/>
              <a:t>‹#›</a:t>
            </a:fld>
            <a:endParaRPr lang="en-US"/>
          </a:p>
        </p:txBody>
      </p:sp>
    </p:spTree>
    <p:extLst>
      <p:ext uri="{BB962C8B-B14F-4D97-AF65-F5344CB8AC3E}">
        <p14:creationId xmlns:p14="http://schemas.microsoft.com/office/powerpoint/2010/main" val="2121976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488B5-7CB3-F2E2-E1E6-6DCA87478D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A772CD-3B77-3B3C-AFE2-3E46575B07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4C8016-99B1-DF67-4FF5-51629C6C4526}"/>
              </a:ext>
            </a:extLst>
          </p:cNvPr>
          <p:cNvSpPr>
            <a:spLocks noGrp="1"/>
          </p:cNvSpPr>
          <p:nvPr>
            <p:ph type="dt" sz="half" idx="10"/>
          </p:nvPr>
        </p:nvSpPr>
        <p:spPr/>
        <p:txBody>
          <a:bodyPr/>
          <a:lstStyle/>
          <a:p>
            <a:fld id="{E5452977-225D-41F0-906E-17C74D49EEE6}" type="datetimeFigureOut">
              <a:rPr lang="en-US" smtClean="0"/>
              <a:t>12/4/2023</a:t>
            </a:fld>
            <a:endParaRPr lang="en-US"/>
          </a:p>
        </p:txBody>
      </p:sp>
      <p:sp>
        <p:nvSpPr>
          <p:cNvPr id="5" name="Footer Placeholder 4">
            <a:extLst>
              <a:ext uri="{FF2B5EF4-FFF2-40B4-BE49-F238E27FC236}">
                <a16:creationId xmlns:a16="http://schemas.microsoft.com/office/drawing/2014/main" id="{388A6553-CF2E-AA63-2AE0-E8E84969D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7EF529-B5F5-3750-2D6F-2C935247FF08}"/>
              </a:ext>
            </a:extLst>
          </p:cNvPr>
          <p:cNvSpPr>
            <a:spLocks noGrp="1"/>
          </p:cNvSpPr>
          <p:nvPr>
            <p:ph type="sldNum" sz="quarter" idx="12"/>
          </p:nvPr>
        </p:nvSpPr>
        <p:spPr/>
        <p:txBody>
          <a:bodyPr/>
          <a:lstStyle/>
          <a:p>
            <a:fld id="{ECBA045C-8E93-4006-B0BA-DD9FD0554215}" type="slidenum">
              <a:rPr lang="en-US" smtClean="0"/>
              <a:t>‹#›</a:t>
            </a:fld>
            <a:endParaRPr lang="en-US"/>
          </a:p>
        </p:txBody>
      </p:sp>
    </p:spTree>
    <p:extLst>
      <p:ext uri="{BB962C8B-B14F-4D97-AF65-F5344CB8AC3E}">
        <p14:creationId xmlns:p14="http://schemas.microsoft.com/office/powerpoint/2010/main" val="3072394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2D8A-6EE5-7066-FC11-2B3C1EE08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F7D4C5-3199-C885-0A41-9A27AA3D1D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26C304-A92D-B7A0-1FF7-C842CDF9B8E2}"/>
              </a:ext>
            </a:extLst>
          </p:cNvPr>
          <p:cNvSpPr>
            <a:spLocks noGrp="1"/>
          </p:cNvSpPr>
          <p:nvPr>
            <p:ph type="dt" sz="half" idx="10"/>
          </p:nvPr>
        </p:nvSpPr>
        <p:spPr/>
        <p:txBody>
          <a:bodyPr/>
          <a:lstStyle/>
          <a:p>
            <a:fld id="{E5452977-225D-41F0-906E-17C74D49EEE6}" type="datetimeFigureOut">
              <a:rPr lang="en-US" smtClean="0"/>
              <a:t>12/4/2023</a:t>
            </a:fld>
            <a:endParaRPr lang="en-US"/>
          </a:p>
        </p:txBody>
      </p:sp>
      <p:sp>
        <p:nvSpPr>
          <p:cNvPr id="5" name="Footer Placeholder 4">
            <a:extLst>
              <a:ext uri="{FF2B5EF4-FFF2-40B4-BE49-F238E27FC236}">
                <a16:creationId xmlns:a16="http://schemas.microsoft.com/office/drawing/2014/main" id="{6D7349F3-AF05-5CEE-E5DF-9E291C80A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FC09D-22E9-8807-8F28-E67A088261C4}"/>
              </a:ext>
            </a:extLst>
          </p:cNvPr>
          <p:cNvSpPr>
            <a:spLocks noGrp="1"/>
          </p:cNvSpPr>
          <p:nvPr>
            <p:ph type="sldNum" sz="quarter" idx="12"/>
          </p:nvPr>
        </p:nvSpPr>
        <p:spPr/>
        <p:txBody>
          <a:bodyPr/>
          <a:lstStyle/>
          <a:p>
            <a:fld id="{ECBA045C-8E93-4006-B0BA-DD9FD0554215}" type="slidenum">
              <a:rPr lang="en-US" smtClean="0"/>
              <a:t>‹#›</a:t>
            </a:fld>
            <a:endParaRPr lang="en-US"/>
          </a:p>
        </p:txBody>
      </p:sp>
    </p:spTree>
    <p:extLst>
      <p:ext uri="{BB962C8B-B14F-4D97-AF65-F5344CB8AC3E}">
        <p14:creationId xmlns:p14="http://schemas.microsoft.com/office/powerpoint/2010/main" val="3706475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1980D-2AEA-8806-A656-75B374F26F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078812-3467-4DBA-90CF-87BA8FF535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617A3A-D655-2C62-737F-D6B04D7580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3A4B51-209D-2B6B-47D0-BC368C3D8AD0}"/>
              </a:ext>
            </a:extLst>
          </p:cNvPr>
          <p:cNvSpPr>
            <a:spLocks noGrp="1"/>
          </p:cNvSpPr>
          <p:nvPr>
            <p:ph type="dt" sz="half" idx="10"/>
          </p:nvPr>
        </p:nvSpPr>
        <p:spPr/>
        <p:txBody>
          <a:bodyPr/>
          <a:lstStyle/>
          <a:p>
            <a:fld id="{E5452977-225D-41F0-906E-17C74D49EEE6}" type="datetimeFigureOut">
              <a:rPr lang="en-US" smtClean="0"/>
              <a:t>12/4/2023</a:t>
            </a:fld>
            <a:endParaRPr lang="en-US"/>
          </a:p>
        </p:txBody>
      </p:sp>
      <p:sp>
        <p:nvSpPr>
          <p:cNvPr id="6" name="Footer Placeholder 5">
            <a:extLst>
              <a:ext uri="{FF2B5EF4-FFF2-40B4-BE49-F238E27FC236}">
                <a16:creationId xmlns:a16="http://schemas.microsoft.com/office/drawing/2014/main" id="{71CBF78A-FED7-A21F-A047-D074049DFA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678602-0F67-C878-C930-1C03B250C756}"/>
              </a:ext>
            </a:extLst>
          </p:cNvPr>
          <p:cNvSpPr>
            <a:spLocks noGrp="1"/>
          </p:cNvSpPr>
          <p:nvPr>
            <p:ph type="sldNum" sz="quarter" idx="12"/>
          </p:nvPr>
        </p:nvSpPr>
        <p:spPr/>
        <p:txBody>
          <a:bodyPr/>
          <a:lstStyle/>
          <a:p>
            <a:fld id="{ECBA045C-8E93-4006-B0BA-DD9FD0554215}" type="slidenum">
              <a:rPr lang="en-US" smtClean="0"/>
              <a:t>‹#›</a:t>
            </a:fld>
            <a:endParaRPr lang="en-US"/>
          </a:p>
        </p:txBody>
      </p:sp>
    </p:spTree>
    <p:extLst>
      <p:ext uri="{BB962C8B-B14F-4D97-AF65-F5344CB8AC3E}">
        <p14:creationId xmlns:p14="http://schemas.microsoft.com/office/powerpoint/2010/main" val="360302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4712-3D5D-DFF3-3530-A0351EB19E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79A33A-2629-59FC-9C02-6B3C5F1059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F0F04B-2D60-B5CF-8180-3CEFCBFA69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C5862A-8CED-028E-0EF2-BD150C5D21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ADB2C5-876E-311A-9AB3-688DD29F8A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949FFA-BC8A-6D13-ADDB-A12023E31460}"/>
              </a:ext>
            </a:extLst>
          </p:cNvPr>
          <p:cNvSpPr>
            <a:spLocks noGrp="1"/>
          </p:cNvSpPr>
          <p:nvPr>
            <p:ph type="dt" sz="half" idx="10"/>
          </p:nvPr>
        </p:nvSpPr>
        <p:spPr/>
        <p:txBody>
          <a:bodyPr/>
          <a:lstStyle/>
          <a:p>
            <a:fld id="{E5452977-225D-41F0-906E-17C74D49EEE6}" type="datetimeFigureOut">
              <a:rPr lang="en-US" smtClean="0"/>
              <a:t>12/4/2023</a:t>
            </a:fld>
            <a:endParaRPr lang="en-US"/>
          </a:p>
        </p:txBody>
      </p:sp>
      <p:sp>
        <p:nvSpPr>
          <p:cNvPr id="8" name="Footer Placeholder 7">
            <a:extLst>
              <a:ext uri="{FF2B5EF4-FFF2-40B4-BE49-F238E27FC236}">
                <a16:creationId xmlns:a16="http://schemas.microsoft.com/office/drawing/2014/main" id="{3936A9A8-9DC3-7F91-29CE-437453471E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1E7808-1CFF-52C4-B648-1792EC39FF6C}"/>
              </a:ext>
            </a:extLst>
          </p:cNvPr>
          <p:cNvSpPr>
            <a:spLocks noGrp="1"/>
          </p:cNvSpPr>
          <p:nvPr>
            <p:ph type="sldNum" sz="quarter" idx="12"/>
          </p:nvPr>
        </p:nvSpPr>
        <p:spPr/>
        <p:txBody>
          <a:bodyPr/>
          <a:lstStyle/>
          <a:p>
            <a:fld id="{ECBA045C-8E93-4006-B0BA-DD9FD0554215}" type="slidenum">
              <a:rPr lang="en-US" smtClean="0"/>
              <a:t>‹#›</a:t>
            </a:fld>
            <a:endParaRPr lang="en-US"/>
          </a:p>
        </p:txBody>
      </p:sp>
    </p:spTree>
    <p:extLst>
      <p:ext uri="{BB962C8B-B14F-4D97-AF65-F5344CB8AC3E}">
        <p14:creationId xmlns:p14="http://schemas.microsoft.com/office/powerpoint/2010/main" val="4236191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AC6-E946-B8EC-C7AF-D8D0FB414D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015826-CE27-0BC5-8F1E-31CBBA4866B4}"/>
              </a:ext>
            </a:extLst>
          </p:cNvPr>
          <p:cNvSpPr>
            <a:spLocks noGrp="1"/>
          </p:cNvSpPr>
          <p:nvPr>
            <p:ph type="dt" sz="half" idx="10"/>
          </p:nvPr>
        </p:nvSpPr>
        <p:spPr/>
        <p:txBody>
          <a:bodyPr/>
          <a:lstStyle/>
          <a:p>
            <a:fld id="{E5452977-225D-41F0-906E-17C74D49EEE6}" type="datetimeFigureOut">
              <a:rPr lang="en-US" smtClean="0"/>
              <a:t>12/4/2023</a:t>
            </a:fld>
            <a:endParaRPr lang="en-US"/>
          </a:p>
        </p:txBody>
      </p:sp>
      <p:sp>
        <p:nvSpPr>
          <p:cNvPr id="4" name="Footer Placeholder 3">
            <a:extLst>
              <a:ext uri="{FF2B5EF4-FFF2-40B4-BE49-F238E27FC236}">
                <a16:creationId xmlns:a16="http://schemas.microsoft.com/office/drawing/2014/main" id="{9902B0E6-A609-A13B-FC03-1CB19BF1F6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00F8C0-8670-1A47-C688-65494C9B3F7D}"/>
              </a:ext>
            </a:extLst>
          </p:cNvPr>
          <p:cNvSpPr>
            <a:spLocks noGrp="1"/>
          </p:cNvSpPr>
          <p:nvPr>
            <p:ph type="sldNum" sz="quarter" idx="12"/>
          </p:nvPr>
        </p:nvSpPr>
        <p:spPr/>
        <p:txBody>
          <a:bodyPr/>
          <a:lstStyle/>
          <a:p>
            <a:fld id="{ECBA045C-8E93-4006-B0BA-DD9FD0554215}" type="slidenum">
              <a:rPr lang="en-US" smtClean="0"/>
              <a:t>‹#›</a:t>
            </a:fld>
            <a:endParaRPr lang="en-US"/>
          </a:p>
        </p:txBody>
      </p:sp>
    </p:spTree>
    <p:extLst>
      <p:ext uri="{BB962C8B-B14F-4D97-AF65-F5344CB8AC3E}">
        <p14:creationId xmlns:p14="http://schemas.microsoft.com/office/powerpoint/2010/main" val="2749883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717494-E315-E83F-5658-B5DB38D19CC3}"/>
              </a:ext>
            </a:extLst>
          </p:cNvPr>
          <p:cNvSpPr>
            <a:spLocks noGrp="1"/>
          </p:cNvSpPr>
          <p:nvPr>
            <p:ph type="dt" sz="half" idx="10"/>
          </p:nvPr>
        </p:nvSpPr>
        <p:spPr/>
        <p:txBody>
          <a:bodyPr/>
          <a:lstStyle/>
          <a:p>
            <a:fld id="{E5452977-225D-41F0-906E-17C74D49EEE6}" type="datetimeFigureOut">
              <a:rPr lang="en-US" smtClean="0"/>
              <a:t>12/4/2023</a:t>
            </a:fld>
            <a:endParaRPr lang="en-US"/>
          </a:p>
        </p:txBody>
      </p:sp>
      <p:sp>
        <p:nvSpPr>
          <p:cNvPr id="3" name="Footer Placeholder 2">
            <a:extLst>
              <a:ext uri="{FF2B5EF4-FFF2-40B4-BE49-F238E27FC236}">
                <a16:creationId xmlns:a16="http://schemas.microsoft.com/office/drawing/2014/main" id="{A0B020C3-E6B7-6F02-98FE-740C4901B6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ED6EB3-A692-59C9-2465-2021EC47B08F}"/>
              </a:ext>
            </a:extLst>
          </p:cNvPr>
          <p:cNvSpPr>
            <a:spLocks noGrp="1"/>
          </p:cNvSpPr>
          <p:nvPr>
            <p:ph type="sldNum" sz="quarter" idx="12"/>
          </p:nvPr>
        </p:nvSpPr>
        <p:spPr/>
        <p:txBody>
          <a:bodyPr/>
          <a:lstStyle/>
          <a:p>
            <a:fld id="{ECBA045C-8E93-4006-B0BA-DD9FD0554215}" type="slidenum">
              <a:rPr lang="en-US" smtClean="0"/>
              <a:t>‹#›</a:t>
            </a:fld>
            <a:endParaRPr lang="en-US"/>
          </a:p>
        </p:txBody>
      </p:sp>
    </p:spTree>
    <p:extLst>
      <p:ext uri="{BB962C8B-B14F-4D97-AF65-F5344CB8AC3E}">
        <p14:creationId xmlns:p14="http://schemas.microsoft.com/office/powerpoint/2010/main" val="1918470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09483-EDCD-2BC5-F138-CCD18F9303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2C8A99-3B4A-6B88-C32A-E526B1912C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0A1B49-DFB3-EB8C-6B50-3EF7B46AC2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A43B04-1EA0-8E45-225F-5D2C98EFA831}"/>
              </a:ext>
            </a:extLst>
          </p:cNvPr>
          <p:cNvSpPr>
            <a:spLocks noGrp="1"/>
          </p:cNvSpPr>
          <p:nvPr>
            <p:ph type="dt" sz="half" idx="10"/>
          </p:nvPr>
        </p:nvSpPr>
        <p:spPr/>
        <p:txBody>
          <a:bodyPr/>
          <a:lstStyle/>
          <a:p>
            <a:fld id="{E5452977-225D-41F0-906E-17C74D49EEE6}" type="datetimeFigureOut">
              <a:rPr lang="en-US" smtClean="0"/>
              <a:t>12/4/2023</a:t>
            </a:fld>
            <a:endParaRPr lang="en-US"/>
          </a:p>
        </p:txBody>
      </p:sp>
      <p:sp>
        <p:nvSpPr>
          <p:cNvPr id="6" name="Footer Placeholder 5">
            <a:extLst>
              <a:ext uri="{FF2B5EF4-FFF2-40B4-BE49-F238E27FC236}">
                <a16:creationId xmlns:a16="http://schemas.microsoft.com/office/drawing/2014/main" id="{6908F9BA-AD37-1A7A-DA43-A86A4826AE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715C86-C7DD-924B-9563-E4885123B149}"/>
              </a:ext>
            </a:extLst>
          </p:cNvPr>
          <p:cNvSpPr>
            <a:spLocks noGrp="1"/>
          </p:cNvSpPr>
          <p:nvPr>
            <p:ph type="sldNum" sz="quarter" idx="12"/>
          </p:nvPr>
        </p:nvSpPr>
        <p:spPr/>
        <p:txBody>
          <a:bodyPr/>
          <a:lstStyle/>
          <a:p>
            <a:fld id="{ECBA045C-8E93-4006-B0BA-DD9FD0554215}" type="slidenum">
              <a:rPr lang="en-US" smtClean="0"/>
              <a:t>‹#›</a:t>
            </a:fld>
            <a:endParaRPr lang="en-US"/>
          </a:p>
        </p:txBody>
      </p:sp>
    </p:spTree>
    <p:extLst>
      <p:ext uri="{BB962C8B-B14F-4D97-AF65-F5344CB8AC3E}">
        <p14:creationId xmlns:p14="http://schemas.microsoft.com/office/powerpoint/2010/main" val="154704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CD014-73EF-7F6E-8CCA-59A7C72B49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30BC02-7C70-095E-266E-2EAA4524E4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BB5707-EE7D-F84F-9EC1-F9BA7998FA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68C985-7E8B-3A86-71ED-9FE9344AEF37}"/>
              </a:ext>
            </a:extLst>
          </p:cNvPr>
          <p:cNvSpPr>
            <a:spLocks noGrp="1"/>
          </p:cNvSpPr>
          <p:nvPr>
            <p:ph type="dt" sz="half" idx="10"/>
          </p:nvPr>
        </p:nvSpPr>
        <p:spPr/>
        <p:txBody>
          <a:bodyPr/>
          <a:lstStyle/>
          <a:p>
            <a:fld id="{E5452977-225D-41F0-906E-17C74D49EEE6}" type="datetimeFigureOut">
              <a:rPr lang="en-US" smtClean="0"/>
              <a:t>12/4/2023</a:t>
            </a:fld>
            <a:endParaRPr lang="en-US"/>
          </a:p>
        </p:txBody>
      </p:sp>
      <p:sp>
        <p:nvSpPr>
          <p:cNvPr id="6" name="Footer Placeholder 5">
            <a:extLst>
              <a:ext uri="{FF2B5EF4-FFF2-40B4-BE49-F238E27FC236}">
                <a16:creationId xmlns:a16="http://schemas.microsoft.com/office/drawing/2014/main" id="{D7A6747B-0474-1F26-0C69-99A3B1CA25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26057-49A9-EF22-949C-F38ED85DDC5A}"/>
              </a:ext>
            </a:extLst>
          </p:cNvPr>
          <p:cNvSpPr>
            <a:spLocks noGrp="1"/>
          </p:cNvSpPr>
          <p:nvPr>
            <p:ph type="sldNum" sz="quarter" idx="12"/>
          </p:nvPr>
        </p:nvSpPr>
        <p:spPr/>
        <p:txBody>
          <a:bodyPr/>
          <a:lstStyle/>
          <a:p>
            <a:fld id="{ECBA045C-8E93-4006-B0BA-DD9FD0554215}" type="slidenum">
              <a:rPr lang="en-US" smtClean="0"/>
              <a:t>‹#›</a:t>
            </a:fld>
            <a:endParaRPr lang="en-US"/>
          </a:p>
        </p:txBody>
      </p:sp>
    </p:spTree>
    <p:extLst>
      <p:ext uri="{BB962C8B-B14F-4D97-AF65-F5344CB8AC3E}">
        <p14:creationId xmlns:p14="http://schemas.microsoft.com/office/powerpoint/2010/main" val="353710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1201F1-23E3-2835-CBC0-A5AB49F14E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EBF869-0A4E-C089-F7BF-972DE59B16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050662-90CB-FF83-FEB0-56FB6634CD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452977-225D-41F0-906E-17C74D49EEE6}" type="datetimeFigureOut">
              <a:rPr lang="en-US" smtClean="0"/>
              <a:t>12/4/2023</a:t>
            </a:fld>
            <a:endParaRPr lang="en-US"/>
          </a:p>
        </p:txBody>
      </p:sp>
      <p:sp>
        <p:nvSpPr>
          <p:cNvPr id="5" name="Footer Placeholder 4">
            <a:extLst>
              <a:ext uri="{FF2B5EF4-FFF2-40B4-BE49-F238E27FC236}">
                <a16:creationId xmlns:a16="http://schemas.microsoft.com/office/drawing/2014/main" id="{822F8631-8DB7-9F87-C22E-EC073AFE8D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0E4F16-67B5-C705-E014-80D867671D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A045C-8E93-4006-B0BA-DD9FD0554215}" type="slidenum">
              <a:rPr lang="en-US" smtClean="0"/>
              <a:t>‹#›</a:t>
            </a:fld>
            <a:endParaRPr lang="en-US"/>
          </a:p>
        </p:txBody>
      </p:sp>
    </p:spTree>
    <p:extLst>
      <p:ext uri="{BB962C8B-B14F-4D97-AF65-F5344CB8AC3E}">
        <p14:creationId xmlns:p14="http://schemas.microsoft.com/office/powerpoint/2010/main" val="151131004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896C72-8611-2F22-E7E0-FCD5C50AADD5}"/>
              </a:ext>
            </a:extLst>
          </p:cNvPr>
          <p:cNvSpPr>
            <a:spLocks noGrp="1"/>
          </p:cNvSpPr>
          <p:nvPr>
            <p:ph type="title"/>
          </p:nvPr>
        </p:nvSpPr>
        <p:spPr>
          <a:xfrm>
            <a:off x="838200" y="2003613"/>
            <a:ext cx="10515600" cy="2716306"/>
          </a:xfrm>
        </p:spPr>
        <p:txBody>
          <a:bodyPr/>
          <a:lstStyle/>
          <a:p>
            <a:pPr algn="ctr"/>
            <a:r>
              <a:rPr lang="en-US" b="1" i="0" dirty="0">
                <a:effectLst/>
                <a:latin typeface="Söhne"/>
              </a:rPr>
              <a:t>Telecom Churn Analysis</a:t>
            </a:r>
            <a:br>
              <a:rPr lang="en-US" b="1" i="0" dirty="0">
                <a:effectLst/>
                <a:latin typeface="Söhne"/>
              </a:rPr>
            </a:br>
            <a:r>
              <a:rPr lang="en-US" b="1" i="0" dirty="0">
                <a:effectLst/>
                <a:latin typeface="Söhne"/>
              </a:rPr>
              <a:t>Case Study</a:t>
            </a:r>
            <a:endParaRPr lang="en-US" dirty="0"/>
          </a:p>
        </p:txBody>
      </p:sp>
    </p:spTree>
    <p:extLst>
      <p:ext uri="{BB962C8B-B14F-4D97-AF65-F5344CB8AC3E}">
        <p14:creationId xmlns:p14="http://schemas.microsoft.com/office/powerpoint/2010/main" val="631153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009297-83CA-61B0-4B9E-0EB7881ADA83}"/>
              </a:ext>
            </a:extLst>
          </p:cNvPr>
          <p:cNvSpPr>
            <a:spLocks noGrp="1"/>
          </p:cNvSpPr>
          <p:nvPr>
            <p:ph type="title"/>
          </p:nvPr>
        </p:nvSpPr>
        <p:spPr/>
        <p:txBody>
          <a:bodyPr/>
          <a:lstStyle/>
          <a:p>
            <a:r>
              <a:rPr lang="en-US" b="1" i="0" dirty="0">
                <a:effectLst/>
                <a:latin typeface="Söhne"/>
              </a:rPr>
              <a:t>Introduction</a:t>
            </a:r>
            <a:endParaRPr lang="en-US" dirty="0"/>
          </a:p>
        </p:txBody>
      </p:sp>
      <p:sp>
        <p:nvSpPr>
          <p:cNvPr id="4" name="Content Placeholder 3">
            <a:extLst>
              <a:ext uri="{FF2B5EF4-FFF2-40B4-BE49-F238E27FC236}">
                <a16:creationId xmlns:a16="http://schemas.microsoft.com/office/drawing/2014/main" id="{DFC9A699-BEED-6006-3627-D45AC117CFC3}"/>
              </a:ext>
            </a:extLst>
          </p:cNvPr>
          <p:cNvSpPr>
            <a:spLocks noGrp="1"/>
          </p:cNvSpPr>
          <p:nvPr>
            <p:ph idx="1"/>
          </p:nvPr>
        </p:nvSpPr>
        <p:spPr>
          <a:xfrm>
            <a:off x="982288" y="1568824"/>
            <a:ext cx="10272900" cy="4924051"/>
          </a:xfrm>
        </p:spPr>
        <p:txBody>
          <a:bodyPr>
            <a:normAutofit/>
          </a:bodyPr>
          <a:lstStyle/>
          <a:p>
            <a:r>
              <a:rPr lang="en-US" dirty="0"/>
              <a:t>In the telecom industry, customers are able to choose from multiple service providers and actively switch from one operator to another. In this highly competitive market, the telecommunications industry experiences an average of 15-25% annual churn rate.</a:t>
            </a:r>
          </a:p>
          <a:p>
            <a:r>
              <a:rPr lang="en-US" dirty="0"/>
              <a:t>There are two main models of payment in the telecom industry - postpaid (customers pay a monthly/annual bill after using the services) and prepaid (customers pay/recharge with a certain amount in advance and then use the services).</a:t>
            </a:r>
          </a:p>
          <a:p>
            <a:r>
              <a:rPr lang="en-US" dirty="0"/>
              <a:t>Thus, churn prediction is usually more critical (and non-trivial) for prepaid customers, and the term ‘churn’ should be defined carefully.</a:t>
            </a:r>
          </a:p>
        </p:txBody>
      </p:sp>
    </p:spTree>
    <p:extLst>
      <p:ext uri="{BB962C8B-B14F-4D97-AF65-F5344CB8AC3E}">
        <p14:creationId xmlns:p14="http://schemas.microsoft.com/office/powerpoint/2010/main" val="3756695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ACEB-5076-6C80-91BE-57C0676B3F97}"/>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98E138D6-4E80-F435-3041-7CC2995C5DC5}"/>
              </a:ext>
            </a:extLst>
          </p:cNvPr>
          <p:cNvSpPr>
            <a:spLocks noGrp="1"/>
          </p:cNvSpPr>
          <p:nvPr>
            <p:ph idx="1"/>
          </p:nvPr>
        </p:nvSpPr>
        <p:spPr/>
        <p:txBody>
          <a:bodyPr/>
          <a:lstStyle/>
          <a:p>
            <a:r>
              <a:rPr lang="en-US" dirty="0"/>
              <a:t>In this presentation, we will walk through the process of analyzing telecom churn data. Churn analysis is crucial for businesses to identify and retain high-value customers. We'll cover the steps from data understanding to preparation, exploration, and modeling.</a:t>
            </a:r>
          </a:p>
          <a:p>
            <a:r>
              <a:rPr lang="en-US" dirty="0"/>
              <a:t>To predict Customer Churn.</a:t>
            </a:r>
          </a:p>
          <a:p>
            <a:r>
              <a:rPr lang="en-US" dirty="0"/>
              <a:t>Highlighting the main variables/factors influencing Customer Churn.</a:t>
            </a:r>
          </a:p>
          <a:p>
            <a:r>
              <a:rPr lang="en-US" dirty="0"/>
              <a:t>Finding out the best model for our business case and providing executive summary.</a:t>
            </a:r>
          </a:p>
        </p:txBody>
      </p:sp>
    </p:spTree>
    <p:extLst>
      <p:ext uri="{BB962C8B-B14F-4D97-AF65-F5344CB8AC3E}">
        <p14:creationId xmlns:p14="http://schemas.microsoft.com/office/powerpoint/2010/main" val="139424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94230-0659-A2E4-1559-7B1972D2A45A}"/>
              </a:ext>
            </a:extLst>
          </p:cNvPr>
          <p:cNvSpPr>
            <a:spLocks noGrp="1"/>
          </p:cNvSpPr>
          <p:nvPr>
            <p:ph type="title"/>
          </p:nvPr>
        </p:nvSpPr>
        <p:spPr/>
        <p:txBody>
          <a:bodyPr/>
          <a:lstStyle/>
          <a:p>
            <a:r>
              <a:rPr lang="en-US" b="1" dirty="0"/>
              <a:t>Dataset Overview</a:t>
            </a:r>
          </a:p>
        </p:txBody>
      </p:sp>
      <p:sp>
        <p:nvSpPr>
          <p:cNvPr id="3" name="Content Placeholder 2">
            <a:extLst>
              <a:ext uri="{FF2B5EF4-FFF2-40B4-BE49-F238E27FC236}">
                <a16:creationId xmlns:a16="http://schemas.microsoft.com/office/drawing/2014/main" id="{A2AB2835-818B-7AF3-7DD7-C2F2D604503F}"/>
              </a:ext>
            </a:extLst>
          </p:cNvPr>
          <p:cNvSpPr>
            <a:spLocks noGrp="1"/>
          </p:cNvSpPr>
          <p:nvPr>
            <p:ph idx="1"/>
          </p:nvPr>
        </p:nvSpPr>
        <p:spPr>
          <a:xfrm>
            <a:off x="838200" y="1690688"/>
            <a:ext cx="10515600" cy="4486275"/>
          </a:xfrm>
        </p:spPr>
        <p:txBody>
          <a:bodyPr>
            <a:normAutofit fontScale="85000" lnSpcReduction="20000"/>
          </a:bodyPr>
          <a:lstStyle/>
          <a:p>
            <a:pPr marL="0" indent="0">
              <a:buNone/>
            </a:pPr>
            <a:r>
              <a:rPr lang="en-US" b="1" dirty="0"/>
              <a:t>Load and Explore the Dataset</a:t>
            </a:r>
          </a:p>
          <a:p>
            <a:r>
              <a:rPr lang="en-US" dirty="0"/>
              <a:t>Load the telecom churn dataset.</a:t>
            </a:r>
          </a:p>
          <a:p>
            <a:r>
              <a:rPr lang="en-US" dirty="0"/>
              <a:t>Check initial and last rows of the data.</a:t>
            </a:r>
          </a:p>
          <a:p>
            <a:r>
              <a:rPr lang="en-US" dirty="0"/>
              <a:t>Examine the columns, data types, and basic statistics.</a:t>
            </a:r>
          </a:p>
          <a:p>
            <a:r>
              <a:rPr lang="en-US" dirty="0"/>
              <a:t>Check for missing values.</a:t>
            </a:r>
          </a:p>
          <a:p>
            <a:pPr marL="0" indent="0">
              <a:buNone/>
            </a:pPr>
            <a:endParaRPr lang="en-US" dirty="0"/>
          </a:p>
          <a:p>
            <a:pPr marL="0" indent="0">
              <a:buNone/>
            </a:pPr>
            <a:r>
              <a:rPr lang="en-US" b="1" dirty="0"/>
              <a:t>Data Cleaning and Imputing Missing Values</a:t>
            </a:r>
          </a:p>
          <a:p>
            <a:r>
              <a:rPr lang="en-US" dirty="0"/>
              <a:t>Identify columns with more than 70% missing values.</a:t>
            </a:r>
          </a:p>
          <a:p>
            <a:r>
              <a:rPr lang="en-US" dirty="0"/>
              <a:t>Impute missing values in recharge-related columns.</a:t>
            </a:r>
          </a:p>
          <a:p>
            <a:r>
              <a:rPr lang="en-US" dirty="0"/>
              <a:t>Drop unnecessary columns.</a:t>
            </a:r>
          </a:p>
          <a:p>
            <a:r>
              <a:rPr lang="en-US" dirty="0"/>
              <a:t>Impute or drop remaining missing values.</a:t>
            </a:r>
          </a:p>
        </p:txBody>
      </p:sp>
    </p:spTree>
    <p:extLst>
      <p:ext uri="{BB962C8B-B14F-4D97-AF65-F5344CB8AC3E}">
        <p14:creationId xmlns:p14="http://schemas.microsoft.com/office/powerpoint/2010/main" val="3978783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95A0F-F3D8-3D92-F0A5-A8B7340F9D13}"/>
              </a:ext>
            </a:extLst>
          </p:cNvPr>
          <p:cNvSpPr>
            <a:spLocks noGrp="1"/>
          </p:cNvSpPr>
          <p:nvPr>
            <p:ph type="title"/>
          </p:nvPr>
        </p:nvSpPr>
        <p:spPr/>
        <p:txBody>
          <a:bodyPr/>
          <a:lstStyle/>
          <a:p>
            <a:r>
              <a:rPr lang="en-US" b="1" i="0" dirty="0">
                <a:effectLst/>
                <a:latin typeface="Söhne"/>
              </a:rPr>
              <a:t>Data Preparation</a:t>
            </a:r>
            <a:endParaRPr lang="en-US" dirty="0"/>
          </a:p>
        </p:txBody>
      </p:sp>
      <p:sp>
        <p:nvSpPr>
          <p:cNvPr id="3" name="Content Placeholder 2">
            <a:extLst>
              <a:ext uri="{FF2B5EF4-FFF2-40B4-BE49-F238E27FC236}">
                <a16:creationId xmlns:a16="http://schemas.microsoft.com/office/drawing/2014/main" id="{9ED1E146-2C9B-9E7C-4869-DDC38331A809}"/>
              </a:ext>
            </a:extLst>
          </p:cNvPr>
          <p:cNvSpPr>
            <a:spLocks noGrp="1"/>
          </p:cNvSpPr>
          <p:nvPr>
            <p:ph idx="1"/>
          </p:nvPr>
        </p:nvSpPr>
        <p:spPr/>
        <p:txBody>
          <a:bodyPr>
            <a:normAutofit lnSpcReduction="10000"/>
          </a:bodyPr>
          <a:lstStyle/>
          <a:p>
            <a:pPr marL="0" indent="0" algn="l">
              <a:buNone/>
            </a:pPr>
            <a:r>
              <a:rPr lang="en-US" b="1" i="0" dirty="0">
                <a:effectLst/>
                <a:latin typeface="Söhne"/>
              </a:rPr>
              <a:t>Feature Engineering</a:t>
            </a:r>
          </a:p>
          <a:p>
            <a:pPr algn="l">
              <a:buFont typeface="Arial" panose="020B0604020202020204" pitchFamily="34" charset="0"/>
              <a:buChar char="•"/>
            </a:pPr>
            <a:r>
              <a:rPr lang="en-US" b="0" i="0" dirty="0">
                <a:effectLst/>
                <a:latin typeface="Söhne"/>
              </a:rPr>
              <a:t>Create new variables like 'tenure' and derive insights.</a:t>
            </a:r>
          </a:p>
          <a:p>
            <a:pPr algn="l">
              <a:buFont typeface="Arial" panose="020B0604020202020204" pitchFamily="34" charset="0"/>
              <a:buChar char="•"/>
            </a:pPr>
            <a:r>
              <a:rPr lang="en-US" b="0" i="0" dirty="0">
                <a:effectLst/>
                <a:latin typeface="Söhne"/>
              </a:rPr>
              <a:t>Visualize the distribution of the 'tenure' variable.</a:t>
            </a:r>
          </a:p>
          <a:p>
            <a:pPr marL="0" indent="0" algn="l">
              <a:buNone/>
            </a:pPr>
            <a:r>
              <a:rPr lang="en-US" b="1" i="0" dirty="0">
                <a:effectLst/>
                <a:latin typeface="Söhne"/>
              </a:rPr>
              <a:t>Exploratory Data Analysis (EDA)</a:t>
            </a:r>
          </a:p>
          <a:p>
            <a:pPr algn="l">
              <a:buFont typeface="Arial" panose="020B0604020202020204" pitchFamily="34" charset="0"/>
              <a:buChar char="•"/>
            </a:pPr>
            <a:r>
              <a:rPr lang="en-US" b="0" i="0" dirty="0">
                <a:effectLst/>
                <a:latin typeface="Söhne"/>
              </a:rPr>
              <a:t>Explore the relationship between tenure and churn.</a:t>
            </a:r>
          </a:p>
          <a:p>
            <a:pPr algn="l">
              <a:buFont typeface="Arial" panose="020B0604020202020204" pitchFamily="34" charset="0"/>
              <a:buChar char="•"/>
            </a:pPr>
            <a:r>
              <a:rPr lang="en-US" b="0" i="0" dirty="0">
                <a:effectLst/>
                <a:latin typeface="Söhne"/>
              </a:rPr>
              <a:t>Examine the correlation between variables using a heatmap.</a:t>
            </a:r>
          </a:p>
          <a:p>
            <a:pPr marL="0" indent="0" algn="l">
              <a:buNone/>
            </a:pPr>
            <a:r>
              <a:rPr lang="en-US" b="1" i="0" dirty="0">
                <a:effectLst/>
                <a:latin typeface="Söhne"/>
              </a:rPr>
              <a:t>Feature Selection</a:t>
            </a:r>
          </a:p>
          <a:p>
            <a:pPr algn="l">
              <a:buFont typeface="Arial" panose="020B0604020202020204" pitchFamily="34" charset="0"/>
              <a:buChar char="•"/>
            </a:pPr>
            <a:r>
              <a:rPr lang="en-US" b="0" i="0" dirty="0">
                <a:effectLst/>
                <a:latin typeface="Söhne"/>
              </a:rPr>
              <a:t>Drop highly correlated variables.</a:t>
            </a:r>
          </a:p>
          <a:p>
            <a:pPr algn="l">
              <a:buFont typeface="Arial" panose="020B0604020202020204" pitchFamily="34" charset="0"/>
              <a:buChar char="•"/>
            </a:pPr>
            <a:r>
              <a:rPr lang="en-US" b="0" i="0" dirty="0">
                <a:effectLst/>
                <a:latin typeface="Söhne"/>
              </a:rPr>
              <a:t>Visualize the correlation of features with the target variable (churn).</a:t>
            </a:r>
          </a:p>
        </p:txBody>
      </p:sp>
    </p:spTree>
    <p:extLst>
      <p:ext uri="{BB962C8B-B14F-4D97-AF65-F5344CB8AC3E}">
        <p14:creationId xmlns:p14="http://schemas.microsoft.com/office/powerpoint/2010/main" val="250718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73665A-A210-CB2F-62A9-5F066BEB98D2}"/>
              </a:ext>
            </a:extLst>
          </p:cNvPr>
          <p:cNvPicPr>
            <a:picLocks noChangeAspect="1"/>
          </p:cNvPicPr>
          <p:nvPr/>
        </p:nvPicPr>
        <p:blipFill>
          <a:blip r:embed="rId2"/>
          <a:stretch>
            <a:fillRect/>
          </a:stretch>
        </p:blipFill>
        <p:spPr>
          <a:xfrm>
            <a:off x="6560820" y="1143000"/>
            <a:ext cx="5200971" cy="4572000"/>
          </a:xfrm>
          <a:prstGeom prst="rect">
            <a:avLst/>
          </a:prstGeom>
        </p:spPr>
      </p:pic>
      <p:sp>
        <p:nvSpPr>
          <p:cNvPr id="6" name="TextBox 5">
            <a:extLst>
              <a:ext uri="{FF2B5EF4-FFF2-40B4-BE49-F238E27FC236}">
                <a16:creationId xmlns:a16="http://schemas.microsoft.com/office/drawing/2014/main" id="{F96A34F1-8602-40BF-FD83-88981F62A65C}"/>
              </a:ext>
            </a:extLst>
          </p:cNvPr>
          <p:cNvSpPr txBox="1"/>
          <p:nvPr/>
        </p:nvSpPr>
        <p:spPr>
          <a:xfrm>
            <a:off x="430209" y="2441986"/>
            <a:ext cx="5920740" cy="1477328"/>
          </a:xfrm>
          <a:prstGeom prst="rect">
            <a:avLst/>
          </a:prstGeom>
          <a:noFill/>
        </p:spPr>
        <p:txBody>
          <a:bodyPr wrap="square" rtlCol="0">
            <a:spAutoFit/>
          </a:bodyPr>
          <a:lstStyle/>
          <a:p>
            <a:r>
              <a:rPr lang="en-US" b="1" dirty="0"/>
              <a:t>Churn/Non-Churn Percentage:</a:t>
            </a:r>
          </a:p>
          <a:p>
            <a:endParaRPr lang="en-US" b="1" dirty="0"/>
          </a:p>
          <a:p>
            <a:endParaRPr lang="en-US" b="1" dirty="0"/>
          </a:p>
          <a:p>
            <a:r>
              <a:rPr lang="en-US" b="0" i="1" dirty="0">
                <a:solidFill>
                  <a:srgbClr val="000000"/>
                </a:solidFill>
                <a:effectLst/>
                <a:latin typeface="Helvetica Neue"/>
              </a:rPr>
              <a:t>As we can see that 97% of the customers do not churn, there is a possibility of class imbalance</a:t>
            </a:r>
            <a:endParaRPr lang="en-US" b="1" dirty="0"/>
          </a:p>
        </p:txBody>
      </p:sp>
    </p:spTree>
    <p:extLst>
      <p:ext uri="{BB962C8B-B14F-4D97-AF65-F5344CB8AC3E}">
        <p14:creationId xmlns:p14="http://schemas.microsoft.com/office/powerpoint/2010/main" val="676915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487540-7013-4D82-F537-11057FD63166}"/>
              </a:ext>
            </a:extLst>
          </p:cNvPr>
          <p:cNvPicPr>
            <a:picLocks noChangeAspect="1"/>
          </p:cNvPicPr>
          <p:nvPr/>
        </p:nvPicPr>
        <p:blipFill>
          <a:blip r:embed="rId2"/>
          <a:stretch>
            <a:fillRect/>
          </a:stretch>
        </p:blipFill>
        <p:spPr>
          <a:xfrm>
            <a:off x="1546412" y="524435"/>
            <a:ext cx="9493623" cy="5688106"/>
          </a:xfrm>
          <a:prstGeom prst="rect">
            <a:avLst/>
          </a:prstGeom>
        </p:spPr>
      </p:pic>
    </p:spTree>
    <p:extLst>
      <p:ext uri="{BB962C8B-B14F-4D97-AF65-F5344CB8AC3E}">
        <p14:creationId xmlns:p14="http://schemas.microsoft.com/office/powerpoint/2010/main" val="2211884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F4FA22-83DB-F5B3-0D3F-76F061079800}"/>
              </a:ext>
            </a:extLst>
          </p:cNvPr>
          <p:cNvPicPr>
            <a:picLocks noChangeAspect="1"/>
          </p:cNvPicPr>
          <p:nvPr/>
        </p:nvPicPr>
        <p:blipFill>
          <a:blip r:embed="rId2"/>
          <a:stretch>
            <a:fillRect/>
          </a:stretch>
        </p:blipFill>
        <p:spPr>
          <a:xfrm>
            <a:off x="1904415" y="1047417"/>
            <a:ext cx="8383170" cy="4763165"/>
          </a:xfrm>
          <a:prstGeom prst="rect">
            <a:avLst/>
          </a:prstGeom>
        </p:spPr>
      </p:pic>
      <p:sp>
        <p:nvSpPr>
          <p:cNvPr id="4" name="TextBox 3">
            <a:extLst>
              <a:ext uri="{FF2B5EF4-FFF2-40B4-BE49-F238E27FC236}">
                <a16:creationId xmlns:a16="http://schemas.microsoft.com/office/drawing/2014/main" id="{BA6915DC-4D6A-206D-BAD1-CC8D1877F901}"/>
              </a:ext>
            </a:extLst>
          </p:cNvPr>
          <p:cNvSpPr txBox="1"/>
          <p:nvPr/>
        </p:nvSpPr>
        <p:spPr>
          <a:xfrm>
            <a:off x="1290918" y="363071"/>
            <a:ext cx="4558553" cy="369332"/>
          </a:xfrm>
          <a:prstGeom prst="rect">
            <a:avLst/>
          </a:prstGeom>
          <a:noFill/>
        </p:spPr>
        <p:txBody>
          <a:bodyPr wrap="square" rtlCol="0">
            <a:spAutoFit/>
          </a:bodyPr>
          <a:lstStyle/>
          <a:p>
            <a:r>
              <a:rPr lang="en-US" b="1" dirty="0"/>
              <a:t>Plotting a bar plot for tenure range:</a:t>
            </a:r>
          </a:p>
        </p:txBody>
      </p:sp>
    </p:spTree>
    <p:extLst>
      <p:ext uri="{BB962C8B-B14F-4D97-AF65-F5344CB8AC3E}">
        <p14:creationId xmlns:p14="http://schemas.microsoft.com/office/powerpoint/2010/main" val="3447361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94415-D242-6712-8A94-2F60719E4A03}"/>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A35B1D5C-9C80-5A8C-E372-2CCE4C714F2F}"/>
              </a:ext>
            </a:extLst>
          </p:cNvPr>
          <p:cNvSpPr>
            <a:spLocks noGrp="1"/>
          </p:cNvSpPr>
          <p:nvPr>
            <p:ph idx="1"/>
          </p:nvPr>
        </p:nvSpPr>
        <p:spPr/>
        <p:txBody>
          <a:bodyPr/>
          <a:lstStyle/>
          <a:p>
            <a:r>
              <a:rPr lang="en-US" dirty="0"/>
              <a:t>The presentation covers the entire process from understanding and cleaning the data to preparing it for modeling.</a:t>
            </a:r>
          </a:p>
          <a:p>
            <a:r>
              <a:rPr lang="en-US" dirty="0"/>
              <a:t>Feature engineering, EDA, and feature selection are essential steps in building an effective predictive model.</a:t>
            </a:r>
          </a:p>
          <a:p>
            <a:r>
              <a:rPr lang="en-US" dirty="0"/>
              <a:t>The dataset is now ready for training machine learning models to predict customer churn.</a:t>
            </a:r>
          </a:p>
        </p:txBody>
      </p:sp>
    </p:spTree>
    <p:extLst>
      <p:ext uri="{BB962C8B-B14F-4D97-AF65-F5344CB8AC3E}">
        <p14:creationId xmlns:p14="http://schemas.microsoft.com/office/powerpoint/2010/main" val="502618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TotalTime>
  <Words>418</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Helvetica Neue</vt:lpstr>
      <vt:lpstr>Söhne</vt:lpstr>
      <vt:lpstr>Office Theme</vt:lpstr>
      <vt:lpstr>Telecom Churn Analysis Case Study</vt:lpstr>
      <vt:lpstr>Introduction</vt:lpstr>
      <vt:lpstr>Objectives</vt:lpstr>
      <vt:lpstr>Dataset Overview</vt:lpstr>
      <vt:lpstr>Data Preparation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Analysis Case Study</dc:title>
  <dc:creator>Ragini Sahu</dc:creator>
  <cp:lastModifiedBy>Ragini Sahu</cp:lastModifiedBy>
  <cp:revision>1</cp:revision>
  <dcterms:created xsi:type="dcterms:W3CDTF">2023-12-04T12:53:36Z</dcterms:created>
  <dcterms:modified xsi:type="dcterms:W3CDTF">2023-12-04T13:23:41Z</dcterms:modified>
</cp:coreProperties>
</file>