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Lst>
  <p:sldSz cx="18288000" cy="10287000"/>
  <p:notesSz cx="6858000" cy="9144000"/>
  <p:embeddedFontLst>
    <p:embeddedFont>
      <p:font typeface="Calibri" panose="020F050202020403020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02800" y="3435650"/>
            <a:ext cx="12282402" cy="955150"/>
          </a:xfrm>
          <a:custGeom>
            <a:avLst/>
            <a:gdLst/>
            <a:ahLst/>
            <a:cxnLst/>
            <a:rect l="l" t="t" r="r" b="b"/>
            <a:pathLst>
              <a:path w="12282402" h="955150">
                <a:moveTo>
                  <a:pt x="0" y="0"/>
                </a:moveTo>
                <a:lnTo>
                  <a:pt x="12282402" y="0"/>
                </a:lnTo>
                <a:lnTo>
                  <a:pt x="12282402" y="955150"/>
                </a:lnTo>
                <a:lnTo>
                  <a:pt x="0" y="955150"/>
                </a:lnTo>
                <a:lnTo>
                  <a:pt x="0" y="0"/>
                </a:lnTo>
                <a:close/>
              </a:path>
            </a:pathLst>
          </a:custGeom>
          <a:blipFill>
            <a:blip r:embed="rId1"/>
            <a:stretch>
              <a:fillRect/>
            </a:stretch>
          </a:blipFill>
        </p:spPr>
      </p:sp>
      <p:sp>
        <p:nvSpPr>
          <p:cNvPr id="3" name="TextBox 3"/>
          <p:cNvSpPr txBox="1"/>
          <p:nvPr/>
        </p:nvSpPr>
        <p:spPr>
          <a:xfrm>
            <a:off x="4724550" y="5219685"/>
            <a:ext cx="8934150" cy="553720"/>
          </a:xfrm>
          <a:prstGeom prst="rect">
            <a:avLst/>
          </a:prstGeom>
        </p:spPr>
        <p:txBody>
          <a:bodyPr lIns="0" tIns="0" rIns="0" bIns="0" rtlCol="0" anchor="t">
            <a:spAutoFit/>
          </a:bodyPr>
          <a:lstStyle/>
          <a:p>
            <a:pPr algn="ctr">
              <a:lnSpc>
                <a:spcPts val="4320"/>
              </a:lnSpc>
            </a:pPr>
            <a:r>
              <a:rPr lang="en-US" sz="3600" b="1">
                <a:solidFill>
                  <a:srgbClr val="595959"/>
                </a:solidFill>
                <a:latin typeface="Arial" panose="020B0604020202020204"/>
                <a:ea typeface="Arial" panose="020B0604020202020204"/>
                <a:cs typeface="Arial" panose="020B0604020202020204"/>
                <a:sym typeface="Arial" panose="020B0604020202020204"/>
              </a:rPr>
              <a:t>TECH MARVELS</a:t>
            </a:r>
            <a:endParaRPr lang="en-US" sz="3600" b="1">
              <a:solidFill>
                <a:srgbClr val="595959"/>
              </a:solidFill>
              <a:latin typeface="Arial" panose="020B0604020202020204"/>
              <a:ea typeface="Arial" panose="020B0604020202020204"/>
              <a:cs typeface="Arial" panose="020B0604020202020204"/>
              <a:sym typeface="Arial" panose="020B0604020202020204"/>
            </a:endParaRPr>
          </a:p>
        </p:txBody>
      </p:sp>
      <p:sp>
        <p:nvSpPr>
          <p:cNvPr id="4" name="TextBox 4"/>
          <p:cNvSpPr txBox="1"/>
          <p:nvPr/>
        </p:nvSpPr>
        <p:spPr>
          <a:xfrm>
            <a:off x="4676925" y="6082125"/>
            <a:ext cx="8934150" cy="1704975"/>
          </a:xfrm>
          <a:prstGeom prst="rect">
            <a:avLst/>
          </a:prstGeom>
        </p:spPr>
        <p:txBody>
          <a:bodyPr lIns="0" tIns="0" rIns="0" bIns="0" rtlCol="0" anchor="t">
            <a:spAutoFit/>
          </a:bodyPr>
          <a:lstStyle/>
          <a:p>
            <a:pPr algn="ctr">
              <a:lnSpc>
                <a:spcPts val="4320"/>
              </a:lnSpc>
            </a:pPr>
            <a:r>
              <a:rPr lang="en-US" sz="3600">
                <a:solidFill>
                  <a:srgbClr val="595959"/>
                </a:solidFill>
                <a:latin typeface="Arial" panose="020B0604020202020204"/>
                <a:ea typeface="Arial" panose="020B0604020202020204"/>
                <a:cs typeface="Arial" panose="020B0604020202020204"/>
                <a:sym typeface="Arial" panose="020B0604020202020204"/>
              </a:rPr>
              <a:t>Nilesh .B. Rajput</a:t>
            </a:r>
            <a:endParaRPr lang="en-US" sz="3600">
              <a:solidFill>
                <a:srgbClr val="595959"/>
              </a:solidFill>
              <a:latin typeface="Arial" panose="020B0604020202020204"/>
              <a:ea typeface="Arial" panose="020B0604020202020204"/>
              <a:cs typeface="Arial" panose="020B0604020202020204"/>
              <a:sym typeface="Arial" panose="020B0604020202020204"/>
            </a:endParaRPr>
          </a:p>
          <a:p>
            <a:pPr algn="ctr">
              <a:lnSpc>
                <a:spcPts val="4320"/>
              </a:lnSpc>
            </a:pPr>
            <a:r>
              <a:rPr lang="en-US" sz="3600">
                <a:solidFill>
                  <a:srgbClr val="595959"/>
                </a:solidFill>
                <a:latin typeface="Arial" panose="020B0604020202020204"/>
                <a:ea typeface="Arial" panose="020B0604020202020204"/>
                <a:cs typeface="Arial" panose="020B0604020202020204"/>
                <a:sym typeface="Arial" panose="020B0604020202020204"/>
              </a:rPr>
              <a:t>Tulashi .G. Sabat</a:t>
            </a:r>
            <a:endParaRPr lang="en-US" sz="3600">
              <a:solidFill>
                <a:srgbClr val="595959"/>
              </a:solidFill>
              <a:latin typeface="Arial" panose="020B0604020202020204"/>
              <a:ea typeface="Arial" panose="020B0604020202020204"/>
              <a:cs typeface="Arial" panose="020B0604020202020204"/>
              <a:sym typeface="Arial" panose="020B0604020202020204"/>
            </a:endParaRPr>
          </a:p>
          <a:p>
            <a:pPr algn="ctr">
              <a:lnSpc>
                <a:spcPts val="4320"/>
              </a:lnSpc>
            </a:pPr>
            <a:r>
              <a:rPr lang="en-US" sz="3600">
                <a:solidFill>
                  <a:srgbClr val="595959"/>
                </a:solidFill>
                <a:latin typeface="Arial" panose="020B0604020202020204"/>
                <a:ea typeface="Arial" panose="020B0604020202020204"/>
                <a:cs typeface="Arial" panose="020B0604020202020204"/>
                <a:sym typeface="Arial" panose="020B0604020202020204"/>
              </a:rPr>
              <a:t>Ragini .J. Singh</a:t>
            </a:r>
            <a:endParaRPr lang="en-US" sz="3600">
              <a:solidFill>
                <a:srgbClr val="59595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48000" y="9044400"/>
            <a:ext cx="4637652" cy="360650"/>
          </a:xfrm>
          <a:custGeom>
            <a:avLst/>
            <a:gdLst/>
            <a:ahLst/>
            <a:cxnLst/>
            <a:rect l="l" t="t" r="r" b="b"/>
            <a:pathLst>
              <a:path w="4637652" h="360650">
                <a:moveTo>
                  <a:pt x="0" y="0"/>
                </a:moveTo>
                <a:lnTo>
                  <a:pt x="4637652" y="0"/>
                </a:lnTo>
                <a:lnTo>
                  <a:pt x="4637652" y="360650"/>
                </a:lnTo>
                <a:lnTo>
                  <a:pt x="0" y="360650"/>
                </a:lnTo>
                <a:lnTo>
                  <a:pt x="0" y="0"/>
                </a:lnTo>
                <a:close/>
              </a:path>
            </a:pathLst>
          </a:custGeom>
          <a:blipFill>
            <a:blip r:embed="rId1"/>
            <a:stretch>
              <a:fillRect/>
            </a:stretch>
          </a:blipFill>
        </p:spPr>
      </p:sp>
      <p:sp>
        <p:nvSpPr>
          <p:cNvPr id="3" name="TextBox 3"/>
          <p:cNvSpPr txBox="1"/>
          <p:nvPr/>
        </p:nvSpPr>
        <p:spPr>
          <a:xfrm>
            <a:off x="1028700" y="1409436"/>
            <a:ext cx="16230600" cy="7329170"/>
          </a:xfrm>
          <a:prstGeom prst="rect">
            <a:avLst/>
          </a:prstGeom>
        </p:spPr>
        <p:txBody>
          <a:bodyPr lIns="0" tIns="0" rIns="0" bIns="0" rtlCol="0" anchor="t">
            <a:spAutoFit/>
          </a:bodyPr>
          <a:lstStyle/>
          <a:p>
            <a:pPr algn="ctr">
              <a:lnSpc>
                <a:spcPts val="5715"/>
              </a:lnSpc>
            </a:pPr>
            <a:r>
              <a:rPr lang="en-US" sz="4765" b="1">
                <a:solidFill>
                  <a:srgbClr val="595959"/>
                </a:solidFill>
                <a:latin typeface="Arial" panose="020B0604020202020204"/>
                <a:ea typeface="Arial" panose="020B0604020202020204"/>
                <a:cs typeface="Arial" panose="020B0604020202020204"/>
                <a:sym typeface="Arial" panose="020B0604020202020204"/>
              </a:rPr>
              <a:t>PROBLEM STATEMENT</a:t>
            </a:r>
            <a:endParaRPr lang="en-US" sz="4765" b="1">
              <a:solidFill>
                <a:srgbClr val="595959"/>
              </a:solidFill>
              <a:latin typeface="Arial" panose="020B0604020202020204"/>
              <a:ea typeface="Arial" panose="020B0604020202020204"/>
              <a:cs typeface="Arial" panose="020B0604020202020204"/>
              <a:sym typeface="Arial" panose="020B0604020202020204"/>
            </a:endParaRPr>
          </a:p>
          <a:p>
            <a:pPr algn="ctr">
              <a:lnSpc>
                <a:spcPts val="5715"/>
              </a:lnSpc>
            </a:pPr>
            <a:endParaRPr lang="en-US" sz="4765" b="1">
              <a:solidFill>
                <a:srgbClr val="595959"/>
              </a:solidFill>
              <a:latin typeface="Arial" panose="020B0604020202020204"/>
              <a:ea typeface="Arial" panose="020B0604020202020204"/>
              <a:cs typeface="Arial" panose="020B0604020202020204"/>
              <a:sym typeface="Arial" panose="020B0604020202020204"/>
            </a:endParaRPr>
          </a:p>
          <a:p>
            <a:pPr algn="ctr">
              <a:lnSpc>
                <a:spcPts val="5715"/>
              </a:lnSpc>
            </a:pPr>
            <a:r>
              <a:rPr lang="en-US" sz="4765">
                <a:solidFill>
                  <a:srgbClr val="595959"/>
                </a:solidFill>
                <a:latin typeface="Arial" panose="020B0604020202020204"/>
                <a:ea typeface="Arial" panose="020B0604020202020204"/>
                <a:cs typeface="Arial" panose="020B0604020202020204"/>
                <a:sym typeface="Arial" panose="020B0604020202020204"/>
              </a:rPr>
              <a:t>To face challenges by students in finding personalized academic and career guidance due to existing platforms lacking integration. Without individualized advice, students can feel overwhelmed by available information, complicating course and career choices. This highlights the need for a solution offering targeted mentorship, tailored course recommendations, and AI-driven career pathways aligned with individual goals and interests.</a:t>
            </a:r>
            <a:endParaRPr lang="en-US" sz="4765">
              <a:solidFill>
                <a:srgbClr val="59595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48000" y="9044400"/>
            <a:ext cx="4637652" cy="360650"/>
          </a:xfrm>
          <a:custGeom>
            <a:avLst/>
            <a:gdLst/>
            <a:ahLst/>
            <a:cxnLst/>
            <a:rect l="l" t="t" r="r" b="b"/>
            <a:pathLst>
              <a:path w="4637652" h="360650">
                <a:moveTo>
                  <a:pt x="0" y="0"/>
                </a:moveTo>
                <a:lnTo>
                  <a:pt x="4637652" y="0"/>
                </a:lnTo>
                <a:lnTo>
                  <a:pt x="4637652" y="360650"/>
                </a:lnTo>
                <a:lnTo>
                  <a:pt x="0" y="360650"/>
                </a:lnTo>
                <a:lnTo>
                  <a:pt x="0" y="0"/>
                </a:lnTo>
                <a:close/>
              </a:path>
            </a:pathLst>
          </a:custGeom>
          <a:blipFill>
            <a:blip r:embed="rId1"/>
            <a:stretch>
              <a:fillRect/>
            </a:stretch>
          </a:blipFill>
        </p:spPr>
      </p:sp>
      <p:sp>
        <p:nvSpPr>
          <p:cNvPr id="3" name="Freeform 3"/>
          <p:cNvSpPr/>
          <p:nvPr/>
        </p:nvSpPr>
        <p:spPr>
          <a:xfrm>
            <a:off x="5138937" y="661693"/>
            <a:ext cx="8566487" cy="8015700"/>
          </a:xfrm>
          <a:custGeom>
            <a:avLst/>
            <a:gdLst/>
            <a:ahLst/>
            <a:cxnLst/>
            <a:rect l="l" t="t" r="r" b="b"/>
            <a:pathLst>
              <a:path w="8566487" h="8015700">
                <a:moveTo>
                  <a:pt x="0" y="0"/>
                </a:moveTo>
                <a:lnTo>
                  <a:pt x="8566487" y="0"/>
                </a:lnTo>
                <a:lnTo>
                  <a:pt x="8566487" y="8015700"/>
                </a:lnTo>
                <a:lnTo>
                  <a:pt x="0" y="8015700"/>
                </a:lnTo>
                <a:lnTo>
                  <a:pt x="0" y="0"/>
                </a:lnTo>
                <a:close/>
              </a:path>
            </a:pathLst>
          </a:custGeom>
          <a:blipFill>
            <a:blip r:embed="rId2"/>
            <a:stretch>
              <a:fillRect t="-22548" b="-19473"/>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948000" y="9044400"/>
            <a:ext cx="4637652" cy="360650"/>
          </a:xfrm>
          <a:custGeom>
            <a:avLst/>
            <a:gdLst/>
            <a:ahLst/>
            <a:cxnLst/>
            <a:rect l="l" t="t" r="r" b="b"/>
            <a:pathLst>
              <a:path w="4637652" h="360650">
                <a:moveTo>
                  <a:pt x="0" y="0"/>
                </a:moveTo>
                <a:lnTo>
                  <a:pt x="4637652" y="0"/>
                </a:lnTo>
                <a:lnTo>
                  <a:pt x="4637652" y="360650"/>
                </a:lnTo>
                <a:lnTo>
                  <a:pt x="0" y="360650"/>
                </a:lnTo>
                <a:lnTo>
                  <a:pt x="0" y="0"/>
                </a:lnTo>
                <a:close/>
              </a:path>
            </a:pathLst>
          </a:custGeom>
          <a:blipFill>
            <a:blip r:embed="rId1"/>
            <a:stretch>
              <a:fillRect/>
            </a:stretch>
          </a:blipFill>
        </p:spPr>
      </p:sp>
      <p:sp>
        <p:nvSpPr>
          <p:cNvPr id="3" name="TextBox 3"/>
          <p:cNvSpPr txBox="1"/>
          <p:nvPr/>
        </p:nvSpPr>
        <p:spPr>
          <a:xfrm>
            <a:off x="838219" y="1028814"/>
            <a:ext cx="16556952" cy="7841615"/>
          </a:xfrm>
          <a:prstGeom prst="rect">
            <a:avLst/>
          </a:prstGeom>
        </p:spPr>
        <p:txBody>
          <a:bodyPr lIns="0" tIns="0" rIns="0" bIns="0" rtlCol="0" anchor="t">
            <a:spAutoFit/>
          </a:bodyPr>
          <a:lstStyle/>
          <a:p>
            <a:pPr algn="ctr">
              <a:lnSpc>
                <a:spcPts val="6115"/>
              </a:lnSpc>
            </a:pPr>
            <a:r>
              <a:rPr lang="en-US" sz="5095" b="1">
                <a:solidFill>
                  <a:srgbClr val="595959"/>
                </a:solidFill>
                <a:latin typeface="Arial" panose="020B0604020202020204"/>
                <a:ea typeface="Arial" panose="020B0604020202020204"/>
                <a:cs typeface="Arial" panose="020B0604020202020204"/>
                <a:sym typeface="Arial" panose="020B0604020202020204"/>
              </a:rPr>
              <a:t>Describe your solution</a:t>
            </a:r>
            <a:endParaRPr lang="en-US" sz="5095" b="1">
              <a:solidFill>
                <a:srgbClr val="595959"/>
              </a:solidFill>
              <a:latin typeface="Arial" panose="020B0604020202020204"/>
              <a:ea typeface="Arial" panose="020B0604020202020204"/>
              <a:cs typeface="Arial" panose="020B0604020202020204"/>
              <a:sym typeface="Arial" panose="020B0604020202020204"/>
            </a:endParaRPr>
          </a:p>
          <a:p>
            <a:pPr algn="ctr">
              <a:lnSpc>
                <a:spcPts val="6115"/>
              </a:lnSpc>
            </a:pPr>
            <a:r>
              <a:rPr lang="en-US" sz="5095">
                <a:solidFill>
                  <a:srgbClr val="595959"/>
                </a:solidFill>
                <a:latin typeface="Arial" panose="020B0604020202020204"/>
                <a:ea typeface="Arial" panose="020B0604020202020204"/>
                <a:cs typeface="Arial" panose="020B0604020202020204"/>
                <a:sym typeface="Arial" panose="020B0604020202020204"/>
              </a:rPr>
              <a:t>The app is a React-based platform</a:t>
            </a:r>
            <a:r>
              <a:rPr lang="en-US" sz="5095" b="1">
                <a:solidFill>
                  <a:srgbClr val="595959"/>
                </a:solidFill>
                <a:latin typeface="Arial" panose="020B0604020202020204"/>
                <a:ea typeface="Arial" panose="020B0604020202020204"/>
                <a:cs typeface="Arial" panose="020B0604020202020204"/>
                <a:sym typeface="Arial" panose="020B0604020202020204"/>
              </a:rPr>
              <a:t> </a:t>
            </a:r>
            <a:r>
              <a:rPr lang="en-US" sz="5095">
                <a:solidFill>
                  <a:srgbClr val="595959"/>
                </a:solidFill>
                <a:latin typeface="Arial" panose="020B0604020202020204"/>
                <a:ea typeface="Arial" panose="020B0604020202020204"/>
                <a:cs typeface="Arial" panose="020B0604020202020204"/>
                <a:sym typeface="Arial" panose="020B0604020202020204"/>
              </a:rPr>
              <a:t>where students can connect with mentors, receive tailored course recommendations, and use an AI-powered career pathway generator. Students find mentors suited to their needs, get course suggestions based on their interests, and follow a personalized career roadmap created by AI to achieve their goals. This all-in-one approach simplifies decision-making, providing students with clear guidance for academic and career growth.</a:t>
            </a:r>
            <a:endParaRPr lang="en-US" sz="5095">
              <a:solidFill>
                <a:srgbClr val="595959"/>
              </a:solidFill>
              <a:latin typeface="Arial" panose="020B0604020202020204"/>
              <a:ea typeface="Arial" panose="020B0604020202020204"/>
              <a:cs typeface="Arial" panose="020B0604020202020204"/>
              <a:sym typeface="Arial" panose="020B0604020202020204"/>
            </a:endParaRPr>
          </a:p>
        </p:txBody>
      </p:sp>
      <p:sp>
        <p:nvSpPr>
          <p:cNvPr id="4" name="Freeform 4"/>
          <p:cNvSpPr/>
          <p:nvPr/>
        </p:nvSpPr>
        <p:spPr>
          <a:xfrm>
            <a:off x="12948000" y="9044400"/>
            <a:ext cx="4637652" cy="360650"/>
          </a:xfrm>
          <a:custGeom>
            <a:avLst/>
            <a:gdLst/>
            <a:ahLst/>
            <a:cxnLst/>
            <a:rect l="l" t="t" r="r" b="b"/>
            <a:pathLst>
              <a:path w="4637652" h="360650">
                <a:moveTo>
                  <a:pt x="0" y="0"/>
                </a:moveTo>
                <a:lnTo>
                  <a:pt x="4637652" y="0"/>
                </a:lnTo>
                <a:lnTo>
                  <a:pt x="4637652" y="360650"/>
                </a:lnTo>
                <a:lnTo>
                  <a:pt x="0" y="360650"/>
                </a:lnTo>
                <a:lnTo>
                  <a:pt x="0" y="0"/>
                </a:lnTo>
                <a:close/>
              </a:path>
            </a:pathLst>
          </a:custGeom>
          <a:blipFill>
            <a:blip r:embed="rId1"/>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02800" y="3435650"/>
            <a:ext cx="12282402" cy="955150"/>
          </a:xfrm>
          <a:custGeom>
            <a:avLst/>
            <a:gdLst/>
            <a:ahLst/>
            <a:cxnLst/>
            <a:rect l="l" t="t" r="r" b="b"/>
            <a:pathLst>
              <a:path w="12282402" h="955150">
                <a:moveTo>
                  <a:pt x="0" y="0"/>
                </a:moveTo>
                <a:lnTo>
                  <a:pt x="12282402" y="0"/>
                </a:lnTo>
                <a:lnTo>
                  <a:pt x="12282402" y="955150"/>
                </a:lnTo>
                <a:lnTo>
                  <a:pt x="0" y="955150"/>
                </a:lnTo>
                <a:lnTo>
                  <a:pt x="0" y="0"/>
                </a:lnTo>
                <a:close/>
              </a:path>
            </a:pathLst>
          </a:custGeom>
          <a:blipFill>
            <a:blip r:embed="rId1"/>
            <a:stretch>
              <a:fillRect/>
            </a:stretch>
          </a:blipFill>
        </p:spPr>
      </p:sp>
      <p:sp>
        <p:nvSpPr>
          <p:cNvPr id="3" name="TextBox 3"/>
          <p:cNvSpPr txBox="1"/>
          <p:nvPr/>
        </p:nvSpPr>
        <p:spPr>
          <a:xfrm>
            <a:off x="4676925" y="5158725"/>
            <a:ext cx="8934150" cy="816750"/>
          </a:xfrm>
          <a:prstGeom prst="rect">
            <a:avLst/>
          </a:prstGeom>
        </p:spPr>
        <p:txBody>
          <a:bodyPr lIns="0" tIns="0" rIns="0" bIns="0" rtlCol="0" anchor="t">
            <a:spAutoFit/>
          </a:bodyPr>
          <a:lstStyle/>
          <a:p>
            <a:pPr algn="ctr">
              <a:lnSpc>
                <a:spcPts val="4320"/>
              </a:lnSpc>
            </a:pPr>
            <a:r>
              <a:rPr lang="en-US" sz="3600">
                <a:solidFill>
                  <a:srgbClr val="595959"/>
                </a:solidFill>
                <a:latin typeface="Arial" panose="020B0604020202020204"/>
                <a:ea typeface="Arial" panose="020B0604020202020204"/>
                <a:cs typeface="Arial" panose="020B0604020202020204"/>
                <a:sym typeface="Arial" panose="020B0604020202020204"/>
              </a:rPr>
              <a:t>Thank you</a:t>
            </a:r>
            <a:endParaRPr lang="en-US" sz="3600">
              <a:solidFill>
                <a:srgbClr val="59595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Words>
  <Application>WPS Presentation</Application>
  <PresentationFormat>On-screen Show (4:3)</PresentationFormat>
  <Paragraphs>15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MumbaiHacks Deck Format.pptx</dc:title>
  <dc:creator/>
  <cp:lastModifiedBy>ASUS</cp:lastModifiedBy>
  <cp:revision>2</cp:revision>
  <dcterms:created xsi:type="dcterms:W3CDTF">2006-08-16T00:00:00Z</dcterms:created>
  <dcterms:modified xsi:type="dcterms:W3CDTF">2024-10-26T07:10:53Z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5E75125B9A614CFA90E6596208BB3648</vt:lpwstr>
  </property>
  <property fmtid="{D5CDD505-2E9C-101B-9397-08002B2CF9AE}" pid="3" name="KSOProductBuildVer">
    <vt:lpwstr>1033-11.2.0.11219</vt:lpwstr>
  </property>
</Properties>
</file>