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BA2"/>
    <a:srgbClr val="0070C0"/>
    <a:srgbClr val="3366CC"/>
    <a:srgbClr val="00B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8" autoAdjust="0"/>
    <p:restoredTop sz="96296" autoAdjust="0"/>
  </p:normalViewPr>
  <p:slideViewPr>
    <p:cSldViewPr snapToGrid="0">
      <p:cViewPr>
        <p:scale>
          <a:sx n="25" d="100"/>
          <a:sy n="25" d="100"/>
        </p:scale>
        <p:origin x="1840" y="2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123" d="100"/>
          <a:sy n="123" d="100"/>
        </p:scale>
        <p:origin x="49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a:noFill/>
        </p:spPr>
        <p:txBody>
          <a:bodyPr/>
          <a:lstStyle/>
          <a:p>
            <a:r>
              <a:rPr lang="en-US"/>
              <a:t>Click to edit Master title style</a:t>
            </a:r>
          </a:p>
        </p:txBody>
      </p:sp>
      <p:sp>
        <p:nvSpPr>
          <p:cNvPr id="31" name="Text Placeholder 6"/>
          <p:cNvSpPr>
            <a:spLocks noGrp="1"/>
          </p:cNvSpPr>
          <p:nvPr>
            <p:ph type="body" sz="quarter" idx="36"/>
          </p:nvPr>
        </p:nvSpPr>
        <p:spPr bwMode="auto">
          <a:xfrm>
            <a:off x="1158241"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399" baseline="0"/>
            </a:lvl1pPr>
            <a:lvl2pPr marL="571488" indent="-571488">
              <a:spcBef>
                <a:spcPts val="1200"/>
              </a:spcBef>
              <a:buFont typeface="Arial" panose="020B0604020202020204" pitchFamily="34" charset="0"/>
              <a:buChar char="•"/>
              <a:defRPr sz="4399"/>
            </a:lvl2pPr>
            <a:lvl3pPr marL="571488" indent="-571488">
              <a:spcBef>
                <a:spcPts val="1200"/>
              </a:spcBef>
              <a:buFont typeface="Arial" panose="020B0604020202020204" pitchFamily="34" charset="0"/>
              <a:buChar char="•"/>
              <a:defRPr sz="4399"/>
            </a:lvl3pPr>
            <a:lvl4pPr marL="0" indent="0">
              <a:spcBef>
                <a:spcPts val="1200"/>
              </a:spcBef>
              <a:buNone/>
              <a:defRPr sz="4399"/>
            </a:lvl4pPr>
            <a:lvl5pPr marL="0" indent="0">
              <a:spcBef>
                <a:spcPts val="1200"/>
              </a:spcBef>
              <a:buNone/>
              <a:defRPr sz="4399"/>
            </a:lvl5pPr>
            <a:lvl6pPr marL="0" indent="0">
              <a:spcBef>
                <a:spcPts val="1200"/>
              </a:spcBef>
              <a:buNone/>
              <a:defRPr sz="4399"/>
            </a:lvl6pPr>
            <a:lvl7pPr marL="0" indent="0">
              <a:spcBef>
                <a:spcPts val="1200"/>
              </a:spcBef>
              <a:buNone/>
              <a:defRPr sz="4399"/>
            </a:lvl7pPr>
            <a:lvl8pPr marL="0" indent="0">
              <a:spcBef>
                <a:spcPts val="1200"/>
              </a:spcBef>
              <a:buNone/>
              <a:defRPr sz="4399"/>
            </a:lvl8pPr>
            <a:lvl9pPr marL="0" indent="0">
              <a:spcBef>
                <a:spcPts val="1200"/>
              </a:spcBef>
              <a:buNone/>
              <a:defRPr sz="4399"/>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3"/>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7"/>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400"/>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7"/>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2"/>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rgbClr val="3B6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sp>
        <p:nvSpPr>
          <p:cNvPr id="2" name="Title Placeholder 1"/>
          <p:cNvSpPr>
            <a:spLocks noGrp="1"/>
          </p:cNvSpPr>
          <p:nvPr>
            <p:ph type="title"/>
          </p:nvPr>
        </p:nvSpPr>
        <p:spPr bwMode="auto">
          <a:xfrm>
            <a:off x="1158240" y="685860"/>
            <a:ext cx="30175200" cy="297174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12/10/21</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1"/>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026"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026" rtl="0" eaLnBrk="1" latinLnBrk="0" hangingPunct="1">
        <a:defRPr sz="8640" kern="1200">
          <a:solidFill>
            <a:schemeClr val="tx1"/>
          </a:solidFill>
          <a:latin typeface="+mn-lt"/>
          <a:ea typeface="+mn-ea"/>
          <a:cs typeface="+mn-cs"/>
        </a:defRPr>
      </a:lvl1pPr>
      <a:lvl2pPr marL="2194513" algn="l" defTabSz="4389026" rtl="0" eaLnBrk="1" latinLnBrk="0" hangingPunct="1">
        <a:defRPr sz="8640" kern="1200">
          <a:solidFill>
            <a:schemeClr val="tx1"/>
          </a:solidFill>
          <a:latin typeface="+mn-lt"/>
          <a:ea typeface="+mn-ea"/>
          <a:cs typeface="+mn-cs"/>
        </a:defRPr>
      </a:lvl2pPr>
      <a:lvl3pPr marL="4389026" algn="l" defTabSz="4389026" rtl="0" eaLnBrk="1" latinLnBrk="0" hangingPunct="1">
        <a:defRPr sz="8640" kern="1200">
          <a:solidFill>
            <a:schemeClr val="tx1"/>
          </a:solidFill>
          <a:latin typeface="+mn-lt"/>
          <a:ea typeface="+mn-ea"/>
          <a:cs typeface="+mn-cs"/>
        </a:defRPr>
      </a:lvl3pPr>
      <a:lvl4pPr marL="6583539" algn="l" defTabSz="4389026" rtl="0" eaLnBrk="1" latinLnBrk="0" hangingPunct="1">
        <a:defRPr sz="8640" kern="1200">
          <a:solidFill>
            <a:schemeClr val="tx1"/>
          </a:solidFill>
          <a:latin typeface="+mn-lt"/>
          <a:ea typeface="+mn-ea"/>
          <a:cs typeface="+mn-cs"/>
        </a:defRPr>
      </a:lvl4pPr>
      <a:lvl5pPr marL="8778052" algn="l" defTabSz="4389026" rtl="0" eaLnBrk="1" latinLnBrk="0" hangingPunct="1">
        <a:defRPr sz="8640" kern="1200">
          <a:solidFill>
            <a:schemeClr val="tx1"/>
          </a:solidFill>
          <a:latin typeface="+mn-lt"/>
          <a:ea typeface="+mn-ea"/>
          <a:cs typeface="+mn-cs"/>
        </a:defRPr>
      </a:lvl5pPr>
      <a:lvl6pPr marL="10972565" algn="l" defTabSz="4389026" rtl="0" eaLnBrk="1" latinLnBrk="0" hangingPunct="1">
        <a:defRPr sz="8640" kern="1200">
          <a:solidFill>
            <a:schemeClr val="tx1"/>
          </a:solidFill>
          <a:latin typeface="+mn-lt"/>
          <a:ea typeface="+mn-ea"/>
          <a:cs typeface="+mn-cs"/>
        </a:defRPr>
      </a:lvl6pPr>
      <a:lvl7pPr marL="13167078" algn="l" defTabSz="4389026" rtl="0" eaLnBrk="1" latinLnBrk="0" hangingPunct="1">
        <a:defRPr sz="8640" kern="1200">
          <a:solidFill>
            <a:schemeClr val="tx1"/>
          </a:solidFill>
          <a:latin typeface="+mn-lt"/>
          <a:ea typeface="+mn-ea"/>
          <a:cs typeface="+mn-cs"/>
        </a:defRPr>
      </a:lvl7pPr>
      <a:lvl8pPr marL="15361591" algn="l" defTabSz="4389026" rtl="0" eaLnBrk="1" latinLnBrk="0" hangingPunct="1">
        <a:defRPr sz="8640" kern="1200">
          <a:solidFill>
            <a:schemeClr val="tx1"/>
          </a:solidFill>
          <a:latin typeface="+mn-lt"/>
          <a:ea typeface="+mn-ea"/>
          <a:cs typeface="+mn-cs"/>
        </a:defRPr>
      </a:lvl8pPr>
      <a:lvl9pPr marL="17556104" algn="l" defTabSz="4389026"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hindawi.com/journals/complexity/2021/6658192/"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hyperlink" Target="https://towardsdatascience.com/detecting-leukemia-with-a-cnn-af699b19ab99"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hyperlink" Target="https://www.upgrad.com/blog/basic-cnn-architecture/" TargetMode="Externa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www.hindawi.com/journals/cin/2021/752989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 Placeholder 22"/>
          <p:cNvSpPr>
            <a:spLocks noGrp="1"/>
          </p:cNvSpPr>
          <p:nvPr>
            <p:ph type="body" sz="quarter" idx="36"/>
          </p:nvPr>
        </p:nvSpPr>
        <p:spPr/>
        <p:txBody>
          <a:bodyPr/>
          <a:lstStyle/>
          <a:p>
            <a:r>
              <a:rPr lang="en-US" b="1" dirty="0"/>
              <a:t>Unnithan, Ragi| Dr. Liu, Xinlian | M.S. Computer Science | Hood College | Frederick, MD, USA | ru3@hood.edu</a:t>
            </a:r>
          </a:p>
        </p:txBody>
      </p:sp>
      <p:sp>
        <p:nvSpPr>
          <p:cNvPr id="67" name="Text Placeholder 66"/>
          <p:cNvSpPr>
            <a:spLocks noGrp="1"/>
          </p:cNvSpPr>
          <p:nvPr>
            <p:ph type="body" sz="quarter" idx="13"/>
          </p:nvPr>
        </p:nvSpPr>
        <p:spPr>
          <a:xfrm>
            <a:off x="1142999" y="5669280"/>
            <a:ext cx="13411199" cy="128016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Abstract</a:t>
            </a:r>
          </a:p>
        </p:txBody>
      </p:sp>
      <p:sp>
        <p:nvSpPr>
          <p:cNvPr id="8" name="Text Placeholder 7"/>
          <p:cNvSpPr>
            <a:spLocks noGrp="1"/>
          </p:cNvSpPr>
          <p:nvPr>
            <p:ph type="body" sz="quarter" idx="19"/>
          </p:nvPr>
        </p:nvSpPr>
        <p:spPr>
          <a:xfrm>
            <a:off x="1158241" y="22710474"/>
            <a:ext cx="13365163"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Data Overview</a:t>
            </a:r>
          </a:p>
        </p:txBody>
      </p:sp>
      <p:sp>
        <p:nvSpPr>
          <p:cNvPr id="9" name="Text Placeholder 8"/>
          <p:cNvSpPr>
            <a:spLocks noGrp="1"/>
          </p:cNvSpPr>
          <p:nvPr>
            <p:ph type="body" sz="quarter" idx="21"/>
          </p:nvPr>
        </p:nvSpPr>
        <p:spPr>
          <a:xfrm>
            <a:off x="1142999" y="11818936"/>
            <a:ext cx="13411198"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Introduction</a:t>
            </a:r>
          </a:p>
        </p:txBody>
      </p:sp>
      <p:sp>
        <p:nvSpPr>
          <p:cNvPr id="70" name="Text Placeholder 69"/>
          <p:cNvSpPr>
            <a:spLocks noGrp="1"/>
          </p:cNvSpPr>
          <p:nvPr>
            <p:ph type="body" sz="quarter" idx="40"/>
          </p:nvPr>
        </p:nvSpPr>
        <p:spPr>
          <a:xfrm>
            <a:off x="1189036" y="17040756"/>
            <a:ext cx="13355761"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Implementation</a:t>
            </a:r>
          </a:p>
        </p:txBody>
      </p:sp>
      <p:sp>
        <p:nvSpPr>
          <p:cNvPr id="18" name="Text Placeholder 17"/>
          <p:cNvSpPr>
            <a:spLocks noGrp="1"/>
          </p:cNvSpPr>
          <p:nvPr>
            <p:ph type="body" sz="quarter" idx="31"/>
          </p:nvPr>
        </p:nvSpPr>
        <p:spPr>
          <a:xfrm>
            <a:off x="29391330" y="13734890"/>
            <a:ext cx="1336548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Conclusion</a:t>
            </a:r>
          </a:p>
        </p:txBody>
      </p:sp>
      <p:sp>
        <p:nvSpPr>
          <p:cNvPr id="71" name="Text Placeholder 70"/>
          <p:cNvSpPr>
            <a:spLocks noGrp="1"/>
          </p:cNvSpPr>
          <p:nvPr>
            <p:ph type="body" sz="quarter" idx="41"/>
          </p:nvPr>
        </p:nvSpPr>
        <p:spPr>
          <a:xfrm>
            <a:off x="29380002" y="20878895"/>
            <a:ext cx="1341120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FUTURE WORK</a:t>
            </a:r>
          </a:p>
        </p:txBody>
      </p:sp>
      <p:sp>
        <p:nvSpPr>
          <p:cNvPr id="21" name="Text Placeholder 20"/>
          <p:cNvSpPr>
            <a:spLocks noGrp="1"/>
          </p:cNvSpPr>
          <p:nvPr>
            <p:ph type="body" sz="quarter" idx="34"/>
          </p:nvPr>
        </p:nvSpPr>
        <p:spPr>
          <a:xfrm>
            <a:off x="29335680" y="25368534"/>
            <a:ext cx="1339921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Acknowledgement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58" y="406576"/>
            <a:ext cx="2828925" cy="3190875"/>
          </a:xfrm>
          <a:prstGeom prst="rect">
            <a:avLst/>
          </a:prstGeom>
        </p:spPr>
      </p:pic>
      <p:sp>
        <p:nvSpPr>
          <p:cNvPr id="28" name="Title 1">
            <a:extLst>
              <a:ext uri="{FF2B5EF4-FFF2-40B4-BE49-F238E27FC236}">
                <a16:creationId xmlns:a16="http://schemas.microsoft.com/office/drawing/2014/main" id="{294BD2AC-5A48-463C-8D14-71D39AB3C1FD}"/>
              </a:ext>
            </a:extLst>
          </p:cNvPr>
          <p:cNvSpPr>
            <a:spLocks noGrp="1"/>
          </p:cNvSpPr>
          <p:nvPr>
            <p:ph type="title"/>
          </p:nvPr>
        </p:nvSpPr>
        <p:spPr>
          <a:xfrm>
            <a:off x="3584549" y="496838"/>
            <a:ext cx="39275657" cy="2879520"/>
          </a:xfrm>
        </p:spPr>
        <p:txBody>
          <a:bodyPr>
            <a:noAutofit/>
          </a:bodyPr>
          <a:lstStyle/>
          <a:p>
            <a:pPr algn="ctr"/>
            <a:r>
              <a:rPr lang="en-US" sz="9600" dirty="0">
                <a:solidFill>
                  <a:srgbClr val="FFC000"/>
                </a:solidFill>
                <a:latin typeface="Times New Roman" panose="02020603050405020304" pitchFamily="18" charset="0"/>
                <a:cs typeface="Times New Roman" panose="02020603050405020304" pitchFamily="18" charset="0"/>
              </a:rPr>
              <a:t>Detection of Acute Lymphocytic Leukemia (ALL) with Convolutional Neural Network</a:t>
            </a:r>
            <a:endParaRPr lang="en-US" sz="9600" b="1"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3F19BFA5-D0CA-4CF0-8499-504D956B6563}"/>
              </a:ext>
            </a:extLst>
          </p:cNvPr>
          <p:cNvSpPr/>
          <p:nvPr/>
        </p:nvSpPr>
        <p:spPr>
          <a:xfrm>
            <a:off x="16721982" y="18072242"/>
            <a:ext cx="1371600" cy="492443"/>
          </a:xfrm>
          <a:prstGeom prst="rect">
            <a:avLst/>
          </a:prstGeom>
        </p:spPr>
        <p:txBody>
          <a:bodyPr wrap="square" lIns="0" tIns="0" rIns="0" bIns="0">
            <a:spAutoFit/>
          </a:bodyPr>
          <a:lstStyle/>
          <a:p>
            <a:pPr algn="ctr"/>
            <a:r>
              <a:rPr lang="en-US" sz="1600" b="1" dirty="0">
                <a:solidFill>
                  <a:schemeClr val="bg1"/>
                </a:solidFill>
              </a:rPr>
              <a:t>Data</a:t>
            </a:r>
          </a:p>
          <a:p>
            <a:pPr algn="ctr"/>
            <a:r>
              <a:rPr lang="en-US" sz="1600" b="1" dirty="0">
                <a:solidFill>
                  <a:schemeClr val="bg1"/>
                </a:solidFill>
              </a:rPr>
              <a:t> Collection</a:t>
            </a:r>
          </a:p>
        </p:txBody>
      </p:sp>
      <p:sp>
        <p:nvSpPr>
          <p:cNvPr id="36" name="Rectangle 35">
            <a:extLst>
              <a:ext uri="{FF2B5EF4-FFF2-40B4-BE49-F238E27FC236}">
                <a16:creationId xmlns:a16="http://schemas.microsoft.com/office/drawing/2014/main" id="{FA4D735A-8F75-4E2A-8F1A-CC303B0718BA}"/>
              </a:ext>
            </a:extLst>
          </p:cNvPr>
          <p:cNvSpPr/>
          <p:nvPr/>
        </p:nvSpPr>
        <p:spPr>
          <a:xfrm>
            <a:off x="21055579" y="18072242"/>
            <a:ext cx="1371600" cy="492443"/>
          </a:xfrm>
          <a:prstGeom prst="rect">
            <a:avLst/>
          </a:prstGeom>
        </p:spPr>
        <p:txBody>
          <a:bodyPr wrap="square" lIns="0" tIns="0" rIns="0" bIns="0">
            <a:spAutoFit/>
          </a:bodyPr>
          <a:lstStyle/>
          <a:p>
            <a:pPr algn="ctr"/>
            <a:r>
              <a:rPr lang="en-US" sz="1600" b="1" dirty="0">
                <a:solidFill>
                  <a:schemeClr val="bg1"/>
                </a:solidFill>
              </a:rPr>
              <a:t>Data </a:t>
            </a:r>
          </a:p>
          <a:p>
            <a:pPr algn="ctr"/>
            <a:r>
              <a:rPr lang="en-US" sz="1600" b="1" dirty="0">
                <a:solidFill>
                  <a:schemeClr val="bg1"/>
                </a:solidFill>
              </a:rPr>
              <a:t>Pre-Processing</a:t>
            </a:r>
          </a:p>
        </p:txBody>
      </p:sp>
      <p:sp>
        <p:nvSpPr>
          <p:cNvPr id="37" name="Rectangle 36">
            <a:extLst>
              <a:ext uri="{FF2B5EF4-FFF2-40B4-BE49-F238E27FC236}">
                <a16:creationId xmlns:a16="http://schemas.microsoft.com/office/drawing/2014/main" id="{54AB9282-0505-49EB-AABF-998083225E3A}"/>
              </a:ext>
            </a:extLst>
          </p:cNvPr>
          <p:cNvSpPr/>
          <p:nvPr/>
        </p:nvSpPr>
        <p:spPr>
          <a:xfrm>
            <a:off x="23222378" y="18072242"/>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Building</a:t>
            </a:r>
          </a:p>
        </p:txBody>
      </p:sp>
      <p:sp>
        <p:nvSpPr>
          <p:cNvPr id="38" name="Rectangle 37">
            <a:extLst>
              <a:ext uri="{FF2B5EF4-FFF2-40B4-BE49-F238E27FC236}">
                <a16:creationId xmlns:a16="http://schemas.microsoft.com/office/drawing/2014/main" id="{D668C4B5-BCEC-465A-ADA5-6A054B15F7A3}"/>
              </a:ext>
            </a:extLst>
          </p:cNvPr>
          <p:cNvSpPr/>
          <p:nvPr/>
        </p:nvSpPr>
        <p:spPr>
          <a:xfrm>
            <a:off x="25391334" y="18072242"/>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Selection</a:t>
            </a:r>
          </a:p>
        </p:txBody>
      </p:sp>
      <p:sp>
        <p:nvSpPr>
          <p:cNvPr id="41" name="Rectangle 40">
            <a:extLst>
              <a:ext uri="{FF2B5EF4-FFF2-40B4-BE49-F238E27FC236}">
                <a16:creationId xmlns:a16="http://schemas.microsoft.com/office/drawing/2014/main" id="{E1535E1C-6EBC-45D8-BCE1-D5B947A61FB6}"/>
              </a:ext>
            </a:extLst>
          </p:cNvPr>
          <p:cNvSpPr/>
          <p:nvPr/>
        </p:nvSpPr>
        <p:spPr>
          <a:xfrm>
            <a:off x="20865357"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Handle missing values if there is any, normalize attributes upon needed, and add new attributes upon necessary.   </a:t>
            </a:r>
          </a:p>
        </p:txBody>
      </p:sp>
      <p:sp>
        <p:nvSpPr>
          <p:cNvPr id="42" name="Rectangle 41">
            <a:extLst>
              <a:ext uri="{FF2B5EF4-FFF2-40B4-BE49-F238E27FC236}">
                <a16:creationId xmlns:a16="http://schemas.microsoft.com/office/drawing/2014/main" id="{28FF18A5-7B4E-4493-B38D-E732E033F82F}"/>
              </a:ext>
            </a:extLst>
          </p:cNvPr>
          <p:cNvSpPr/>
          <p:nvPr/>
        </p:nvSpPr>
        <p:spPr>
          <a:xfrm>
            <a:off x="23032157"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Build various Classification Models using different Algorithms and train the model with training dataset.  </a:t>
            </a:r>
          </a:p>
        </p:txBody>
      </p:sp>
      <p:sp>
        <p:nvSpPr>
          <p:cNvPr id="4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17234903" y="17538249"/>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5" name="Group 44" descr="Icons of bar chart and line graph.">
            <a:extLst>
              <a:ext uri="{FF2B5EF4-FFF2-40B4-BE49-F238E27FC236}">
                <a16:creationId xmlns:a16="http://schemas.microsoft.com/office/drawing/2014/main" id="{044C3643-8A0E-47C1-BEB8-C73203B5E58D}"/>
              </a:ext>
            </a:extLst>
          </p:cNvPr>
          <p:cNvGrpSpPr/>
          <p:nvPr/>
        </p:nvGrpSpPr>
        <p:grpSpPr>
          <a:xfrm>
            <a:off x="19383924" y="17535103"/>
            <a:ext cx="347679" cy="347679"/>
            <a:chOff x="4319588" y="2492375"/>
            <a:chExt cx="287338" cy="287338"/>
          </a:xfrm>
          <a:solidFill>
            <a:schemeClr val="bg1"/>
          </a:solidFill>
        </p:grpSpPr>
        <p:sp>
          <p:nvSpPr>
            <p:cNvPr id="46"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8"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21567421" y="1755239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9" name="Group 48" descr="Icon of gears. ">
            <a:extLst>
              <a:ext uri="{FF2B5EF4-FFF2-40B4-BE49-F238E27FC236}">
                <a16:creationId xmlns:a16="http://schemas.microsoft.com/office/drawing/2014/main" id="{5BC0E3F0-447D-4721-AB1F-C8243BA36671}"/>
              </a:ext>
            </a:extLst>
          </p:cNvPr>
          <p:cNvGrpSpPr/>
          <p:nvPr/>
        </p:nvGrpSpPr>
        <p:grpSpPr>
          <a:xfrm>
            <a:off x="23751153" y="17552391"/>
            <a:ext cx="343837" cy="343837"/>
            <a:chOff x="7613650" y="1387475"/>
            <a:chExt cx="284163" cy="284163"/>
          </a:xfrm>
          <a:solidFill>
            <a:schemeClr val="bg1"/>
          </a:solidFill>
        </p:grpSpPr>
        <p:sp>
          <p:nvSpPr>
            <p:cNvPr id="5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2"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25903294" y="17548549"/>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 name="TextBox 3"/>
          <p:cNvSpPr txBox="1"/>
          <p:nvPr/>
        </p:nvSpPr>
        <p:spPr>
          <a:xfrm>
            <a:off x="38829343" y="8392886"/>
            <a:ext cx="184731" cy="1015663"/>
          </a:xfrm>
          <a:prstGeom prst="rect">
            <a:avLst/>
          </a:prstGeom>
          <a:noFill/>
        </p:spPr>
        <p:txBody>
          <a:bodyPr wrap="none" rtlCol="0">
            <a:spAutoFit/>
          </a:bodyPr>
          <a:lstStyle/>
          <a:p>
            <a:endParaRPr lang="en-US" sz="6000" dirty="0" err="1"/>
          </a:p>
        </p:txBody>
      </p:sp>
      <p:sp>
        <p:nvSpPr>
          <p:cNvPr id="62" name="Text Placeholder 69"/>
          <p:cNvSpPr>
            <a:spLocks noGrp="1"/>
          </p:cNvSpPr>
          <p:nvPr>
            <p:ph type="body" sz="quarter" idx="40"/>
          </p:nvPr>
        </p:nvSpPr>
        <p:spPr>
          <a:xfrm>
            <a:off x="29312008" y="5669280"/>
            <a:ext cx="14736763"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t>Evaluation </a:t>
            </a:r>
            <a:endParaRPr lang="en-US" cap="all" dirty="0">
              <a:latin typeface="Times New Roman" panose="02020603050405020304" pitchFamily="18" charset="0"/>
              <a:cs typeface="Times New Roman" panose="02020603050405020304" pitchFamily="18" charset="0"/>
            </a:endParaRPr>
          </a:p>
        </p:txBody>
      </p:sp>
      <p:sp>
        <p:nvSpPr>
          <p:cNvPr id="80" name="Text Placeholder 6"/>
          <p:cNvSpPr>
            <a:spLocks noGrp="1"/>
          </p:cNvSpPr>
          <p:nvPr>
            <p:ph type="body" sz="quarter" idx="17"/>
          </p:nvPr>
        </p:nvSpPr>
        <p:spPr>
          <a:xfrm>
            <a:off x="14577216" y="5679337"/>
            <a:ext cx="1475781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ARCHITECTURES</a:t>
            </a:r>
            <a:endParaRPr lang="en-US" dirty="0">
              <a:latin typeface="Times New Roman" panose="02020603050405020304" pitchFamily="18" charset="0"/>
              <a:cs typeface="Times New Roman" panose="02020603050405020304" pitchFamily="18" charset="0"/>
            </a:endParaRPr>
          </a:p>
        </p:txBody>
      </p:sp>
      <p:sp>
        <p:nvSpPr>
          <p:cNvPr id="100" name="Content Placeholder 99">
            <a:extLst>
              <a:ext uri="{FF2B5EF4-FFF2-40B4-BE49-F238E27FC236}">
                <a16:creationId xmlns:a16="http://schemas.microsoft.com/office/drawing/2014/main" id="{CED18BA0-4E29-C144-AF9A-9870596E55D4}"/>
              </a:ext>
            </a:extLst>
          </p:cNvPr>
          <p:cNvSpPr>
            <a:spLocks noGrp="1"/>
          </p:cNvSpPr>
          <p:nvPr>
            <p:ph sz="quarter" idx="25"/>
          </p:nvPr>
        </p:nvSpPr>
        <p:spPr>
          <a:xfrm>
            <a:off x="1143000" y="6888480"/>
            <a:ext cx="13436194" cy="5700198"/>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Acute Lymphocytic Leukemia (ALL) is a deadly cancer that not only affects adults but also accounts for 25% of childhood cancers. Timely and accurate diagnosis of the cancer is an important factor for an effective treatment to improve survival rate. The image of ALL cells under the microscope is very similar in morphology to that of the normal cells. In this work, we are trying to answer whether a Convolutional Neural Network (CNN) can reliably classify cancer and normal cell images to assist in the diagnosis of ALL. This project aims to build a CNN model that can classify ALL from normal cells as diagnosing ALL is difficult even for trained medical operator. </a:t>
            </a:r>
            <a:endParaRPr lang="en-US" sz="2100" dirty="0">
              <a:latin typeface="Times New Roman" panose="02020603050405020304" pitchFamily="18" charset="0"/>
              <a:cs typeface="Times New Roman" panose="02020603050405020304" pitchFamily="18" charset="0"/>
            </a:endParaRPr>
          </a:p>
        </p:txBody>
      </p:sp>
      <p:sp>
        <p:nvSpPr>
          <p:cNvPr id="119" name="Text Placeholder 69">
            <a:extLst>
              <a:ext uri="{FF2B5EF4-FFF2-40B4-BE49-F238E27FC236}">
                <a16:creationId xmlns:a16="http://schemas.microsoft.com/office/drawing/2014/main" id="{EACF0407-FDE2-FE41-BC0B-99FD0D09F39E}"/>
              </a:ext>
            </a:extLst>
          </p:cNvPr>
          <p:cNvSpPr txBox="1">
            <a:spLocks/>
          </p:cNvSpPr>
          <p:nvPr/>
        </p:nvSpPr>
        <p:spPr>
          <a:xfrm>
            <a:off x="29361404" y="28806396"/>
            <a:ext cx="13386796" cy="1219200"/>
          </a:xfrm>
          <a:prstGeom prst="rect">
            <a:avLst/>
          </a:prstGeom>
          <a:gradFill>
            <a:gsLst>
              <a:gs pos="0">
                <a:schemeClr val="accent3"/>
              </a:gs>
              <a:gs pos="91000">
                <a:schemeClr val="accent1"/>
              </a:gs>
              <a:gs pos="90000">
                <a:schemeClr val="tx1">
                  <a:lumMod val="65000"/>
                  <a:lumOff val="35000"/>
                </a:schemeClr>
              </a:gs>
              <a:gs pos="100000">
                <a:schemeClr val="bg2">
                  <a:lumMod val="75000"/>
                </a:schemeClr>
              </a:gs>
            </a:gsLst>
            <a:lin ang="5400000" scaled="1"/>
          </a:gradFill>
        </p:spPr>
        <p:txBody>
          <a:bodyPr vert="horz" lIns="365760" tIns="45720" rIns="91440" bIns="45720" rtlCol="0" anchor="ctr">
            <a:noAutofit/>
          </a:bodyPr>
          <a:lstStyle>
            <a:lvl1pPr marL="0" indent="0" algn="ctr" defTabSz="4389026"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cap="all" dirty="0">
                <a:latin typeface="Times New Roman" panose="02020603050405020304" pitchFamily="18" charset="0"/>
                <a:cs typeface="Times New Roman" panose="02020603050405020304" pitchFamily="18" charset="0"/>
              </a:rPr>
              <a:t>REFERENCE</a:t>
            </a:r>
          </a:p>
        </p:txBody>
      </p:sp>
      <p:sp>
        <p:nvSpPr>
          <p:cNvPr id="53" name="Content Placeholder 121">
            <a:extLst>
              <a:ext uri="{FF2B5EF4-FFF2-40B4-BE49-F238E27FC236}">
                <a16:creationId xmlns:a16="http://schemas.microsoft.com/office/drawing/2014/main" id="{C1ADF353-A347-4BFA-9B8C-33279238D6C6}"/>
              </a:ext>
            </a:extLst>
          </p:cNvPr>
          <p:cNvSpPr txBox="1">
            <a:spLocks/>
          </p:cNvSpPr>
          <p:nvPr/>
        </p:nvSpPr>
        <p:spPr>
          <a:xfrm>
            <a:off x="29900563" y="28002887"/>
            <a:ext cx="12801600" cy="4462272"/>
          </a:xfrm>
          <a:prstGeom prst="rect">
            <a:avLst/>
          </a:prstGeom>
        </p:spPr>
        <p:txBody>
          <a:bodyPr vert="horz" lIns="91440" tIns="182880" rIns="91440" bIns="45720" rtlCol="0">
            <a:normAutofit/>
          </a:bodyPr>
          <a:lst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endParaRPr lang="en-US" dirty="0"/>
          </a:p>
        </p:txBody>
      </p:sp>
      <p:sp>
        <p:nvSpPr>
          <p:cNvPr id="54" name="Content Placeholder 121">
            <a:extLst>
              <a:ext uri="{FF2B5EF4-FFF2-40B4-BE49-F238E27FC236}">
                <a16:creationId xmlns:a16="http://schemas.microsoft.com/office/drawing/2014/main" id="{7558B7A7-EED7-4553-B766-DB814B812294}"/>
              </a:ext>
            </a:extLst>
          </p:cNvPr>
          <p:cNvSpPr txBox="1">
            <a:spLocks/>
          </p:cNvSpPr>
          <p:nvPr/>
        </p:nvSpPr>
        <p:spPr>
          <a:xfrm>
            <a:off x="29351312" y="30890044"/>
            <a:ext cx="12801600" cy="1908822"/>
          </a:xfrm>
          <a:prstGeom prst="rect">
            <a:avLst/>
          </a:prstGeom>
        </p:spPr>
        <p:txBody>
          <a:bodyPr vert="horz" lIns="91440" tIns="182880" rIns="91440" bIns="45720" rtlCol="0">
            <a:normAutofit/>
          </a:bodyPr>
          <a:lst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endParaRPr lang="en-US" dirty="0"/>
          </a:p>
        </p:txBody>
      </p:sp>
      <p:sp>
        <p:nvSpPr>
          <p:cNvPr id="29" name="TextBox 28">
            <a:extLst>
              <a:ext uri="{FF2B5EF4-FFF2-40B4-BE49-F238E27FC236}">
                <a16:creationId xmlns:a16="http://schemas.microsoft.com/office/drawing/2014/main" id="{B6FD41B2-AD1D-B144-91FA-3919763ADE61}"/>
              </a:ext>
            </a:extLst>
          </p:cNvPr>
          <p:cNvSpPr txBox="1"/>
          <p:nvPr/>
        </p:nvSpPr>
        <p:spPr>
          <a:xfrm>
            <a:off x="1142999" y="13336101"/>
            <a:ext cx="13411198" cy="403187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Acute Lymphocytic Leukemia (ALL) is a type of cancer of the blood and bone marrow. ALL is the most common cause of pediatric cancer and the most frequent cause of death from cancer before 20 years of age. Cell classification usually depends on morphological characteristics of the cell and requires a skilled medical operator. These procedures are time consuming, tedious, costly and error prone. In this project, we are trying to see whether a </a:t>
            </a:r>
            <a:r>
              <a:rPr lang="en-US" sz="3200" b="1" dirty="0">
                <a:latin typeface="Times New Roman" panose="02020603050405020304" pitchFamily="18" charset="0"/>
                <a:cs typeface="Times New Roman" panose="02020603050405020304" pitchFamily="18" charset="0"/>
              </a:rPr>
              <a:t>Convolutional Neural Network can classify Normal and ALL cells</a:t>
            </a:r>
            <a:r>
              <a:rPr lang="en-US" sz="3200" u="sng"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from microscopic blood images</a:t>
            </a:r>
          </a:p>
        </p:txBody>
      </p:sp>
      <p:pic>
        <p:nvPicPr>
          <p:cNvPr id="32" name="Picture 31" descr="Diagram&#10;&#10;Description automatically generated">
            <a:extLst>
              <a:ext uri="{FF2B5EF4-FFF2-40B4-BE49-F238E27FC236}">
                <a16:creationId xmlns:a16="http://schemas.microsoft.com/office/drawing/2014/main" id="{F81F68C5-5FEB-6142-82B6-59CE0EDE1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1" y="18197640"/>
            <a:ext cx="13025081" cy="4368800"/>
          </a:xfrm>
          <a:prstGeom prst="rect">
            <a:avLst/>
          </a:prstGeom>
        </p:spPr>
      </p:pic>
      <p:sp>
        <p:nvSpPr>
          <p:cNvPr id="33" name="TextBox 32">
            <a:extLst>
              <a:ext uri="{FF2B5EF4-FFF2-40B4-BE49-F238E27FC236}">
                <a16:creationId xmlns:a16="http://schemas.microsoft.com/office/drawing/2014/main" id="{38E9B950-13A0-4D43-AFC5-C09E32B4229F}"/>
              </a:ext>
            </a:extLst>
          </p:cNvPr>
          <p:cNvSpPr txBox="1"/>
          <p:nvPr/>
        </p:nvSpPr>
        <p:spPr>
          <a:xfrm>
            <a:off x="1142999" y="24175624"/>
            <a:ext cx="13434219"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Obtained from Kaggle – </a:t>
            </a:r>
            <a:r>
              <a:rPr lang="en-US" sz="3200" dirty="0" err="1">
                <a:latin typeface="Times New Roman" panose="02020603050405020304" pitchFamily="18" charset="0"/>
                <a:cs typeface="Times New Roman" panose="02020603050405020304" pitchFamily="18" charset="0"/>
              </a:rPr>
              <a:t>C_NMC_Leukemia</a:t>
            </a:r>
            <a:r>
              <a:rPr lang="en-US" sz="3200" dirty="0">
                <a:latin typeface="Times New Roman" panose="02020603050405020304" pitchFamily="18" charset="0"/>
                <a:cs typeface="Times New Roman" panose="02020603050405020304" pitchFamily="18" charset="0"/>
              </a:rPr>
              <a:t>. Images are segmented from microscopic images. Total of 15,135 images from 118 patients with 2 labels. </a:t>
            </a:r>
          </a:p>
        </p:txBody>
      </p:sp>
      <p:graphicFrame>
        <p:nvGraphicFramePr>
          <p:cNvPr id="218" name="Table 217">
            <a:extLst>
              <a:ext uri="{FF2B5EF4-FFF2-40B4-BE49-F238E27FC236}">
                <a16:creationId xmlns:a16="http://schemas.microsoft.com/office/drawing/2014/main" id="{A8B95F6A-581D-854B-946E-60C8BA29917C}"/>
              </a:ext>
            </a:extLst>
          </p:cNvPr>
          <p:cNvGraphicFramePr>
            <a:graphicFrameLocks noGrp="1"/>
          </p:cNvGraphicFramePr>
          <p:nvPr>
            <p:extLst>
              <p:ext uri="{D42A27DB-BD31-4B8C-83A1-F6EECF244321}">
                <p14:modId xmlns:p14="http://schemas.microsoft.com/office/powerpoint/2010/main" val="1006085151"/>
              </p:ext>
            </p:extLst>
          </p:nvPr>
        </p:nvGraphicFramePr>
        <p:xfrm>
          <a:off x="1189036" y="25626906"/>
          <a:ext cx="5061488" cy="1565082"/>
        </p:xfrm>
        <a:graphic>
          <a:graphicData uri="http://schemas.openxmlformats.org/drawingml/2006/table">
            <a:tbl>
              <a:tblPr>
                <a:tableStyleId>{69CF1AB2-1976-4502-BF36-3FF5EA218861}</a:tableStyleId>
              </a:tblPr>
              <a:tblGrid>
                <a:gridCol w="1950944">
                  <a:extLst>
                    <a:ext uri="{9D8B030D-6E8A-4147-A177-3AD203B41FA5}">
                      <a16:colId xmlns:a16="http://schemas.microsoft.com/office/drawing/2014/main" val="455012775"/>
                    </a:ext>
                  </a:extLst>
                </a:gridCol>
                <a:gridCol w="1178193">
                  <a:extLst>
                    <a:ext uri="{9D8B030D-6E8A-4147-A177-3AD203B41FA5}">
                      <a16:colId xmlns:a16="http://schemas.microsoft.com/office/drawing/2014/main" val="3225060325"/>
                    </a:ext>
                  </a:extLst>
                </a:gridCol>
                <a:gridCol w="1087151">
                  <a:extLst>
                    <a:ext uri="{9D8B030D-6E8A-4147-A177-3AD203B41FA5}">
                      <a16:colId xmlns:a16="http://schemas.microsoft.com/office/drawing/2014/main" val="423704164"/>
                    </a:ext>
                  </a:extLst>
                </a:gridCol>
                <a:gridCol w="845200">
                  <a:extLst>
                    <a:ext uri="{9D8B030D-6E8A-4147-A177-3AD203B41FA5}">
                      <a16:colId xmlns:a16="http://schemas.microsoft.com/office/drawing/2014/main" val="26652295"/>
                    </a:ext>
                  </a:extLst>
                </a:gridCol>
              </a:tblGrid>
              <a:tr h="0">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Cell Type</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Train</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Validation</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Test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65623910"/>
                  </a:ext>
                </a:extLst>
              </a:tr>
              <a:tr h="437239">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ALL</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13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62833588"/>
                  </a:ext>
                </a:extLst>
              </a:tr>
              <a:tr h="437239">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Normal</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15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656327136"/>
                  </a:ext>
                </a:extLst>
              </a:tr>
              <a:tr h="437239">
                <a:tc>
                  <a:txBody>
                    <a:bodyPr/>
                    <a:lstStyle/>
                    <a:p>
                      <a:pPr algn="ctr" fontAlgn="b"/>
                      <a:r>
                        <a:rPr lang="en-US" sz="1600" u="none" strike="noStrike">
                          <a:effectLst/>
                          <a:latin typeface="Times New Roman" panose="02020603050405020304" pitchFamily="18" charset="0"/>
                          <a:cs typeface="Times New Roman" panose="02020603050405020304" pitchFamily="18" charset="0"/>
                        </a:rPr>
                        <a:t>Total</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73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28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17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549645774"/>
                  </a:ext>
                </a:extLst>
              </a:tr>
            </a:tbl>
          </a:graphicData>
        </a:graphic>
      </p:graphicFrame>
      <p:pic>
        <p:nvPicPr>
          <p:cNvPr id="39" name="Picture 38" descr="A picture containing graphical user interface&#10;&#10;Description automatically generated">
            <a:extLst>
              <a:ext uri="{FF2B5EF4-FFF2-40B4-BE49-F238E27FC236}">
                <a16:creationId xmlns:a16="http://schemas.microsoft.com/office/drawing/2014/main" id="{F412CB53-9004-A643-8905-A33D1CF0A3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7282393"/>
            <a:ext cx="8820808" cy="4952027"/>
          </a:xfrm>
          <a:prstGeom prst="rect">
            <a:avLst/>
          </a:prstGeom>
        </p:spPr>
      </p:pic>
      <p:pic>
        <p:nvPicPr>
          <p:cNvPr id="219" name="Picture 218" descr="Chart, pie chart&#10;&#10;Description automatically generated">
            <a:extLst>
              <a:ext uri="{FF2B5EF4-FFF2-40B4-BE49-F238E27FC236}">
                <a16:creationId xmlns:a16="http://schemas.microsoft.com/office/drawing/2014/main" id="{24A79EBF-DEF6-2946-BFA7-4F2D549D6594}"/>
              </a:ext>
            </a:extLst>
          </p:cNvPr>
          <p:cNvPicPr>
            <a:picLocks noChangeAspect="1"/>
          </p:cNvPicPr>
          <p:nvPr/>
        </p:nvPicPr>
        <p:blipFill rotWithShape="1">
          <a:blip r:embed="rId6"/>
          <a:srcRect l="26980" t="433" r="23625" b="12938"/>
          <a:stretch/>
        </p:blipFill>
        <p:spPr bwMode="auto">
          <a:xfrm>
            <a:off x="9650493" y="27700893"/>
            <a:ext cx="3483569" cy="3728513"/>
          </a:xfrm>
          <a:prstGeom prst="rect">
            <a:avLst/>
          </a:prstGeom>
          <a:ln>
            <a:noFill/>
          </a:ln>
          <a:extLst>
            <a:ext uri="{53640926-AAD7-44D8-BBD7-CCE9431645EC}">
              <a14:shadowObscured xmlns:a14="http://schemas.microsoft.com/office/drawing/2010/main"/>
            </a:ext>
          </a:extLst>
        </p:spPr>
      </p:pic>
      <p:graphicFrame>
        <p:nvGraphicFramePr>
          <p:cNvPr id="220" name="Table 219">
            <a:extLst>
              <a:ext uri="{FF2B5EF4-FFF2-40B4-BE49-F238E27FC236}">
                <a16:creationId xmlns:a16="http://schemas.microsoft.com/office/drawing/2014/main" id="{230996C9-70F7-AE48-91C2-3ED652AEC262}"/>
              </a:ext>
            </a:extLst>
          </p:cNvPr>
          <p:cNvGraphicFramePr>
            <a:graphicFrameLocks noGrp="1"/>
          </p:cNvGraphicFramePr>
          <p:nvPr>
            <p:extLst>
              <p:ext uri="{D42A27DB-BD31-4B8C-83A1-F6EECF244321}">
                <p14:modId xmlns:p14="http://schemas.microsoft.com/office/powerpoint/2010/main" val="2620403876"/>
              </p:ext>
            </p:extLst>
          </p:nvPr>
        </p:nvGraphicFramePr>
        <p:xfrm>
          <a:off x="7461941" y="25626906"/>
          <a:ext cx="6285590" cy="1622211"/>
        </p:xfrm>
        <a:graphic>
          <a:graphicData uri="http://schemas.openxmlformats.org/drawingml/2006/table">
            <a:tbl>
              <a:tblPr firstRow="1" firstCol="1" bandRow="1">
                <a:tableStyleId>{69CF1AB2-1976-4502-BF36-3FF5EA218861}</a:tableStyleId>
              </a:tblPr>
              <a:tblGrid>
                <a:gridCol w="1946943">
                  <a:extLst>
                    <a:ext uri="{9D8B030D-6E8A-4147-A177-3AD203B41FA5}">
                      <a16:colId xmlns:a16="http://schemas.microsoft.com/office/drawing/2014/main" val="3959793805"/>
                    </a:ext>
                  </a:extLst>
                </a:gridCol>
                <a:gridCol w="1154447">
                  <a:extLst>
                    <a:ext uri="{9D8B030D-6E8A-4147-A177-3AD203B41FA5}">
                      <a16:colId xmlns:a16="http://schemas.microsoft.com/office/drawing/2014/main" val="3987719768"/>
                    </a:ext>
                  </a:extLst>
                </a:gridCol>
                <a:gridCol w="1551360">
                  <a:extLst>
                    <a:ext uri="{9D8B030D-6E8A-4147-A177-3AD203B41FA5}">
                      <a16:colId xmlns:a16="http://schemas.microsoft.com/office/drawing/2014/main" val="1965009293"/>
                    </a:ext>
                  </a:extLst>
                </a:gridCol>
                <a:gridCol w="1632840">
                  <a:extLst>
                    <a:ext uri="{9D8B030D-6E8A-4147-A177-3AD203B41FA5}">
                      <a16:colId xmlns:a16="http://schemas.microsoft.com/office/drawing/2014/main" val="3665133490"/>
                    </a:ext>
                  </a:extLst>
                </a:gridCol>
              </a:tblGrid>
              <a:tr h="300951">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Dataset - subtype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Total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Normal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ALL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0562835"/>
                  </a:ext>
                </a:extLst>
              </a:tr>
              <a:tr h="440420">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Training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7996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2542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5454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7444218"/>
                  </a:ext>
                </a:extLst>
              </a:tr>
              <a:tr h="440420">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Validation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2665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847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1818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3042525"/>
                  </a:ext>
                </a:extLst>
              </a:tr>
              <a:tr h="440420">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Test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1867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1219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648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7347835"/>
                  </a:ext>
                </a:extLst>
              </a:tr>
            </a:tbl>
          </a:graphicData>
        </a:graphic>
      </p:graphicFrame>
      <p:pic>
        <p:nvPicPr>
          <p:cNvPr id="223" name="Picture 222" descr="Table&#10;&#10;Description automatically generated">
            <a:extLst>
              <a:ext uri="{FF2B5EF4-FFF2-40B4-BE49-F238E27FC236}">
                <a16:creationId xmlns:a16="http://schemas.microsoft.com/office/drawing/2014/main" id="{1B97F2D4-6276-8C4C-8E7A-713DFDF304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70373" y="24268862"/>
            <a:ext cx="6740222" cy="6978293"/>
          </a:xfrm>
          <a:prstGeom prst="rect">
            <a:avLst/>
          </a:prstGeom>
        </p:spPr>
      </p:pic>
      <p:pic>
        <p:nvPicPr>
          <p:cNvPr id="227" name="Picture 226" descr="Chart, line chart&#10;&#10;Description automatically generated">
            <a:extLst>
              <a:ext uri="{FF2B5EF4-FFF2-40B4-BE49-F238E27FC236}">
                <a16:creationId xmlns:a16="http://schemas.microsoft.com/office/drawing/2014/main" id="{245A18C2-2E07-FD4F-A0AC-C8BA64F4B3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37000" y="7409963"/>
            <a:ext cx="4121127" cy="3871096"/>
          </a:xfrm>
          <a:prstGeom prst="rect">
            <a:avLst/>
          </a:prstGeom>
        </p:spPr>
      </p:pic>
      <p:pic>
        <p:nvPicPr>
          <p:cNvPr id="228" name="Picture 227" descr="Chart, line chart&#10;&#10;Description automatically generated">
            <a:extLst>
              <a:ext uri="{FF2B5EF4-FFF2-40B4-BE49-F238E27FC236}">
                <a16:creationId xmlns:a16="http://schemas.microsoft.com/office/drawing/2014/main" id="{85EA195A-9C0F-284A-ABA7-F9979A956B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829343" y="7473001"/>
            <a:ext cx="4121127" cy="3871096"/>
          </a:xfrm>
          <a:prstGeom prst="rect">
            <a:avLst/>
          </a:prstGeom>
        </p:spPr>
      </p:pic>
      <p:sp>
        <p:nvSpPr>
          <p:cNvPr id="229" name="TextBox 228">
            <a:extLst>
              <a:ext uri="{FF2B5EF4-FFF2-40B4-BE49-F238E27FC236}">
                <a16:creationId xmlns:a16="http://schemas.microsoft.com/office/drawing/2014/main" id="{7E37B29D-03CA-CD45-AA3E-978219F041EB}"/>
              </a:ext>
            </a:extLst>
          </p:cNvPr>
          <p:cNvSpPr txBox="1"/>
          <p:nvPr/>
        </p:nvSpPr>
        <p:spPr>
          <a:xfrm>
            <a:off x="33458127" y="8392886"/>
            <a:ext cx="5371216"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With 100 epochs </a:t>
            </a:r>
          </a:p>
          <a:p>
            <a:pPr marL="461963" indent="-227013">
              <a:buFont typeface="Wingdings" pitchFamily="2" charset="2"/>
              <a:buChar char="§"/>
            </a:pPr>
            <a:r>
              <a:rPr lang="en-US" sz="3200" dirty="0">
                <a:latin typeface="Times New Roman" panose="02020603050405020304" pitchFamily="18" charset="0"/>
                <a:cs typeface="Times New Roman" panose="02020603050405020304" pitchFamily="18" charset="0"/>
              </a:rPr>
              <a:t>Training accuracy – 94%</a:t>
            </a:r>
          </a:p>
          <a:p>
            <a:pPr marL="461963" indent="-227013">
              <a:buFont typeface="Wingdings" pitchFamily="2" charset="2"/>
              <a:buChar char="§"/>
            </a:pPr>
            <a:r>
              <a:rPr lang="en-US" sz="3200" dirty="0">
                <a:latin typeface="Times New Roman" panose="02020603050405020304" pitchFamily="18" charset="0"/>
                <a:cs typeface="Times New Roman" panose="02020603050405020304" pitchFamily="18" charset="0"/>
              </a:rPr>
              <a:t>Validation accuracy – 85%</a:t>
            </a:r>
          </a:p>
          <a:p>
            <a:pPr marL="461963" indent="-227013">
              <a:buFont typeface="Wingdings" pitchFamily="2" charset="2"/>
              <a:buChar char="§"/>
            </a:pPr>
            <a:r>
              <a:rPr lang="en-US" sz="3200" dirty="0">
                <a:latin typeface="Times New Roman" panose="02020603050405020304" pitchFamily="18" charset="0"/>
                <a:cs typeface="Times New Roman" panose="02020603050405020304" pitchFamily="18" charset="0"/>
              </a:rPr>
              <a:t>Testing accuracy – 61%</a:t>
            </a:r>
          </a:p>
        </p:txBody>
      </p:sp>
      <p:pic>
        <p:nvPicPr>
          <p:cNvPr id="230" name="Picture 229">
            <a:extLst>
              <a:ext uri="{FF2B5EF4-FFF2-40B4-BE49-F238E27FC236}">
                <a16:creationId xmlns:a16="http://schemas.microsoft.com/office/drawing/2014/main" id="{2E57CB3B-C904-434E-A1D2-ADC5B68AEEA9}"/>
              </a:ext>
            </a:extLst>
          </p:cNvPr>
          <p:cNvPicPr>
            <a:picLocks noChangeAspect="1"/>
          </p:cNvPicPr>
          <p:nvPr/>
        </p:nvPicPr>
        <p:blipFill>
          <a:blip r:embed="rId10"/>
          <a:stretch>
            <a:fillRect/>
          </a:stretch>
        </p:blipFill>
        <p:spPr>
          <a:xfrm>
            <a:off x="29460227" y="11639062"/>
            <a:ext cx="13342303" cy="1627514"/>
          </a:xfrm>
          <a:prstGeom prst="rect">
            <a:avLst/>
          </a:prstGeom>
        </p:spPr>
      </p:pic>
      <p:sp>
        <p:nvSpPr>
          <p:cNvPr id="231" name="TextBox 230">
            <a:extLst>
              <a:ext uri="{FF2B5EF4-FFF2-40B4-BE49-F238E27FC236}">
                <a16:creationId xmlns:a16="http://schemas.microsoft.com/office/drawing/2014/main" id="{A7485D4A-7B4C-BF45-9519-C22179888596}"/>
              </a:ext>
            </a:extLst>
          </p:cNvPr>
          <p:cNvSpPr txBox="1"/>
          <p:nvPr/>
        </p:nvSpPr>
        <p:spPr>
          <a:xfrm>
            <a:off x="29418992" y="15303141"/>
            <a:ext cx="12740290" cy="550920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CNN can be used for classification of ALL cells from normal cells and can be used as a tool by a physician for verifying his diagnosis. </a:t>
            </a:r>
          </a:p>
          <a:p>
            <a:r>
              <a:rPr lang="en-US" sz="3200" dirty="0">
                <a:latin typeface="Times New Roman" panose="02020603050405020304" pitchFamily="18" charset="0"/>
                <a:cs typeface="Times New Roman" panose="02020603050405020304" pitchFamily="18" charset="0"/>
              </a:rPr>
              <a:t> performance of the model can be improved by implementing different methods. In this project, we were able to improve the performance of the model by increasing the number of epochs to 100. We also tried two different optimizers – RMSprop and Adam optimizer. But we see increase in performance when using RMSprop. Batch Normalization and Dropout were also implemented to improve the performance. We experimented with different dropout values ranging from 0.1 to 0.5 and we settled on 0.5 as this increased the accuracy. </a:t>
            </a:r>
          </a:p>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232" name="TextBox 231">
            <a:extLst>
              <a:ext uri="{FF2B5EF4-FFF2-40B4-BE49-F238E27FC236}">
                <a16:creationId xmlns:a16="http://schemas.microsoft.com/office/drawing/2014/main" id="{4835DA54-D0D6-1841-866C-6FA15DC8B15E}"/>
              </a:ext>
            </a:extLst>
          </p:cNvPr>
          <p:cNvSpPr txBox="1"/>
          <p:nvPr/>
        </p:nvSpPr>
        <p:spPr>
          <a:xfrm>
            <a:off x="29337000" y="22352943"/>
            <a:ext cx="13470163" cy="3200876"/>
          </a:xfrm>
          <a:prstGeom prst="rect">
            <a:avLst/>
          </a:prstGeom>
          <a:noFill/>
        </p:spPr>
        <p:txBody>
          <a:bodyPr wrap="square" rtlCol="0">
            <a:spAutoFit/>
          </a:bodyPr>
          <a:lstStyle/>
          <a:p>
            <a:pPr>
              <a:spcBef>
                <a:spcPts val="1200"/>
              </a:spcBef>
              <a:spcAft>
                <a:spcPts val="1200"/>
              </a:spcAft>
            </a:pPr>
            <a:r>
              <a:rPr lang="en-US" sz="3200" dirty="0">
                <a:latin typeface="Times New Roman" panose="02020603050405020304" pitchFamily="18" charset="0"/>
                <a:cs typeface="Times New Roman" panose="02020603050405020304" pitchFamily="18" charset="0"/>
              </a:rPr>
              <a:t>In future we can implement early stopping and cross-validation for avoiding overfitting. Image data augmentation can be implemented to the normal dataset for the eliminating class im-balance. Try implementing Alexnet or other pre-trained models to improve the accuracy</a:t>
            </a:r>
          </a:p>
          <a:p>
            <a:r>
              <a:rPr lang="en-US" sz="32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65" name="Picture 64" descr="Diagram&#10;&#10;Description automatically generated">
            <a:extLst>
              <a:ext uri="{FF2B5EF4-FFF2-40B4-BE49-F238E27FC236}">
                <a16:creationId xmlns:a16="http://schemas.microsoft.com/office/drawing/2014/main" id="{0EEF0E33-BBB2-5144-A857-D507FEB9B38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577216" y="23909909"/>
            <a:ext cx="5321300" cy="7696200"/>
          </a:xfrm>
          <a:prstGeom prst="rect">
            <a:avLst/>
          </a:prstGeom>
        </p:spPr>
      </p:pic>
      <p:sp>
        <p:nvSpPr>
          <p:cNvPr id="68" name="TextBox 67">
            <a:extLst>
              <a:ext uri="{FF2B5EF4-FFF2-40B4-BE49-F238E27FC236}">
                <a16:creationId xmlns:a16="http://schemas.microsoft.com/office/drawing/2014/main" id="{5DF93E65-15F4-3C41-90AE-CDB3C12F7BF4}"/>
              </a:ext>
            </a:extLst>
          </p:cNvPr>
          <p:cNvSpPr txBox="1"/>
          <p:nvPr/>
        </p:nvSpPr>
        <p:spPr>
          <a:xfrm>
            <a:off x="29368408" y="26912235"/>
            <a:ext cx="13333755"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 would like to express sincere thank to Professor Dr. </a:t>
            </a:r>
            <a:r>
              <a:rPr lang="en-US" sz="3200" dirty="0" err="1">
                <a:latin typeface="Times New Roman" panose="02020603050405020304" pitchFamily="18" charset="0"/>
                <a:cs typeface="Times New Roman" panose="02020603050405020304" pitchFamily="18" charset="0"/>
              </a:rPr>
              <a:t>Xinlian</a:t>
            </a:r>
            <a:r>
              <a:rPr lang="en-US" sz="3200" dirty="0">
                <a:latin typeface="Times New Roman" panose="02020603050405020304" pitchFamily="18" charset="0"/>
                <a:cs typeface="Times New Roman" panose="02020603050405020304" pitchFamily="18" charset="0"/>
              </a:rPr>
              <a:t> Liu for this course and guidance throughout the semester as it helped me in learning various unknown topics related to deep learning, image classification.</a:t>
            </a:r>
          </a:p>
        </p:txBody>
      </p:sp>
      <p:pic>
        <p:nvPicPr>
          <p:cNvPr id="234" name="Picture 233" descr="Diagram&#10;&#10;Description automatically generated">
            <a:extLst>
              <a:ext uri="{FF2B5EF4-FFF2-40B4-BE49-F238E27FC236}">
                <a16:creationId xmlns:a16="http://schemas.microsoft.com/office/drawing/2014/main" id="{0292A1A9-6BB0-5E4F-8973-1CD4CA76D8D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99507" y="9262021"/>
            <a:ext cx="13267092" cy="5700197"/>
          </a:xfrm>
          <a:prstGeom prst="rect">
            <a:avLst/>
          </a:prstGeom>
        </p:spPr>
      </p:pic>
      <p:sp>
        <p:nvSpPr>
          <p:cNvPr id="235" name="TextBox 234">
            <a:extLst>
              <a:ext uri="{FF2B5EF4-FFF2-40B4-BE49-F238E27FC236}">
                <a16:creationId xmlns:a16="http://schemas.microsoft.com/office/drawing/2014/main" id="{F177E02E-68A8-7346-8842-BB0C7DD9FF4B}"/>
              </a:ext>
            </a:extLst>
          </p:cNvPr>
          <p:cNvSpPr txBox="1"/>
          <p:nvPr/>
        </p:nvSpPr>
        <p:spPr>
          <a:xfrm>
            <a:off x="29380002" y="30199446"/>
            <a:ext cx="13386796" cy="3539430"/>
          </a:xfrm>
          <a:prstGeom prst="rect">
            <a:avLst/>
          </a:prstGeom>
          <a:noFill/>
        </p:spPr>
        <p:txBody>
          <a:bodyPr wrap="square" rtlCol="0">
            <a:spAutoFit/>
          </a:bodyPr>
          <a:lstStyle/>
          <a:p>
            <a:pPr marL="514350" indent="-514350">
              <a:buAutoNum type="arabicPeriod"/>
            </a:pPr>
            <a:r>
              <a:rPr lang="en-US" sz="3200" dirty="0">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https://www.hindawi.com/journals/complexity/2021/6658192/</a:t>
            </a:r>
            <a:endParaRPr lang="en-US" sz="3200" dirty="0">
              <a:latin typeface="Times New Roman" panose="02020603050405020304" pitchFamily="18" charset="0"/>
              <a:cs typeface="Times New Roman" panose="02020603050405020304" pitchFamily="18" charset="0"/>
            </a:endParaRPr>
          </a:p>
          <a:p>
            <a:pPr marL="514350" indent="-514350">
              <a:buFontTx/>
              <a:buAutoNum type="arabicPeriod"/>
            </a:pPr>
            <a:r>
              <a:rPr lang="en-US" sz="3200" dirty="0">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https://www.hindawi.com/journals/cin/2021/7529893</a:t>
            </a:r>
            <a:r>
              <a:rPr lang="en-US" sz="3200" dirty="0">
                <a:latin typeface="Times New Roman" panose="02020603050405020304" pitchFamily="18" charset="0"/>
                <a:cs typeface="Times New Roman" panose="02020603050405020304" pitchFamily="18" charset="0"/>
              </a:rPr>
              <a:t>/</a:t>
            </a:r>
          </a:p>
          <a:p>
            <a:pPr marL="514350" indent="-514350">
              <a:buFontTx/>
              <a:buAutoNum type="arabicPeriod"/>
            </a:pPr>
            <a:r>
              <a:rPr lang="en-US" sz="3200" dirty="0">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https://www.upgrad.com/blog/basic-cnn-architecture/</a:t>
            </a:r>
            <a:endParaRPr lang="en-US" sz="3200" dirty="0">
              <a:latin typeface="Times New Roman" panose="02020603050405020304" pitchFamily="18" charset="0"/>
              <a:cs typeface="Times New Roman" panose="02020603050405020304" pitchFamily="18" charset="0"/>
            </a:endParaRPr>
          </a:p>
          <a:p>
            <a:pPr marL="514350" indent="-514350">
              <a:buFontTx/>
              <a:buAutoNum type="arabicPeriod"/>
            </a:pPr>
            <a:r>
              <a:rPr lang="en-US" sz="3200" dirty="0">
                <a:latin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https://towardsdatascience.com/detecting-leukemia-with-a-cnn-af699b19ab99</a:t>
            </a:r>
            <a:endParaRPr lang="en-US" sz="3200" dirty="0">
              <a:latin typeface="Times New Roman" panose="02020603050405020304" pitchFamily="18" charset="0"/>
              <a:cs typeface="Times New Roman" panose="02020603050405020304" pitchFamily="18" charset="0"/>
            </a:endParaRPr>
          </a:p>
          <a:p>
            <a:pPr marL="514350" indent="-514350">
              <a:buFontTx/>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A44EA16F-5BCA-0049-90DA-9A84495655E4}"/>
              </a:ext>
            </a:extLst>
          </p:cNvPr>
          <p:cNvSpPr txBox="1"/>
          <p:nvPr/>
        </p:nvSpPr>
        <p:spPr>
          <a:xfrm flipH="1">
            <a:off x="14577216" y="7559040"/>
            <a:ext cx="14734791" cy="646331"/>
          </a:xfrm>
          <a:prstGeom prst="rect">
            <a:avLst/>
          </a:prstGeom>
          <a:noFill/>
        </p:spPr>
        <p:txBody>
          <a:bodyPr wrap="square" rtlCol="0">
            <a:spAutoFit/>
          </a:bodyPr>
          <a:lstStyle/>
          <a:p>
            <a:pPr algn="ctr"/>
            <a:r>
              <a:rPr lang="en-US" sz="3600" dirty="0">
                <a:solidFill>
                  <a:schemeClr val="bg1"/>
                </a:solidFill>
                <a:highlight>
                  <a:srgbClr val="3B6BA2"/>
                </a:highlight>
                <a:latin typeface="Times New Roman" panose="02020603050405020304" pitchFamily="18" charset="0"/>
                <a:cs typeface="Times New Roman" panose="02020603050405020304" pitchFamily="18" charset="0"/>
              </a:rPr>
              <a:t>Convolutional Neural Network</a:t>
            </a:r>
          </a:p>
        </p:txBody>
      </p:sp>
      <p:sp>
        <p:nvSpPr>
          <p:cNvPr id="104" name="Rectangle 103">
            <a:extLst>
              <a:ext uri="{FF2B5EF4-FFF2-40B4-BE49-F238E27FC236}">
                <a16:creationId xmlns:a16="http://schemas.microsoft.com/office/drawing/2014/main" id="{49CB0C99-748C-AF4C-A734-73814D1AF50A}"/>
              </a:ext>
            </a:extLst>
          </p:cNvPr>
          <p:cNvSpPr/>
          <p:nvPr/>
        </p:nvSpPr>
        <p:spPr>
          <a:xfrm>
            <a:off x="15096283" y="17416049"/>
            <a:ext cx="14611597" cy="4031873"/>
          </a:xfrm>
          <a:prstGeom prst="rect">
            <a:avLst/>
          </a:prstGeom>
        </p:spPr>
        <p:txBody>
          <a:bodyPr wrap="square">
            <a:spAutoFit/>
          </a:bodyPr>
          <a:lstStyle/>
          <a:p>
            <a:pPr marL="457200" marR="0" lvl="0" indent="-457200" fontAlgn="base">
              <a:spcBef>
                <a:spcPts val="0"/>
              </a:spcBef>
              <a:spcAft>
                <a:spcPts val="0"/>
              </a:spcAft>
              <a:buFont typeface="Arial" panose="020B0604020202020204" pitchFamily="34" charset="0"/>
              <a:buChar char="•"/>
              <a:tabLst>
                <a:tab pos="457200" algn="l"/>
              </a:tabLst>
            </a:pPr>
            <a:r>
              <a:rPr lang="en-US" sz="3200" dirty="0">
                <a:solidFill>
                  <a:srgbClr val="000000"/>
                </a:solidFill>
                <a:latin typeface="Times New Roman" panose="02020603050405020304" pitchFamily="18" charset="0"/>
                <a:ea typeface="Times New Roman" panose="02020603050405020304" pitchFamily="18" charset="0"/>
              </a:rPr>
              <a:t>Three common layers are used, convolution, pooling, and fully connected</a:t>
            </a:r>
            <a:endParaRPr lang="en-US" sz="3200" dirty="0">
              <a:latin typeface="Times New Roman" panose="02020603050405020304" pitchFamily="18" charset="0"/>
              <a:ea typeface="Times New Roman" panose="02020603050405020304" pitchFamily="18" charset="0"/>
            </a:endParaRPr>
          </a:p>
          <a:p>
            <a:pPr marL="457200" marR="0" lvl="0" indent="-457200" fontAlgn="base">
              <a:spcBef>
                <a:spcPts val="0"/>
              </a:spcBef>
              <a:spcAft>
                <a:spcPts val="0"/>
              </a:spcAft>
              <a:buFont typeface="Arial" panose="020B0604020202020204" pitchFamily="34" charset="0"/>
              <a:buChar char="•"/>
              <a:tabLst>
                <a:tab pos="457200" algn="l"/>
              </a:tabLst>
            </a:pPr>
            <a:r>
              <a:rPr lang="en-US" sz="3200" dirty="0">
                <a:solidFill>
                  <a:srgbClr val="000000"/>
                </a:solidFill>
                <a:latin typeface="Times New Roman" panose="02020603050405020304" pitchFamily="18" charset="0"/>
                <a:ea typeface="Times New Roman" panose="02020603050405020304" pitchFamily="18" charset="0"/>
              </a:rPr>
              <a:t>Input layers accepts 256x256x3 input (RGB images)</a:t>
            </a:r>
            <a:endParaRPr lang="en-US" sz="3200" dirty="0">
              <a:latin typeface="Times New Roman" panose="02020603050405020304" pitchFamily="18" charset="0"/>
              <a:ea typeface="Times New Roman" panose="02020603050405020304" pitchFamily="18" charset="0"/>
            </a:endParaRPr>
          </a:p>
          <a:p>
            <a:pPr marL="457200" marR="0" lvl="0" indent="-457200" fontAlgn="base">
              <a:spcBef>
                <a:spcPts val="0"/>
              </a:spcBef>
              <a:spcAft>
                <a:spcPts val="0"/>
              </a:spcAft>
              <a:buFont typeface="Arial" panose="020B0604020202020204" pitchFamily="34" charset="0"/>
              <a:buChar char="•"/>
              <a:tabLst>
                <a:tab pos="457200" algn="l"/>
              </a:tabLst>
            </a:pPr>
            <a:r>
              <a:rPr lang="en-US" sz="3200" dirty="0">
                <a:solidFill>
                  <a:srgbClr val="000000"/>
                </a:solidFill>
                <a:latin typeface="Times New Roman" panose="02020603050405020304" pitchFamily="18" charset="0"/>
                <a:ea typeface="Times New Roman" panose="02020603050405020304" pitchFamily="18" charset="0"/>
              </a:rPr>
              <a:t>Four convolution layers, with 64 filters of 3 X3.</a:t>
            </a:r>
            <a:endParaRPr lang="en-US" sz="3200" dirty="0">
              <a:latin typeface="Times New Roman" panose="02020603050405020304" pitchFamily="18" charset="0"/>
              <a:ea typeface="Times New Roman" panose="02020603050405020304" pitchFamily="18" charset="0"/>
            </a:endParaRPr>
          </a:p>
          <a:p>
            <a:pPr marL="457200" marR="0" lvl="0" indent="-457200" fontAlgn="base">
              <a:spcBef>
                <a:spcPts val="0"/>
              </a:spcBef>
              <a:spcAft>
                <a:spcPts val="0"/>
              </a:spcAft>
              <a:buFont typeface="Arial" panose="020B0604020202020204" pitchFamily="34" charset="0"/>
              <a:buChar char="•"/>
              <a:tabLst>
                <a:tab pos="457200" algn="l"/>
              </a:tabLst>
            </a:pPr>
            <a:r>
              <a:rPr lang="en-US" sz="3200" dirty="0">
                <a:solidFill>
                  <a:srgbClr val="000000"/>
                </a:solidFill>
                <a:latin typeface="Times New Roman" panose="02020603050405020304" pitchFamily="18" charset="0"/>
                <a:ea typeface="Times New Roman" panose="02020603050405020304" pitchFamily="18" charset="0"/>
              </a:rPr>
              <a:t>All convolution layers use </a:t>
            </a:r>
            <a:r>
              <a:rPr lang="en-US" sz="3200" i="1" dirty="0" err="1">
                <a:solidFill>
                  <a:srgbClr val="000000"/>
                </a:solidFill>
                <a:latin typeface="Times New Roman" panose="02020603050405020304" pitchFamily="18" charset="0"/>
                <a:ea typeface="Times New Roman" panose="02020603050405020304" pitchFamily="18" charset="0"/>
              </a:rPr>
              <a:t>relu</a:t>
            </a:r>
            <a:r>
              <a:rPr lang="en-US" sz="3200" dirty="0">
                <a:solidFill>
                  <a:srgbClr val="000000"/>
                </a:solidFill>
                <a:latin typeface="Times New Roman" panose="02020603050405020304" pitchFamily="18" charset="0"/>
                <a:ea typeface="Times New Roman" panose="02020603050405020304" pitchFamily="18" charset="0"/>
              </a:rPr>
              <a:t> activation function and 3x3 stride. </a:t>
            </a:r>
            <a:endParaRPr lang="en-US" sz="3200" dirty="0">
              <a:latin typeface="Times New Roman" panose="02020603050405020304" pitchFamily="18" charset="0"/>
              <a:ea typeface="Times New Roman" panose="02020603050405020304" pitchFamily="18" charset="0"/>
            </a:endParaRPr>
          </a:p>
          <a:p>
            <a:pPr marL="457200" marR="0" lvl="0" indent="-457200" fontAlgn="base">
              <a:spcBef>
                <a:spcPts val="0"/>
              </a:spcBef>
              <a:spcAft>
                <a:spcPts val="0"/>
              </a:spcAft>
              <a:buFont typeface="Arial" panose="020B0604020202020204" pitchFamily="34" charset="0"/>
              <a:buChar char="•"/>
              <a:tabLst>
                <a:tab pos="457200" algn="l"/>
              </a:tabLst>
            </a:pPr>
            <a:r>
              <a:rPr lang="en-US" sz="3200" dirty="0">
                <a:solidFill>
                  <a:srgbClr val="000000"/>
                </a:solidFill>
                <a:latin typeface="Times New Roman" panose="02020603050405020304" pitchFamily="18" charset="0"/>
                <a:ea typeface="Times New Roman" panose="02020603050405020304" pitchFamily="18" charset="0"/>
              </a:rPr>
              <a:t>The max pooling layer uses 2x2 pooling window. </a:t>
            </a:r>
            <a:endParaRPr lang="en-US" sz="3200" dirty="0">
              <a:latin typeface="Times New Roman" panose="02020603050405020304" pitchFamily="18" charset="0"/>
              <a:ea typeface="Times New Roman" panose="02020603050405020304" pitchFamily="18" charset="0"/>
            </a:endParaRPr>
          </a:p>
          <a:p>
            <a:pPr marL="457200" marR="0" lvl="0" indent="-457200" fontAlgn="base">
              <a:spcBef>
                <a:spcPts val="0"/>
              </a:spcBef>
              <a:spcAft>
                <a:spcPts val="0"/>
              </a:spcAft>
              <a:buFont typeface="Arial" panose="020B0604020202020204" pitchFamily="34" charset="0"/>
              <a:buChar char="•"/>
              <a:tabLst>
                <a:tab pos="457200" algn="l"/>
              </a:tabLst>
            </a:pPr>
            <a:r>
              <a:rPr lang="en-US" sz="3200" dirty="0">
                <a:solidFill>
                  <a:srgbClr val="000000"/>
                </a:solidFill>
                <a:latin typeface="Times New Roman" panose="02020603050405020304" pitchFamily="18" charset="0"/>
                <a:ea typeface="Times New Roman" panose="02020603050405020304" pitchFamily="18" charset="0"/>
              </a:rPr>
              <a:t>Three Dropout layers with a value of 0.5</a:t>
            </a:r>
            <a:endParaRPr lang="en-US" sz="3200" dirty="0">
              <a:latin typeface="Times New Roman" panose="02020603050405020304" pitchFamily="18" charset="0"/>
              <a:ea typeface="Times New Roman" panose="02020603050405020304" pitchFamily="18" charset="0"/>
            </a:endParaRPr>
          </a:p>
          <a:p>
            <a:pPr marL="457200" marR="0" lvl="0" indent="-457200" fontAlgn="base">
              <a:spcBef>
                <a:spcPts val="0"/>
              </a:spcBef>
              <a:spcAft>
                <a:spcPts val="0"/>
              </a:spcAft>
              <a:buFont typeface="Arial" panose="020B0604020202020204" pitchFamily="34" charset="0"/>
              <a:buChar char="•"/>
              <a:tabLst>
                <a:tab pos="457200" algn="l"/>
              </a:tabLst>
            </a:pPr>
            <a:r>
              <a:rPr lang="en-US" sz="3200" dirty="0">
                <a:solidFill>
                  <a:srgbClr val="000000"/>
                </a:solidFill>
                <a:latin typeface="Times New Roman" panose="02020603050405020304" pitchFamily="18" charset="0"/>
                <a:ea typeface="Times New Roman" panose="02020603050405020304" pitchFamily="18" charset="0"/>
              </a:rPr>
              <a:t>Flatten layer</a:t>
            </a:r>
            <a:endParaRPr lang="en-US" sz="3200" dirty="0">
              <a:latin typeface="Times New Roman" panose="02020603050405020304" pitchFamily="18" charset="0"/>
              <a:ea typeface="Times New Roman" panose="02020603050405020304" pitchFamily="18" charset="0"/>
            </a:endParaRPr>
          </a:p>
          <a:p>
            <a:pPr marL="457200" marR="0" lvl="0" indent="-457200" fontAlgn="base">
              <a:spcBef>
                <a:spcPts val="0"/>
              </a:spcBef>
              <a:spcAft>
                <a:spcPts val="0"/>
              </a:spcAft>
              <a:buFont typeface="Arial" panose="020B0604020202020204" pitchFamily="34" charset="0"/>
              <a:buChar char="•"/>
              <a:tabLst>
                <a:tab pos="457200" algn="l"/>
              </a:tabLst>
            </a:pPr>
            <a:r>
              <a:rPr lang="en-US" sz="3200" dirty="0">
                <a:solidFill>
                  <a:srgbClr val="000000"/>
                </a:solidFill>
                <a:latin typeface="Times New Roman" panose="02020603050405020304" pitchFamily="18" charset="0"/>
                <a:ea typeface="Times New Roman" panose="02020603050405020304" pitchFamily="18" charset="0"/>
              </a:rPr>
              <a:t>Two Dense layer</a:t>
            </a:r>
            <a:endParaRPr lang="en-US" sz="3200" dirty="0">
              <a:effectLst/>
              <a:latin typeface="Times New Roman" panose="02020603050405020304" pitchFamily="18" charset="0"/>
              <a:ea typeface="Times New Roman" panose="02020603050405020304" pitchFamily="18" charset="0"/>
            </a:endParaRPr>
          </a:p>
        </p:txBody>
      </p:sp>
      <p:sp>
        <p:nvSpPr>
          <p:cNvPr id="116" name="TextBox 115">
            <a:extLst>
              <a:ext uri="{FF2B5EF4-FFF2-40B4-BE49-F238E27FC236}">
                <a16:creationId xmlns:a16="http://schemas.microsoft.com/office/drawing/2014/main" id="{BC85631A-3265-5F4A-95DD-A645B7717503}"/>
              </a:ext>
            </a:extLst>
          </p:cNvPr>
          <p:cNvSpPr txBox="1"/>
          <p:nvPr/>
        </p:nvSpPr>
        <p:spPr>
          <a:xfrm>
            <a:off x="1239587" y="31900947"/>
            <a:ext cx="697436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Normal cells– Spherical and non- clefted</a:t>
            </a:r>
          </a:p>
        </p:txBody>
      </p:sp>
      <p:sp>
        <p:nvSpPr>
          <p:cNvPr id="236" name="TextBox 235">
            <a:extLst>
              <a:ext uri="{FF2B5EF4-FFF2-40B4-BE49-F238E27FC236}">
                <a16:creationId xmlns:a16="http://schemas.microsoft.com/office/drawing/2014/main" id="{3723E9BE-7EE4-DB42-9FA1-C9316FA00496}"/>
              </a:ext>
            </a:extLst>
          </p:cNvPr>
          <p:cNvSpPr txBox="1"/>
          <p:nvPr/>
        </p:nvSpPr>
        <p:spPr>
          <a:xfrm flipH="1">
            <a:off x="8237814" y="31685502"/>
            <a:ext cx="628559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Cancer cells – Non-spherical and clefted</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{F6F47631-5483-4549-9AA5-E4BCBAA8A847}tf16401378</Template>
  <TotalTime>1297</TotalTime>
  <Words>728</Words>
  <Application>Microsoft Macintosh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Science Poster</vt:lpstr>
      <vt:lpstr>Detection of Acute Lymphocytic Leukemia (ALL) with Convolutional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Microsoft Office User</cp:lastModifiedBy>
  <cp:revision>204</cp:revision>
  <dcterms:created xsi:type="dcterms:W3CDTF">2013-01-20T21:20:28Z</dcterms:created>
  <dcterms:modified xsi:type="dcterms:W3CDTF">2021-12-10T21:32:35Z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