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4" r:id="rId6"/>
    <p:sldId id="268" r:id="rId7"/>
    <p:sldId id="269" r:id="rId8"/>
    <p:sldId id="270" r:id="rId9"/>
    <p:sldId id="271" r:id="rId10"/>
    <p:sldId id="274" r:id="rId11"/>
    <p:sldId id="272" r:id="rId12"/>
    <p:sldId id="273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C1233D-1604-B348-9A47-C357F9343560}">
          <p14:sldIdLst>
            <p14:sldId id="256"/>
            <p14:sldId id="258"/>
            <p14:sldId id="259"/>
            <p14:sldId id="260"/>
            <p14:sldId id="264"/>
            <p14:sldId id="268"/>
            <p14:sldId id="269"/>
            <p14:sldId id="270"/>
            <p14:sldId id="271"/>
            <p14:sldId id="274"/>
            <p14:sldId id="272"/>
            <p14:sldId id="273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CFF"/>
    <a:srgbClr val="30608B"/>
    <a:srgbClr val="00823B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35AA8-D657-7D4E-A2FF-B95592AAE6FB}" v="1181" dt="2020-11-16T21:07:57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5" autoAdjust="0"/>
    <p:restoredTop sz="96258" autoAdjust="0"/>
  </p:normalViewPr>
  <p:slideViewPr>
    <p:cSldViewPr snapToGrid="0" showGuides="1">
      <p:cViewPr>
        <p:scale>
          <a:sx n="124" d="100"/>
          <a:sy n="124" d="100"/>
        </p:scale>
        <p:origin x="736" y="936"/>
      </p:cViewPr>
      <p:guideLst>
        <p:guide orient="horz" pos="2328"/>
        <p:guide pos="3864"/>
        <p:guide pos="7512"/>
        <p:guide pos="144"/>
        <p:guide orient="horz" pos="648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architecture has 2 main parts – 1. feature extraction 2.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1FB9-F913-A64B-A399-FB3C8E46F61C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BCA9-9876-BB44-B1E5-F5CF5F02CE19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D0D2-6D7F-874C-81B4-B490F8A6FC36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C21D-219D-AD42-9C1E-C5B517316C95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161E-8F59-F048-A971-33F4535BDD0C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C204-4231-AC40-860B-4A075672DDA4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CCF-5AC6-2849-8044-8810BF5CB6DC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BB51-97B6-8B41-BD11-9CDAB058D842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D20D-5EF9-364C-8E14-6C1027FA39C5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3BD9-80AF-C94A-9B90-7DB836C90417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D00-B0D1-A645-BE1F-2A772E07B03B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CDE-FAF2-9D47-8EDF-8008761E9327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55" y="2239357"/>
            <a:ext cx="10841138" cy="997196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Acute Lymphocytic Leukemia (ALL) with Convolutional Neural Network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81" y="520861"/>
            <a:ext cx="1243742" cy="1283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12518" y="4101380"/>
            <a:ext cx="3480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M.S. Computer Science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Hood College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Frederick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30565-4F97-A844-AF12-2B8C8EACD088}"/>
              </a:ext>
            </a:extLst>
          </p:cNvPr>
          <p:cNvSpPr txBox="1"/>
          <p:nvPr/>
        </p:nvSpPr>
        <p:spPr>
          <a:xfrm>
            <a:off x="1093305" y="4409157"/>
            <a:ext cx="3480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Ragi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Unnithan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Xinlian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12/08/2021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AA907-5FC5-AD46-862F-9AEC047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F64C8B-20A9-A04B-A93F-8454E4277C58}"/>
              </a:ext>
            </a:extLst>
          </p:cNvPr>
          <p:cNvSpPr txBox="1"/>
          <p:nvPr/>
        </p:nvSpPr>
        <p:spPr>
          <a:xfrm>
            <a:off x="1927437" y="456147"/>
            <a:ext cx="841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from all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0256B-2776-B946-9F29-84786ABC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0" y="1703732"/>
            <a:ext cx="11358571" cy="34505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125E09-2F4D-544D-9C58-9C62670F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74" y="530102"/>
            <a:ext cx="10841138" cy="4985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Model – 2x2C1D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7EA68C-A7A7-014C-A2B5-7091FA99F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90" y="1480490"/>
            <a:ext cx="2995466" cy="443042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7EB50DC-2A18-BC48-B5E8-148CBB821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56" y="1480490"/>
            <a:ext cx="3890707" cy="2884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AB1238-BF36-894A-AA50-74C1BC671A68}"/>
              </a:ext>
            </a:extLst>
          </p:cNvPr>
          <p:cNvSpPr txBox="1"/>
          <p:nvPr/>
        </p:nvSpPr>
        <p:spPr>
          <a:xfrm>
            <a:off x="470999" y="1480490"/>
            <a:ext cx="460689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is an image of size 256x256x3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convolutional layer</a:t>
            </a:r>
          </a:p>
          <a:p>
            <a:pPr marL="744538" indent="-109538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64 filters</a:t>
            </a:r>
          </a:p>
          <a:p>
            <a:pPr marL="800100" indent="-1651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size is 3 X 3</a:t>
            </a:r>
          </a:p>
          <a:p>
            <a:pPr marL="800100" indent="-1651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</a:p>
          <a:p>
            <a:pPr marL="28892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Max Pooling </a:t>
            </a:r>
          </a:p>
          <a:p>
            <a:pPr marL="6350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x 2 pooling window</a:t>
            </a:r>
          </a:p>
          <a:p>
            <a:pPr marL="6350" indent="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Dropout layers with a value of 0.5</a:t>
            </a:r>
          </a:p>
          <a:p>
            <a:pPr marL="6350" indent="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  <a:p>
            <a:pPr marL="6350" indent="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Dense layers</a:t>
            </a:r>
          </a:p>
          <a:p>
            <a:pPr marL="6350" indent="282575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EDFD70-BD35-7F4A-B39E-392B553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9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40" y="549879"/>
            <a:ext cx="10841138" cy="4985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– 2x2C1D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1C869-81F6-0044-9AD6-B270E239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4" y="5248063"/>
            <a:ext cx="8908786" cy="1132959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919BEC8-561C-EA45-B2C9-C14F7657F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3" y="1212722"/>
            <a:ext cx="4121127" cy="387109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DB2BB28-6B98-7545-980C-162504F67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89" y="1212722"/>
            <a:ext cx="4121127" cy="3871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933DA-7845-124C-B6D1-75ED4BCECA2E}"/>
              </a:ext>
            </a:extLst>
          </p:cNvPr>
          <p:cNvSpPr txBox="1"/>
          <p:nvPr/>
        </p:nvSpPr>
        <p:spPr>
          <a:xfrm>
            <a:off x="4604530" y="3699389"/>
            <a:ext cx="334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100 epochs </a:t>
            </a:r>
          </a:p>
          <a:p>
            <a:pPr marL="461963" indent="-227013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94%</a:t>
            </a:r>
          </a:p>
          <a:p>
            <a:pPr marL="461963" indent="-227013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– 85%</a:t>
            </a:r>
          </a:p>
          <a:p>
            <a:pPr marL="461963" indent="-227013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61%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E16F-957C-7845-9DD3-AE1FC9E1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5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4E4CB4-A918-8647-B06C-DB265713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5757"/>
            <a:ext cx="12191999" cy="4985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575CD-10FD-E643-94BC-D2648F5A657E}"/>
              </a:ext>
            </a:extLst>
          </p:cNvPr>
          <p:cNvSpPr txBox="1"/>
          <p:nvPr/>
        </p:nvSpPr>
        <p:spPr>
          <a:xfrm>
            <a:off x="990599" y="1656680"/>
            <a:ext cx="102870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can be used for image classification and as a tool for identifying ALL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can be used by a physician to verify his diagnosis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and Dropout can be used for reducing overfitting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can implement early stopping and cross-validation for avoiding overfitting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 augmentation can be implemented to the normal dataset for the eliminating class imbalance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implementing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other models to improve the accuracy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70205-BFC7-1249-8CCC-7C086B8D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8034C-B5C1-7741-917B-8157C6F2983A}"/>
              </a:ext>
            </a:extLst>
          </p:cNvPr>
          <p:cNvSpPr txBox="1"/>
          <p:nvPr/>
        </p:nvSpPr>
        <p:spPr>
          <a:xfrm>
            <a:off x="4598262" y="3013501"/>
            <a:ext cx="3071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FDE86-753A-1642-B418-499662B4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1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462A8-BC6F-A14E-81B9-1167E075FF00}"/>
              </a:ext>
            </a:extLst>
          </p:cNvPr>
          <p:cNvSpPr txBox="1"/>
          <p:nvPr/>
        </p:nvSpPr>
        <p:spPr>
          <a:xfrm>
            <a:off x="4100945" y="2479964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6083C-35D7-4542-96C0-4417C965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0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F396-70E2-AB4A-824B-C396683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485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A424-1BFF-1C4A-A28D-D1F16C05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157"/>
            <a:ext cx="10515600" cy="460280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Acute Lymphocytic Leukemia (ALL) is a type of cancer of the blood and bone narrow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is the most common cause of pediatric cancer and the most frequent cause of death from cancer before 20 years of age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classification usually depends on morphological characteristics of the cell and requires a skilled medical operator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procedures are time consuming, tedious, costly and error prone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trying to see whether a </a:t>
            </a:r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Normal and ALL cells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microscopic blood images</a:t>
            </a:r>
          </a:p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F506-702D-294E-981D-55CC117C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DCE-8174-7A45-81C3-2A14EC75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FFEF-390E-6749-B552-F0BD8EB1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88" y="1361661"/>
            <a:ext cx="10515600" cy="23340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from Kaggle –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C_NMC_Leukemia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segmented from microscopic images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of 15,135 images from 118 patients with 2 labels</a:t>
            </a:r>
          </a:p>
          <a:p>
            <a:pPr marL="695325" indent="-347663"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49 patients without ALL</a:t>
            </a:r>
          </a:p>
          <a:p>
            <a:pPr marL="695325" indent="-347663"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 patients with ALL</a:t>
            </a:r>
            <a:endParaRPr lang="en-US" dirty="0">
              <a:solidFill>
                <a:schemeClr val="bg1"/>
              </a:solidFill>
            </a:endParaRPr>
          </a:p>
          <a:p>
            <a:pPr marL="242888" indent="-242888"/>
            <a:endParaRPr lang="en-US" dirty="0">
              <a:solidFill>
                <a:schemeClr val="bg1"/>
              </a:solidFill>
            </a:endParaRPr>
          </a:p>
          <a:p>
            <a:pPr marL="22415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6C0454-DFCF-F442-90E0-D1E67FA3A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90945"/>
              </p:ext>
            </p:extLst>
          </p:nvPr>
        </p:nvGraphicFramePr>
        <p:xfrm>
          <a:off x="6514731" y="4322233"/>
          <a:ext cx="4140019" cy="147364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66038">
                  <a:extLst>
                    <a:ext uri="{9D8B030D-6E8A-4147-A177-3AD203B41FA5}">
                      <a16:colId xmlns:a16="http://schemas.microsoft.com/office/drawing/2014/main" val="2736407874"/>
                    </a:ext>
                  </a:extLst>
                </a:gridCol>
                <a:gridCol w="691327">
                  <a:extLst>
                    <a:ext uri="{9D8B030D-6E8A-4147-A177-3AD203B41FA5}">
                      <a16:colId xmlns:a16="http://schemas.microsoft.com/office/drawing/2014/main" val="2878396212"/>
                    </a:ext>
                  </a:extLst>
                </a:gridCol>
                <a:gridCol w="691327">
                  <a:extLst>
                    <a:ext uri="{9D8B030D-6E8A-4147-A177-3AD203B41FA5}">
                      <a16:colId xmlns:a16="http://schemas.microsoft.com/office/drawing/2014/main" val="1905933548"/>
                    </a:ext>
                  </a:extLst>
                </a:gridCol>
                <a:gridCol w="691327">
                  <a:extLst>
                    <a:ext uri="{9D8B030D-6E8A-4147-A177-3AD203B41FA5}">
                      <a16:colId xmlns:a16="http://schemas.microsoft.com/office/drawing/2014/main" val="3509044072"/>
                    </a:ext>
                  </a:extLst>
                </a:gridCol>
              </a:tblGrid>
              <a:tr h="233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– subtype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6141613"/>
                  </a:ext>
                </a:extLst>
              </a:tr>
              <a:tr h="406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3520931"/>
                  </a:ext>
                </a:extLst>
              </a:tr>
              <a:tr h="406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2723592"/>
                  </a:ext>
                </a:extLst>
              </a:tr>
              <a:tr h="406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9624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EAEBC3-0B4D-1240-AB4D-5041F0A22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65055"/>
              </p:ext>
            </p:extLst>
          </p:nvPr>
        </p:nvGraphicFramePr>
        <p:xfrm>
          <a:off x="754930" y="4322232"/>
          <a:ext cx="5061488" cy="14736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50944">
                  <a:extLst>
                    <a:ext uri="{9D8B030D-6E8A-4147-A177-3AD203B41FA5}">
                      <a16:colId xmlns:a16="http://schemas.microsoft.com/office/drawing/2014/main" val="455012775"/>
                    </a:ext>
                  </a:extLst>
                </a:gridCol>
                <a:gridCol w="1178193">
                  <a:extLst>
                    <a:ext uri="{9D8B030D-6E8A-4147-A177-3AD203B41FA5}">
                      <a16:colId xmlns:a16="http://schemas.microsoft.com/office/drawing/2014/main" val="3225060325"/>
                    </a:ext>
                  </a:extLst>
                </a:gridCol>
                <a:gridCol w="1087151">
                  <a:extLst>
                    <a:ext uri="{9D8B030D-6E8A-4147-A177-3AD203B41FA5}">
                      <a16:colId xmlns:a16="http://schemas.microsoft.com/office/drawing/2014/main" val="423704164"/>
                    </a:ext>
                  </a:extLst>
                </a:gridCol>
                <a:gridCol w="845200">
                  <a:extLst>
                    <a:ext uri="{9D8B030D-6E8A-4147-A177-3AD203B41FA5}">
                      <a16:colId xmlns:a16="http://schemas.microsoft.com/office/drawing/2014/main" val="26652295"/>
                    </a:ext>
                  </a:extLst>
                </a:gridCol>
              </a:tblGrid>
              <a:tr h="282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623910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833588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327136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64577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4353-529E-824E-90AF-05A96C7A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1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DCE-8174-7A45-81C3-2A14EC75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2094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FFEF-390E-6749-B552-F0BD8EB1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91" y="1786904"/>
            <a:ext cx="3167270" cy="1817618"/>
          </a:xfrm>
        </p:spPr>
        <p:txBody>
          <a:bodyPr/>
          <a:lstStyle/>
          <a:p>
            <a:pPr marL="234950" indent="-219075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Cells</a:t>
            </a:r>
          </a:p>
          <a:p>
            <a:pPr marL="461963" indent="-166688"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Spherical</a:t>
            </a:r>
          </a:p>
          <a:p>
            <a:pPr marL="461963" indent="-166688"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Non-clefted</a:t>
            </a:r>
          </a:p>
          <a:p>
            <a:pPr marL="461963" indent="-166688"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vacuoles</a:t>
            </a:r>
          </a:p>
          <a:p>
            <a:pPr marL="973138" indent="-52388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88" indent="-227013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79400"/>
            <a:endParaRPr lang="en-US" dirty="0">
              <a:solidFill>
                <a:schemeClr val="bg1"/>
              </a:solidFill>
            </a:endParaRPr>
          </a:p>
          <a:p>
            <a:pPr marL="242888" indent="-242888"/>
            <a:endParaRPr lang="en-US" dirty="0">
              <a:solidFill>
                <a:schemeClr val="bg1"/>
              </a:solidFill>
            </a:endParaRPr>
          </a:p>
          <a:p>
            <a:pPr marL="22415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F09A0721-A949-4145-9FEF-D32AE096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3671083"/>
            <a:ext cx="3982916" cy="258066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572B5B5-AA32-8745-B12F-E16A54E94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93" y="3616316"/>
            <a:ext cx="3982915" cy="26552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7206DE-9AE6-DC45-9D27-F939F63638D4}"/>
              </a:ext>
            </a:extLst>
          </p:cNvPr>
          <p:cNvSpPr txBox="1">
            <a:spLocks/>
          </p:cNvSpPr>
          <p:nvPr/>
        </p:nvSpPr>
        <p:spPr>
          <a:xfrm>
            <a:off x="7600438" y="1786904"/>
            <a:ext cx="3481692" cy="18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19075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Caner Cells</a:t>
            </a:r>
          </a:p>
          <a:p>
            <a:pPr marL="461963" indent="-166688"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Non-Spherical</a:t>
            </a:r>
          </a:p>
          <a:p>
            <a:pPr marL="461963" indent="-166688"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Clefted</a:t>
            </a:r>
          </a:p>
          <a:p>
            <a:pPr marL="461963" indent="-166688"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Vacuoles</a:t>
            </a:r>
          </a:p>
          <a:p>
            <a:pPr marL="973138" indent="-52388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88" indent="-227013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79400"/>
            <a:endParaRPr lang="en-US" dirty="0">
              <a:solidFill>
                <a:schemeClr val="bg1"/>
              </a:solidFill>
            </a:endParaRPr>
          </a:p>
          <a:p>
            <a:pPr marL="242888" indent="-242888"/>
            <a:endParaRPr lang="en-US" dirty="0">
              <a:solidFill>
                <a:schemeClr val="bg1"/>
              </a:solidFill>
            </a:endParaRPr>
          </a:p>
          <a:p>
            <a:pPr marL="224155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AC5A8-79DA-BD4E-AA58-E94ED6C7B69B}"/>
              </a:ext>
            </a:extLst>
          </p:cNvPr>
          <p:cNvSpPr/>
          <p:nvPr/>
        </p:nvSpPr>
        <p:spPr>
          <a:xfrm>
            <a:off x="705678" y="1786903"/>
            <a:ext cx="4611757" cy="463135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20677-0556-1047-9B07-94643550039D}"/>
              </a:ext>
            </a:extLst>
          </p:cNvPr>
          <p:cNvSpPr/>
          <p:nvPr/>
        </p:nvSpPr>
        <p:spPr>
          <a:xfrm>
            <a:off x="6470373" y="1786903"/>
            <a:ext cx="4611757" cy="463135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5F5CB-1C99-244E-AF29-36CFEF73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2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DCE-8174-7A45-81C3-2A14EC75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24" y="2289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FFEF-390E-6749-B552-F0BD8EB1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973138" indent="-52388">
              <a:buFont typeface="Wingdings" pitchFamily="2" charset="2"/>
              <a:buChar char="§"/>
            </a:pP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88" indent="-227013"/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79400"/>
            <a:endParaRPr lang="en-US" dirty="0"/>
          </a:p>
          <a:p>
            <a:pPr marL="242888" indent="-242888"/>
            <a:endParaRPr lang="en-US" dirty="0"/>
          </a:p>
          <a:p>
            <a:pPr marL="2241550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560FA5B-9395-5849-933C-6AACEABB2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" b="922"/>
          <a:stretch/>
        </p:blipFill>
        <p:spPr>
          <a:xfrm rot="10800000" flipH="1" flipV="1">
            <a:off x="838200" y="2176671"/>
            <a:ext cx="4770780" cy="381899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2B87EA6-B71B-2A4B-A8B1-2022C4160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80" t="433" r="23625" b="12938"/>
          <a:stretch/>
        </p:blipFill>
        <p:spPr bwMode="auto">
          <a:xfrm>
            <a:off x="6897340" y="2221914"/>
            <a:ext cx="3483569" cy="3728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918D8-5951-DA42-AB7F-980DCFBB64F3}"/>
              </a:ext>
            </a:extLst>
          </p:cNvPr>
          <p:cNvSpPr txBox="1"/>
          <p:nvPr/>
        </p:nvSpPr>
        <p:spPr>
          <a:xfrm>
            <a:off x="3305523" y="1424529"/>
            <a:ext cx="565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dataset; 68% is ALL and 32% is Normal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EA916-4905-D748-A0A1-BA89773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4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31" y="541983"/>
            <a:ext cx="10841138" cy="4985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47FCD-A08E-BA4E-80C8-034296657944}"/>
              </a:ext>
            </a:extLst>
          </p:cNvPr>
          <p:cNvSpPr txBox="1"/>
          <p:nvPr/>
        </p:nvSpPr>
        <p:spPr>
          <a:xfrm>
            <a:off x="437441" y="1545911"/>
            <a:ext cx="5905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dataset are labelled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dataset not labelled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10661 data in the training is split into training (75%) and validation (25%)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validation dataset is used as 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93BD11-DE64-B54C-89D1-9597463B8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34838"/>
              </p:ext>
            </p:extLst>
          </p:nvPr>
        </p:nvGraphicFramePr>
        <p:xfrm>
          <a:off x="6758610" y="1633963"/>
          <a:ext cx="4870174" cy="145103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508522">
                  <a:extLst>
                    <a:ext uri="{9D8B030D-6E8A-4147-A177-3AD203B41FA5}">
                      <a16:colId xmlns:a16="http://schemas.microsoft.com/office/drawing/2014/main" val="3959793805"/>
                    </a:ext>
                  </a:extLst>
                </a:gridCol>
                <a:gridCol w="894484">
                  <a:extLst>
                    <a:ext uri="{9D8B030D-6E8A-4147-A177-3AD203B41FA5}">
                      <a16:colId xmlns:a16="http://schemas.microsoft.com/office/drawing/2014/main" val="3987719768"/>
                    </a:ext>
                  </a:extLst>
                </a:gridCol>
                <a:gridCol w="1202018">
                  <a:extLst>
                    <a:ext uri="{9D8B030D-6E8A-4147-A177-3AD203B41FA5}">
                      <a16:colId xmlns:a16="http://schemas.microsoft.com/office/drawing/2014/main" val="1965009293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3665133490"/>
                    </a:ext>
                  </a:extLst>
                </a:gridCol>
              </a:tblGrid>
              <a:tr h="269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- subtype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562835"/>
                  </a:ext>
                </a:extLst>
              </a:tr>
              <a:tr h="393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5454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444218"/>
                  </a:ext>
                </a:extLst>
              </a:tr>
              <a:tr h="393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042525"/>
                  </a:ext>
                </a:extLst>
              </a:tr>
              <a:tr h="393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34783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5352F99-4939-7D49-9908-513E9D309087}"/>
              </a:ext>
            </a:extLst>
          </p:cNvPr>
          <p:cNvSpPr txBox="1">
            <a:spLocks/>
          </p:cNvSpPr>
          <p:nvPr/>
        </p:nvSpPr>
        <p:spPr>
          <a:xfrm>
            <a:off x="713531" y="3839624"/>
            <a:ext cx="10841138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0198F-1BF4-8648-ADA0-5F1727B7AACB}"/>
              </a:ext>
            </a:extLst>
          </p:cNvPr>
          <p:cNvSpPr txBox="1"/>
          <p:nvPr/>
        </p:nvSpPr>
        <p:spPr>
          <a:xfrm>
            <a:off x="307521" y="4539055"/>
            <a:ext cx="645108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450 x 450 RGB images stored as .bmp files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resized to 256 x 256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Rescaled between ranges 0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7BAC0-60F3-A747-87BF-06BEA923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4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31" y="530102"/>
            <a:ext cx="10841138" cy="4985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3F2F0-0620-EB42-8CF0-724CE40BFBEC}"/>
              </a:ext>
            </a:extLst>
          </p:cNvPr>
          <p:cNvSpPr txBox="1"/>
          <p:nvPr/>
        </p:nvSpPr>
        <p:spPr>
          <a:xfrm>
            <a:off x="473529" y="2032829"/>
            <a:ext cx="5481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is composed of </a:t>
            </a:r>
          </a:p>
          <a:p>
            <a:pPr marL="520700" indent="-225425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</a:t>
            </a:r>
          </a:p>
          <a:p>
            <a:pPr marL="520700" indent="-225425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 marL="520700" indent="-225425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</a:t>
            </a:r>
          </a:p>
          <a:p>
            <a:pPr marL="520700" indent="-225425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B3CE5D-7EEF-804C-B46C-8F466C960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13" y="2032829"/>
            <a:ext cx="5142991" cy="244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9F6BF-1589-D043-93AF-3B36D2108B5F}"/>
              </a:ext>
            </a:extLst>
          </p:cNvPr>
          <p:cNvSpPr txBox="1"/>
          <p:nvPr/>
        </p:nvSpPr>
        <p:spPr>
          <a:xfrm>
            <a:off x="6134100" y="4479411"/>
            <a:ext cx="589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Source: https://</a:t>
            </a:r>
            <a:r>
              <a:rPr lang="en-US" sz="1400" dirty="0" err="1">
                <a:solidFill>
                  <a:schemeClr val="bg1"/>
                </a:solidFill>
              </a:rPr>
              <a:t>www.upgrad.com</a:t>
            </a:r>
            <a:r>
              <a:rPr lang="en-US" sz="1400" dirty="0">
                <a:solidFill>
                  <a:schemeClr val="bg1"/>
                </a:solidFill>
              </a:rPr>
              <a:t>/blog/basic-</a:t>
            </a:r>
            <a:r>
              <a:rPr lang="en-US" sz="1400" dirty="0" err="1">
                <a:solidFill>
                  <a:schemeClr val="bg1"/>
                </a:solidFill>
              </a:rPr>
              <a:t>cnn</a:t>
            </a:r>
            <a:r>
              <a:rPr lang="en-US" sz="1400" dirty="0">
                <a:solidFill>
                  <a:schemeClr val="bg1"/>
                </a:solidFill>
              </a:rPr>
              <a:t>-architecture/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BBEC-A387-CD44-B74A-9126D95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9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31" y="381521"/>
            <a:ext cx="10841138" cy="4985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Vanilla Model (1C1D)</a:t>
            </a:r>
          </a:p>
        </p:txBody>
      </p:sp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40AF706D-C9F7-6B46-9562-4C60D9CB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57" y="1279036"/>
            <a:ext cx="2337681" cy="40943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AD446C3-CE51-5B44-BE04-131257F87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62" y="1279036"/>
            <a:ext cx="3857713" cy="2195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D7BEF8-F978-9946-AB18-1ADC7E9A30BA}"/>
              </a:ext>
            </a:extLst>
          </p:cNvPr>
          <p:cNvSpPr txBox="1"/>
          <p:nvPr/>
        </p:nvSpPr>
        <p:spPr>
          <a:xfrm>
            <a:off x="511925" y="1057206"/>
            <a:ext cx="4805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is an image of size 256 x 256 x 3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convolutional layer</a:t>
            </a:r>
          </a:p>
          <a:p>
            <a:pPr marL="520700" indent="-225425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filters</a:t>
            </a:r>
          </a:p>
          <a:p>
            <a:pPr marL="520700" indent="-225425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size is 3 X 3</a:t>
            </a:r>
          </a:p>
          <a:p>
            <a:pPr marL="520700" indent="-225425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activation [</a:t>
            </a:r>
          </a:p>
          <a:p>
            <a:pPr marL="28892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Pooling </a:t>
            </a:r>
          </a:p>
          <a:p>
            <a:pPr marL="6350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x 2 pooling window</a:t>
            </a:r>
          </a:p>
          <a:p>
            <a:pPr marL="28892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fully connected dense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870F2A-19EF-254D-964B-5A7DA8BF0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67143"/>
              </p:ext>
            </p:extLst>
          </p:nvPr>
        </p:nvGraphicFramePr>
        <p:xfrm>
          <a:off x="814795" y="5681306"/>
          <a:ext cx="10562409" cy="79517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219">
                  <a:extLst>
                    <a:ext uri="{9D8B030D-6E8A-4147-A177-3AD203B41FA5}">
                      <a16:colId xmlns:a16="http://schemas.microsoft.com/office/drawing/2014/main" val="1153329962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184385108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3438689072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2225001134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1587260007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2053811294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1834389397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3750562306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3682506794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1405165972"/>
                    </a:ext>
                  </a:extLst>
                </a:gridCol>
                <a:gridCol w="960219">
                  <a:extLst>
                    <a:ext uri="{9D8B030D-6E8A-4147-A177-3AD203B41FA5}">
                      <a16:colId xmlns:a16="http://schemas.microsoft.com/office/drawing/2014/main" val="2661592400"/>
                    </a:ext>
                  </a:extLst>
                </a:gridCol>
              </a:tblGrid>
              <a:tr h="24142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64155"/>
                  </a:ext>
                </a:extLst>
              </a:tr>
              <a:tr h="270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9338"/>
                  </a:ext>
                </a:extLst>
              </a:tr>
              <a:tr h="270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1C1D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736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BAC23C-BA8D-9244-96EA-3D33BC7E1D9F}"/>
              </a:ext>
            </a:extLst>
          </p:cNvPr>
          <p:cNvSpPr txBox="1"/>
          <p:nvPr/>
        </p:nvSpPr>
        <p:spPr>
          <a:xfrm flipH="1">
            <a:off x="675431" y="5203264"/>
            <a:ext cx="15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F5FB8-1234-2F48-AF88-019EBE35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8D426-2BB5-4743-BF1F-552DD98263B2}"/>
              </a:ext>
            </a:extLst>
          </p:cNvPr>
          <p:cNvSpPr txBox="1"/>
          <p:nvPr/>
        </p:nvSpPr>
        <p:spPr>
          <a:xfrm>
            <a:off x="8094169" y="3633603"/>
            <a:ext cx="1992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[(W−K+2P)/S]+1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is the input volume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is the Kernel size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is the padding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is the stride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4BDCC-5D5F-EB46-B23E-E79B50D8ABFA}"/>
              </a:ext>
            </a:extLst>
          </p:cNvPr>
          <p:cNvSpPr txBox="1"/>
          <p:nvPr/>
        </p:nvSpPr>
        <p:spPr>
          <a:xfrm>
            <a:off x="10263883" y="3873783"/>
            <a:ext cx="166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= (3*3*3 + 1) * 64</a:t>
            </a:r>
          </a:p>
        </p:txBody>
      </p:sp>
    </p:spTree>
    <p:extLst>
      <p:ext uri="{BB962C8B-B14F-4D97-AF65-F5344CB8AC3E}">
        <p14:creationId xmlns:p14="http://schemas.microsoft.com/office/powerpoint/2010/main" val="56624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31" y="530102"/>
            <a:ext cx="10841138" cy="4985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2E4AE-E5AA-944D-880E-EF142D19A147}"/>
              </a:ext>
            </a:extLst>
          </p:cNvPr>
          <p:cNvSpPr txBox="1"/>
          <p:nvPr/>
        </p:nvSpPr>
        <p:spPr>
          <a:xfrm>
            <a:off x="963235" y="1393119"/>
            <a:ext cx="94728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models with successive larger layers and complex architectures were build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convolutional layers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pooling layers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layers (0.25 and 0.5)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Binary-cross entropy is used for the loss function as this is a binary classification problem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 – Adam and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B3E37-4EE6-7145-87E8-67656AFE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691</Words>
  <Application>Microsoft Macintosh PowerPoint</Application>
  <PresentationFormat>Widescreen</PresentationFormat>
  <Paragraphs>201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Segoe UI Light</vt:lpstr>
      <vt:lpstr>Times New Roman</vt:lpstr>
      <vt:lpstr>Wingdings</vt:lpstr>
      <vt:lpstr>Office Theme</vt:lpstr>
      <vt:lpstr>Detection of Acute Lymphocytic Leukemia (ALL) with Convolutional Neural Network</vt:lpstr>
      <vt:lpstr>Introduction</vt:lpstr>
      <vt:lpstr>Understanding the Dataset</vt:lpstr>
      <vt:lpstr>Exploratory Data Analysis</vt:lpstr>
      <vt:lpstr>Data Distribution</vt:lpstr>
      <vt:lpstr>Dataset Split</vt:lpstr>
      <vt:lpstr>Convolutional Neural Network (CNN)</vt:lpstr>
      <vt:lpstr>A simple Vanilla Model (1C1D)</vt:lpstr>
      <vt:lpstr>Model Selection</vt:lpstr>
      <vt:lpstr>PowerPoint Presentation</vt:lpstr>
      <vt:lpstr>Chosen Model – 2x2C1D</vt:lpstr>
      <vt:lpstr>Result – 2x2C1D</vt:lpstr>
      <vt:lpstr>Conclusion and Future 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2018-12-11T03:17:14Z</dcterms:created>
  <dcterms:modified xsi:type="dcterms:W3CDTF">2021-12-08T21:50:39Z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