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5" r:id="rId5"/>
    <p:sldId id="263" r:id="rId6"/>
    <p:sldId id="264" r:id="rId7"/>
    <p:sldId id="266" r:id="rId8"/>
    <p:sldId id="267" r:id="rId9"/>
    <p:sldId id="269" r:id="rId10"/>
    <p:sldId id="257" r:id="rId11"/>
    <p:sldId id="258" r:id="rId12"/>
    <p:sldId id="259" r:id="rId13"/>
    <p:sldId id="26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7AAE54-1535-4F7D-BFEB-BF8BCA541C05}">
          <p14:sldIdLst>
            <p14:sldId id="256"/>
            <p14:sldId id="261"/>
            <p14:sldId id="262"/>
            <p14:sldId id="265"/>
            <p14:sldId id="263"/>
            <p14:sldId id="264"/>
            <p14:sldId id="266"/>
            <p14:sldId id="267"/>
            <p14:sldId id="269"/>
            <p14:sldId id="257"/>
          </p14:sldIdLst>
        </p14:section>
        <p14:section name="Untitled Section" id="{4607CFB5-6395-45A4-A39D-9486C6ACE808}">
          <p14:sldIdLst>
            <p14:sldId id="258"/>
            <p14:sldId id="259"/>
            <p14:sldId id="260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DA16-D02B-46CE-A1C1-2C4014B9CC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DAE2-C02F-4612-A268-C52061971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DA16-D02B-46CE-A1C1-2C4014B9CC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DAE2-C02F-4612-A268-C52061971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5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DA16-D02B-46CE-A1C1-2C4014B9CC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DAE2-C02F-4612-A268-C52061971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5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DA16-D02B-46CE-A1C1-2C4014B9CC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DAE2-C02F-4612-A268-C52061971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3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DA16-D02B-46CE-A1C1-2C4014B9CC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DAE2-C02F-4612-A268-C52061971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9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DA16-D02B-46CE-A1C1-2C4014B9CC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DAE2-C02F-4612-A268-C52061971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1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DA16-D02B-46CE-A1C1-2C4014B9CC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DAE2-C02F-4612-A268-C52061971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9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DA16-D02B-46CE-A1C1-2C4014B9CC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DAE2-C02F-4612-A268-C52061971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6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DA16-D02B-46CE-A1C1-2C4014B9CC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DAE2-C02F-4612-A268-C52061971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9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DA16-D02B-46CE-A1C1-2C4014B9CC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DAE2-C02F-4612-A268-C52061971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DDA16-D02B-46CE-A1C1-2C4014B9CC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4DAE2-C02F-4612-A268-C52061971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8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DA16-D02B-46CE-A1C1-2C4014B9CC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4DAE2-C02F-4612-A268-C52061971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.google.com/citations?view_op=view_citation&amp;hl=en&amp;user=8f3zrf4AAAAJ&amp;citation_for_view=8f3zrf4AAAAJ:_kc_bZDykSQ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276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Predicting and Forecasting with Big Data: LASSO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Eleonora Granziera</a:t>
            </a:r>
          </a:p>
          <a:p>
            <a:endParaRPr lang="en-US" dirty="0" smtClean="0"/>
          </a:p>
          <a:p>
            <a:r>
              <a:rPr lang="en-US" dirty="0" smtClean="0"/>
              <a:t>AI/ML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0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/>
          <a:lstStyle/>
          <a:p>
            <a:r>
              <a:rPr lang="en-US" dirty="0" smtClean="0"/>
              <a:t>Code: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function</a:t>
            </a:r>
            <a:r>
              <a:rPr lang="en-US" dirty="0" smtClean="0"/>
              <a:t> r = </a:t>
            </a:r>
            <a:r>
              <a:rPr lang="en-US" dirty="0" err="1" smtClean="0"/>
              <a:t>LassoPointForecast</a:t>
            </a:r>
            <a:r>
              <a:rPr lang="en-US" dirty="0" smtClean="0"/>
              <a:t>(Y,X,lam2)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%%%%%%%%%%%%%%%%%%%%%%%%%%%%%%%%%%%%%%%%%%%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estimates parameters and computes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point forecast of Y at T+1 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r.FCASTpoint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%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% Y:        Tx1 vector of dependent variable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% X:     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Txk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matrix of predictors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% Xt1:      value of predictors in T+1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% lam2:     value of lambda2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%%%%%%%%%%%%%%%%%%%%%%%%%%%%%%%%%%%%%%%%%%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6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standardize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79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% standardize the data</a:t>
            </a:r>
          </a:p>
          <a:p>
            <a:pPr marL="0" indent="0">
              <a:buNone/>
            </a:pPr>
            <a:r>
              <a:rPr lang="en-US" dirty="0"/>
              <a:t>[y </a:t>
            </a:r>
            <a:r>
              <a:rPr lang="en-US" dirty="0" err="1"/>
              <a:t>mY</a:t>
            </a:r>
            <a:r>
              <a:rPr lang="en-US" dirty="0"/>
              <a:t> </a:t>
            </a:r>
            <a:r>
              <a:rPr lang="en-US" dirty="0" err="1"/>
              <a:t>sY</a:t>
            </a:r>
            <a:r>
              <a:rPr lang="en-US" dirty="0"/>
              <a:t>]=</a:t>
            </a:r>
            <a:r>
              <a:rPr lang="en-US" dirty="0" err="1"/>
              <a:t>zscore</a:t>
            </a:r>
            <a:r>
              <a:rPr lang="en-US" dirty="0"/>
              <a:t>(Y,1); </a:t>
            </a:r>
          </a:p>
          <a:p>
            <a:pPr marL="0" indent="0">
              <a:buNone/>
            </a:pPr>
            <a:r>
              <a:rPr lang="en-US" dirty="0"/>
              <a:t>[x </a:t>
            </a:r>
            <a:r>
              <a:rPr lang="en-US" dirty="0" err="1"/>
              <a:t>mX</a:t>
            </a:r>
            <a:r>
              <a:rPr lang="en-US" dirty="0"/>
              <a:t> </a:t>
            </a:r>
            <a:r>
              <a:rPr lang="en-US" dirty="0" err="1"/>
              <a:t>sX</a:t>
            </a:r>
            <a:r>
              <a:rPr lang="en-US" dirty="0"/>
              <a:t>]=</a:t>
            </a:r>
            <a:r>
              <a:rPr lang="en-US" dirty="0" err="1"/>
              <a:t>zscore</a:t>
            </a:r>
            <a:r>
              <a:rPr lang="en-US" dirty="0"/>
              <a:t>(X,1);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% note: 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zscore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matlab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procedure that returns variables with zero mean and unit standard deviations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% compute dimensions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/>
              <a:t>T,k</a:t>
            </a:r>
            <a:r>
              <a:rPr lang="en-US" dirty="0"/>
              <a:t>]=size(x);</a:t>
            </a:r>
          </a:p>
        </p:txBody>
      </p:sp>
    </p:spTree>
    <p:extLst>
      <p:ext uri="{BB962C8B-B14F-4D97-AF65-F5344CB8AC3E}">
        <p14:creationId xmlns:p14="http://schemas.microsoft.com/office/powerpoint/2010/main" val="35832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compute LASSO estimator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/>
              <a:t>r.betahat</a:t>
            </a:r>
            <a:r>
              <a:rPr lang="en-US" dirty="0"/>
              <a:t>, </a:t>
            </a:r>
            <a:r>
              <a:rPr lang="en-US" dirty="0" err="1"/>
              <a:t>r.FitInfo</a:t>
            </a:r>
            <a:r>
              <a:rPr lang="en-US" dirty="0"/>
              <a:t>]=lasso(x,y,'Standardize',0,'Lambda',1/(</a:t>
            </a:r>
            <a:r>
              <a:rPr lang="en-US" dirty="0" smtClean="0"/>
              <a:t>2*T*lam2));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%%%%%%%%%%%%%%%%%%%%%%%%%%%%%%%%%%%%%%%%%%%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%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Matlab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function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% y:        Tx1 vector of dependent variable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% x:      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Txk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matrix of predictors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% Standardize: 0 means false (no need to standardize again)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% Lambda :     value of lambda2 (in slides notation)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%%%%%%%%%%%%%%%%%%%%%%%%%%%%%%%%%%%%%%%%%%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2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Codes: one step ahead forecast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% compute the point forecast ("adding" back mean and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/>
              <a:t>r.FCASTpoint</a:t>
            </a:r>
            <a:r>
              <a:rPr lang="en-US" dirty="0"/>
              <a:t>=[((Xt1-mX)./</a:t>
            </a:r>
            <a:r>
              <a:rPr lang="en-US" dirty="0" err="1"/>
              <a:t>sX</a:t>
            </a:r>
            <a:r>
              <a:rPr lang="en-US" dirty="0"/>
              <a:t>)*</a:t>
            </a:r>
            <a:r>
              <a:rPr lang="en-US" dirty="0" err="1"/>
              <a:t>betahat</a:t>
            </a:r>
            <a:r>
              <a:rPr lang="en-US" dirty="0"/>
              <a:t>]*</a:t>
            </a:r>
            <a:r>
              <a:rPr lang="en-US" dirty="0" err="1"/>
              <a:t>sY+mY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Out-of-sample forecast where Xt1 is a Kx1 vector of explanatory variables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Standardize Xt1 because </a:t>
            </a:r>
            <a:r>
              <a:rPr lang="en-US" dirty="0" err="1" smtClean="0"/>
              <a:t>betahat</a:t>
            </a:r>
            <a:r>
              <a:rPr lang="en-US" dirty="0" smtClean="0"/>
              <a:t> relates standardized x to standardizes y</a:t>
            </a:r>
          </a:p>
          <a:p>
            <a:pPr>
              <a:buFontTx/>
              <a:buChar char="-"/>
            </a:pPr>
            <a:r>
              <a:rPr lang="en-US" dirty="0"/>
              <a:t>Multiply forecast of standardized </a:t>
            </a:r>
            <a:r>
              <a:rPr lang="en-US" dirty="0" smtClean="0"/>
              <a:t>y and add mean to get forecast for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984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LASSO for mixed frequency data</a:t>
            </a:r>
          </a:p>
          <a:p>
            <a:pPr lvl="1"/>
            <a:r>
              <a:rPr lang="en-US" u="sng" dirty="0" err="1">
                <a:hlinkClick r:id="rId2"/>
              </a:rPr>
              <a:t>Nowcasting</a:t>
            </a:r>
            <a:r>
              <a:rPr lang="en-US" u="sng" dirty="0">
                <a:hlinkClick r:id="rId2"/>
              </a:rPr>
              <a:t> Norwegian household consumption with debit card transaction </a:t>
            </a:r>
            <a:r>
              <a:rPr lang="en-US" u="sng" dirty="0" err="1" smtClean="0">
                <a:hlinkClick r:id="rId2"/>
              </a:rPr>
              <a:t>data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/>
              <a:t>Aastveit</a:t>
            </a:r>
            <a:r>
              <a:rPr lang="en-US" dirty="0"/>
              <a:t>, TM </a:t>
            </a:r>
            <a:r>
              <a:rPr lang="en-US" dirty="0" err="1"/>
              <a:t>Fastbø</a:t>
            </a:r>
            <a:r>
              <a:rPr lang="en-US" dirty="0"/>
              <a:t>, E Granziera, KS Paulsen, KN </a:t>
            </a:r>
            <a:r>
              <a:rPr lang="en-US" dirty="0" err="1" smtClean="0"/>
              <a:t>Torstensen</a:t>
            </a:r>
            <a:endParaRPr lang="en-US" dirty="0" smtClean="0"/>
          </a:p>
          <a:p>
            <a:pPr lvl="1"/>
            <a:r>
              <a:rPr lang="en-US" dirty="0" smtClean="0"/>
              <a:t>consumption quarterly variable, several </a:t>
            </a:r>
            <a:r>
              <a:rPr lang="en-US" dirty="0" err="1" smtClean="0"/>
              <a:t>regressors</a:t>
            </a:r>
            <a:r>
              <a:rPr lang="en-US" dirty="0" smtClean="0"/>
              <a:t> available weekly (e.g. debit card categories, google trend categories, financial variables) 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Multistep Ahead Forecasting</a:t>
            </a:r>
          </a:p>
          <a:p>
            <a:pPr lvl="1"/>
            <a:r>
              <a:rPr lang="en-US" dirty="0" smtClean="0"/>
              <a:t>Use direct multistep ahead forecast method</a:t>
            </a:r>
          </a:p>
          <a:p>
            <a:pPr lvl="1"/>
            <a:r>
              <a:rPr lang="en-US" dirty="0" err="1" smtClean="0"/>
              <a:t>y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err="1" smtClean="0"/>
              <a:t>x’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-h</a:t>
            </a:r>
            <a:r>
              <a:rPr lang="el-GR" dirty="0" smtClean="0"/>
              <a:t>β</a:t>
            </a:r>
            <a:r>
              <a:rPr lang="en-US" dirty="0"/>
              <a:t>+</a:t>
            </a:r>
            <a:r>
              <a:rPr lang="el-GR" dirty="0" smtClean="0"/>
              <a:t>ε</a:t>
            </a:r>
            <a:r>
              <a:rPr lang="en-US" baseline="-25000" dirty="0" smtClean="0"/>
              <a:t>t           </a:t>
            </a:r>
            <a:r>
              <a:rPr lang="el-GR" dirty="0" smtClean="0"/>
              <a:t>ε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 err="1"/>
              <a:t>i.i.d</a:t>
            </a:r>
            <a:r>
              <a:rPr lang="en-US" dirty="0"/>
              <a:t>. N(0,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dirty="0"/>
              <a:t>)    </a:t>
            </a:r>
            <a:r>
              <a:rPr lang="en-US" dirty="0" smtClean="0"/>
              <a:t>h=1,…,H</a:t>
            </a:r>
            <a:endParaRPr lang="en-US" sz="2000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9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9405"/>
            <a:ext cx="10515600" cy="1325563"/>
          </a:xfrm>
        </p:spPr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to predict and forecast with </a:t>
            </a:r>
            <a:r>
              <a:rPr lang="en-US" dirty="0" smtClean="0">
                <a:solidFill>
                  <a:srgbClr val="C00000"/>
                </a:solidFill>
              </a:rPr>
              <a:t>big data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Linear Predictive Regression</a:t>
            </a:r>
          </a:p>
          <a:p>
            <a:pPr lvl="1"/>
            <a:r>
              <a:rPr lang="en-US" dirty="0" smtClean="0"/>
              <a:t>Course of dimensionality</a:t>
            </a:r>
          </a:p>
          <a:p>
            <a:pPr lvl="1"/>
            <a:r>
              <a:rPr lang="en-US" dirty="0" smtClean="0"/>
              <a:t>Penalized regression: Ridge, Lasso</a:t>
            </a:r>
          </a:p>
          <a:p>
            <a:pPr lvl="1"/>
            <a:r>
              <a:rPr lang="en-US" dirty="0" smtClean="0"/>
              <a:t>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6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predictive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76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model: </a:t>
            </a:r>
          </a:p>
          <a:p>
            <a:pPr marL="0" indent="0" algn="ctr">
              <a:buNone/>
            </a:pPr>
            <a:r>
              <a:rPr lang="en-US" dirty="0" err="1" smtClean="0"/>
              <a:t>y</a:t>
            </a:r>
            <a:r>
              <a:rPr lang="en-US" baseline="-25000" dirty="0" err="1" smtClean="0"/>
              <a:t>s</a:t>
            </a:r>
            <a:r>
              <a:rPr lang="en-US" dirty="0" smtClean="0"/>
              <a:t> </a:t>
            </a:r>
            <a:r>
              <a:rPr lang="en-US" dirty="0" smtClean="0"/>
              <a:t>=x’</a:t>
            </a:r>
            <a:r>
              <a:rPr lang="en-US" baseline="-25000" dirty="0" smtClean="0"/>
              <a:t>s</a:t>
            </a:r>
            <a:r>
              <a:rPr lang="el-GR" dirty="0" smtClean="0"/>
              <a:t>β</a:t>
            </a:r>
            <a:r>
              <a:rPr lang="en-US" dirty="0" smtClean="0"/>
              <a:t>+</a:t>
            </a:r>
            <a:r>
              <a:rPr lang="el-GR" dirty="0" smtClean="0"/>
              <a:t>ε</a:t>
            </a:r>
            <a:r>
              <a:rPr lang="en-US" baseline="-25000" dirty="0" smtClean="0"/>
              <a:t>s           </a:t>
            </a:r>
            <a:r>
              <a:rPr lang="el-GR" dirty="0" smtClean="0"/>
              <a:t>ε</a:t>
            </a:r>
            <a:r>
              <a:rPr lang="en-US" baseline="-25000" dirty="0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i.i.d</a:t>
            </a:r>
            <a:r>
              <a:rPr lang="en-US" dirty="0" smtClean="0"/>
              <a:t>. N(0,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r>
              <a:rPr lang="en-US" dirty="0" smtClean="0"/>
              <a:t>)    s=1,…,S</a:t>
            </a:r>
            <a:endParaRPr lang="en-US" sz="2400" dirty="0" smtClean="0"/>
          </a:p>
          <a:p>
            <a:pPr lvl="1"/>
            <a:r>
              <a:rPr lang="en-US" sz="2000" dirty="0" err="1" smtClean="0"/>
              <a:t>y</a:t>
            </a:r>
            <a:r>
              <a:rPr lang="en-US" sz="2000" baseline="-25000" dirty="0" err="1" smtClean="0"/>
              <a:t>s</a:t>
            </a:r>
            <a:r>
              <a:rPr lang="en-US" sz="2000" dirty="0" smtClean="0"/>
              <a:t> , </a:t>
            </a:r>
            <a:r>
              <a:rPr lang="en-US" sz="2000" i="1" dirty="0" smtClean="0"/>
              <a:t>1x1</a:t>
            </a:r>
            <a:r>
              <a:rPr lang="en-US" sz="2000" dirty="0" smtClean="0"/>
              <a:t> </a:t>
            </a:r>
            <a:r>
              <a:rPr lang="en-US" sz="2000" dirty="0" smtClean="0"/>
              <a:t>response variable </a:t>
            </a:r>
          </a:p>
          <a:p>
            <a:pPr lvl="1"/>
            <a:r>
              <a:rPr lang="en-US" sz="2000" dirty="0" err="1" smtClean="0"/>
              <a:t>x</a:t>
            </a:r>
            <a:r>
              <a:rPr lang="en-US" sz="2000" baseline="-25000" dirty="0" err="1" smtClean="0"/>
              <a:t>s</a:t>
            </a:r>
            <a:r>
              <a:rPr lang="en-US" sz="2000" dirty="0" smtClean="0"/>
              <a:t> </a:t>
            </a:r>
            <a:r>
              <a:rPr lang="en-US" sz="2000" dirty="0" smtClean="0"/>
              <a:t>, </a:t>
            </a:r>
            <a:r>
              <a:rPr lang="en-US" sz="2000" i="1" dirty="0" smtClean="0"/>
              <a:t>1xK</a:t>
            </a:r>
            <a:r>
              <a:rPr lang="en-US" sz="2000" dirty="0" smtClean="0"/>
              <a:t> </a:t>
            </a:r>
            <a:r>
              <a:rPr lang="en-US" sz="2000" dirty="0" smtClean="0"/>
              <a:t>vector of predictors</a:t>
            </a:r>
          </a:p>
          <a:p>
            <a:pPr lvl="1"/>
            <a:r>
              <a:rPr lang="en-US" sz="2000" dirty="0" smtClean="0"/>
              <a:t>cross-section or time series</a:t>
            </a:r>
          </a:p>
          <a:p>
            <a:pPr lvl="1"/>
            <a:r>
              <a:rPr lang="en-US" sz="2000" i="1" dirty="0">
                <a:solidFill>
                  <a:srgbClr val="FF0000"/>
                </a:solidFill>
              </a:rPr>
              <a:t>Big data: K large relative to </a:t>
            </a:r>
            <a:r>
              <a:rPr lang="en-US" sz="2000" i="1" dirty="0" smtClean="0">
                <a:solidFill>
                  <a:srgbClr val="FF0000"/>
                </a:solidFill>
              </a:rPr>
              <a:t>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 smtClean="0"/>
              <a:t>Example:</a:t>
            </a:r>
          </a:p>
          <a:p>
            <a:pPr marL="0" indent="0" algn="ctr">
              <a:buNone/>
            </a:pPr>
            <a:r>
              <a:rPr lang="en-US" dirty="0" smtClean="0"/>
              <a:t>E</a:t>
            </a:r>
            <a:r>
              <a:rPr lang="en-US" baseline="-25000" dirty="0" smtClean="0"/>
              <a:t>t-1</a:t>
            </a:r>
            <a:r>
              <a:rPr lang="el-GR" dirty="0" smtClean="0"/>
              <a:t>π</a:t>
            </a:r>
            <a:r>
              <a:rPr lang="en-US" baseline="-25000" dirty="0" smtClean="0"/>
              <a:t>t</a:t>
            </a:r>
            <a:r>
              <a:rPr lang="en-US" dirty="0" smtClean="0"/>
              <a:t> = x’</a:t>
            </a:r>
            <a:r>
              <a:rPr lang="en-US" baseline="-25000" dirty="0" smtClean="0"/>
              <a:t>t-1</a:t>
            </a:r>
            <a:r>
              <a:rPr lang="el-GR" dirty="0" smtClean="0"/>
              <a:t>β</a:t>
            </a:r>
            <a:r>
              <a:rPr lang="en-US" dirty="0" smtClean="0"/>
              <a:t>+</a:t>
            </a:r>
            <a:r>
              <a:rPr lang="el-GR" dirty="0" smtClean="0"/>
              <a:t>ε</a:t>
            </a:r>
            <a:r>
              <a:rPr lang="en-US" baseline="-25000" dirty="0" smtClean="0"/>
              <a:t>t</a:t>
            </a:r>
          </a:p>
          <a:p>
            <a:pPr lvl="1"/>
            <a:r>
              <a:rPr lang="en-US" sz="2000" dirty="0" smtClean="0"/>
              <a:t>E</a:t>
            </a:r>
            <a:r>
              <a:rPr lang="en-US" sz="2000" baseline="-25000" dirty="0" smtClean="0"/>
              <a:t>t-1</a:t>
            </a:r>
            <a:r>
              <a:rPr lang="el-GR" sz="2000" dirty="0" smtClean="0"/>
              <a:t>π</a:t>
            </a:r>
            <a:r>
              <a:rPr lang="en-US" sz="2000" baseline="-25000" dirty="0" smtClean="0"/>
              <a:t>t</a:t>
            </a:r>
            <a:r>
              <a:rPr lang="en-US" sz="2000" dirty="0" smtClean="0"/>
              <a:t> expectations at </a:t>
            </a:r>
            <a:r>
              <a:rPr lang="en-US" sz="2000" i="1" dirty="0" smtClean="0"/>
              <a:t>t</a:t>
            </a:r>
            <a:r>
              <a:rPr lang="en-US" sz="2000" dirty="0" smtClean="0"/>
              <a:t> made at </a:t>
            </a:r>
            <a:r>
              <a:rPr lang="en-US" sz="2000" i="1" dirty="0" smtClean="0"/>
              <a:t>t-1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</a:rPr>
              <a:t>one quarter ahead </a:t>
            </a:r>
            <a:r>
              <a:rPr lang="en-US" sz="2000" dirty="0" smtClean="0">
                <a:solidFill>
                  <a:schemeClr val="accent1"/>
                </a:solidFill>
              </a:rPr>
              <a:t>US SPF </a:t>
            </a:r>
            <a:r>
              <a:rPr lang="en-US" sz="2000" dirty="0" smtClean="0">
                <a:solidFill>
                  <a:schemeClr val="accent1"/>
                </a:solidFill>
              </a:rPr>
              <a:t>inflation expectations from 1995Q1 till 2023Q4</a:t>
            </a:r>
          </a:p>
          <a:p>
            <a:pPr lvl="1"/>
            <a:r>
              <a:rPr lang="en-US" sz="2000" dirty="0" smtClean="0"/>
              <a:t>x</a:t>
            </a:r>
            <a:r>
              <a:rPr lang="en-US" sz="2000" baseline="-25000" dirty="0" smtClean="0"/>
              <a:t>t-1</a:t>
            </a:r>
            <a:r>
              <a:rPr lang="en-US" sz="2000" dirty="0" smtClean="0"/>
              <a:t> </a:t>
            </a:r>
            <a:r>
              <a:rPr lang="en-US" sz="2000" dirty="0"/>
              <a:t>vector of </a:t>
            </a:r>
            <a:r>
              <a:rPr lang="en-US" sz="2000" dirty="0" smtClean="0"/>
              <a:t>predictors observed at </a:t>
            </a:r>
            <a:r>
              <a:rPr lang="en-US" sz="2000" i="1" dirty="0" smtClean="0"/>
              <a:t>t-1, </a:t>
            </a:r>
            <a:r>
              <a:rPr lang="en-US" sz="2000" i="1" dirty="0" smtClean="0">
                <a:solidFill>
                  <a:schemeClr val="accent1"/>
                </a:solidFill>
              </a:rPr>
              <a:t>245 time series variable from Quarterly </a:t>
            </a:r>
            <a:r>
              <a:rPr lang="en-US" sz="2000" i="1" dirty="0">
                <a:solidFill>
                  <a:schemeClr val="accent1"/>
                </a:solidFill>
              </a:rPr>
              <a:t>Databases for Macroeconomic </a:t>
            </a:r>
            <a:r>
              <a:rPr lang="en-US" sz="2000" i="1" dirty="0" smtClean="0">
                <a:solidFill>
                  <a:schemeClr val="accent1"/>
                </a:solidFill>
              </a:rPr>
              <a:t>Research (FRED-QD)</a:t>
            </a:r>
          </a:p>
          <a:p>
            <a:pPr marL="457200" lvl="1" indent="0">
              <a:buNone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13799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OLS Estimation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6734"/>
                <a:ext cx="10515600" cy="472022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Model in matrix form: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y=x</a:t>
                </a:r>
                <a:r>
                  <a:rPr lang="el-GR" dirty="0" smtClean="0"/>
                  <a:t>β</a:t>
                </a:r>
                <a:r>
                  <a:rPr lang="en-US" dirty="0" smtClean="0"/>
                  <a:t>+</a:t>
                </a:r>
                <a:r>
                  <a:rPr lang="el-GR" dirty="0" smtClean="0"/>
                  <a:t>ε</a:t>
                </a:r>
                <a:endParaRPr lang="en-US" dirty="0" smtClean="0"/>
              </a:p>
              <a:p>
                <a:pPr lvl="1"/>
                <a:r>
                  <a:rPr lang="en-US" i="1" dirty="0" smtClean="0"/>
                  <a:t>y Sx1</a:t>
                </a:r>
                <a:r>
                  <a:rPr lang="en-US" dirty="0" smtClean="0"/>
                  <a:t> </a:t>
                </a:r>
                <a:r>
                  <a:rPr lang="en-US" dirty="0"/>
                  <a:t>response </a:t>
                </a:r>
                <a:r>
                  <a:rPr lang="en-US" dirty="0" smtClean="0"/>
                  <a:t>variable</a:t>
                </a:r>
              </a:p>
              <a:p>
                <a:pPr lvl="1"/>
                <a:r>
                  <a:rPr lang="en-US" dirty="0" smtClean="0"/>
                  <a:t>x </a:t>
                </a:r>
                <a:r>
                  <a:rPr lang="en-US" dirty="0" err="1" smtClean="0"/>
                  <a:t>SxK</a:t>
                </a:r>
                <a:r>
                  <a:rPr lang="en-US" dirty="0" smtClean="0"/>
                  <a:t> matrix of predictors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Estimation </a:t>
                </a:r>
                <a:r>
                  <a:rPr lang="en-US" dirty="0" smtClean="0"/>
                  <a:t>by OLS maximizes in-sample fit/minimizes sum of squared residuals</a:t>
                </a:r>
              </a:p>
              <a:p>
                <a:pPr marL="457200" lvl="1" indent="0" algn="ctr">
                  <a:buNone/>
                </a:pPr>
                <a:r>
                  <a:rPr lang="en-US" sz="2800" dirty="0" smtClean="0"/>
                  <a:t> min</a:t>
                </a:r>
                <a:r>
                  <a:rPr lang="el-GR" sz="2800" baseline="-25000" dirty="0" smtClean="0"/>
                  <a:t>β</a:t>
                </a:r>
                <a:r>
                  <a:rPr lang="en-US" sz="2800" dirty="0" smtClean="0"/>
                  <a:t> [</a:t>
                </a:r>
                <a:r>
                  <a:rPr lang="el-GR" sz="2800" dirty="0" smtClean="0"/>
                  <a:t>ε</a:t>
                </a:r>
                <a:r>
                  <a:rPr lang="en-US" sz="2800" dirty="0" smtClean="0"/>
                  <a:t>’</a:t>
                </a:r>
                <a:r>
                  <a:rPr lang="el-GR" sz="2800" dirty="0" smtClean="0"/>
                  <a:t>ε</a:t>
                </a:r>
                <a:r>
                  <a:rPr lang="en-US" sz="2800" dirty="0" smtClean="0"/>
                  <a:t>]</a:t>
                </a:r>
                <a:r>
                  <a:rPr lang="el-GR" sz="2800" baseline="-25000" dirty="0" smtClean="0"/>
                  <a:t> </a:t>
                </a:r>
                <a:r>
                  <a:rPr lang="en-US" sz="2800" dirty="0" smtClean="0"/>
                  <a:t>=</a:t>
                </a:r>
                <a:r>
                  <a:rPr lang="en-US" sz="2800" dirty="0" smtClean="0"/>
                  <a:t>min</a:t>
                </a:r>
                <a:r>
                  <a:rPr lang="el-GR" sz="2800" baseline="-25000" dirty="0" smtClean="0"/>
                  <a:t>β</a:t>
                </a:r>
                <a:r>
                  <a:rPr lang="en-US" sz="2800" dirty="0" smtClean="0"/>
                  <a:t> [(y-x</a:t>
                </a:r>
                <a:r>
                  <a:rPr lang="el-GR" sz="2800" dirty="0" smtClean="0"/>
                  <a:t>β</a:t>
                </a:r>
                <a:r>
                  <a:rPr lang="en-US" sz="2800" dirty="0" smtClean="0"/>
                  <a:t>)’ (y-x</a:t>
                </a:r>
                <a:r>
                  <a:rPr lang="el-GR" sz="2800" dirty="0" smtClean="0"/>
                  <a:t>β</a:t>
                </a:r>
                <a:r>
                  <a:rPr lang="en-US" sz="2800" dirty="0" smtClean="0"/>
                  <a:t>)]</a:t>
                </a:r>
                <a:r>
                  <a:rPr lang="el-GR" sz="2800" baseline="-25000" dirty="0" smtClean="0"/>
                  <a:t> </a:t>
                </a:r>
                <a:endParaRPr lang="en-US" sz="2800" baseline="-25000" dirty="0" smtClean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acc>
                    <m:r>
                      <a:rPr lang="en-US" sz="2800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𝑂𝐿𝑆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chemeClr val="tx1"/>
                        </a:solidFill>
                      </a:rPr>
                      <m:t>′</m:t>
                    </m:r>
                    <m:r>
                      <m:rPr>
                        <m:nor/>
                      </m:rPr>
                      <a:rPr lang="en-US" sz="2800" dirty="0" smtClean="0">
                        <a:solidFill>
                          <a:schemeClr val="tx1"/>
                        </a:solidFill>
                      </a:rPr>
                      <m:t>x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sz="2800" baseline="30000" dirty="0" smtClean="0">
                    <a:solidFill>
                      <a:schemeClr val="tx1"/>
                    </a:solidFill>
                  </a:rPr>
                  <a:t>-1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x’y</a:t>
                </a:r>
                <a:endParaRPr lang="en-US" sz="2800" baseline="-25000" dirty="0" smtClean="0"/>
              </a:p>
              <a:p>
                <a:pPr marL="457200" lvl="1" indent="0" algn="ctr">
                  <a:buNone/>
                </a:pPr>
                <a:endParaRPr lang="en-US" sz="2800" baseline="-25000" dirty="0" smtClean="0"/>
              </a:p>
              <a:p>
                <a:r>
                  <a:rPr lang="en-US" sz="2400" dirty="0" smtClean="0"/>
                  <a:t>With big data OLS tend to:</a:t>
                </a:r>
              </a:p>
              <a:p>
                <a:pPr lvl="1"/>
                <a:r>
                  <a:rPr lang="en-US" dirty="0" err="1" smtClean="0"/>
                  <a:t>overfit</a:t>
                </a:r>
                <a:r>
                  <a:rPr lang="en-US" dirty="0" smtClean="0"/>
                  <a:t> in </a:t>
                </a:r>
                <a:r>
                  <a:rPr lang="en-US" dirty="0" smtClean="0"/>
                  <a:t>sample </a:t>
                </a:r>
                <a:r>
                  <a:rPr lang="en-US" sz="1600" dirty="0" smtClean="0"/>
                  <a:t>model </a:t>
                </a:r>
                <a:r>
                  <a:rPr lang="en-US" sz="1600" dirty="0" smtClean="0"/>
                  <a:t>contains </a:t>
                </a:r>
                <a:r>
                  <a:rPr lang="en-US" sz="1600" dirty="0"/>
                  <a:t>more </a:t>
                </a:r>
                <a:r>
                  <a:rPr lang="en-US" sz="1600" dirty="0" smtClean="0"/>
                  <a:t>parameters than ones included in the </a:t>
                </a:r>
                <a:r>
                  <a:rPr lang="en-US" sz="1500" dirty="0" smtClean="0"/>
                  <a:t>“true” model </a:t>
                </a:r>
                <a:r>
                  <a:rPr lang="en-US" sz="1500" dirty="0"/>
                  <a:t>structure</a:t>
                </a:r>
                <a:r>
                  <a:rPr lang="en-US" sz="1400" dirty="0"/>
                  <a:t>.</a:t>
                </a:r>
                <a:endParaRPr lang="en-US" sz="1400" dirty="0" smtClean="0"/>
              </a:p>
              <a:p>
                <a:pPr lvl="1"/>
                <a:r>
                  <a:rPr lang="en-US" dirty="0" smtClean="0"/>
                  <a:t>produce inaccurate out-of-sample predictions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curse of dimensionality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6734"/>
                <a:ext cx="10515600" cy="4720229"/>
              </a:xfrm>
              <a:blipFill>
                <a:blip r:embed="rId2"/>
                <a:stretch>
                  <a:fillRect l="-928" t="-3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06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Penalized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5336"/>
                <a:ext cx="10515600" cy="463162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Idea: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control overfitting by penalizing large parameter values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Estimate </a:t>
                </a:r>
                <a:r>
                  <a:rPr lang="el-GR" dirty="0" smtClean="0"/>
                  <a:t>β</a:t>
                </a:r>
                <a:r>
                  <a:rPr lang="en-US" dirty="0" smtClean="0"/>
                  <a:t> by solving: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min</a:t>
                </a:r>
                <a:r>
                  <a:rPr lang="el-GR" baseline="-25000" dirty="0" smtClean="0"/>
                  <a:t>β</a:t>
                </a:r>
                <a:r>
                  <a:rPr lang="en-US" dirty="0" smtClean="0"/>
                  <a:t> [(y-x</a:t>
                </a:r>
                <a:r>
                  <a:rPr lang="el-GR" dirty="0" smtClean="0"/>
                  <a:t>β</a:t>
                </a:r>
                <a:r>
                  <a:rPr lang="en-US" dirty="0" smtClean="0"/>
                  <a:t>)’ (y-x</a:t>
                </a:r>
                <a:r>
                  <a:rPr lang="el-GR" dirty="0" smtClean="0"/>
                  <a:t>β</a:t>
                </a:r>
                <a:r>
                  <a:rPr lang="en-US" dirty="0" smtClean="0"/>
                  <a:t>)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+g(</a:t>
                </a:r>
                <a:r>
                  <a:rPr lang="el-GR" dirty="0" smtClean="0">
                    <a:solidFill>
                      <a:srgbClr val="FF0000"/>
                    </a:solidFill>
                  </a:rPr>
                  <a:t>β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dirty="0" smtClean="0"/>
                  <a:t>]</a:t>
                </a:r>
                <a:r>
                  <a:rPr lang="el-GR" baseline="-25000" dirty="0" smtClean="0"/>
                  <a:t> </a:t>
                </a:r>
                <a:endParaRPr lang="en-US" baseline="-25000" dirty="0" smtClean="0"/>
              </a:p>
              <a:p>
                <a:pPr marL="0" indent="0" algn="ctr">
                  <a:buNone/>
                </a:pPr>
                <a:endParaRPr lang="en-US" baseline="-25000" dirty="0"/>
              </a:p>
              <a:p>
                <a:r>
                  <a:rPr lang="en-US" dirty="0" smtClean="0"/>
                  <a:t>g(</a:t>
                </a:r>
                <a:r>
                  <a:rPr lang="el-GR" dirty="0" smtClean="0"/>
                  <a:t>β</a:t>
                </a:r>
                <a:r>
                  <a:rPr lang="en-US" dirty="0" smtClean="0"/>
                  <a:t>) penalty function: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if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g(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β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nary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acc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1"/>
                        </a:solidFill>
                      </a:rPr>
                      <m:t>′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-1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x’y  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Ridge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Regression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if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g(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β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m:rPr>
                            <m:nor/>
                          </m:rPr>
                          <a:rPr lang="en-US"/>
                          <m:t>|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m:rPr>
                        <m:nor/>
                      </m:rPr>
                      <a:rPr lang="en-US"/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acc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not in closed form 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Lasso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Regression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5336"/>
                <a:ext cx="10515600" cy="4631627"/>
              </a:xfrm>
              <a:blipFill>
                <a:blip r:embed="rId6"/>
                <a:stretch>
                  <a:fillRect l="-1043" t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|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|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9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vs Lasso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Ridge: </a:t>
                </a:r>
                <a:r>
                  <a:rPr lang="en-US" sz="2400" dirty="0" smtClean="0"/>
                  <a:t>shrinkage (smaller coefficient estimates)</a:t>
                </a:r>
              </a:p>
              <a:p>
                <a:r>
                  <a:rPr lang="en-US" dirty="0" smtClean="0"/>
                  <a:t>Lasso: </a:t>
                </a:r>
                <a:r>
                  <a:rPr lang="en-US" sz="2400" dirty="0" smtClean="0"/>
                  <a:t>selection (some variables not selected) + shrinkage</a:t>
                </a:r>
              </a:p>
              <a:p>
                <a:r>
                  <a:rPr lang="en-US" dirty="0" smtClean="0"/>
                  <a:t>Penalty parameter: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the larger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(smaller) </a:t>
                </a:r>
                <a:r>
                  <a:rPr lang="el-GR" i="1" dirty="0" smtClean="0"/>
                  <a:t>γ</a:t>
                </a:r>
                <a:r>
                  <a:rPr lang="en-US" dirty="0" smtClean="0"/>
                  <a:t> </a:t>
                </a:r>
                <a:r>
                  <a:rPr lang="en-US" dirty="0" smtClean="0"/>
                  <a:t>or </a:t>
                </a:r>
                <a:r>
                  <a:rPr lang="el-GR" dirty="0" smtClean="0"/>
                  <a:t>λ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               if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g(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β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nary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⟹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g(</a:t>
                </a:r>
                <a:r>
                  <a:rPr lang="el-GR" dirty="0"/>
                  <a:t>β</a:t>
                </a:r>
                <a:r>
                  <a:rPr lang="en-US" dirty="0" smtClean="0"/>
                  <a:t>) closer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0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(larger)</a:t>
                </a:r>
                <a:endParaRPr lang="en-US" dirty="0" smtClean="0">
                  <a:solidFill>
                    <a:schemeClr val="accent5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 smtClean="0"/>
                  <a:t>                 if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g(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β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m:rPr>
                            <m:nor/>
                          </m:rPr>
                          <a:rPr lang="en-US"/>
                          <m:t>|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g(</a:t>
                </a:r>
                <a:r>
                  <a:rPr lang="el-GR" dirty="0"/>
                  <a:t>β</a:t>
                </a:r>
                <a:r>
                  <a:rPr lang="en-US" dirty="0" smtClean="0"/>
                  <a:t>) closer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0  </a:t>
                </a:r>
                <a:r>
                  <a:rPr lang="en-US" dirty="0">
                    <a:solidFill>
                      <a:schemeClr val="accent5"/>
                    </a:solidFill>
                  </a:rPr>
                  <a:t>(larger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)</a:t>
                </a: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/>
                  <a:t>β</a:t>
                </a:r>
                <a:r>
                  <a:rPr lang="en-US" dirty="0"/>
                  <a:t> estimates </a:t>
                </a:r>
                <a:r>
                  <a:rPr lang="en-US" dirty="0" smtClean="0"/>
                  <a:t>closer </a:t>
                </a:r>
                <a:r>
                  <a:rPr lang="en-US" dirty="0" smtClean="0"/>
                  <a:t>to OLS </a:t>
                </a:r>
                <a:r>
                  <a:rPr lang="en-US" dirty="0" smtClean="0"/>
                  <a:t>estimation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(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closer to zero)</a:t>
                </a:r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99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On which variables are forecasts based?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Linear model: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E</a:t>
                </a:r>
                <a:r>
                  <a:rPr lang="en-US" baseline="-25000" dirty="0" smtClean="0"/>
                  <a:t>t-1</a:t>
                </a:r>
                <a:r>
                  <a:rPr lang="el-GR" dirty="0" smtClean="0"/>
                  <a:t>π</a:t>
                </a:r>
                <a:r>
                  <a:rPr lang="en-US" baseline="-25000" dirty="0" smtClean="0"/>
                  <a:t>t</a:t>
                </a:r>
                <a:r>
                  <a:rPr lang="en-US" dirty="0" smtClean="0"/>
                  <a:t> = x’</a:t>
                </a:r>
                <a:r>
                  <a:rPr lang="en-US" baseline="-25000" dirty="0" smtClean="0"/>
                  <a:t>t-1</a:t>
                </a:r>
                <a:r>
                  <a:rPr lang="el-GR" dirty="0" smtClean="0"/>
                  <a:t>β</a:t>
                </a:r>
                <a:r>
                  <a:rPr lang="en-US" dirty="0" smtClean="0"/>
                  <a:t>+</a:t>
                </a:r>
                <a:r>
                  <a:rPr lang="el-GR" dirty="0" smtClean="0"/>
                  <a:t>ε</a:t>
                </a:r>
                <a:r>
                  <a:rPr lang="en-US" baseline="-25000" dirty="0" smtClean="0"/>
                  <a:t>t</a:t>
                </a:r>
              </a:p>
              <a:p>
                <a:pPr lvl="1"/>
                <a:r>
                  <a:rPr lang="en-US" sz="2000" dirty="0" smtClean="0"/>
                  <a:t>E</a:t>
                </a:r>
                <a:r>
                  <a:rPr lang="en-US" sz="2000" baseline="-25000" dirty="0" smtClean="0"/>
                  <a:t>t-1</a:t>
                </a:r>
                <a:r>
                  <a:rPr lang="el-GR" sz="2000" dirty="0" smtClean="0"/>
                  <a:t>π</a:t>
                </a:r>
                <a:r>
                  <a:rPr lang="en-US" sz="2000" baseline="-25000" dirty="0" smtClean="0"/>
                  <a:t>t</a:t>
                </a:r>
                <a:r>
                  <a:rPr lang="en-US" sz="2000" dirty="0" smtClean="0"/>
                  <a:t> expectations at </a:t>
                </a:r>
                <a:r>
                  <a:rPr lang="en-US" sz="2000" i="1" dirty="0" smtClean="0"/>
                  <a:t>t</a:t>
                </a:r>
                <a:r>
                  <a:rPr lang="en-US" sz="2000" dirty="0" smtClean="0"/>
                  <a:t> made at </a:t>
                </a:r>
                <a:r>
                  <a:rPr lang="en-US" sz="2000" i="1" dirty="0" smtClean="0"/>
                  <a:t>t-1</a:t>
                </a:r>
                <a:r>
                  <a:rPr lang="en-US" sz="2000" dirty="0" smtClean="0"/>
                  <a:t>, </a:t>
                </a:r>
                <a:r>
                  <a:rPr lang="en-US" sz="2000" dirty="0" smtClean="0">
                    <a:solidFill>
                      <a:schemeClr val="accent1"/>
                    </a:solidFill>
                  </a:rPr>
                  <a:t>one quarter ahead SPF inflation expectations from 1995Q1 till 2023Q4</a:t>
                </a:r>
              </a:p>
              <a:p>
                <a:pPr lvl="1"/>
                <a:r>
                  <a:rPr lang="en-US" sz="2000" dirty="0" smtClean="0"/>
                  <a:t>x</a:t>
                </a:r>
                <a:r>
                  <a:rPr lang="en-US" sz="2000" baseline="-25000" dirty="0" smtClean="0"/>
                  <a:t>t-1</a:t>
                </a:r>
                <a:r>
                  <a:rPr lang="en-US" sz="2000" dirty="0" smtClean="0"/>
                  <a:t> vector of predictors observed at </a:t>
                </a:r>
                <a:r>
                  <a:rPr lang="en-US" sz="2000" i="1" dirty="0" smtClean="0"/>
                  <a:t>t-1, </a:t>
                </a:r>
                <a:r>
                  <a:rPr lang="en-US" sz="2000" i="1" dirty="0" smtClean="0">
                    <a:solidFill>
                      <a:schemeClr val="accent1"/>
                    </a:solidFill>
                  </a:rPr>
                  <a:t>245 time series variable from Quarterly Databases for Macroeconomic Research (FRED-QD)</a:t>
                </a:r>
              </a:p>
              <a:p>
                <a:r>
                  <a:rPr lang="en-US" dirty="0" smtClean="0"/>
                  <a:t>Lasso regression:</a:t>
                </a:r>
              </a:p>
              <a:p>
                <a:pPr lvl="1"/>
                <a:r>
                  <a:rPr lang="en-US" sz="2000" dirty="0" smtClean="0"/>
                  <a:t>preferred in this application because of selection: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6"/>
                    </a:solidFill>
                  </a:rPr>
                  <a:t>=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0.01</a:t>
                </a:r>
                <a:r>
                  <a:rPr lang="en-US" dirty="0" smtClean="0"/>
                  <a:t>: 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3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variables, </a:t>
                </a:r>
                <a:r>
                  <a:rPr lang="el-GR" dirty="0" smtClean="0">
                    <a:solidFill>
                      <a:schemeClr val="accent6"/>
                    </a:solidFill>
                  </a:rPr>
                  <a:t>β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 between 0.02 and 0.21</a:t>
                </a:r>
                <a:r>
                  <a:rPr lang="en-US" dirty="0" smtClean="0"/>
                  <a:t>,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 </a:t>
                </a:r>
                <a:r>
                  <a:rPr lang="en-US" dirty="0" smtClean="0"/>
                  <a:t>capacity utilization, CPI All </a:t>
                </a:r>
                <a:r>
                  <a:rPr lang="en-US" dirty="0"/>
                  <a:t>Items Less Food and </a:t>
                </a:r>
                <a:r>
                  <a:rPr lang="en-US" dirty="0" smtClean="0"/>
                  <a:t>Energy, Revolving </a:t>
                </a:r>
                <a:r>
                  <a:rPr lang="en-US" dirty="0" smtClean="0"/>
                  <a:t>credit min 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6"/>
                    </a:solidFill>
                  </a:rPr>
                  <a:t>=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0.1</a:t>
                </a:r>
                <a:r>
                  <a:rPr lang="en-US" dirty="0" smtClean="0"/>
                  <a:t>: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    17 variables</a:t>
                </a:r>
                <a:r>
                  <a:rPr lang="en-US" dirty="0" smtClean="0"/>
                  <a:t>,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 </a:t>
                </a:r>
                <a:r>
                  <a:rPr lang="el-GR" dirty="0">
                    <a:solidFill>
                      <a:schemeClr val="accent6"/>
                    </a:solidFill>
                  </a:rPr>
                  <a:t>β</a:t>
                </a:r>
                <a:r>
                  <a:rPr lang="en-US" dirty="0">
                    <a:solidFill>
                      <a:schemeClr val="accent6"/>
                    </a:solidFill>
                  </a:rPr>
                  <a:t> between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0.10 </a:t>
                </a:r>
                <a:r>
                  <a:rPr lang="en-US" dirty="0">
                    <a:solidFill>
                      <a:schemeClr val="accent6"/>
                    </a:solidFill>
                  </a:rPr>
                  <a:t>and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0.25 </a:t>
                </a:r>
                <a:r>
                  <a:rPr lang="en-US" dirty="0" smtClean="0"/>
                  <a:t>previous </a:t>
                </a:r>
                <a:r>
                  <a:rPr lang="en-US" dirty="0" smtClean="0"/>
                  <a:t>ones + measures of unemployment, housing starts, other measures of underlying inflation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6"/>
                    </a:solidFill>
                  </a:rPr>
                  <a:t>=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1</a:t>
                </a:r>
                <a:r>
                  <a:rPr lang="en-US" dirty="0" smtClean="0"/>
                  <a:t>: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        54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variables,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 </a:t>
                </a:r>
                <a:r>
                  <a:rPr lang="el-GR" dirty="0">
                    <a:solidFill>
                      <a:schemeClr val="accent6"/>
                    </a:solidFill>
                  </a:rPr>
                  <a:t>β</a:t>
                </a:r>
                <a:r>
                  <a:rPr lang="en-US" dirty="0">
                    <a:solidFill>
                      <a:schemeClr val="accent6"/>
                    </a:solidFill>
                  </a:rPr>
                  <a:t> between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0.21 </a:t>
                </a:r>
                <a:r>
                  <a:rPr lang="en-US" dirty="0">
                    <a:solidFill>
                      <a:schemeClr val="accent6"/>
                    </a:solidFill>
                  </a:rPr>
                  <a:t>and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0.43 </a:t>
                </a:r>
                <a:endParaRPr lang="en-US" dirty="0" smtClean="0"/>
              </a:p>
              <a:p>
                <a:pPr lvl="2"/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45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0589"/>
          </a:xfrm>
        </p:spPr>
        <p:txBody>
          <a:bodyPr>
            <a:normAutofit/>
          </a:bodyPr>
          <a:lstStyle/>
          <a:p>
            <a:r>
              <a:rPr lang="en-US" dirty="0" smtClean="0"/>
              <a:t>Gather data and </a:t>
            </a:r>
            <a:r>
              <a:rPr lang="en-US" dirty="0" smtClean="0"/>
              <a:t>transform them to make </a:t>
            </a:r>
            <a:r>
              <a:rPr lang="en-US" dirty="0" smtClean="0"/>
              <a:t>them </a:t>
            </a:r>
            <a:r>
              <a:rPr lang="en-US" dirty="0" smtClean="0"/>
              <a:t>covariance-stationary</a:t>
            </a:r>
          </a:p>
          <a:p>
            <a:pPr lvl="1"/>
            <a:r>
              <a:rPr lang="en-US" dirty="0" smtClean="0"/>
              <a:t>Why? Because you need to standardize the data</a:t>
            </a:r>
            <a:endParaRPr lang="en-US" dirty="0" smtClean="0"/>
          </a:p>
          <a:p>
            <a:r>
              <a:rPr lang="en-US" dirty="0" smtClean="0"/>
              <a:t>Standardize data before penalized regression </a:t>
            </a:r>
          </a:p>
          <a:p>
            <a:pPr lvl="1"/>
            <a:r>
              <a:rPr lang="en-US" dirty="0" smtClean="0"/>
              <a:t>Why? the </a:t>
            </a:r>
            <a:r>
              <a:rPr lang="en-US" dirty="0"/>
              <a:t>penalties are a function of the size of the coefficients, which depends on the scale of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if one explanatory variable is in millions and another one is in smaller units, the latter will be penalized more</a:t>
            </a:r>
            <a:endParaRPr lang="en-US" dirty="0" smtClean="0"/>
          </a:p>
          <a:p>
            <a:r>
              <a:rPr lang="en-US" dirty="0" smtClean="0"/>
              <a:t>Select the penalty parameter</a:t>
            </a:r>
          </a:p>
          <a:p>
            <a:pPr lvl="1"/>
            <a:r>
              <a:rPr lang="en-US" dirty="0" smtClean="0"/>
              <a:t>fix based on your preferred criterion</a:t>
            </a:r>
          </a:p>
          <a:p>
            <a:pPr lvl="1"/>
            <a:r>
              <a:rPr lang="en-US" dirty="0" smtClean="0"/>
              <a:t>K-fold cross </a:t>
            </a:r>
            <a:r>
              <a:rPr lang="en-US" dirty="0" smtClean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420278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728"/>
            <a:ext cx="10515600" cy="5241303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>
                <a:solidFill>
                  <a:srgbClr val="FF0000"/>
                </a:solidFill>
              </a:rPr>
              <a:t>Issue</a:t>
            </a:r>
            <a:r>
              <a:rPr lang="en-US" dirty="0"/>
              <a:t>: </a:t>
            </a:r>
            <a:r>
              <a:rPr lang="en-US" sz="2000" dirty="0" smtClean="0"/>
              <a:t>we </a:t>
            </a:r>
            <a:r>
              <a:rPr lang="en-US" sz="2000" dirty="0"/>
              <a:t>cannot make use of the standard </a:t>
            </a:r>
            <a:r>
              <a:rPr lang="en-US" sz="2000" dirty="0" smtClean="0"/>
              <a:t>inference </a:t>
            </a:r>
            <a:r>
              <a:rPr lang="en-US" sz="2000" dirty="0"/>
              <a:t>tools </a:t>
            </a:r>
            <a:r>
              <a:rPr lang="en-US" sz="2000" dirty="0" smtClean="0"/>
              <a:t>(confidence intervals, p-values) for </a:t>
            </a:r>
            <a:r>
              <a:rPr lang="en-US" sz="2000" dirty="0"/>
              <a:t>the </a:t>
            </a:r>
            <a:r>
              <a:rPr lang="en-US" sz="2000" dirty="0" smtClean="0"/>
              <a:t>second stage OLS model, </a:t>
            </a:r>
            <a:r>
              <a:rPr lang="en-US" sz="2000" dirty="0"/>
              <a:t>since we peeked at the data twice: once in running the lasso, </a:t>
            </a:r>
            <a:r>
              <a:rPr lang="en-US" sz="2000" dirty="0" smtClean="0"/>
              <a:t>and again in </a:t>
            </a:r>
            <a:r>
              <a:rPr lang="en-US" sz="2000" dirty="0"/>
              <a:t>fitting the </a:t>
            </a:r>
            <a:r>
              <a:rPr lang="en-US" sz="2000" dirty="0" smtClean="0"/>
              <a:t>OLS model; 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>
                <a:solidFill>
                  <a:schemeClr val="accent6"/>
                </a:solidFill>
              </a:rPr>
              <a:t>Solutions</a:t>
            </a:r>
            <a:r>
              <a:rPr lang="en-US" sz="2000" dirty="0" smtClean="0"/>
              <a:t>: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dirty="0" smtClean="0"/>
              <a:t>Correct post-selection OLS estimates</a:t>
            </a:r>
          </a:p>
          <a:p>
            <a:pPr marL="914400" lvl="3" indent="0">
              <a:spcBef>
                <a:spcPts val="1000"/>
              </a:spcBef>
              <a:buNone/>
            </a:pPr>
            <a:r>
              <a:rPr lang="en-US" dirty="0" err="1" smtClean="0"/>
              <a:t>Tibshirani</a:t>
            </a:r>
            <a:r>
              <a:rPr lang="en-US" dirty="0"/>
              <a:t>, R. J., Taylor, J., Lockhart, R., and </a:t>
            </a:r>
            <a:r>
              <a:rPr lang="en-US" dirty="0" err="1"/>
              <a:t>Tibshirani</a:t>
            </a:r>
            <a:r>
              <a:rPr lang="en-US" dirty="0"/>
              <a:t>, R. (2016). Exact </a:t>
            </a:r>
            <a:r>
              <a:rPr lang="en-US" dirty="0" err="1" smtClean="0"/>
              <a:t>postselection</a:t>
            </a:r>
            <a:r>
              <a:rPr lang="en-US" dirty="0" smtClean="0"/>
              <a:t> </a:t>
            </a:r>
            <a:r>
              <a:rPr lang="en-US" dirty="0"/>
              <a:t>inference for sequential regression procedures. Journal of the </a:t>
            </a:r>
            <a:r>
              <a:rPr lang="en-US" dirty="0" smtClean="0"/>
              <a:t>	American </a:t>
            </a:r>
            <a:r>
              <a:rPr lang="en-US" dirty="0"/>
              <a:t>Statistical Association, 111(514):600–620</a:t>
            </a:r>
            <a:r>
              <a:rPr lang="en-US" dirty="0" smtClean="0"/>
              <a:t>.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dirty="0" smtClean="0"/>
              <a:t>Naïve procedure (may be ok if S is large)</a:t>
            </a:r>
          </a:p>
          <a:p>
            <a:pPr marL="1257300" lvl="3" indent="-342900">
              <a:spcBef>
                <a:spcPts val="1000"/>
              </a:spcBef>
              <a:buFont typeface="+mj-lt"/>
              <a:buAutoNum type="arabicPeriod"/>
            </a:pPr>
            <a:r>
              <a:rPr lang="en-US" dirty="0"/>
              <a:t>Perform the lasso in order to obtain the </a:t>
            </a:r>
            <a:r>
              <a:rPr lang="en-US" dirty="0" smtClean="0"/>
              <a:t>set of “non-zero” dependent variables A</a:t>
            </a:r>
            <a:r>
              <a:rPr lang="en-US" baseline="-25000" dirty="0" smtClean="0"/>
              <a:t>S</a:t>
            </a:r>
          </a:p>
          <a:p>
            <a:pPr marL="1257300" lvl="3" indent="-342900">
              <a:spcBef>
                <a:spcPts val="1000"/>
              </a:spcBef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Use least squares to fit the sub-model containing just the </a:t>
            </a:r>
            <a:r>
              <a:rPr lang="en-US" dirty="0" smtClean="0"/>
              <a:t>variables A</a:t>
            </a:r>
            <a:r>
              <a:rPr lang="en-US" baseline="-25000" dirty="0" smtClean="0"/>
              <a:t>S</a:t>
            </a:r>
            <a:endParaRPr lang="en-US" dirty="0" smtClean="0"/>
          </a:p>
          <a:p>
            <a:pPr marL="1257300" lvl="3" indent="-342900">
              <a:spcBef>
                <a:spcPts val="1000"/>
              </a:spcBef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the classical confidence intervals from that least squares model, without accounting for the fact that A</a:t>
            </a:r>
            <a:r>
              <a:rPr lang="en-US" baseline="-25000" dirty="0"/>
              <a:t>S </a:t>
            </a:r>
            <a:r>
              <a:rPr lang="en-US" dirty="0" smtClean="0"/>
              <a:t>was </a:t>
            </a:r>
            <a:r>
              <a:rPr lang="en-US" dirty="0"/>
              <a:t>obtained by peeking at the </a:t>
            </a:r>
            <a:r>
              <a:rPr lang="en-US" dirty="0" smtClean="0"/>
              <a:t>data</a:t>
            </a:r>
          </a:p>
          <a:p>
            <a:pPr marL="914400" lvl="3" indent="0">
              <a:spcBef>
                <a:spcPts val="1000"/>
              </a:spcBef>
              <a:buNone/>
            </a:pPr>
            <a:r>
              <a:rPr lang="en-US" dirty="0"/>
              <a:t>In Defense of the Indefensible: A Very </a:t>
            </a:r>
            <a:r>
              <a:rPr lang="en-US" dirty="0" smtClean="0"/>
              <a:t>Naıve </a:t>
            </a:r>
            <a:r>
              <a:rPr lang="en-US" dirty="0"/>
              <a:t>Approach to High-Dimensional </a:t>
            </a:r>
            <a:r>
              <a:rPr lang="en-US" dirty="0" smtClean="0"/>
              <a:t>Inference by </a:t>
            </a:r>
            <a:r>
              <a:rPr lang="en-US" dirty="0"/>
              <a:t>Sen </a:t>
            </a:r>
            <a:r>
              <a:rPr lang="en-US" dirty="0" smtClean="0"/>
              <a:t>Zhao, </a:t>
            </a:r>
            <a:r>
              <a:rPr lang="en-US" dirty="0"/>
              <a:t>Daniela </a:t>
            </a:r>
            <a:r>
              <a:rPr lang="en-US" dirty="0" smtClean="0"/>
              <a:t>Witten, </a:t>
            </a:r>
            <a:r>
              <a:rPr lang="en-US" dirty="0"/>
              <a:t>and Ali </a:t>
            </a:r>
            <a:r>
              <a:rPr lang="en-US" dirty="0" err="1" smtClean="0"/>
              <a:t>Shojaie</a:t>
            </a:r>
            <a:endParaRPr lang="en-US" dirty="0" smtClean="0"/>
          </a:p>
          <a:p>
            <a:pPr marL="742950" lvl="2" indent="-285750">
              <a:spcBef>
                <a:spcPts val="1000"/>
              </a:spcBef>
            </a:pPr>
            <a:r>
              <a:rPr lang="en-US" dirty="0" smtClean="0"/>
              <a:t>Bayesian inference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6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9525</TotalTime>
  <Words>878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Menlo</vt:lpstr>
      <vt:lpstr>Office Theme</vt:lpstr>
      <vt:lpstr>Predicting and Forecasting with Big Data: LASSO</vt:lpstr>
      <vt:lpstr>Outline</vt:lpstr>
      <vt:lpstr>Linear predictive regression</vt:lpstr>
      <vt:lpstr>OLS Estimation</vt:lpstr>
      <vt:lpstr>Penalized Regression</vt:lpstr>
      <vt:lpstr>Ridge vs Lasso</vt:lpstr>
      <vt:lpstr>Example: On which variables are forecasts based?</vt:lpstr>
      <vt:lpstr>Implementation</vt:lpstr>
      <vt:lpstr>Inference</vt:lpstr>
      <vt:lpstr>Code: inputs</vt:lpstr>
      <vt:lpstr>Code: standardize data</vt:lpstr>
      <vt:lpstr>Code: compute LASSO estimator</vt:lpstr>
      <vt:lpstr>Codes: one step ahead forecast  </vt:lpstr>
      <vt:lpstr>Extensions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Eleanora</dc:creator>
  <cp:lastModifiedBy>Eleanora</cp:lastModifiedBy>
  <cp:revision>82</cp:revision>
  <dcterms:created xsi:type="dcterms:W3CDTF">2024-05-08T20:26:58Z</dcterms:created>
  <dcterms:modified xsi:type="dcterms:W3CDTF">2024-05-15T11:16:11Z</dcterms:modified>
</cp:coreProperties>
</file>