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05" r:id="rId5"/>
    <p:sldId id="296" r:id="rId6"/>
    <p:sldId id="306" r:id="rId7"/>
    <p:sldId id="259" r:id="rId8"/>
    <p:sldId id="317" r:id="rId9"/>
    <p:sldId id="318" r:id="rId10"/>
    <p:sldId id="319" r:id="rId11"/>
    <p:sldId id="320" r:id="rId12"/>
    <p:sldId id="321" r:id="rId13"/>
    <p:sldId id="322" r:id="rId14"/>
    <p:sldId id="311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12" r:id="rId24"/>
    <p:sldId id="331" r:id="rId25"/>
    <p:sldId id="332" r:id="rId26"/>
    <p:sldId id="334" r:id="rId27"/>
    <p:sldId id="333" r:id="rId28"/>
    <p:sldId id="335" r:id="rId29"/>
    <p:sldId id="336" r:id="rId30"/>
    <p:sldId id="31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79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1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48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1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62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32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345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7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 Written Digit Recognition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BFA9-65D5-DDB8-A270-0C7B9971F67C}"/>
              </a:ext>
            </a:extLst>
          </p:cNvPr>
          <p:cNvSpPr txBox="1"/>
          <p:nvPr/>
        </p:nvSpPr>
        <p:spPr>
          <a:xfrm>
            <a:off x="4619135" y="4609707"/>
            <a:ext cx="313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RAGHAV V-210701203</a:t>
            </a:r>
          </a:p>
          <a:p>
            <a:r>
              <a:rPr lang="en-US" dirty="0"/>
              <a:t>RAGAVENDAR K-210701202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61302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C9B257AB-7A6C-885D-1E93-D9D0F96D09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48025" y="0"/>
            <a:ext cx="5695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70BC45-58C6-E73F-ED4E-1B62B3B8A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7" y="0"/>
            <a:ext cx="58084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Description</a:t>
            </a:r>
          </a:p>
        </p:txBody>
      </p:sp>
    </p:spTree>
    <p:extLst>
      <p:ext uri="{BB962C8B-B14F-4D97-AF65-F5344CB8AC3E}">
        <p14:creationId xmlns:p14="http://schemas.microsoft.com/office/powerpoint/2010/main" val="253209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664" y="845820"/>
            <a:ext cx="8695944" cy="1325880"/>
          </a:xfrm>
        </p:spPr>
        <p:txBody>
          <a:bodyPr/>
          <a:lstStyle/>
          <a:p>
            <a:r>
              <a:rPr lang="en-US" dirty="0"/>
              <a:t>1. Hand-Written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1762812"/>
            <a:ext cx="7744968" cy="3110845"/>
          </a:xfrm>
        </p:spPr>
        <p:txBody>
          <a:bodyPr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It is understood that a hand-written dataset is commonly used in computer analysis model evaluations such as machine learning and deep learning.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Many model classifiers mostly use the digit groups.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Other researchers are however accountable for the alphabet set of groups to display strength and scalability.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The research model deals with the description, the fundamental aspects, and algorithm processes, of classification tasks in slightly different ways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7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664" y="845820"/>
            <a:ext cx="8695944" cy="1325880"/>
          </a:xfrm>
        </p:spPr>
        <p:txBody>
          <a:bodyPr/>
          <a:lstStyle/>
          <a:p>
            <a:r>
              <a:rPr lang="en-US" dirty="0"/>
              <a:t>2. Hand-Written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1762812"/>
            <a:ext cx="7744968" cy="3110845"/>
          </a:xfrm>
        </p:spPr>
        <p:txBody>
          <a:bodyPr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It is understood that a hand-written dataset is commonly used in computer analysis model evaluations such as machine learning and deep learning.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 Many model classifiers mostly use the digit groups.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Other researchers are however accountable for the alphabet set of groups to display strength and scalability.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The research model deals with the description, the fundamental aspects, and algorithm processes, of classification tasks in slightly different ways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47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664" y="845820"/>
            <a:ext cx="8695944" cy="1325880"/>
          </a:xfrm>
        </p:spPr>
        <p:txBody>
          <a:bodyPr/>
          <a:lstStyle/>
          <a:p>
            <a:r>
              <a:rPr lang="en-US" dirty="0"/>
              <a:t>3. 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1762812"/>
            <a:ext cx="7744968" cy="3110845"/>
          </a:xfrm>
        </p:spPr>
        <p:txBody>
          <a:bodyPr>
            <a:normAutofit/>
          </a:bodyPr>
          <a:lstStyle/>
          <a:p>
            <a:r>
              <a:rPr lang="en-US" dirty="0"/>
              <a:t>The first step is MNIST dataset is generated and broken down into two different preprocessed datasets.</a:t>
            </a:r>
          </a:p>
          <a:p>
            <a:r>
              <a:rPr lang="en-US" dirty="0"/>
              <a:t> The first preprocessed database is a regular gray-scale, and the second preprocessed dataset is a binary gray-scale . </a:t>
            </a:r>
          </a:p>
          <a:p>
            <a:r>
              <a:rPr lang="en-US" dirty="0"/>
              <a:t>These two methods of preprocessing have been selected because they make it possible to translate the dataset to a low figure while maintaining its aspect ratio .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2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664" y="845820"/>
            <a:ext cx="8695944" cy="1325880"/>
          </a:xfrm>
        </p:spPr>
        <p:txBody>
          <a:bodyPr/>
          <a:lstStyle/>
          <a:p>
            <a:r>
              <a:rPr lang="en-US" dirty="0"/>
              <a:t>4. Image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1762813"/>
            <a:ext cx="7744968" cy="1666188"/>
          </a:xfrm>
        </p:spPr>
        <p:txBody>
          <a:bodyPr>
            <a:normAutofit/>
          </a:bodyPr>
          <a:lstStyle/>
          <a:p>
            <a:r>
              <a:rPr lang="en-US" dirty="0"/>
              <a:t>Segmentation is a process in the picture which extracts individual characters. </a:t>
            </a:r>
          </a:p>
          <a:p>
            <a:r>
              <a:rPr lang="en-US" dirty="0"/>
              <a:t>Two ways of segmentation occur. </a:t>
            </a:r>
          </a:p>
          <a:p>
            <a:r>
              <a:rPr lang="en-US" dirty="0"/>
              <a:t>They are Segmentation Implicit and Segmentation Explicit.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31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664" y="845820"/>
            <a:ext cx="8695944" cy="1325880"/>
          </a:xfrm>
        </p:spPr>
        <p:txBody>
          <a:bodyPr/>
          <a:lstStyle/>
          <a:p>
            <a:r>
              <a:rPr lang="en-US" dirty="0"/>
              <a:t>5.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1762812"/>
            <a:ext cx="7744968" cy="2472303"/>
          </a:xfrm>
        </p:spPr>
        <p:txBody>
          <a:bodyPr>
            <a:normAutofit/>
          </a:bodyPr>
          <a:lstStyle/>
          <a:p>
            <a:r>
              <a:rPr lang="en-US" dirty="0"/>
              <a:t>This is the essential step of the method of recognition, and the recognition algorithm begins from it as well.</a:t>
            </a:r>
          </a:p>
          <a:p>
            <a:r>
              <a:rPr lang="en-US" dirty="0"/>
              <a:t> Each character includes features of its own.</a:t>
            </a:r>
          </a:p>
          <a:p>
            <a:r>
              <a:rPr lang="en-US" dirty="0"/>
              <a:t> It involves a series of laws in which each law defines a behavior's character.</a:t>
            </a:r>
          </a:p>
          <a:p>
            <a:r>
              <a:rPr lang="en-US" dirty="0"/>
              <a:t> In this step, the extraction of certain features is completed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56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664" y="845820"/>
            <a:ext cx="8695944" cy="1325880"/>
          </a:xfrm>
        </p:spPr>
        <p:txBody>
          <a:bodyPr/>
          <a:lstStyle/>
          <a:p>
            <a:r>
              <a:rPr lang="en-US" dirty="0"/>
              <a:t>6.Deep Learning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1762812"/>
            <a:ext cx="7744968" cy="30658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Convolutional layers</a:t>
            </a:r>
          </a:p>
          <a:p>
            <a:r>
              <a:rPr lang="en-US" sz="2800" dirty="0">
                <a:latin typeface="+mn-lt"/>
              </a:rPr>
              <a:t>Pooling Layers</a:t>
            </a:r>
          </a:p>
          <a:p>
            <a:r>
              <a:rPr lang="en-US" sz="2800" dirty="0">
                <a:latin typeface="+mn-lt"/>
              </a:rPr>
              <a:t>Dropout Layers</a:t>
            </a:r>
          </a:p>
          <a:p>
            <a:r>
              <a:rPr lang="en-US" sz="2800" dirty="0">
                <a:latin typeface="+mn-lt"/>
              </a:rPr>
              <a:t>Flatten and Dense Layers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5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Screenshots</a:t>
            </a:r>
          </a:p>
        </p:txBody>
      </p:sp>
    </p:spTree>
    <p:extLst>
      <p:ext uri="{BB962C8B-B14F-4D97-AF65-F5344CB8AC3E}">
        <p14:creationId xmlns:p14="http://schemas.microsoft.com/office/powerpoint/2010/main" val="283242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Abstract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Existing System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Proposed System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Architecture Diagram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Module Description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Output Screenshots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Conclusion and Future Works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Reference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712D-83C9-7B91-F708-5D07E4C2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8B86A-A576-98F0-BAD4-3F0C0919C5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" name="image6.png">
            <a:extLst>
              <a:ext uri="{FF2B5EF4-FFF2-40B4-BE49-F238E27FC236}">
                <a16:creationId xmlns:a16="http://schemas.microsoft.com/office/drawing/2014/main" id="{E3F34280-E84F-BFC7-2BA2-A74C49C12D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9453" y="1395663"/>
            <a:ext cx="6625389" cy="428324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71201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712D-83C9-7B91-F708-5D07E4C2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8B86A-A576-98F0-BAD4-3F0C0919C5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43C50-6937-DD3E-B402-4ABB2469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image3.png">
            <a:extLst>
              <a:ext uri="{FF2B5EF4-FFF2-40B4-BE49-F238E27FC236}">
                <a16:creationId xmlns:a16="http://schemas.microsoft.com/office/drawing/2014/main" id="{D1587536-E229-688F-5187-502B7A6F6A3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545306" y="1621790"/>
            <a:ext cx="5342020" cy="36144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42809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Works</a:t>
            </a:r>
          </a:p>
        </p:txBody>
      </p:sp>
    </p:spTree>
    <p:extLst>
      <p:ext uri="{BB962C8B-B14F-4D97-AF65-F5344CB8AC3E}">
        <p14:creationId xmlns:p14="http://schemas.microsoft.com/office/powerpoint/2010/main" val="2559687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664" y="845820"/>
            <a:ext cx="8695944" cy="132588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1762812"/>
            <a:ext cx="7744968" cy="26866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dataset is divided into training and test dataset.</a:t>
            </a:r>
          </a:p>
          <a:p>
            <a:r>
              <a:rPr lang="en-US" dirty="0"/>
              <a:t>Here considered 80% data for training and 20% data for testing. It means that over all 1000 Images from that took 800 for training and 200 images for testing. </a:t>
            </a:r>
          </a:p>
          <a:p>
            <a:r>
              <a:rPr lang="en-US" dirty="0"/>
              <a:t>A dataset was taken to make predictions of handwritten digits from 0 to 9. </a:t>
            </a:r>
          </a:p>
          <a:p>
            <a:r>
              <a:rPr lang="en-US" dirty="0"/>
              <a:t>The dataset was cleaned, scaled, and shaped. </a:t>
            </a:r>
          </a:p>
          <a:p>
            <a:r>
              <a:rPr lang="en-US" dirty="0"/>
              <a:t>Using TensorFlow, a CNN model was created and was eventually trained on the training dataset. </a:t>
            </a:r>
          </a:p>
          <a:p>
            <a:r>
              <a:rPr lang="en-US" dirty="0"/>
              <a:t>Finally, predictions were made using the trained model with an accuracy 92.5%.In this successfully predicted all digits from 0 to 9. 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78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664" y="845820"/>
            <a:ext cx="8695944" cy="1325880"/>
          </a:xfrm>
        </p:spPr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1762812"/>
            <a:ext cx="7744968" cy="2686639"/>
          </a:xfrm>
        </p:spPr>
        <p:txBody>
          <a:bodyPr>
            <a:normAutofit/>
          </a:bodyPr>
          <a:lstStyle/>
          <a:p>
            <a:r>
              <a:rPr lang="en-US" dirty="0"/>
              <a:t>Plan to achieve better accuracy results on the </a:t>
            </a:r>
            <a:r>
              <a:rPr lang="en-US" dirty="0" err="1"/>
              <a:t>coloured</a:t>
            </a:r>
            <a:r>
              <a:rPr lang="en-US" dirty="0"/>
              <a:t> images also as there can be various boundary conditions that may exist in </a:t>
            </a:r>
            <a:r>
              <a:rPr lang="en-US" dirty="0" err="1"/>
              <a:t>coloured</a:t>
            </a:r>
            <a:r>
              <a:rPr lang="en-US" dirty="0"/>
              <a:t> images. </a:t>
            </a:r>
          </a:p>
          <a:p>
            <a:r>
              <a:rPr lang="en-US" dirty="0"/>
              <a:t>Also try to implement our models on letters and a double-digit(s) database so that can extend our implementation and can diversify our model’s application.</a:t>
            </a:r>
          </a:p>
          <a:p>
            <a:r>
              <a:rPr lang="en-US" dirty="0"/>
              <a:t>In future look forward to working with Double Digit and Triple Digit Numbers and also will plan to predict characters also.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23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60368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1404594"/>
            <a:ext cx="7744968" cy="3384222"/>
          </a:xfrm>
        </p:spPr>
        <p:txBody>
          <a:bodyPr>
            <a:noAutofit/>
          </a:bodyPr>
          <a:lstStyle/>
          <a:p>
            <a:pPr marL="400050" marR="152400" algn="just" rtl="0">
              <a:spcBef>
                <a:spcPts val="1200"/>
              </a:spcBef>
              <a:spcAft>
                <a:spcPts val="120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[1]  M. Z.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Alom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, P.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Sidike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, T. M. Taha, and V. K.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Asari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, “Handwritten Bangla Digit Recognition Using Deep Learning,” vol. 6, no. 7, pp. 990–997, 2017.</a:t>
            </a:r>
            <a:endParaRPr lang="en-US" sz="1200" b="0" dirty="0">
              <a:effectLst/>
              <a:latin typeface="+mn-lt"/>
            </a:endParaRPr>
          </a:p>
          <a:p>
            <a:pPr marL="400050" marR="152400" algn="just" rtl="0">
              <a:spcBef>
                <a:spcPts val="1200"/>
              </a:spcBef>
              <a:spcAft>
                <a:spcPts val="120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[2] S. Majumder, “Handwritten Digit Recognition by Elastic Matching,” J.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Comput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., vol. 4, no. 04, pp. 1067–1074, 2018.</a:t>
            </a:r>
            <a:endParaRPr lang="en-US" sz="1200" b="0" dirty="0">
              <a:effectLst/>
              <a:latin typeface="+mn-lt"/>
            </a:endParaRPr>
          </a:p>
          <a:p>
            <a:pPr marL="400050" marR="152400" algn="just" rtl="0">
              <a:spcBef>
                <a:spcPts val="1200"/>
              </a:spcBef>
              <a:spcAft>
                <a:spcPts val="120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[3] G.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Cheedella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, “Critique of Various Algorithms for Handwritten Digit Recognition Using Azure ML Studio,” Glob. J.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Comput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. Sci. Technol., vol. 20, no. 1, pp. 1–5, 2020.</a:t>
            </a:r>
            <a:endParaRPr lang="en-US" sz="1200" b="0" dirty="0">
              <a:effectLst/>
              <a:latin typeface="+mn-lt"/>
            </a:endParaRPr>
          </a:p>
          <a:p>
            <a:pPr marL="400050" marR="152400" algn="just" rtl="0">
              <a:spcBef>
                <a:spcPts val="1200"/>
              </a:spcBef>
              <a:spcAft>
                <a:spcPts val="120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[4] S. M. Shamim, M. B. A. Miah, A. Sarker, M. Rana, and A. Al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Jobair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, “Handwritten digit recognition using machine learning algorithms,”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Indones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. J. Sci. Technol., vol. 3, no. 1, pp. 29–39, 2018.</a:t>
            </a:r>
            <a:endParaRPr lang="en-US" sz="1200" b="0" dirty="0">
              <a:effectLst/>
              <a:latin typeface="+mn-lt"/>
            </a:endParaRPr>
          </a:p>
          <a:p>
            <a:pPr marL="400050" marR="152400" algn="just" rtl="0">
              <a:spcBef>
                <a:spcPts val="1200"/>
              </a:spcBef>
              <a:spcAft>
                <a:spcPts val="120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[5] Y.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Lecun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, L.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Bottou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, Y. Bengio, and P. Ha, “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LeNet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+mn-lt"/>
              </a:rPr>
              <a:t>,” Proc. IEEE, no. November, pp. 1–46, 1998.</a:t>
            </a:r>
            <a:endParaRPr lang="en-US" sz="1200" b="0" dirty="0">
              <a:effectLst/>
              <a:latin typeface="+mn-lt"/>
            </a:endParaRPr>
          </a:p>
          <a:p>
            <a:br>
              <a:rPr lang="en-US" sz="1200" dirty="0">
                <a:latin typeface="+mn-lt"/>
              </a:rPr>
            </a:br>
            <a:endParaRPr lang="en-US" sz="120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67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664" y="845820"/>
            <a:ext cx="8695944" cy="1325880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1762812"/>
            <a:ext cx="7744968" cy="31108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build a model which can identify the handwritten digits by Recognition and classify them.</a:t>
            </a:r>
          </a:p>
          <a:p>
            <a:r>
              <a:rPr lang="en-US" dirty="0"/>
              <a:t> Humans can see and visually sense the world around them by using their eyes and brains.</a:t>
            </a:r>
          </a:p>
          <a:p>
            <a:r>
              <a:rPr lang="en-US" dirty="0"/>
              <a:t> Computer vision works on enabling computers to see and process images in the same way that human vision does.</a:t>
            </a:r>
          </a:p>
          <a:p>
            <a:r>
              <a:rPr lang="en-US" dirty="0"/>
              <a:t> Several algorithms developed in the area of computer vision to recognize images. </a:t>
            </a:r>
          </a:p>
          <a:p>
            <a:r>
              <a:rPr lang="en-US" dirty="0"/>
              <a:t>The goal of our work will be to create a model that will be able to identify and determine the handwritten digit from its image with better accuracy. </a:t>
            </a:r>
          </a:p>
          <a:p>
            <a:r>
              <a:rPr lang="en-US" dirty="0"/>
              <a:t>Aim to complete this by using the concepts of Convolutional Neural Network. Through this work, Aim to learn and practically apply the concepts of Convolutional Neural Networks.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1283368"/>
            <a:ext cx="7744968" cy="3590289"/>
          </a:xfrm>
        </p:spPr>
        <p:txBody>
          <a:bodyPr>
            <a:normAutofit/>
          </a:bodyPr>
          <a:lstStyle/>
          <a:p>
            <a:r>
              <a:rPr lang="en-US" dirty="0"/>
              <a:t>In the current age of digitization, handwriting recognition plays an important role in information processing. </a:t>
            </a:r>
          </a:p>
          <a:p>
            <a:r>
              <a:rPr lang="en-US" dirty="0"/>
              <a:t>There is a lot of information available on paper and less processing of digital files than the processing of traditional paper files. </a:t>
            </a:r>
          </a:p>
          <a:p>
            <a:r>
              <a:rPr lang="en-US" dirty="0"/>
              <a:t>The purpose of the handwriting recognition system is to convert handwritten letters into machine-readable formats. </a:t>
            </a:r>
          </a:p>
          <a:p>
            <a:r>
              <a:rPr lang="en-US" dirty="0"/>
              <a:t>Major applications include vehicle </a:t>
            </a:r>
            <a:r>
              <a:rPr lang="en-US" dirty="0" err="1"/>
              <a:t>licence</a:t>
            </a:r>
            <a:r>
              <a:rPr lang="en-US" dirty="0"/>
              <a:t>-plate identification, postal paper-sorting services, historical document preservation in the check truncation system (CTS) scanning and archaeology departments, old document automation in libraries and banks, and more.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8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258538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1283368"/>
            <a:ext cx="7744968" cy="3590289"/>
          </a:xfrm>
        </p:spPr>
        <p:txBody>
          <a:bodyPr>
            <a:normAutofit/>
          </a:bodyPr>
          <a:lstStyle/>
          <a:p>
            <a:pPr marR="1460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SVM algorithm is not suitable for large data sets.</a:t>
            </a:r>
          </a:p>
          <a:p>
            <a:pPr marR="1460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SVM does not perform very well when the data set has more noise i.e. target classes are overlapping.</a:t>
            </a:r>
          </a:p>
          <a:p>
            <a:pPr marR="1460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In cases where the number of features for each data point exceeds the number of training data samples, the SVM will underperform.</a:t>
            </a:r>
          </a:p>
          <a:p>
            <a:pPr marR="1460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As the support vector classifier works by putting data points, above and below the classifying hyperplane there is no probabilistic explanation for the classification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8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178690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1283368"/>
            <a:ext cx="7744968" cy="3769399"/>
          </a:xfrm>
        </p:spPr>
        <p:txBody>
          <a:bodyPr>
            <a:normAutofit fontScale="92500" lnSpcReduction="10000"/>
          </a:bodyPr>
          <a:lstStyle/>
          <a:p>
            <a:pPr marR="1460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 convolutional neural network (CNN) is a type of artificial neural network used in image recognition and processing that is specifically designed to process pixel data. </a:t>
            </a:r>
          </a:p>
          <a:p>
            <a:pPr marR="1460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 convolutional neural network consists of an input layer, hidden layers and an output layer. </a:t>
            </a:r>
          </a:p>
          <a:p>
            <a:pPr marR="1460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In any feed-forward neural network, any middle layers are called hidden because their inputs and outputs are masked by the activation function and final convolution. </a:t>
            </a:r>
          </a:p>
          <a:p>
            <a:pPr marR="1460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In a convolutional neural network, the hidden layers include layers that perform convolutions. </a:t>
            </a:r>
          </a:p>
          <a:p>
            <a:pPr marR="1460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Typically this includes a layer that performs a dot product of the convolution kernel with the layer's input matrix. </a:t>
            </a:r>
          </a:p>
          <a:p>
            <a:pPr marR="146050" rtl="0" fontAlgn="base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This product is usually the </a:t>
            </a:r>
            <a:r>
              <a:rPr lang="en-US" sz="2000" dirty="0" err="1"/>
              <a:t>Frobenius</a:t>
            </a:r>
            <a:r>
              <a:rPr lang="en-US" sz="2000" dirty="0"/>
              <a:t> inner product, and its activation function is commonly </a:t>
            </a:r>
            <a:r>
              <a:rPr lang="en-US" sz="2000" dirty="0" err="1"/>
              <a:t>ReLU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1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{977DDDC9-3E2A-4FFC-9C4E-40001D079B18}tf56410444_win32</Template>
  <TotalTime>61</TotalTime>
  <Words>1281</Words>
  <Application>Microsoft Office PowerPoint</Application>
  <PresentationFormat>Widescreen</PresentationFormat>
  <Paragraphs>134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Hand Written Digit Recognition</vt:lpstr>
      <vt:lpstr>Agenda</vt:lpstr>
      <vt:lpstr>Abstract</vt:lpstr>
      <vt:lpstr>Introduction</vt:lpstr>
      <vt:lpstr>PowerPoint Presentation</vt:lpstr>
      <vt:lpstr>Existing System</vt:lpstr>
      <vt:lpstr>PowerPoint Presentation</vt:lpstr>
      <vt:lpstr>Proposed System</vt:lpstr>
      <vt:lpstr>PowerPoint Presentation</vt:lpstr>
      <vt:lpstr>Architecture Diagram</vt:lpstr>
      <vt:lpstr>PowerPoint Presentation</vt:lpstr>
      <vt:lpstr>Module Description</vt:lpstr>
      <vt:lpstr>1. Hand-Written Images</vt:lpstr>
      <vt:lpstr>2. Hand-Written Datasets</vt:lpstr>
      <vt:lpstr>3. Image Processing</vt:lpstr>
      <vt:lpstr>4. Image Segmentation</vt:lpstr>
      <vt:lpstr>5. Feature Extraction</vt:lpstr>
      <vt:lpstr>6.Deep Learning Models </vt:lpstr>
      <vt:lpstr>Output Screenshots</vt:lpstr>
      <vt:lpstr>Model Evaluation</vt:lpstr>
      <vt:lpstr>Result</vt:lpstr>
      <vt:lpstr>Conclusion and Future Works</vt:lpstr>
      <vt:lpstr>Conclusion</vt:lpstr>
      <vt:lpstr>Future Works</vt:lpstr>
      <vt:lpstr>References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Written Digit Recognition</dc:title>
  <dc:creator>Lakshmi V</dc:creator>
  <cp:lastModifiedBy>Lakshmi V</cp:lastModifiedBy>
  <cp:revision>3</cp:revision>
  <dcterms:created xsi:type="dcterms:W3CDTF">2024-05-21T10:31:12Z</dcterms:created>
  <dcterms:modified xsi:type="dcterms:W3CDTF">2024-05-21T16:43:59Z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