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sldIdLst>
    <p:sldId id="256" r:id="rId4"/>
    <p:sldId id="261" r:id="rId5"/>
    <p:sldId id="299" r:id="rId6"/>
    <p:sldId id="300" r:id="rId7"/>
    <p:sldId id="301" r:id="rId8"/>
    <p:sldId id="302" r:id="rId9"/>
    <p:sldId id="303" r:id="rId10"/>
    <p:sldId id="304" r:id="rId11"/>
    <p:sldId id="268" r:id="rId12"/>
    <p:sldId id="281" r:id="rId13"/>
    <p:sldId id="307" r:id="rId14"/>
    <p:sldId id="306" r:id="rId15"/>
    <p:sldId id="308" r:id="rId16"/>
    <p:sldId id="305" r:id="rId17"/>
    <p:sldId id="295" r:id="rId18"/>
    <p:sldId id="288" r:id="rId19"/>
    <p:sldId id="262"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varScale="1">
        <p:scale>
          <a:sx n="138" d="100"/>
          <a:sy n="138" d="100"/>
        </p:scale>
        <p:origin x="148" y="8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EB949-1DBF-4AB3-8BA3-57E12E215C68}" type="datetimeFigureOut">
              <a:rPr lang="en-IN" smtClean="0"/>
              <a:t>22-11-2023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D80F3-575E-4EB5-8824-5BE0FD8CA952}" type="slidenum">
              <a:rPr lang="en-IN" smtClean="0"/>
              <a:t>‹#›</a:t>
            </a:fld>
            <a:endParaRPr lang="en-IN"/>
          </a:p>
        </p:txBody>
      </p:sp>
    </p:spTree>
    <p:extLst>
      <p:ext uri="{BB962C8B-B14F-4D97-AF65-F5344CB8AC3E}">
        <p14:creationId xmlns:p14="http://schemas.microsoft.com/office/powerpoint/2010/main" val="1331303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ED80F3-575E-4EB5-8824-5BE0FD8CA952}" type="slidenum">
              <a:rPr lang="en-IN" smtClean="0"/>
              <a:t>16</a:t>
            </a:fld>
            <a:endParaRPr lang="en-IN"/>
          </a:p>
        </p:txBody>
      </p:sp>
    </p:spTree>
    <p:extLst>
      <p:ext uri="{BB962C8B-B14F-4D97-AF65-F5344CB8AC3E}">
        <p14:creationId xmlns:p14="http://schemas.microsoft.com/office/powerpoint/2010/main" val="310706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docs.uipath.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396438" y="555526"/>
            <a:ext cx="5292080" cy="1080121"/>
          </a:xfrm>
        </p:spPr>
        <p:txBody>
          <a:bodyPr/>
          <a:lstStyle/>
          <a:p>
            <a:r>
              <a:rPr lang="en-US" altLang="ko-KR" sz="3600" dirty="0">
                <a:ea typeface="맑은 고딕" pitchFamily="50" charset="-127"/>
              </a:rPr>
              <a:t>ID CARD GENERATION </a:t>
            </a:r>
          </a:p>
          <a:p>
            <a:pPr algn="ctr"/>
            <a:r>
              <a:rPr lang="en-US" altLang="ko-KR" sz="3600" dirty="0">
                <a:ea typeface="맑은 고딕" pitchFamily="50" charset="-127"/>
              </a:rPr>
              <a:t>AUTOMATION</a:t>
            </a:r>
          </a:p>
        </p:txBody>
      </p:sp>
      <p:sp>
        <p:nvSpPr>
          <p:cNvPr id="4" name="Text Placeholder 3"/>
          <p:cNvSpPr>
            <a:spLocks noGrp="1"/>
          </p:cNvSpPr>
          <p:nvPr>
            <p:ph type="body" sz="quarter" idx="11"/>
          </p:nvPr>
        </p:nvSpPr>
        <p:spPr>
          <a:xfrm>
            <a:off x="3707904" y="1779662"/>
            <a:ext cx="5292080" cy="488816"/>
          </a:xfrm>
        </p:spPr>
        <p:txBody>
          <a:bodyPr/>
          <a:lstStyle/>
          <a:p>
            <a:pPr>
              <a:spcBef>
                <a:spcPts val="0"/>
              </a:spcBef>
              <a:defRPr/>
            </a:pPr>
            <a:r>
              <a:rPr lang="en-US" altLang="ko-KR" b="1" dirty="0"/>
              <a:t>Introduction to </a:t>
            </a:r>
          </a:p>
          <a:p>
            <a:pPr>
              <a:spcBef>
                <a:spcPts val="0"/>
              </a:spcBef>
              <a:defRPr/>
            </a:pPr>
            <a:r>
              <a:rPr lang="en-US" altLang="ko-KR" b="1" dirty="0"/>
              <a:t>Robotic Process Automation </a:t>
            </a:r>
          </a:p>
        </p:txBody>
      </p:sp>
      <p:sp>
        <p:nvSpPr>
          <p:cNvPr id="7" name="TextBox 6">
            <a:extLst>
              <a:ext uri="{FF2B5EF4-FFF2-40B4-BE49-F238E27FC236}">
                <a16:creationId xmlns:a16="http://schemas.microsoft.com/office/drawing/2014/main" id="{65B07F66-C71A-6D7D-A3EE-BD6C207D65A2}"/>
              </a:ext>
            </a:extLst>
          </p:cNvPr>
          <p:cNvSpPr txBox="1"/>
          <p:nvPr/>
        </p:nvSpPr>
        <p:spPr>
          <a:xfrm>
            <a:off x="2627784" y="3219822"/>
            <a:ext cx="3600400" cy="1169551"/>
          </a:xfrm>
          <a:prstGeom prst="rect">
            <a:avLst/>
          </a:prstGeom>
          <a:noFill/>
        </p:spPr>
        <p:txBody>
          <a:bodyPr wrap="square">
            <a:spAutoFit/>
          </a:bodyPr>
          <a:lstStyle/>
          <a:p>
            <a:r>
              <a:rPr lang="en-US" sz="1400" b="1" dirty="0">
                <a:solidFill>
                  <a:schemeClr val="bg1"/>
                </a:solidFill>
                <a:cs typeface="Arial" pitchFamily="34" charset="0"/>
              </a:rPr>
              <a:t>210701202</a:t>
            </a:r>
          </a:p>
          <a:p>
            <a:r>
              <a:rPr lang="en-US" sz="1400" b="1" dirty="0">
                <a:solidFill>
                  <a:schemeClr val="bg1"/>
                </a:solidFill>
                <a:cs typeface="Arial" pitchFamily="34" charset="0"/>
              </a:rPr>
              <a:t>RAGAVENDAR K</a:t>
            </a:r>
          </a:p>
          <a:p>
            <a:r>
              <a:rPr lang="en-US" sz="1400" b="1" dirty="0">
                <a:solidFill>
                  <a:schemeClr val="bg1"/>
                </a:solidFill>
                <a:cs typeface="Arial" pitchFamily="34" charset="0"/>
              </a:rPr>
              <a:t>Mr. </a:t>
            </a:r>
            <a:r>
              <a:rPr lang="en-US" sz="1400" b="1" dirty="0" err="1">
                <a:solidFill>
                  <a:schemeClr val="bg1"/>
                </a:solidFill>
                <a:cs typeface="Arial" pitchFamily="34" charset="0"/>
              </a:rPr>
              <a:t>DuraiMurugan</a:t>
            </a:r>
            <a:endParaRPr lang="en-US" sz="1400" b="1" dirty="0">
              <a:solidFill>
                <a:schemeClr val="bg1"/>
              </a:solidFill>
              <a:cs typeface="Arial" pitchFamily="34" charset="0"/>
            </a:endParaRPr>
          </a:p>
          <a:p>
            <a:r>
              <a:rPr lang="en-US" sz="1400" b="1" dirty="0">
                <a:solidFill>
                  <a:schemeClr val="bg1"/>
                </a:solidFill>
                <a:cs typeface="Arial" pitchFamily="34" charset="0"/>
              </a:rPr>
              <a:t>Assistant Professor (SG), Department of Computer Science and Engineering</a:t>
            </a:r>
          </a:p>
        </p:txBody>
      </p:sp>
      <p:pic>
        <p:nvPicPr>
          <p:cNvPr id="10" name="Picture 9">
            <a:extLst>
              <a:ext uri="{FF2B5EF4-FFF2-40B4-BE49-F238E27FC236}">
                <a16:creationId xmlns:a16="http://schemas.microsoft.com/office/drawing/2014/main" id="{79EDBBD9-23A2-9FCA-DE01-2B1F1F9BB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256" y="3219822"/>
            <a:ext cx="1812262" cy="1542085"/>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
          <p:cNvSpPr txBox="1">
            <a:spLocks/>
          </p:cNvSpPr>
          <p:nvPr/>
        </p:nvSpPr>
        <p:spPr>
          <a:xfrm>
            <a:off x="179512" y="0"/>
            <a:ext cx="4104456" cy="86409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a:solidFill>
                  <a:schemeClr val="accent1"/>
                </a:solidFill>
                <a:latin typeface="+mj-lt"/>
                <a:cs typeface="Arial" pitchFamily="34" charset="0"/>
              </a:rPr>
              <a:t>Functional Description</a:t>
            </a:r>
          </a:p>
        </p:txBody>
      </p:sp>
      <p:sp>
        <p:nvSpPr>
          <p:cNvPr id="17" name="TextBox 16"/>
          <p:cNvSpPr txBox="1"/>
          <p:nvPr/>
        </p:nvSpPr>
        <p:spPr>
          <a:xfrm>
            <a:off x="179512" y="485828"/>
            <a:ext cx="4608512" cy="4490140"/>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When presented with input, the ID Card Generation UI Path bot efficiently generates these functions, complete with the specified declarations. The generated functions are encapsulated within a try-catch block, ensuring that any errors encountered during execution do not disrupt the overall functioning of the ID card generation system. The bot discerns the method type and appropriately retrieves parameters from the request argument. For post methods, values are extracted from the request . query, whereas for get methods, the values are sourced from the request query . This dynamic approach ensures the generated code aligns with the specific requirements of the API type. The resulting code is seamlessly updated in the relevant files, particularly the views.py file, enabling the developer to focus on the intricate logic associated with ID card generation without getting entangled in the nuances of function declaration and method-specific parameter extraction.</a:t>
            </a:r>
          </a:p>
        </p:txBody>
      </p:sp>
      <p:pic>
        <p:nvPicPr>
          <p:cNvPr id="18" name="Picture 17">
            <a:extLst>
              <a:ext uri="{FF2B5EF4-FFF2-40B4-BE49-F238E27FC236}">
                <a16:creationId xmlns:a16="http://schemas.microsoft.com/office/drawing/2014/main" id="{D2C9931A-596D-2CFB-FA57-B5BD84A20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85031"/>
            <a:ext cx="3672408" cy="4973438"/>
          </a:xfrm>
          <a:prstGeom prst="rect">
            <a:avLst/>
          </a:prstGeom>
        </p:spPr>
      </p:pic>
    </p:spTree>
    <p:extLst>
      <p:ext uri="{BB962C8B-B14F-4D97-AF65-F5344CB8AC3E}">
        <p14:creationId xmlns:p14="http://schemas.microsoft.com/office/powerpoint/2010/main" val="415941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Implementation Module 1</a:t>
            </a:r>
            <a:endParaRPr lang="ko-KR" altLang="en-US" dirty="0"/>
          </a:p>
        </p:txBody>
      </p:sp>
      <p:sp>
        <p:nvSpPr>
          <p:cNvPr id="11" name="TextBox 10"/>
          <p:cNvSpPr txBox="1"/>
          <p:nvPr/>
        </p:nvSpPr>
        <p:spPr>
          <a:xfrm>
            <a:off x="179512" y="757696"/>
            <a:ext cx="8964488" cy="369332"/>
          </a:xfrm>
          <a:prstGeom prst="rect">
            <a:avLst/>
          </a:prstGeom>
          <a:noFill/>
        </p:spPr>
        <p:txBody>
          <a:bodyPr wrap="square" rtlCol="0">
            <a:spAutoFit/>
          </a:bodyPr>
          <a:lstStyle/>
          <a:p>
            <a:r>
              <a:rPr lang="en-US" altLang="ko-KR" dirty="0"/>
              <a:t>The Bot is set to take the details from excel as input.</a:t>
            </a:r>
          </a:p>
        </p:txBody>
      </p:sp>
      <p:sp>
        <p:nvSpPr>
          <p:cNvPr id="12" name="TextBox 11"/>
          <p:cNvSpPr txBox="1"/>
          <p:nvPr/>
        </p:nvSpPr>
        <p:spPr>
          <a:xfrm>
            <a:off x="611560" y="3445194"/>
            <a:ext cx="273630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photo ,QR Code and the text is changed by the bot in word application scope.</a:t>
            </a:r>
          </a:p>
        </p:txBody>
      </p:sp>
      <p:pic>
        <p:nvPicPr>
          <p:cNvPr id="7" name="Picture 6">
            <a:extLst>
              <a:ext uri="{FF2B5EF4-FFF2-40B4-BE49-F238E27FC236}">
                <a16:creationId xmlns:a16="http://schemas.microsoft.com/office/drawing/2014/main" id="{6FDD871D-B7CB-9BD3-4739-4AFDEE19397D}"/>
              </a:ext>
            </a:extLst>
          </p:cNvPr>
          <p:cNvPicPr>
            <a:picLocks noChangeAspect="1"/>
          </p:cNvPicPr>
          <p:nvPr/>
        </p:nvPicPr>
        <p:blipFill>
          <a:blip r:embed="rId2"/>
          <a:stretch>
            <a:fillRect/>
          </a:stretch>
        </p:blipFill>
        <p:spPr>
          <a:xfrm>
            <a:off x="179512" y="1405565"/>
            <a:ext cx="8676456" cy="3070968"/>
          </a:xfrm>
          <a:prstGeom prst="rect">
            <a:avLst/>
          </a:prstGeom>
        </p:spPr>
      </p:pic>
    </p:spTree>
    <p:extLst>
      <p:ext uri="{BB962C8B-B14F-4D97-AF65-F5344CB8AC3E}">
        <p14:creationId xmlns:p14="http://schemas.microsoft.com/office/powerpoint/2010/main" val="151798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366C0B75-65BC-AD19-155C-86CB6DFE8AF7}"/>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13739" b="13739"/>
          <a:stretch>
            <a:fillRect/>
          </a:stretch>
        </p:blipFill>
        <p:spPr/>
      </p:pic>
      <p:sp>
        <p:nvSpPr>
          <p:cNvPr id="2" name="Text Placeholder 1"/>
          <p:cNvSpPr>
            <a:spLocks noGrp="1"/>
          </p:cNvSpPr>
          <p:nvPr>
            <p:ph type="body" sz="quarter" idx="10"/>
          </p:nvPr>
        </p:nvSpPr>
        <p:spPr/>
        <p:txBody>
          <a:bodyPr/>
          <a:lstStyle/>
          <a:p>
            <a:r>
              <a:rPr lang="en-US" dirty="0"/>
              <a:t>Implementation Module 2</a:t>
            </a:r>
            <a:endParaRPr lang="ko-KR" altLang="en-US" dirty="0"/>
          </a:p>
        </p:txBody>
      </p:sp>
      <p:sp>
        <p:nvSpPr>
          <p:cNvPr id="11" name="TextBox 10"/>
          <p:cNvSpPr txBox="1"/>
          <p:nvPr/>
        </p:nvSpPr>
        <p:spPr>
          <a:xfrm>
            <a:off x="467544" y="1282807"/>
            <a:ext cx="3505876" cy="923330"/>
          </a:xfrm>
          <a:prstGeom prst="rect">
            <a:avLst/>
          </a:prstGeom>
          <a:noFill/>
        </p:spPr>
        <p:txBody>
          <a:bodyPr wrap="square" rtlCol="0">
            <a:spAutoFit/>
          </a:bodyPr>
          <a:lstStyle/>
          <a:p>
            <a:r>
              <a:rPr lang="en-US" altLang="ko-KR" dirty="0"/>
              <a:t>The Bot is set to take the details from excel as input and open word to change the contents .</a:t>
            </a:r>
          </a:p>
        </p:txBody>
      </p:sp>
      <p:sp>
        <p:nvSpPr>
          <p:cNvPr id="12" name="TextBox 11"/>
          <p:cNvSpPr txBox="1"/>
          <p:nvPr/>
        </p:nvSpPr>
        <p:spPr>
          <a:xfrm>
            <a:off x="611560" y="3445194"/>
            <a:ext cx="273630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photo ,QR Code and the text is changed by the bot in word application scope.</a:t>
            </a:r>
          </a:p>
        </p:txBody>
      </p:sp>
    </p:spTree>
    <p:extLst>
      <p:ext uri="{BB962C8B-B14F-4D97-AF65-F5344CB8AC3E}">
        <p14:creationId xmlns:p14="http://schemas.microsoft.com/office/powerpoint/2010/main" val="417474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Implementation Module 3</a:t>
            </a:r>
            <a:endParaRPr lang="ko-KR" altLang="en-US" dirty="0"/>
          </a:p>
        </p:txBody>
      </p:sp>
      <p:sp>
        <p:nvSpPr>
          <p:cNvPr id="11" name="TextBox 10"/>
          <p:cNvSpPr txBox="1"/>
          <p:nvPr/>
        </p:nvSpPr>
        <p:spPr>
          <a:xfrm>
            <a:off x="467544" y="1282807"/>
            <a:ext cx="3505876" cy="1200329"/>
          </a:xfrm>
          <a:prstGeom prst="rect">
            <a:avLst/>
          </a:prstGeom>
          <a:noFill/>
        </p:spPr>
        <p:txBody>
          <a:bodyPr wrap="square" rtlCol="0">
            <a:spAutoFit/>
          </a:bodyPr>
          <a:lstStyle/>
          <a:p>
            <a:r>
              <a:rPr lang="en-US" altLang="ko-KR" dirty="0"/>
              <a:t>The Bot is set to send mail to receive id card from admin office and send the copy to verify card details.</a:t>
            </a:r>
          </a:p>
        </p:txBody>
      </p:sp>
      <p:sp>
        <p:nvSpPr>
          <p:cNvPr id="12" name="TextBox 11"/>
          <p:cNvSpPr txBox="1"/>
          <p:nvPr/>
        </p:nvSpPr>
        <p:spPr>
          <a:xfrm>
            <a:off x="611560" y="3629860"/>
            <a:ext cx="2736304"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respective details are fetch from excel sheet</a:t>
            </a:r>
          </a:p>
        </p:txBody>
      </p:sp>
      <p:pic>
        <p:nvPicPr>
          <p:cNvPr id="10" name="Picture 9">
            <a:extLst>
              <a:ext uri="{FF2B5EF4-FFF2-40B4-BE49-F238E27FC236}">
                <a16:creationId xmlns:a16="http://schemas.microsoft.com/office/drawing/2014/main" id="{1F7D6B92-0167-C1E9-1FB5-63582368D0BE}"/>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919588" y="1451996"/>
            <a:ext cx="4900884" cy="3135977"/>
          </a:xfrm>
          <a:prstGeom prst="rect">
            <a:avLst/>
          </a:prstGeom>
        </p:spPr>
      </p:pic>
    </p:spTree>
    <p:extLst>
      <p:ext uri="{BB962C8B-B14F-4D97-AF65-F5344CB8AC3E}">
        <p14:creationId xmlns:p14="http://schemas.microsoft.com/office/powerpoint/2010/main" val="93684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BEF104-A490-25D9-CF0E-33E30688727F}"/>
              </a:ext>
            </a:extLst>
          </p:cNvPr>
          <p:cNvSpPr txBox="1"/>
          <p:nvPr/>
        </p:nvSpPr>
        <p:spPr>
          <a:xfrm>
            <a:off x="104292" y="1203598"/>
            <a:ext cx="8788188" cy="1447512"/>
          </a:xfrm>
          <a:prstGeom prst="rect">
            <a:avLst/>
          </a:prstGeom>
          <a:noFill/>
        </p:spPr>
        <p:txBody>
          <a:bodyPr wrap="square" rtlCol="0">
            <a:spAutoFit/>
          </a:bodyPr>
          <a:lstStyle/>
          <a:p>
            <a:pPr>
              <a:lnSpc>
                <a:spcPct val="150000"/>
              </a:lnSpc>
            </a:pPr>
            <a:r>
              <a:rPr lang="en-US" sz="1200" b="0" i="0" dirty="0">
                <a:solidFill>
                  <a:srgbClr val="0F0F0F"/>
                </a:solidFill>
                <a:effectLst/>
                <a:latin typeface="Söhne"/>
              </a:rPr>
              <a:t>The ID card generation bot developed with UiPath has proven to be highly efficient and user-friendly. Even developers without prior knowledge of complex frameworks like UiPath can easily create web servers to support mobile, web, or desktop applications using Python. This solution simplifies the development process, requiring only a basic understanding of Python programming. The UiPath-based system ensures a smooth and accessible entry point for developers looking to embark on their ID card generation projects without the need for extensive expertise in more intricate technologies.</a:t>
            </a:r>
            <a:endParaRPr lang="en-US" altLang="ko-KR" sz="1200" dirty="0">
              <a:solidFill>
                <a:schemeClr val="tx1">
                  <a:lumMod val="75000"/>
                  <a:lumOff val="25000"/>
                </a:schemeClr>
              </a:solidFill>
              <a:cs typeface="Arial" pitchFamily="34" charset="0"/>
            </a:endParaRPr>
          </a:p>
        </p:txBody>
      </p:sp>
      <p:sp>
        <p:nvSpPr>
          <p:cNvPr id="4" name="Text Placeholder 1">
            <a:extLst>
              <a:ext uri="{FF2B5EF4-FFF2-40B4-BE49-F238E27FC236}">
                <a16:creationId xmlns:a16="http://schemas.microsoft.com/office/drawing/2014/main" id="{2B86D0D7-8D36-5741-4DBB-3E1AE78EC6E4}"/>
              </a:ext>
            </a:extLst>
          </p:cNvPr>
          <p:cNvSpPr txBox="1">
            <a:spLocks/>
          </p:cNvSpPr>
          <p:nvPr/>
        </p:nvSpPr>
        <p:spPr>
          <a:xfrm>
            <a:off x="104292" y="569998"/>
            <a:ext cx="4104456" cy="86409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a:solidFill>
                  <a:schemeClr val="accent1"/>
                </a:solidFill>
                <a:latin typeface="+mj-lt"/>
                <a:cs typeface="Arial" pitchFamily="34" charset="0"/>
              </a:rPr>
              <a:t>Conclusions</a:t>
            </a:r>
          </a:p>
        </p:txBody>
      </p:sp>
    </p:spTree>
    <p:extLst>
      <p:ext uri="{BB962C8B-B14F-4D97-AF65-F5344CB8AC3E}">
        <p14:creationId xmlns:p14="http://schemas.microsoft.com/office/powerpoint/2010/main" val="4047205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Future Enhancement</a:t>
            </a:r>
            <a:endParaRPr lang="ko-KR" altLang="en-US" dirty="0"/>
          </a:p>
        </p:txBody>
      </p:sp>
      <p:graphicFrame>
        <p:nvGraphicFramePr>
          <p:cNvPr id="5" name="Table 4"/>
          <p:cNvGraphicFramePr>
            <a:graphicFrameLocks noGrp="1"/>
          </p:cNvGraphicFramePr>
          <p:nvPr>
            <p:extLst>
              <p:ext uri="{D42A27DB-BD31-4B8C-83A1-F6EECF244321}">
                <p14:modId xmlns:p14="http://schemas.microsoft.com/office/powerpoint/2010/main" val="1872151387"/>
              </p:ext>
            </p:extLst>
          </p:nvPr>
        </p:nvGraphicFramePr>
        <p:xfrm>
          <a:off x="107504" y="692501"/>
          <a:ext cx="2448272" cy="4064350"/>
        </p:xfrm>
        <a:graphic>
          <a:graphicData uri="http://schemas.openxmlformats.org/drawingml/2006/table">
            <a:tbl>
              <a:tblPr firstRow="1" bandRow="1">
                <a:tableStyleId>{5940675A-B579-460E-94D1-54222C63F5DA}</a:tableStyleId>
              </a:tblPr>
              <a:tblGrid>
                <a:gridCol w="317143">
                  <a:extLst>
                    <a:ext uri="{9D8B030D-6E8A-4147-A177-3AD203B41FA5}">
                      <a16:colId xmlns:a16="http://schemas.microsoft.com/office/drawing/2014/main" val="20000"/>
                    </a:ext>
                  </a:extLst>
                </a:gridCol>
                <a:gridCol w="1813986">
                  <a:extLst>
                    <a:ext uri="{9D8B030D-6E8A-4147-A177-3AD203B41FA5}">
                      <a16:colId xmlns:a16="http://schemas.microsoft.com/office/drawing/2014/main" val="20001"/>
                    </a:ext>
                  </a:extLst>
                </a:gridCol>
                <a:gridCol w="317143">
                  <a:extLst>
                    <a:ext uri="{9D8B030D-6E8A-4147-A177-3AD203B41FA5}">
                      <a16:colId xmlns:a16="http://schemas.microsoft.com/office/drawing/2014/main" val="20002"/>
                    </a:ext>
                  </a:extLst>
                </a:gridCol>
              </a:tblGrid>
              <a:tr h="245341">
                <a:tc gridSpan="3">
                  <a:txBody>
                    <a:bodyPr/>
                    <a:lstStyle/>
                    <a:p>
                      <a:pPr algn="ct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626984">
                <a:tc gridSpan="3">
                  <a:txBody>
                    <a:bodyPr/>
                    <a:lstStyle/>
                    <a:p>
                      <a:pPr algn="ctr" latinLnBrk="1"/>
                      <a:r>
                        <a:rPr lang="en-US" altLang="ko-KR" sz="2000" b="1" dirty="0">
                          <a:solidFill>
                            <a:schemeClr val="bg1"/>
                          </a:solidFill>
                          <a:latin typeface="+mn-lt"/>
                          <a:cs typeface="Arial" pitchFamily="34" charset="0"/>
                        </a:rPr>
                        <a:t>Automated Testing</a:t>
                      </a: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27122">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27122">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Streamline the database integration process by incorporating automated connections within the bot. This enhancement will optimize data retrieval and storage, contributing to a more seamless ID card generation experience.</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27122">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71739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4534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4537453"/>
              </p:ext>
            </p:extLst>
          </p:nvPr>
        </p:nvGraphicFramePr>
        <p:xfrm>
          <a:off x="3455875" y="692501"/>
          <a:ext cx="2232250" cy="4064351"/>
        </p:xfrm>
        <a:graphic>
          <a:graphicData uri="http://schemas.openxmlformats.org/drawingml/2006/table">
            <a:tbl>
              <a:tblPr firstRow="1" bandRow="1">
                <a:tableStyleId>{5940675A-B579-460E-94D1-54222C63F5DA}</a:tableStyleId>
              </a:tblPr>
              <a:tblGrid>
                <a:gridCol w="289585">
                  <a:extLst>
                    <a:ext uri="{9D8B030D-6E8A-4147-A177-3AD203B41FA5}">
                      <a16:colId xmlns:a16="http://schemas.microsoft.com/office/drawing/2014/main" val="20000"/>
                    </a:ext>
                  </a:extLst>
                </a:gridCol>
                <a:gridCol w="1656360">
                  <a:extLst>
                    <a:ext uri="{9D8B030D-6E8A-4147-A177-3AD203B41FA5}">
                      <a16:colId xmlns:a16="http://schemas.microsoft.com/office/drawing/2014/main" val="20001"/>
                    </a:ext>
                  </a:extLst>
                </a:gridCol>
                <a:gridCol w="286305">
                  <a:extLst>
                    <a:ext uri="{9D8B030D-6E8A-4147-A177-3AD203B41FA5}">
                      <a16:colId xmlns:a16="http://schemas.microsoft.com/office/drawing/2014/main" val="20002"/>
                    </a:ext>
                  </a:extLst>
                </a:gridCol>
              </a:tblGrid>
              <a:tr h="280865">
                <a:tc gridSpan="3">
                  <a:txBody>
                    <a:bodyPr/>
                    <a:lstStyle/>
                    <a:p>
                      <a:pPr algn="ct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751299">
                <a:tc gridSpan="3">
                  <a:txBody>
                    <a:bodyPr/>
                    <a:lstStyle/>
                    <a:p>
                      <a:pPr algn="ctr" latinLnBrk="1"/>
                      <a:r>
                        <a:rPr lang="en-US" altLang="ko-KR" sz="2000" b="1" dirty="0">
                          <a:solidFill>
                            <a:schemeClr val="bg1"/>
                          </a:solidFill>
                          <a:latin typeface="+mn-lt"/>
                          <a:cs typeface="Arial" pitchFamily="34" charset="0"/>
                        </a:rPr>
                        <a:t>Automated Testing</a:t>
                      </a: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tc hMerge="1">
                  <a:txBody>
                    <a:bodyPr/>
                    <a:lstStyle/>
                    <a:p>
                      <a:pPr algn="ctr" latinLnBrk="1"/>
                      <a:endParaRPr lang="en-US" altLang="ko-KR" sz="2000" b="1" dirty="0">
                        <a:solidFill>
                          <a:schemeClr val="bg1"/>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tc hMerge="1">
                  <a:txBody>
                    <a:bodyPr/>
                    <a:lstStyle/>
                    <a:p>
                      <a:pPr algn="ctr" latinLnBrk="1"/>
                      <a:endParaRPr lang="en-US" altLang="ko-KR" sz="2000" b="1" dirty="0">
                        <a:solidFill>
                          <a:schemeClr val="bg1"/>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74487">
                <a:tc>
                  <a:txBody>
                    <a:bodyPr/>
                    <a:lstStyle/>
                    <a:p>
                      <a:pPr latinLnBrk="1"/>
                      <a:endParaRPr lang="ko-KR" altLang="en-US" dirty="0">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4487">
                <a:tc>
                  <a:txBody>
                    <a:bodyPr/>
                    <a:lstStyle/>
                    <a:p>
                      <a:pPr latinLnBrk="1"/>
                      <a:endParaRPr lang="ko-KR" altLang="en-US" dirty="0">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Implement automated testing functionalities within the bot to validate its performance with standard inputs. This ensures robustness and reliability, reducing the likelihood of errors during the ID card generation process.</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4487">
                <a:tc>
                  <a:txBody>
                    <a:bodyPr/>
                    <a:lstStyle/>
                    <a:p>
                      <a:pPr latinLnBrk="1"/>
                      <a:endParaRPr lang="ko-KR" altLang="en-US" dirty="0">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591568">
                <a:tc>
                  <a:txBody>
                    <a:bodyPr/>
                    <a:lstStyle/>
                    <a:p>
                      <a:pPr latinLnBrk="1"/>
                      <a:endParaRPr lang="ko-KR" altLang="en-US" dirty="0">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17158">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12" name="Table 11">
            <a:extLst>
              <a:ext uri="{FF2B5EF4-FFF2-40B4-BE49-F238E27FC236}">
                <a16:creationId xmlns:a16="http://schemas.microsoft.com/office/drawing/2014/main" id="{90586F50-0448-8B9C-99DA-820108579FFF}"/>
              </a:ext>
            </a:extLst>
          </p:cNvPr>
          <p:cNvGraphicFramePr>
            <a:graphicFrameLocks noGrp="1"/>
          </p:cNvGraphicFramePr>
          <p:nvPr>
            <p:extLst>
              <p:ext uri="{D42A27DB-BD31-4B8C-83A1-F6EECF244321}">
                <p14:modId xmlns:p14="http://schemas.microsoft.com/office/powerpoint/2010/main" val="2210992750"/>
              </p:ext>
            </p:extLst>
          </p:nvPr>
        </p:nvGraphicFramePr>
        <p:xfrm>
          <a:off x="6364832" y="692502"/>
          <a:ext cx="2448272" cy="4064350"/>
        </p:xfrm>
        <a:graphic>
          <a:graphicData uri="http://schemas.openxmlformats.org/drawingml/2006/table">
            <a:tbl>
              <a:tblPr firstRow="1" bandRow="1">
                <a:tableStyleId>{5940675A-B579-460E-94D1-54222C63F5DA}</a:tableStyleId>
              </a:tblPr>
              <a:tblGrid>
                <a:gridCol w="317143">
                  <a:extLst>
                    <a:ext uri="{9D8B030D-6E8A-4147-A177-3AD203B41FA5}">
                      <a16:colId xmlns:a16="http://schemas.microsoft.com/office/drawing/2014/main" val="20000"/>
                    </a:ext>
                  </a:extLst>
                </a:gridCol>
                <a:gridCol w="1813986">
                  <a:extLst>
                    <a:ext uri="{9D8B030D-6E8A-4147-A177-3AD203B41FA5}">
                      <a16:colId xmlns:a16="http://schemas.microsoft.com/office/drawing/2014/main" val="20001"/>
                    </a:ext>
                  </a:extLst>
                </a:gridCol>
                <a:gridCol w="317143">
                  <a:extLst>
                    <a:ext uri="{9D8B030D-6E8A-4147-A177-3AD203B41FA5}">
                      <a16:colId xmlns:a16="http://schemas.microsoft.com/office/drawing/2014/main" val="20002"/>
                    </a:ext>
                  </a:extLst>
                </a:gridCol>
              </a:tblGrid>
              <a:tr h="245341">
                <a:tc gridSpan="3">
                  <a:txBody>
                    <a:bodyPr/>
                    <a:lstStyle/>
                    <a:p>
                      <a:pPr algn="ct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626984">
                <a:tc gridSpan="3">
                  <a:txBody>
                    <a:bodyPr/>
                    <a:lstStyle/>
                    <a:p>
                      <a:pPr algn="ctr" latinLnBrk="1"/>
                      <a:r>
                        <a:rPr lang="en-US" altLang="ko-KR" sz="2000" b="1" dirty="0">
                          <a:solidFill>
                            <a:schemeClr val="bg1"/>
                          </a:solidFill>
                          <a:latin typeface="+mn-lt"/>
                          <a:cs typeface="Arial" pitchFamily="34" charset="0"/>
                        </a:rPr>
                        <a:t>Framework Expansion</a:t>
                      </a: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27122">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27122">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Extend the capabilities of the bot beyond the Django framework. By accommodating additional frameworks, the bot becomes a versatile tool, catering to a broader range of developer preferences and project requirements.</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27122">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71739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4534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64792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7824" y="-7218"/>
            <a:ext cx="2376264" cy="514350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04292" y="1203598"/>
            <a:ext cx="8788188" cy="3386504"/>
          </a:xfrm>
          <a:prstGeom prst="rect">
            <a:avLst/>
          </a:prstGeom>
          <a:noFill/>
        </p:spPr>
        <p:txBody>
          <a:bodyPr wrap="square" rtlCol="0">
            <a:spAutoFit/>
          </a:bodyPr>
          <a:lstStyle/>
          <a:p>
            <a:pPr>
              <a:lnSpc>
                <a:spcPct val="150000"/>
              </a:lnSpc>
            </a:pPr>
            <a:r>
              <a:rPr lang="en-US" sz="1200" b="0" i="0" dirty="0">
                <a:solidFill>
                  <a:srgbClr val="0F0F0F"/>
                </a:solidFill>
                <a:effectLst/>
                <a:latin typeface="Söhne"/>
              </a:rPr>
              <a:t>In the development of the ID card generation project using UiPath, the following references were consulted:</a:t>
            </a:r>
          </a:p>
          <a:p>
            <a:pPr marL="228600" indent="-228600">
              <a:lnSpc>
                <a:spcPct val="150000"/>
              </a:lnSpc>
              <a:buFont typeface="+mj-lt"/>
              <a:buAutoNum type="arabicPeriod"/>
            </a:pPr>
            <a:r>
              <a:rPr lang="en-US" sz="1200" b="1" i="0" dirty="0">
                <a:solidFill>
                  <a:srgbClr val="0F0F0F"/>
                </a:solidFill>
                <a:effectLst/>
                <a:latin typeface="Söhne"/>
              </a:rPr>
              <a:t>Microsoft Word:</a:t>
            </a:r>
          </a:p>
          <a:p>
            <a:pPr lvl="1">
              <a:lnSpc>
                <a:spcPct val="150000"/>
              </a:lnSpc>
            </a:pPr>
            <a:r>
              <a:rPr lang="en-US" sz="1200" b="0" i="0" dirty="0">
                <a:solidFill>
                  <a:srgbClr val="0F0F0F"/>
                </a:solidFill>
                <a:effectLst/>
                <a:latin typeface="Söhne"/>
              </a:rPr>
              <a:t>Microsoft Corporation. (n.d.). Official Microsoft Word Documentation. https://support.microsoft.com/en-us/word</a:t>
            </a:r>
          </a:p>
          <a:p>
            <a:pPr marL="228600" indent="-228600">
              <a:lnSpc>
                <a:spcPct val="150000"/>
              </a:lnSpc>
              <a:buFont typeface="+mj-lt"/>
              <a:buAutoNum type="arabicPeriod"/>
            </a:pPr>
            <a:r>
              <a:rPr lang="en-US" sz="1200" b="1" i="0" dirty="0">
                <a:solidFill>
                  <a:srgbClr val="0F0F0F"/>
                </a:solidFill>
                <a:effectLst/>
                <a:latin typeface="Söhne"/>
              </a:rPr>
              <a:t>PDF Handling:</a:t>
            </a:r>
          </a:p>
          <a:p>
            <a:pPr lvl="1">
              <a:lnSpc>
                <a:spcPct val="150000"/>
              </a:lnSpc>
            </a:pPr>
            <a:r>
              <a:rPr lang="en-US" sz="1200" b="0" i="0" dirty="0">
                <a:solidFill>
                  <a:srgbClr val="0F0F0F"/>
                </a:solidFill>
                <a:effectLst/>
                <a:latin typeface="Söhne"/>
              </a:rPr>
              <a:t>Adobe Inc. (n.d.). Adobe PDF Documentation. https://www.adobe.com/acrobat/pdf.html</a:t>
            </a:r>
          </a:p>
          <a:p>
            <a:pPr marL="228600" indent="-228600">
              <a:lnSpc>
                <a:spcPct val="150000"/>
              </a:lnSpc>
              <a:buFont typeface="+mj-lt"/>
              <a:buAutoNum type="arabicPeriod"/>
            </a:pPr>
            <a:r>
              <a:rPr lang="en-US" sz="1200" b="1" i="0" dirty="0">
                <a:solidFill>
                  <a:srgbClr val="0F0F0F"/>
                </a:solidFill>
                <a:effectLst/>
                <a:latin typeface="Söhne"/>
              </a:rPr>
              <a:t>Excel Integration:</a:t>
            </a:r>
          </a:p>
          <a:p>
            <a:pPr lvl="1">
              <a:lnSpc>
                <a:spcPct val="150000"/>
              </a:lnSpc>
            </a:pPr>
            <a:r>
              <a:rPr lang="en-US" sz="1200" b="0" i="0" dirty="0">
                <a:solidFill>
                  <a:srgbClr val="0F0F0F"/>
                </a:solidFill>
                <a:effectLst/>
                <a:latin typeface="Söhne"/>
              </a:rPr>
              <a:t>Microsoft Corporation. (n.d.). Microsoft Excel Documentation. https://support.microsoft.com/en-us/excel</a:t>
            </a:r>
          </a:p>
          <a:p>
            <a:pPr marL="228600" indent="-228600">
              <a:lnSpc>
                <a:spcPct val="150000"/>
              </a:lnSpc>
              <a:buFont typeface="+mj-lt"/>
              <a:buAutoNum type="arabicPeriod"/>
            </a:pPr>
            <a:r>
              <a:rPr lang="en-US" sz="1200" b="1" i="0" dirty="0">
                <a:solidFill>
                  <a:srgbClr val="0F0F0F"/>
                </a:solidFill>
                <a:effectLst/>
                <a:latin typeface="Söhne"/>
              </a:rPr>
              <a:t>UiPath Automation Platform:</a:t>
            </a:r>
          </a:p>
          <a:p>
            <a:pPr lvl="1">
              <a:lnSpc>
                <a:spcPct val="150000"/>
              </a:lnSpc>
            </a:pPr>
            <a:r>
              <a:rPr lang="en-US" sz="1200" b="0" i="0" dirty="0">
                <a:solidFill>
                  <a:srgbClr val="0F0F0F"/>
                </a:solidFill>
                <a:effectLst/>
                <a:latin typeface="Söhne"/>
              </a:rPr>
              <a:t>UiPath. (n.d.). UiPath Documentation. </a:t>
            </a:r>
            <a:r>
              <a:rPr lang="en-US" sz="1200" b="0" i="0" dirty="0">
                <a:solidFill>
                  <a:srgbClr val="0F0F0F"/>
                </a:solidFill>
                <a:effectLst/>
                <a:latin typeface="Söhne"/>
                <a:hlinkClick r:id="rId3"/>
              </a:rPr>
              <a:t>https://docs.uipath.com/</a:t>
            </a:r>
            <a:endParaRPr lang="en-US" sz="1200" b="0" i="0" dirty="0">
              <a:solidFill>
                <a:srgbClr val="0F0F0F"/>
              </a:solidFill>
              <a:effectLst/>
              <a:latin typeface="Söhne"/>
            </a:endParaRPr>
          </a:p>
          <a:p>
            <a:pPr>
              <a:lnSpc>
                <a:spcPct val="150000"/>
              </a:lnSpc>
            </a:pPr>
            <a:endParaRPr lang="en-US" sz="1200" b="0" i="0" dirty="0">
              <a:solidFill>
                <a:srgbClr val="0F0F0F"/>
              </a:solidFill>
              <a:effectLst/>
              <a:latin typeface="Söhne"/>
            </a:endParaRPr>
          </a:p>
          <a:p>
            <a:pPr>
              <a:lnSpc>
                <a:spcPct val="150000"/>
              </a:lnSpc>
            </a:pPr>
            <a:r>
              <a:rPr lang="en-US" sz="1200" b="0" i="0" dirty="0">
                <a:solidFill>
                  <a:srgbClr val="0F0F0F"/>
                </a:solidFill>
                <a:effectLst/>
                <a:latin typeface="Söhne"/>
              </a:rPr>
              <a:t>These references provided valuable insights into the functionalities and best practices associated with Microsoft Word, PDF, Excel, and UiPath, contributing to the successful implementation of the ID card generation project.</a:t>
            </a:r>
            <a:endParaRPr lang="en-US" altLang="ko-KR" sz="1200" dirty="0">
              <a:solidFill>
                <a:schemeClr val="tx1">
                  <a:lumMod val="75000"/>
                  <a:lumOff val="25000"/>
                </a:schemeClr>
              </a:solidFill>
              <a:cs typeface="Arial" pitchFamily="34" charset="0"/>
            </a:endParaRPr>
          </a:p>
        </p:txBody>
      </p:sp>
      <p:sp>
        <p:nvSpPr>
          <p:cNvPr id="6" name="Rectangle 5"/>
          <p:cNvSpPr/>
          <p:nvPr/>
        </p:nvSpPr>
        <p:spPr>
          <a:xfrm>
            <a:off x="0" y="267494"/>
            <a:ext cx="899592" cy="216024"/>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a:extLst>
              <a:ext uri="{FF2B5EF4-FFF2-40B4-BE49-F238E27FC236}">
                <a16:creationId xmlns:a16="http://schemas.microsoft.com/office/drawing/2014/main" id="{A44FF18A-1437-0D75-F4D1-8CC4364DA34D}"/>
              </a:ext>
            </a:extLst>
          </p:cNvPr>
          <p:cNvSpPr txBox="1">
            <a:spLocks/>
          </p:cNvSpPr>
          <p:nvPr/>
        </p:nvSpPr>
        <p:spPr>
          <a:xfrm>
            <a:off x="104292" y="569998"/>
            <a:ext cx="4104456" cy="86409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a:solidFill>
                  <a:schemeClr val="accent1"/>
                </a:solidFill>
                <a:latin typeface="+mj-lt"/>
                <a:cs typeface="Arial" pitchFamily="34" charset="0"/>
              </a:rPr>
              <a:t>References</a:t>
            </a:r>
          </a:p>
        </p:txBody>
      </p:sp>
    </p:spTree>
    <p:extLst>
      <p:ext uri="{BB962C8B-B14F-4D97-AF65-F5344CB8AC3E}">
        <p14:creationId xmlns:p14="http://schemas.microsoft.com/office/powerpoint/2010/main" val="1144753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
        <p:nvSpPr>
          <p:cNvPr id="3" name="Text Placeholder 2"/>
          <p:cNvSpPr>
            <a:spLocks noGrp="1"/>
          </p:cNvSpPr>
          <p:nvPr>
            <p:ph type="body" sz="quarter" idx="11"/>
          </p:nvPr>
        </p:nvSpPr>
        <p:spPr>
          <a:xfrm>
            <a:off x="-148" y="4122018"/>
            <a:ext cx="9144000" cy="288032"/>
          </a:xfrm>
        </p:spPr>
        <p:txBody>
          <a:bodyPr/>
          <a:lstStyle/>
          <a:p>
            <a:pPr lvl="0"/>
            <a:r>
              <a:rPr lang="en-US" altLang="ko-KR" dirty="0"/>
              <a:t>Insert the title of your subtitle Here</a:t>
            </a:r>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Abstract</a:t>
            </a:r>
          </a:p>
        </p:txBody>
      </p:sp>
      <p:sp>
        <p:nvSpPr>
          <p:cNvPr id="8" name="TextBox 7">
            <a:extLst>
              <a:ext uri="{FF2B5EF4-FFF2-40B4-BE49-F238E27FC236}">
                <a16:creationId xmlns:a16="http://schemas.microsoft.com/office/drawing/2014/main" id="{473D79BA-72E5-974D-BCEF-E1E908793889}"/>
              </a:ext>
            </a:extLst>
          </p:cNvPr>
          <p:cNvSpPr txBox="1"/>
          <p:nvPr/>
        </p:nvSpPr>
        <p:spPr>
          <a:xfrm>
            <a:off x="2699792" y="1059582"/>
            <a:ext cx="6120680" cy="3139321"/>
          </a:xfrm>
          <a:prstGeom prst="rect">
            <a:avLst/>
          </a:prstGeom>
          <a:noFill/>
        </p:spPr>
        <p:txBody>
          <a:bodyPr wrap="square">
            <a:spAutoFit/>
          </a:bodyPr>
          <a:lstStyle/>
          <a:p>
            <a:r>
              <a:rPr lang="en-US" b="0" i="0" dirty="0">
                <a:solidFill>
                  <a:srgbClr val="374151"/>
                </a:solidFill>
                <a:effectLst/>
                <a:latin typeface="Söhne"/>
              </a:rPr>
              <a:t>ID Card Generation is an efficient solution for automating the </a:t>
            </a:r>
          </a:p>
          <a:p>
            <a:r>
              <a:rPr lang="en-US" b="0" i="0" dirty="0">
                <a:solidFill>
                  <a:srgbClr val="374151"/>
                </a:solidFill>
                <a:effectLst/>
                <a:latin typeface="Söhne"/>
              </a:rPr>
              <a:t>creation of identification cards through the UI Path platform. It simplifies the traditionally time-consuming and error-prone </a:t>
            </a:r>
          </a:p>
          <a:p>
            <a:r>
              <a:rPr lang="en-US" b="0" i="0" dirty="0">
                <a:solidFill>
                  <a:srgbClr val="374151"/>
                </a:solidFill>
                <a:effectLst/>
                <a:latin typeface="Söhne"/>
              </a:rPr>
              <a:t>process by extracting data from different sources and allowing users to customize card designs effortlessly. The bot’s </a:t>
            </a:r>
          </a:p>
          <a:p>
            <a:r>
              <a:rPr lang="en-US" b="0" i="0" dirty="0">
                <a:solidFill>
                  <a:srgbClr val="374151"/>
                </a:solidFill>
                <a:effectLst/>
                <a:latin typeface="Söhne"/>
              </a:rPr>
              <a:t>user-friendly interface enables individuals with minimal </a:t>
            </a:r>
          </a:p>
          <a:p>
            <a:r>
              <a:rPr lang="en-US" b="0" i="0" dirty="0">
                <a:solidFill>
                  <a:srgbClr val="374151"/>
                </a:solidFill>
                <a:effectLst/>
                <a:latin typeface="Söhne"/>
              </a:rPr>
              <a:t>programming or design experience to generate ID cards in </a:t>
            </a:r>
          </a:p>
          <a:p>
            <a:r>
              <a:rPr lang="en-US" b="0" i="0" dirty="0">
                <a:solidFill>
                  <a:srgbClr val="374151"/>
                </a:solidFill>
                <a:effectLst/>
                <a:latin typeface="Söhne"/>
              </a:rPr>
              <a:t>various formats. This project is a time-saving tool for </a:t>
            </a:r>
          </a:p>
          <a:p>
            <a:r>
              <a:rPr lang="en-US" b="0" i="0" dirty="0">
                <a:solidFill>
                  <a:srgbClr val="374151"/>
                </a:solidFill>
                <a:effectLst/>
                <a:latin typeface="Söhne"/>
              </a:rPr>
              <a:t>organizations, including HR departments and educational </a:t>
            </a:r>
          </a:p>
          <a:p>
            <a:r>
              <a:rPr lang="en-US" b="0" i="0" dirty="0">
                <a:solidFill>
                  <a:srgbClr val="374151"/>
                </a:solidFill>
                <a:effectLst/>
                <a:latin typeface="Söhne"/>
              </a:rPr>
              <a:t>institutions, streamlining ID card creation without the need for complex design software or coding skills.</a:t>
            </a:r>
            <a:endParaRPr lang="en-US" dirty="0"/>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44366" y="12347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t>Need for the Proposed System</a:t>
            </a:r>
            <a:endParaRPr lang="en-US" sz="3600" dirty="0">
              <a:cs typeface="Arial" pitchFamily="34" charset="0"/>
            </a:endParaRPr>
          </a:p>
        </p:txBody>
      </p:sp>
      <p:sp>
        <p:nvSpPr>
          <p:cNvPr id="8" name="TextBox 7">
            <a:extLst>
              <a:ext uri="{FF2B5EF4-FFF2-40B4-BE49-F238E27FC236}">
                <a16:creationId xmlns:a16="http://schemas.microsoft.com/office/drawing/2014/main" id="{473D79BA-72E5-974D-BCEF-E1E908793889}"/>
              </a:ext>
            </a:extLst>
          </p:cNvPr>
          <p:cNvSpPr txBox="1"/>
          <p:nvPr/>
        </p:nvSpPr>
        <p:spPr>
          <a:xfrm>
            <a:off x="2537867" y="987574"/>
            <a:ext cx="6364857" cy="4462760"/>
          </a:xfrm>
          <a:prstGeom prst="rect">
            <a:avLst/>
          </a:prstGeom>
          <a:noFill/>
        </p:spPr>
        <p:txBody>
          <a:bodyPr wrap="square">
            <a:spAutoFit/>
          </a:bodyPr>
          <a:lstStyle/>
          <a:p>
            <a:pPr algn="l"/>
            <a:r>
              <a:rPr lang="en-US" sz="1400" b="0" i="0" dirty="0">
                <a:solidFill>
                  <a:srgbClr val="374151"/>
                </a:solidFill>
                <a:effectLst/>
                <a:latin typeface="Söhne"/>
              </a:rPr>
              <a:t>The proposed system for ID card generation using UI Path addresses the </a:t>
            </a:r>
          </a:p>
          <a:p>
            <a:pPr algn="l"/>
            <a:r>
              <a:rPr lang="en-US" sz="1400" b="0" i="0" dirty="0">
                <a:solidFill>
                  <a:srgbClr val="374151"/>
                </a:solidFill>
                <a:effectLst/>
                <a:latin typeface="Söhne"/>
              </a:rPr>
              <a:t>following key needs:</a:t>
            </a:r>
          </a:p>
          <a:p>
            <a:pPr algn="l"/>
            <a:endParaRPr lang="en-US" sz="1400" b="0" i="0" dirty="0">
              <a:solidFill>
                <a:srgbClr val="374151"/>
              </a:solidFill>
              <a:effectLst/>
              <a:latin typeface="Söhne"/>
            </a:endParaRPr>
          </a:p>
          <a:p>
            <a:pPr algn="l">
              <a:buFont typeface="+mj-lt"/>
              <a:buAutoNum type="arabicPeriod"/>
            </a:pPr>
            <a:r>
              <a:rPr lang="en-US" sz="1400" b="1" i="0" dirty="0">
                <a:solidFill>
                  <a:srgbClr val="374151"/>
                </a:solidFill>
                <a:effectLst/>
                <a:latin typeface="Söhne"/>
              </a:rPr>
              <a:t> Simplified ID Card Creation</a:t>
            </a:r>
            <a:r>
              <a:rPr lang="en-US" sz="1400" b="0" i="0" dirty="0">
                <a:solidFill>
                  <a:srgbClr val="374151"/>
                </a:solidFill>
                <a:effectLst/>
                <a:latin typeface="Söhne"/>
              </a:rPr>
              <a:t>: The existing manual processes for creating </a:t>
            </a:r>
          </a:p>
          <a:p>
            <a:pPr algn="l"/>
            <a:r>
              <a:rPr lang="en-US" sz="1400" b="0" i="0" dirty="0">
                <a:solidFill>
                  <a:srgbClr val="374151"/>
                </a:solidFill>
                <a:effectLst/>
                <a:latin typeface="Söhne"/>
              </a:rPr>
              <a:t>identification cards are often complex and time-consuming. This proposed system simplifies the entire process, making it accessible to users with </a:t>
            </a:r>
          </a:p>
          <a:p>
            <a:pPr algn="l"/>
            <a:r>
              <a:rPr lang="en-US" sz="1400" b="0" i="0" dirty="0">
                <a:solidFill>
                  <a:srgbClr val="374151"/>
                </a:solidFill>
                <a:effectLst/>
                <a:latin typeface="Söhne"/>
              </a:rPr>
              <a:t>varying levels of expertise, without the need for specialized design or </a:t>
            </a:r>
          </a:p>
          <a:p>
            <a:pPr algn="l"/>
            <a:r>
              <a:rPr lang="en-US" sz="1400" b="0" i="0" dirty="0">
                <a:solidFill>
                  <a:srgbClr val="374151"/>
                </a:solidFill>
                <a:effectLst/>
                <a:latin typeface="Söhne"/>
              </a:rPr>
              <a:t>coding knowledge.</a:t>
            </a:r>
          </a:p>
          <a:p>
            <a:pPr algn="l"/>
            <a:endParaRPr lang="en-US" sz="1400" b="0" i="0" dirty="0">
              <a:solidFill>
                <a:srgbClr val="374151"/>
              </a:solidFill>
              <a:effectLst/>
              <a:latin typeface="Söhne"/>
            </a:endParaRPr>
          </a:p>
          <a:p>
            <a:pPr algn="l"/>
            <a:r>
              <a:rPr lang="en-US" sz="1400" b="1" i="0" dirty="0">
                <a:solidFill>
                  <a:srgbClr val="374151"/>
                </a:solidFill>
                <a:effectLst/>
                <a:latin typeface="Söhne"/>
              </a:rPr>
              <a:t>2. Automation of Repetitive Tasks</a:t>
            </a:r>
            <a:r>
              <a:rPr lang="en-US" sz="1400" b="0" i="0" dirty="0">
                <a:solidFill>
                  <a:srgbClr val="374151"/>
                </a:solidFill>
                <a:effectLst/>
                <a:latin typeface="Söhne"/>
              </a:rPr>
              <a:t>: Manual ID card creation involves </a:t>
            </a:r>
          </a:p>
          <a:p>
            <a:pPr algn="l"/>
            <a:r>
              <a:rPr lang="en-US" sz="1400" b="0" i="0" dirty="0">
                <a:solidFill>
                  <a:srgbClr val="374151"/>
                </a:solidFill>
                <a:effectLst/>
                <a:latin typeface="Söhne"/>
              </a:rPr>
              <a:t>repetitive tasks, including data entry and design adjustments, which </a:t>
            </a:r>
          </a:p>
          <a:p>
            <a:pPr algn="l"/>
            <a:r>
              <a:rPr lang="en-US" sz="1400" b="0" i="0" dirty="0">
                <a:solidFill>
                  <a:srgbClr val="374151"/>
                </a:solidFill>
                <a:effectLst/>
                <a:latin typeface="Söhne"/>
              </a:rPr>
              <a:t>consume valuable time and resources. The proposed system automates </a:t>
            </a:r>
          </a:p>
          <a:p>
            <a:pPr algn="l"/>
            <a:r>
              <a:rPr lang="en-US" sz="1400" b="0" i="0" dirty="0">
                <a:solidFill>
                  <a:srgbClr val="374151"/>
                </a:solidFill>
                <a:effectLst/>
                <a:latin typeface="Söhne"/>
              </a:rPr>
              <a:t>these tasks, reducing the potential for errors and saving considerable </a:t>
            </a:r>
          </a:p>
          <a:p>
            <a:pPr algn="l"/>
            <a:r>
              <a:rPr lang="en-US" sz="1400" b="0" i="0" dirty="0">
                <a:solidFill>
                  <a:srgbClr val="374151"/>
                </a:solidFill>
                <a:effectLst/>
                <a:latin typeface="Söhne"/>
              </a:rPr>
              <a:t>effort.</a:t>
            </a:r>
          </a:p>
          <a:p>
            <a:pPr algn="l"/>
            <a:endParaRPr lang="en-US" sz="1400" b="0" i="0" dirty="0">
              <a:solidFill>
                <a:srgbClr val="374151"/>
              </a:solidFill>
              <a:effectLst/>
              <a:latin typeface="Söhne"/>
            </a:endParaRPr>
          </a:p>
          <a:p>
            <a:pPr algn="l"/>
            <a:r>
              <a:rPr lang="en-US" sz="1400" b="1" i="0" dirty="0">
                <a:solidFill>
                  <a:srgbClr val="374151"/>
                </a:solidFill>
                <a:effectLst/>
                <a:latin typeface="Söhne"/>
              </a:rPr>
              <a:t>3. User-Friendly Interface</a:t>
            </a:r>
            <a:r>
              <a:rPr lang="en-US" sz="1400" b="0" i="0" dirty="0">
                <a:solidFill>
                  <a:srgbClr val="374151"/>
                </a:solidFill>
                <a:effectLst/>
                <a:latin typeface="Söhne"/>
              </a:rPr>
              <a:t>: The system provides an intuitive and </a:t>
            </a:r>
          </a:p>
          <a:p>
            <a:pPr algn="l"/>
            <a:r>
              <a:rPr lang="en-US" sz="1400" b="0" i="0" dirty="0">
                <a:solidFill>
                  <a:srgbClr val="374151"/>
                </a:solidFill>
                <a:effectLst/>
                <a:latin typeface="Söhne"/>
              </a:rPr>
              <a:t>user-friendly interface, allowing individuals with minimal design or </a:t>
            </a:r>
          </a:p>
          <a:p>
            <a:pPr algn="l"/>
            <a:r>
              <a:rPr lang="en-US" sz="1400" b="0" i="0" dirty="0">
                <a:solidFill>
                  <a:srgbClr val="374151"/>
                </a:solidFill>
                <a:effectLst/>
                <a:latin typeface="Söhne"/>
              </a:rPr>
              <a:t>programming skills to input data and customize card details easily, </a:t>
            </a:r>
          </a:p>
          <a:p>
            <a:pPr algn="l"/>
            <a:r>
              <a:rPr lang="en-US" sz="1400" b="0" i="0" dirty="0">
                <a:solidFill>
                  <a:srgbClr val="374151"/>
                </a:solidFill>
                <a:effectLst/>
                <a:latin typeface="Söhne"/>
              </a:rPr>
              <a:t>without the need for complex design software.</a:t>
            </a:r>
          </a:p>
          <a:p>
            <a:endParaRPr lang="en-US" dirty="0"/>
          </a:p>
        </p:txBody>
      </p:sp>
    </p:spTree>
    <p:extLst>
      <p:ext uri="{BB962C8B-B14F-4D97-AF65-F5344CB8AC3E}">
        <p14:creationId xmlns:p14="http://schemas.microsoft.com/office/powerpoint/2010/main" val="393658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Advantages of the Proposed System</a:t>
            </a:r>
            <a:endParaRPr lang="ko-KR" altLang="en-US" dirty="0"/>
          </a:p>
        </p:txBody>
      </p:sp>
      <p:grpSp>
        <p:nvGrpSpPr>
          <p:cNvPr id="13319" name="Group 13318"/>
          <p:cNvGrpSpPr/>
          <p:nvPr/>
        </p:nvGrpSpPr>
        <p:grpSpPr>
          <a:xfrm rot="19917947">
            <a:off x="1469388" y="1353546"/>
            <a:ext cx="1665869" cy="3558872"/>
            <a:chOff x="1359132" y="345882"/>
            <a:chExt cx="1966239" cy="4200564"/>
          </a:xfrm>
        </p:grpSpPr>
        <p:grpSp>
          <p:nvGrpSpPr>
            <p:cNvPr id="24"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7"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3313" name="Freeform 13312"/>
          <p:cNvSpPr/>
          <p:nvPr/>
        </p:nvSpPr>
        <p:spPr>
          <a:xfrm>
            <a:off x="-15861" y="2530131"/>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53" name="Group 52"/>
          <p:cNvGrpSpPr/>
          <p:nvPr/>
        </p:nvGrpSpPr>
        <p:grpSpPr>
          <a:xfrm>
            <a:off x="4799015" y="1009331"/>
            <a:ext cx="3672408" cy="1114294"/>
            <a:chOff x="803640" y="3362835"/>
            <a:chExt cx="2059657" cy="1114294"/>
          </a:xfrm>
        </p:grpSpPr>
        <p:sp>
          <p:nvSpPr>
            <p:cNvPr id="54" name="TextBox 53"/>
            <p:cNvSpPr txBox="1"/>
            <p:nvPr/>
          </p:nvSpPr>
          <p:spPr>
            <a:xfrm>
              <a:off x="803640" y="3646132"/>
              <a:ext cx="2059657" cy="830997"/>
            </a:xfrm>
            <a:prstGeom prst="rect">
              <a:avLst/>
            </a:prstGeom>
            <a:noFill/>
          </p:spPr>
          <p:txBody>
            <a:bodyPr wrap="square" rtlCol="0">
              <a:spAutoFit/>
            </a:bodyPr>
            <a:lstStyle/>
            <a:p>
              <a:r>
                <a:rPr lang="en-US" sz="1200" b="0" i="0" dirty="0">
                  <a:solidFill>
                    <a:srgbClr val="374151"/>
                  </a:solidFill>
                  <a:effectLst/>
                  <a:latin typeface="Söhne"/>
                </a:rPr>
                <a:t>The system streamlines the ID card generation process, enabling organizations to create identification cards</a:t>
              </a:r>
            </a:p>
            <a:p>
              <a:r>
                <a:rPr lang="en-US" sz="1200" b="0" i="0" dirty="0">
                  <a:solidFill>
                    <a:srgbClr val="374151"/>
                  </a:solidFill>
                  <a:effectLst/>
                  <a:latin typeface="Söhne"/>
                </a:rPr>
                <a:t> quickly and efficiently, saving time compared to</a:t>
              </a:r>
            </a:p>
            <a:p>
              <a:r>
                <a:rPr lang="en-US" sz="1200" b="0" i="0" dirty="0">
                  <a:solidFill>
                    <a:srgbClr val="374151"/>
                  </a:solidFill>
                  <a:effectLst/>
                  <a:latin typeface="Söhne"/>
                </a:rPr>
                <a:t> traditional manual methods.</a:t>
              </a:r>
              <a:endParaRPr lang="ko-KR" altLang="en-US" sz="1200" dirty="0">
                <a:solidFill>
                  <a:schemeClr val="tx1">
                    <a:lumMod val="75000"/>
                    <a:lumOff val="25000"/>
                  </a:schemeClr>
                </a:solidFill>
                <a:cs typeface="Arial" pitchFamily="34" charset="0"/>
              </a:endParaRPr>
            </a:p>
          </p:txBody>
        </p:sp>
        <p:sp>
          <p:nvSpPr>
            <p:cNvPr id="55" name="TextBox 54"/>
            <p:cNvSpPr txBox="1"/>
            <p:nvPr/>
          </p:nvSpPr>
          <p:spPr>
            <a:xfrm>
              <a:off x="803640" y="3362835"/>
              <a:ext cx="2059657" cy="307777"/>
            </a:xfrm>
            <a:prstGeom prst="rect">
              <a:avLst/>
            </a:prstGeom>
            <a:noFill/>
          </p:spPr>
          <p:txBody>
            <a:bodyPr wrap="square" rtlCol="0">
              <a:spAutoFit/>
            </a:bodyPr>
            <a:lstStyle/>
            <a:p>
              <a:r>
                <a:rPr lang="en-IN" sz="1400" b="1" i="0" dirty="0">
                  <a:effectLst/>
                  <a:latin typeface="Söhne"/>
                </a:rPr>
                <a:t>Time-Saving Solution</a:t>
              </a:r>
              <a:endParaRPr lang="ko-KR" altLang="en-US" sz="1400" b="1" dirty="0">
                <a:solidFill>
                  <a:schemeClr val="tx1">
                    <a:lumMod val="75000"/>
                    <a:lumOff val="25000"/>
                  </a:schemeClr>
                </a:solidFill>
                <a:cs typeface="Arial" pitchFamily="34" charset="0"/>
              </a:endParaRPr>
            </a:p>
          </p:txBody>
        </p:sp>
      </p:grpSp>
      <p:grpSp>
        <p:nvGrpSpPr>
          <p:cNvPr id="56" name="Group 55"/>
          <p:cNvGrpSpPr/>
          <p:nvPr/>
        </p:nvGrpSpPr>
        <p:grpSpPr>
          <a:xfrm>
            <a:off x="4800528" y="2206318"/>
            <a:ext cx="3672408" cy="1114294"/>
            <a:chOff x="803640" y="3362835"/>
            <a:chExt cx="2059657" cy="1114294"/>
          </a:xfrm>
        </p:grpSpPr>
        <p:sp>
          <p:nvSpPr>
            <p:cNvPr id="57" name="TextBox 56"/>
            <p:cNvSpPr txBox="1"/>
            <p:nvPr/>
          </p:nvSpPr>
          <p:spPr>
            <a:xfrm>
              <a:off x="803640" y="3646132"/>
              <a:ext cx="2059657" cy="830997"/>
            </a:xfrm>
            <a:prstGeom prst="rect">
              <a:avLst/>
            </a:prstGeom>
            <a:noFill/>
          </p:spPr>
          <p:txBody>
            <a:bodyPr wrap="square" rtlCol="0">
              <a:spAutoFit/>
            </a:bodyPr>
            <a:lstStyle/>
            <a:p>
              <a:r>
                <a:rPr lang="en-US" sz="1200" b="0" i="0" dirty="0">
                  <a:solidFill>
                    <a:srgbClr val="374151"/>
                  </a:solidFill>
                  <a:effectLst/>
                  <a:latin typeface="Söhne"/>
                </a:rPr>
                <a:t>Users no longer need to type complex commands in the terminal for ID card generation. The system simplifies </a:t>
              </a:r>
            </a:p>
            <a:p>
              <a:r>
                <a:rPr lang="en-US" sz="1200" b="0" i="0" dirty="0">
                  <a:solidFill>
                    <a:srgbClr val="374151"/>
                  </a:solidFill>
                  <a:effectLst/>
                  <a:latin typeface="Söhne"/>
                </a:rPr>
                <a:t>the entire process, making it accessible to users with </a:t>
              </a:r>
            </a:p>
            <a:p>
              <a:r>
                <a:rPr lang="en-US" sz="1200" b="0" i="0" dirty="0">
                  <a:solidFill>
                    <a:srgbClr val="374151"/>
                  </a:solidFill>
                  <a:effectLst/>
                  <a:latin typeface="Söhne"/>
                </a:rPr>
                <a:t>minimal technical expertise.</a:t>
              </a:r>
              <a:endParaRPr lang="ko-KR" altLang="en-US" sz="1200" dirty="0">
                <a:solidFill>
                  <a:schemeClr val="tx1">
                    <a:lumMod val="75000"/>
                    <a:lumOff val="25000"/>
                  </a:schemeClr>
                </a:solidFill>
                <a:cs typeface="Arial" pitchFamily="34" charset="0"/>
              </a:endParaRPr>
            </a:p>
          </p:txBody>
        </p:sp>
        <p:sp>
          <p:nvSpPr>
            <p:cNvPr id="58" name="TextBox 57"/>
            <p:cNvSpPr txBox="1"/>
            <p:nvPr/>
          </p:nvSpPr>
          <p:spPr>
            <a:xfrm>
              <a:off x="803640" y="3362835"/>
              <a:ext cx="2059657" cy="307777"/>
            </a:xfrm>
            <a:prstGeom prst="rect">
              <a:avLst/>
            </a:prstGeom>
            <a:noFill/>
          </p:spPr>
          <p:txBody>
            <a:bodyPr wrap="square" rtlCol="0">
              <a:spAutoFit/>
            </a:bodyPr>
            <a:lstStyle/>
            <a:p>
              <a:r>
                <a:rPr lang="en-IN" sz="1400" b="1" i="0" dirty="0">
                  <a:effectLst/>
                  <a:latin typeface="Söhne"/>
                </a:rPr>
                <a:t>Elimination of Manual Commands</a:t>
              </a:r>
              <a:endParaRPr lang="ko-KR" altLang="en-US" sz="1400" b="1" dirty="0">
                <a:solidFill>
                  <a:schemeClr val="tx1">
                    <a:lumMod val="75000"/>
                    <a:lumOff val="25000"/>
                  </a:schemeClr>
                </a:solidFill>
                <a:cs typeface="Arial" pitchFamily="34" charset="0"/>
              </a:endParaRPr>
            </a:p>
          </p:txBody>
        </p:sp>
      </p:grpSp>
      <p:grpSp>
        <p:nvGrpSpPr>
          <p:cNvPr id="59" name="Group 58"/>
          <p:cNvGrpSpPr/>
          <p:nvPr/>
        </p:nvGrpSpPr>
        <p:grpSpPr>
          <a:xfrm>
            <a:off x="4815959" y="3466358"/>
            <a:ext cx="3716479" cy="1483626"/>
            <a:chOff x="803639" y="3362835"/>
            <a:chExt cx="2084374" cy="1483626"/>
          </a:xfrm>
        </p:grpSpPr>
        <p:sp>
          <p:nvSpPr>
            <p:cNvPr id="60" name="TextBox 59"/>
            <p:cNvSpPr txBox="1"/>
            <p:nvPr/>
          </p:nvSpPr>
          <p:spPr>
            <a:xfrm>
              <a:off x="803639" y="3646132"/>
              <a:ext cx="2084374" cy="1200329"/>
            </a:xfrm>
            <a:prstGeom prst="rect">
              <a:avLst/>
            </a:prstGeom>
            <a:noFill/>
          </p:spPr>
          <p:txBody>
            <a:bodyPr wrap="square" rtlCol="0">
              <a:spAutoFit/>
            </a:bodyPr>
            <a:lstStyle/>
            <a:p>
              <a:pPr algn="l">
                <a:buFont typeface="+mj-lt"/>
                <a:buAutoNum type="arabicPeriod"/>
              </a:pPr>
              <a:r>
                <a:rPr lang="en-US" sz="1200" b="0" i="0" dirty="0">
                  <a:solidFill>
                    <a:srgbClr val="374151"/>
                  </a:solidFill>
                  <a:effectLst/>
                  <a:latin typeface="Söhne"/>
                </a:rPr>
                <a:t>The system takes care of the necessary file editing tasks, ensuring that every ID card project is set up correctly without manual intervention. This automation minimizes the risk of errors and ensures consistency.</a:t>
              </a:r>
            </a:p>
            <a:p>
              <a:br>
                <a:rPr lang="en-US" sz="1200" dirty="0"/>
              </a:br>
              <a:endParaRPr lang="ko-KR" altLang="en-US" sz="1200" dirty="0">
                <a:solidFill>
                  <a:schemeClr val="tx1">
                    <a:lumMod val="75000"/>
                    <a:lumOff val="25000"/>
                  </a:schemeClr>
                </a:solidFill>
                <a:cs typeface="Arial" pitchFamily="34" charset="0"/>
              </a:endParaRPr>
            </a:p>
          </p:txBody>
        </p:sp>
        <p:sp>
          <p:nvSpPr>
            <p:cNvPr id="61" name="TextBox 60"/>
            <p:cNvSpPr txBox="1"/>
            <p:nvPr/>
          </p:nvSpPr>
          <p:spPr>
            <a:xfrm>
              <a:off x="803640" y="3362835"/>
              <a:ext cx="2059657" cy="307777"/>
            </a:xfrm>
            <a:prstGeom prst="rect">
              <a:avLst/>
            </a:prstGeom>
            <a:noFill/>
          </p:spPr>
          <p:txBody>
            <a:bodyPr wrap="square" rtlCol="0">
              <a:spAutoFit/>
            </a:bodyPr>
            <a:lstStyle/>
            <a:p>
              <a:r>
                <a:rPr lang="en-IN" sz="1400" b="1" i="0" dirty="0">
                  <a:effectLst/>
                  <a:latin typeface="Söhne"/>
                </a:rPr>
                <a:t>Automated File Editing</a:t>
              </a:r>
              <a:endParaRPr lang="ko-KR" altLang="en-US" sz="1400" b="1"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id="{20799926-FB78-EAD6-2130-3AC2C5462780}"/>
              </a:ext>
            </a:extLst>
          </p:cNvPr>
          <p:cNvGrpSpPr/>
          <p:nvPr/>
        </p:nvGrpSpPr>
        <p:grpSpPr>
          <a:xfrm>
            <a:off x="3956101" y="1057751"/>
            <a:ext cx="777770" cy="576064"/>
            <a:chOff x="4080187" y="1403944"/>
            <a:chExt cx="777770" cy="576064"/>
          </a:xfrm>
        </p:grpSpPr>
        <p:sp>
          <p:nvSpPr>
            <p:cNvPr id="50" name="Oval 49"/>
            <p:cNvSpPr/>
            <p:nvPr/>
          </p:nvSpPr>
          <p:spPr>
            <a:xfrm>
              <a:off x="4164238" y="1403944"/>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32AEB8"/>
                </a:solidFill>
              </a:endParaRPr>
            </a:p>
          </p:txBody>
        </p:sp>
        <p:sp>
          <p:nvSpPr>
            <p:cNvPr id="62" name="TextBox 61"/>
            <p:cNvSpPr txBox="1"/>
            <p:nvPr/>
          </p:nvSpPr>
          <p:spPr>
            <a:xfrm>
              <a:off x="4080187" y="1453888"/>
              <a:ext cx="777770"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grpSp>
      <p:grpSp>
        <p:nvGrpSpPr>
          <p:cNvPr id="14" name="Group 13">
            <a:extLst>
              <a:ext uri="{FF2B5EF4-FFF2-40B4-BE49-F238E27FC236}">
                <a16:creationId xmlns:a16="http://schemas.microsoft.com/office/drawing/2014/main" id="{DFC2E8EC-F66F-8557-4B32-000A44FCE633}"/>
              </a:ext>
            </a:extLst>
          </p:cNvPr>
          <p:cNvGrpSpPr/>
          <p:nvPr/>
        </p:nvGrpSpPr>
        <p:grpSpPr>
          <a:xfrm>
            <a:off x="4030470" y="2196746"/>
            <a:ext cx="642872" cy="576064"/>
            <a:chOff x="4134792" y="2262705"/>
            <a:chExt cx="642872" cy="576064"/>
          </a:xfrm>
        </p:grpSpPr>
        <p:sp>
          <p:nvSpPr>
            <p:cNvPr id="51" name="Oval 50"/>
            <p:cNvSpPr/>
            <p:nvPr/>
          </p:nvSpPr>
          <p:spPr>
            <a:xfrm>
              <a:off x="4164238" y="2262705"/>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63" name="TextBox 62"/>
            <p:cNvSpPr txBox="1"/>
            <p:nvPr/>
          </p:nvSpPr>
          <p:spPr>
            <a:xfrm>
              <a:off x="4134792" y="2339635"/>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DB74AA13-D1F4-B96F-56D8-88482D04A4DB}"/>
              </a:ext>
            </a:extLst>
          </p:cNvPr>
          <p:cNvGrpSpPr/>
          <p:nvPr/>
        </p:nvGrpSpPr>
        <p:grpSpPr>
          <a:xfrm>
            <a:off x="4030470" y="3476469"/>
            <a:ext cx="642872" cy="576064"/>
            <a:chOff x="4132783" y="3975133"/>
            <a:chExt cx="642872" cy="576064"/>
          </a:xfrm>
        </p:grpSpPr>
        <p:sp>
          <p:nvSpPr>
            <p:cNvPr id="52" name="Oval 51"/>
            <p:cNvSpPr/>
            <p:nvPr/>
          </p:nvSpPr>
          <p:spPr>
            <a:xfrm>
              <a:off x="4166187" y="397513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64" name="TextBox 63"/>
            <p:cNvSpPr txBox="1"/>
            <p:nvPr/>
          </p:nvSpPr>
          <p:spPr>
            <a:xfrm>
              <a:off x="4132783" y="4032332"/>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grpSp>
      <p:sp>
        <p:nvSpPr>
          <p:cNvPr id="6" name="Text Placeholder 5">
            <a:extLst>
              <a:ext uri="{FF2B5EF4-FFF2-40B4-BE49-F238E27FC236}">
                <a16:creationId xmlns:a16="http://schemas.microsoft.com/office/drawing/2014/main" id="{685E8CD5-9309-F873-DA06-75BA50B0BD32}"/>
              </a:ext>
            </a:extLst>
          </p:cNvPr>
          <p:cNvSpPr>
            <a:spLocks noGrp="1"/>
          </p:cNvSpPr>
          <p:nvPr>
            <p:ph type="body" sz="quarter" idx="11"/>
          </p:nvPr>
        </p:nvSpPr>
        <p:spPr/>
        <p:txBody>
          <a:bodyPr/>
          <a:lstStyle/>
          <a:p>
            <a:r>
              <a:rPr lang="en-US" b="0" i="0" dirty="0">
                <a:solidFill>
                  <a:srgbClr val="374151"/>
                </a:solidFill>
                <a:effectLst/>
                <a:latin typeface="Söhne"/>
              </a:rPr>
              <a:t>The ID Card Generation system offers the following key advantages:</a:t>
            </a:r>
            <a:endParaRPr lang="en-IN" dirty="0"/>
          </a:p>
        </p:txBody>
      </p:sp>
    </p:spTree>
    <p:extLst>
      <p:ext uri="{BB962C8B-B14F-4D97-AF65-F5344CB8AC3E}">
        <p14:creationId xmlns:p14="http://schemas.microsoft.com/office/powerpoint/2010/main" val="93183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 name="Group 1">
            <a:extLst>
              <a:ext uri="{FF2B5EF4-FFF2-40B4-BE49-F238E27FC236}">
                <a16:creationId xmlns:a16="http://schemas.microsoft.com/office/drawing/2014/main" id="{8515AFAB-4DA7-FC97-C4F5-89BE86A5AEA9}"/>
              </a:ext>
            </a:extLst>
          </p:cNvPr>
          <p:cNvGrpSpPr/>
          <p:nvPr/>
        </p:nvGrpSpPr>
        <p:grpSpPr>
          <a:xfrm>
            <a:off x="215516" y="0"/>
            <a:ext cx="2016224" cy="5143500"/>
            <a:chOff x="6651775" y="0"/>
            <a:chExt cx="2016224" cy="5143500"/>
          </a:xfrm>
        </p:grpSpPr>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1" y="771302"/>
              <a:ext cx="1904107"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altLang="ko-KR" sz="2800" b="1" dirty="0">
                  <a:solidFill>
                    <a:schemeClr val="bg1"/>
                  </a:solidFill>
                  <a:latin typeface="+mj-lt"/>
                  <a:cs typeface="Arial" pitchFamily="34" charset="0"/>
                </a:rPr>
                <a:t>Literature Survey</a:t>
              </a:r>
              <a:endParaRPr lang="ko-KR" altLang="en-US" sz="2800" b="1" dirty="0">
                <a:solidFill>
                  <a:schemeClr val="bg1"/>
                </a:solidFill>
                <a:latin typeface="+mj-lt"/>
                <a:cs typeface="Arial" pitchFamily="34" charset="0"/>
              </a:endParaRPr>
            </a:p>
          </p:txBody>
        </p:sp>
      </p:grpSp>
      <p:sp>
        <p:nvSpPr>
          <p:cNvPr id="22" name="TextBox 21"/>
          <p:cNvSpPr txBox="1"/>
          <p:nvPr/>
        </p:nvSpPr>
        <p:spPr>
          <a:xfrm>
            <a:off x="2483768" y="848782"/>
            <a:ext cx="5688632" cy="3970318"/>
          </a:xfrm>
          <a:prstGeom prst="rect">
            <a:avLst/>
          </a:prstGeom>
          <a:noFill/>
        </p:spPr>
        <p:txBody>
          <a:bodyPr wrap="square" rtlCol="0">
            <a:spAutoFit/>
          </a:bodyPr>
          <a:lstStyle/>
          <a:p>
            <a:pPr algn="l"/>
            <a:r>
              <a:rPr lang="en-US" sz="1200" b="0" i="0" dirty="0">
                <a:solidFill>
                  <a:srgbClr val="374151"/>
                </a:solidFill>
                <a:effectLst/>
                <a:latin typeface="Söhne"/>
              </a:rPr>
              <a:t>The "ID Card Generation UI Path" system operates within the context of the UI Path platform and serves as a valuable tool for automating the ID card creation process. While it may not have as extensive a literature background as Django, some key concepts can be </a:t>
            </a:r>
          </a:p>
          <a:p>
            <a:pPr algn="l"/>
            <a:r>
              <a:rPr lang="en-US" sz="1200" b="0" i="0" dirty="0">
                <a:solidFill>
                  <a:srgbClr val="374151"/>
                </a:solidFill>
                <a:effectLst/>
                <a:latin typeface="Söhne"/>
              </a:rPr>
              <a:t>highlighted:</a:t>
            </a:r>
          </a:p>
          <a:p>
            <a:pPr algn="l"/>
            <a:endParaRPr lang="en-US" sz="1200" b="0" i="0" dirty="0">
              <a:solidFill>
                <a:srgbClr val="374151"/>
              </a:solidFill>
              <a:effectLst/>
              <a:latin typeface="Söhne"/>
            </a:endParaRPr>
          </a:p>
          <a:p>
            <a:pPr algn="l"/>
            <a:r>
              <a:rPr lang="en-US" sz="1200" b="1" i="0" dirty="0">
                <a:solidFill>
                  <a:srgbClr val="374151"/>
                </a:solidFill>
                <a:effectLst/>
                <a:latin typeface="Söhne"/>
              </a:rPr>
              <a:t>1. UI Path Platform</a:t>
            </a:r>
            <a:r>
              <a:rPr lang="en-US" sz="1200" b="0" i="0" dirty="0">
                <a:solidFill>
                  <a:srgbClr val="374151"/>
                </a:solidFill>
                <a:effectLst/>
                <a:latin typeface="Söhne"/>
              </a:rPr>
              <a:t>: The system leverages the UI Path platform, which is known for its </a:t>
            </a:r>
          </a:p>
          <a:p>
            <a:pPr algn="l"/>
            <a:r>
              <a:rPr lang="en-US" sz="1200" b="0" i="0" dirty="0">
                <a:solidFill>
                  <a:srgbClr val="374151"/>
                </a:solidFill>
                <a:effectLst/>
                <a:latin typeface="Söhne"/>
              </a:rPr>
              <a:t>capabilities in process automation and robotic process automation (RPA). UI Path </a:t>
            </a:r>
          </a:p>
          <a:p>
            <a:pPr algn="l"/>
            <a:r>
              <a:rPr lang="en-US" sz="1200" b="0" i="0" dirty="0">
                <a:solidFill>
                  <a:srgbClr val="374151"/>
                </a:solidFill>
                <a:effectLst/>
                <a:latin typeface="Söhne"/>
              </a:rPr>
              <a:t>enables the creation of software robots (bots) to automate repetitive tasks, making it a </a:t>
            </a:r>
          </a:p>
          <a:p>
            <a:pPr algn="l"/>
            <a:r>
              <a:rPr lang="en-US" sz="1200" b="0" i="0" dirty="0">
                <a:solidFill>
                  <a:srgbClr val="374151"/>
                </a:solidFill>
                <a:effectLst/>
                <a:latin typeface="Söhne"/>
              </a:rPr>
              <a:t>powerful tool for various industries.</a:t>
            </a:r>
          </a:p>
          <a:p>
            <a:pPr algn="l"/>
            <a:endParaRPr lang="en-US" sz="1200" b="0" i="0" dirty="0">
              <a:solidFill>
                <a:srgbClr val="374151"/>
              </a:solidFill>
              <a:effectLst/>
              <a:latin typeface="Söhne"/>
            </a:endParaRPr>
          </a:p>
          <a:p>
            <a:pPr algn="l"/>
            <a:r>
              <a:rPr lang="en-US" sz="1200" b="1" i="0" dirty="0">
                <a:solidFill>
                  <a:srgbClr val="374151"/>
                </a:solidFill>
                <a:effectLst/>
                <a:latin typeface="Söhne"/>
              </a:rPr>
              <a:t>2. Simplified ID Card Generation</a:t>
            </a:r>
            <a:r>
              <a:rPr lang="en-US" sz="1200" b="0" i="0" dirty="0">
                <a:solidFill>
                  <a:srgbClr val="374151"/>
                </a:solidFill>
                <a:effectLst/>
                <a:latin typeface="Söhne"/>
              </a:rPr>
              <a:t>: Similar to Django's approach to web development, the</a:t>
            </a:r>
          </a:p>
          <a:p>
            <a:pPr algn="l"/>
            <a:r>
              <a:rPr lang="en-US" sz="1200" b="0" i="0" dirty="0">
                <a:solidFill>
                  <a:srgbClr val="374151"/>
                </a:solidFill>
                <a:effectLst/>
                <a:latin typeface="Söhne"/>
              </a:rPr>
              <a:t>ID Card Generation system aims to simplify and automate the process of creating </a:t>
            </a:r>
          </a:p>
          <a:p>
            <a:pPr algn="l"/>
            <a:r>
              <a:rPr lang="en-US" sz="1200" b="0" i="0" dirty="0">
                <a:solidFill>
                  <a:srgbClr val="374151"/>
                </a:solidFill>
                <a:effectLst/>
                <a:latin typeface="Söhne"/>
              </a:rPr>
              <a:t>identification cards. It provides a user-friendly interface that allows users to customize </a:t>
            </a:r>
          </a:p>
          <a:p>
            <a:pPr algn="l"/>
            <a:r>
              <a:rPr lang="en-US" sz="1200" b="0" i="0" dirty="0">
                <a:solidFill>
                  <a:srgbClr val="374151"/>
                </a:solidFill>
                <a:effectLst/>
                <a:latin typeface="Söhne"/>
              </a:rPr>
              <a:t>card designs and data inputs with ease.</a:t>
            </a:r>
          </a:p>
          <a:p>
            <a:pPr algn="l"/>
            <a:endParaRPr lang="en-US" sz="1200" b="0" i="0" dirty="0">
              <a:solidFill>
                <a:srgbClr val="374151"/>
              </a:solidFill>
              <a:effectLst/>
              <a:latin typeface="Söhne"/>
            </a:endParaRPr>
          </a:p>
          <a:p>
            <a:pPr algn="l"/>
            <a:r>
              <a:rPr lang="en-US" sz="1200" b="1" i="0" dirty="0">
                <a:solidFill>
                  <a:srgbClr val="374151"/>
                </a:solidFill>
                <a:effectLst/>
                <a:latin typeface="Söhne"/>
              </a:rPr>
              <a:t>3. Automation and Loosely Coupled Components</a:t>
            </a:r>
            <a:r>
              <a:rPr lang="en-US" sz="1200" b="0" i="0" dirty="0">
                <a:solidFill>
                  <a:srgbClr val="374151"/>
                </a:solidFill>
                <a:effectLst/>
                <a:latin typeface="Söhne"/>
              </a:rPr>
              <a:t>: The system automates the repetitive </a:t>
            </a:r>
          </a:p>
          <a:p>
            <a:pPr algn="l"/>
            <a:r>
              <a:rPr lang="en-US" sz="1200" b="0" i="0" dirty="0">
                <a:solidFill>
                  <a:srgbClr val="374151"/>
                </a:solidFill>
                <a:effectLst/>
                <a:latin typeface="Söhne"/>
              </a:rPr>
              <a:t>tasks associated with ID card creation, following the philosophy of loose coupling. This </a:t>
            </a:r>
          </a:p>
          <a:p>
            <a:pPr algn="l"/>
            <a:r>
              <a:rPr lang="en-US" sz="1200" b="0" i="0" dirty="0">
                <a:solidFill>
                  <a:srgbClr val="374151"/>
                </a:solidFill>
                <a:effectLst/>
                <a:latin typeface="Söhne"/>
              </a:rPr>
              <a:t>approach involves breaking down the ID card creation process into distinct, loosely </a:t>
            </a:r>
          </a:p>
          <a:p>
            <a:pPr algn="l"/>
            <a:r>
              <a:rPr lang="en-US" sz="1200" b="0" i="0" dirty="0">
                <a:solidFill>
                  <a:srgbClr val="374151"/>
                </a:solidFill>
                <a:effectLst/>
                <a:latin typeface="Söhne"/>
              </a:rPr>
              <a:t>dependent components, enabling easy replacement of individual components, similar to the concept of orthogonality in Django's MVC design pattern.</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301235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a:solidFill>
                  <a:schemeClr val="bg1"/>
                </a:solidFill>
                <a:latin typeface="+mj-lt"/>
                <a:cs typeface="Arial" pitchFamily="34" charset="0"/>
              </a:rPr>
              <a:t>Main Objective</a:t>
            </a:r>
            <a:endParaRPr lang="ko-KR" altLang="en-US" sz="2800" b="1" dirty="0">
              <a:solidFill>
                <a:schemeClr val="bg1"/>
              </a:solidFill>
              <a:latin typeface="+mj-lt"/>
              <a:cs typeface="Arial" pitchFamily="34" charset="0"/>
            </a:endParaRPr>
          </a:p>
        </p:txBody>
      </p:sp>
      <p:sp>
        <p:nvSpPr>
          <p:cNvPr id="22" name="TextBox 21"/>
          <p:cNvSpPr txBox="1"/>
          <p:nvPr/>
        </p:nvSpPr>
        <p:spPr>
          <a:xfrm>
            <a:off x="611617" y="586591"/>
            <a:ext cx="5616624" cy="3970318"/>
          </a:xfrm>
          <a:prstGeom prst="rect">
            <a:avLst/>
          </a:prstGeom>
          <a:noFill/>
        </p:spPr>
        <p:txBody>
          <a:bodyPr wrap="square" rtlCol="0">
            <a:spAutoFit/>
          </a:bodyPr>
          <a:lstStyle/>
          <a:p>
            <a:pPr algn="l">
              <a:buFont typeface="+mj-lt"/>
              <a:buAutoNum type="arabicPeriod"/>
            </a:pPr>
            <a:r>
              <a:rPr lang="en-US" sz="1200" b="1" i="0" dirty="0">
                <a:solidFill>
                  <a:srgbClr val="374151"/>
                </a:solidFill>
                <a:effectLst/>
                <a:latin typeface="Söhne"/>
              </a:rPr>
              <a:t>Efficient ID Card Creation</a:t>
            </a:r>
            <a:r>
              <a:rPr lang="en-US" sz="1200" b="0" i="0" dirty="0">
                <a:solidFill>
                  <a:srgbClr val="374151"/>
                </a:solidFill>
                <a:effectLst/>
                <a:latin typeface="Söhne"/>
              </a:rPr>
              <a:t>:	</a:t>
            </a:r>
          </a:p>
          <a:p>
            <a:pPr algn="l"/>
            <a:r>
              <a:rPr lang="en-US" sz="1200" b="0" i="0" dirty="0">
                <a:solidFill>
                  <a:srgbClr val="374151"/>
                </a:solidFill>
                <a:effectLst/>
                <a:latin typeface="Söhne"/>
              </a:rPr>
              <a:t> Eliminate the complexities and manual tasks associated with creating </a:t>
            </a:r>
          </a:p>
          <a:p>
            <a:pPr algn="l"/>
            <a:r>
              <a:rPr lang="en-US" sz="1200" b="0" i="0" dirty="0">
                <a:solidFill>
                  <a:srgbClr val="374151"/>
                </a:solidFill>
                <a:effectLst/>
                <a:latin typeface="Söhne"/>
              </a:rPr>
              <a:t>identification cards. The system streamlines the ID card generation</a:t>
            </a:r>
          </a:p>
          <a:p>
            <a:pPr algn="l"/>
            <a:r>
              <a:rPr lang="en-US" sz="1200" b="0" i="0" dirty="0">
                <a:solidFill>
                  <a:srgbClr val="374151"/>
                </a:solidFill>
                <a:effectLst/>
                <a:latin typeface="Söhne"/>
              </a:rPr>
              <a:t> process, making it accessible to users with varying levels of expertise.</a:t>
            </a:r>
          </a:p>
          <a:p>
            <a:pPr algn="l"/>
            <a:endParaRPr lang="en-US" sz="1200" b="0" i="0" dirty="0">
              <a:solidFill>
                <a:srgbClr val="374151"/>
              </a:solidFill>
              <a:effectLst/>
              <a:latin typeface="Söhne"/>
            </a:endParaRPr>
          </a:p>
          <a:p>
            <a:pPr algn="l"/>
            <a:r>
              <a:rPr lang="en-US" sz="1200" b="1" i="0" dirty="0">
                <a:solidFill>
                  <a:srgbClr val="374151"/>
                </a:solidFill>
                <a:effectLst/>
                <a:latin typeface="Söhne"/>
              </a:rPr>
              <a:t>2.Automated Routing and Endpoint Handling</a:t>
            </a:r>
            <a:r>
              <a:rPr lang="en-US" sz="1200" b="0" i="0" dirty="0">
                <a:solidFill>
                  <a:srgbClr val="374151"/>
                </a:solidFill>
                <a:effectLst/>
                <a:latin typeface="Söhne"/>
              </a:rPr>
              <a:t>: </a:t>
            </a:r>
          </a:p>
          <a:p>
            <a:pPr algn="l"/>
            <a:r>
              <a:rPr lang="en-US" sz="1200" dirty="0">
                <a:solidFill>
                  <a:srgbClr val="374151"/>
                </a:solidFill>
                <a:latin typeface="Söhne"/>
              </a:rPr>
              <a:t>   </a:t>
            </a:r>
            <a:r>
              <a:rPr lang="en-US" sz="1200" b="0" i="0" dirty="0">
                <a:solidFill>
                  <a:srgbClr val="374151"/>
                </a:solidFill>
                <a:effectLst/>
                <a:latin typeface="Söhne"/>
              </a:rPr>
              <a:t>Automatically handle the routing of endpoints for APIs used in the </a:t>
            </a:r>
          </a:p>
          <a:p>
            <a:pPr algn="l"/>
            <a:r>
              <a:rPr lang="en-US" sz="1200" dirty="0">
                <a:solidFill>
                  <a:srgbClr val="374151"/>
                </a:solidFill>
                <a:latin typeface="Söhne"/>
              </a:rPr>
              <a:t>   </a:t>
            </a:r>
            <a:r>
              <a:rPr lang="en-US" sz="1200" b="0" i="0" dirty="0">
                <a:solidFill>
                  <a:srgbClr val="374151"/>
                </a:solidFill>
                <a:effectLst/>
                <a:latin typeface="Söhne"/>
              </a:rPr>
              <a:t>ID card generation process. This automation ensures that communication                       between applications and the ID card generation system is seamless and </a:t>
            </a:r>
          </a:p>
          <a:p>
            <a:pPr algn="l"/>
            <a:r>
              <a:rPr lang="en-US" sz="1200" b="0" i="0" dirty="0">
                <a:solidFill>
                  <a:srgbClr val="374151"/>
                </a:solidFill>
                <a:effectLst/>
                <a:latin typeface="Söhne"/>
              </a:rPr>
              <a:t>well-structured.</a:t>
            </a:r>
          </a:p>
          <a:p>
            <a:pPr algn="l"/>
            <a:endParaRPr lang="en-US" sz="1200" b="0" i="0" dirty="0">
              <a:solidFill>
                <a:srgbClr val="374151"/>
              </a:solidFill>
              <a:effectLst/>
              <a:latin typeface="Söhne"/>
            </a:endParaRPr>
          </a:p>
          <a:p>
            <a:pPr algn="l"/>
            <a:r>
              <a:rPr lang="en-US" sz="1200" b="1" i="0" dirty="0">
                <a:solidFill>
                  <a:srgbClr val="374151"/>
                </a:solidFill>
                <a:effectLst/>
                <a:latin typeface="Söhne"/>
              </a:rPr>
              <a:t>3.User-Friendly Terminal Interaction</a:t>
            </a:r>
            <a:r>
              <a:rPr lang="en-US" sz="1200" b="0" i="0" dirty="0">
                <a:solidFill>
                  <a:srgbClr val="374151"/>
                </a:solidFill>
                <a:effectLst/>
                <a:latin typeface="Söhne"/>
              </a:rPr>
              <a:t>:</a:t>
            </a:r>
          </a:p>
          <a:p>
            <a:pPr algn="l"/>
            <a:r>
              <a:rPr lang="en-US" sz="1200" b="0" i="0" dirty="0">
                <a:solidFill>
                  <a:srgbClr val="374151"/>
                </a:solidFill>
                <a:effectLst/>
                <a:latin typeface="Söhne"/>
              </a:rPr>
              <a:t> Simplify the interaction with the UI Path platform by handling tasks such </a:t>
            </a:r>
          </a:p>
          <a:p>
            <a:pPr algn="l"/>
            <a:r>
              <a:rPr lang="en-US" sz="1200" b="0" i="0" dirty="0">
                <a:solidFill>
                  <a:srgbClr val="374151"/>
                </a:solidFill>
                <a:effectLst/>
                <a:latin typeface="Söhne"/>
              </a:rPr>
              <a:t>as creating new projects or apps. Users do not need to deal with  complex terminal commands, reducing the learning curve and the potential for </a:t>
            </a:r>
          </a:p>
          <a:p>
            <a:pPr algn="l"/>
            <a:r>
              <a:rPr lang="en-US" sz="1200" b="0" i="0" dirty="0">
                <a:solidFill>
                  <a:srgbClr val="374151"/>
                </a:solidFill>
                <a:effectLst/>
                <a:latin typeface="Söhne"/>
              </a:rPr>
              <a:t>errors.</a:t>
            </a:r>
          </a:p>
          <a:p>
            <a:pPr algn="l"/>
            <a:endParaRPr lang="en-US" sz="1200" b="0" i="0" dirty="0">
              <a:solidFill>
                <a:srgbClr val="374151"/>
              </a:solidFill>
              <a:effectLst/>
              <a:latin typeface="Söhne"/>
            </a:endParaRPr>
          </a:p>
          <a:p>
            <a:pPr algn="l"/>
            <a:r>
              <a:rPr lang="en-US" sz="1200" b="1" i="0" dirty="0">
                <a:solidFill>
                  <a:srgbClr val="374151"/>
                </a:solidFill>
                <a:effectLst/>
                <a:latin typeface="Söhne"/>
              </a:rPr>
              <a:t>4.Effortless API Body Provision</a:t>
            </a:r>
            <a:r>
              <a:rPr lang="en-US" sz="1200" b="0" i="0" dirty="0">
                <a:solidFill>
                  <a:srgbClr val="374151"/>
                </a:solidFill>
                <a:effectLst/>
                <a:latin typeface="Söhne"/>
              </a:rPr>
              <a:t>: </a:t>
            </a:r>
          </a:p>
          <a:p>
            <a:pPr algn="l"/>
            <a:r>
              <a:rPr lang="en-US" sz="1200" b="0" i="0" dirty="0">
                <a:solidFill>
                  <a:srgbClr val="374151"/>
                </a:solidFill>
                <a:effectLst/>
                <a:latin typeface="Söhne"/>
              </a:rPr>
              <a:t>Provide users with the body of the API, enabling developers to focus on coding the core business logic for their projects. This feature        eliminates the need to create a function for each API manually.</a:t>
            </a:r>
          </a:p>
        </p:txBody>
      </p:sp>
    </p:spTree>
    <p:extLst>
      <p:ext uri="{BB962C8B-B14F-4D97-AF65-F5344CB8AC3E}">
        <p14:creationId xmlns:p14="http://schemas.microsoft.com/office/powerpoint/2010/main" val="76710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35696" y="3147814"/>
            <a:ext cx="5112568" cy="1080120"/>
          </a:xfrm>
        </p:spPr>
        <p:txBody>
          <a:bodyPr/>
          <a:lstStyle/>
          <a:p>
            <a:r>
              <a:rPr lang="en-IN" altLang="ko-KR" dirty="0"/>
              <a:t>ARCHITECTURE DIAGRAM</a:t>
            </a:r>
            <a:endParaRPr lang="ko-KR" altLang="en-US" dirty="0"/>
          </a:p>
        </p:txBody>
      </p:sp>
      <p:pic>
        <p:nvPicPr>
          <p:cNvPr id="6" name="Picture 5">
            <a:extLst>
              <a:ext uri="{FF2B5EF4-FFF2-40B4-BE49-F238E27FC236}">
                <a16:creationId xmlns:a16="http://schemas.microsoft.com/office/drawing/2014/main" id="{1C8A149D-AF3C-E397-8CCB-31719BFE7D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80108" y="1165450"/>
            <a:ext cx="4783784" cy="1753624"/>
          </a:xfrm>
          <a:prstGeom prst="rect">
            <a:avLst/>
          </a:prstGeom>
        </p:spPr>
      </p:pic>
    </p:spTree>
    <p:extLst>
      <p:ext uri="{BB962C8B-B14F-4D97-AF65-F5344CB8AC3E}">
        <p14:creationId xmlns:p14="http://schemas.microsoft.com/office/powerpoint/2010/main" val="3250516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System Requirements</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6" name="Rectangle 5"/>
          <p:cNvSpPr/>
          <p:nvPr/>
        </p:nvSpPr>
        <p:spPr>
          <a:xfrm>
            <a:off x="-1800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2664296" cy="560296"/>
            <a:chOff x="803640" y="3362835"/>
            <a:chExt cx="2059657" cy="560296"/>
          </a:xfrm>
        </p:grpSpPr>
        <p:sp>
          <p:nvSpPr>
            <p:cNvPr id="12" name="TextBox 11"/>
            <p:cNvSpPr txBox="1"/>
            <p:nvPr/>
          </p:nvSpPr>
          <p:spPr>
            <a:xfrm>
              <a:off x="803640" y="3646132"/>
              <a:ext cx="2059657" cy="276999"/>
            </a:xfrm>
            <a:prstGeom prst="rect">
              <a:avLst/>
            </a:prstGeom>
            <a:noFill/>
          </p:spPr>
          <p:txBody>
            <a:bodyPr wrap="square" rtlCol="0">
              <a:spAutoFit/>
            </a:bodyPr>
            <a:lstStyle/>
            <a:p>
              <a:r>
                <a:rPr lang="en-US" altLang="ko-KR" sz="1200" dirty="0">
                  <a:solidFill>
                    <a:schemeClr val="bg1"/>
                  </a:solidFill>
                  <a:cs typeface="Arial" pitchFamily="34" charset="0"/>
                </a:rPr>
                <a:t>Processor – Intel Core i3</a:t>
              </a:r>
            </a:p>
          </p:txBody>
        </p:sp>
        <p:sp>
          <p:nvSpPr>
            <p:cNvPr id="13" name="TextBox 12"/>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Hardware</a:t>
              </a:r>
            </a:p>
          </p:txBody>
        </p:sp>
      </p:grpSp>
      <p:sp>
        <p:nvSpPr>
          <p:cNvPr id="15" name="TextBox 14"/>
          <p:cNvSpPr txBox="1"/>
          <p:nvPr/>
        </p:nvSpPr>
        <p:spPr>
          <a:xfrm>
            <a:off x="1300683" y="2822281"/>
            <a:ext cx="2664296" cy="276999"/>
          </a:xfrm>
          <a:prstGeom prst="rect">
            <a:avLst/>
          </a:prstGeom>
          <a:noFill/>
        </p:spPr>
        <p:txBody>
          <a:bodyPr wrap="square" rtlCol="0">
            <a:spAutoFit/>
          </a:bodyPr>
          <a:lstStyle/>
          <a:p>
            <a:r>
              <a:rPr lang="en-US" altLang="ko-KR" sz="1200" dirty="0">
                <a:solidFill>
                  <a:schemeClr val="bg1"/>
                </a:solidFill>
                <a:cs typeface="Arial" pitchFamily="34" charset="0"/>
              </a:rPr>
              <a:t>RAM – 4 GB RAM</a:t>
            </a:r>
          </a:p>
        </p:txBody>
      </p:sp>
      <p:sp>
        <p:nvSpPr>
          <p:cNvPr id="18" name="TextBox 17"/>
          <p:cNvSpPr txBox="1"/>
          <p:nvPr/>
        </p:nvSpPr>
        <p:spPr>
          <a:xfrm>
            <a:off x="1300683" y="3830393"/>
            <a:ext cx="2664296" cy="276999"/>
          </a:xfrm>
          <a:prstGeom prst="rect">
            <a:avLst/>
          </a:prstGeom>
          <a:noFill/>
        </p:spPr>
        <p:txBody>
          <a:bodyPr wrap="square" rtlCol="0">
            <a:spAutoFit/>
          </a:bodyPr>
          <a:lstStyle/>
          <a:p>
            <a:r>
              <a:rPr lang="en-US" altLang="ko-KR" sz="1200" dirty="0">
                <a:solidFill>
                  <a:schemeClr val="bg1"/>
                </a:solidFill>
                <a:cs typeface="Arial" pitchFamily="34" charset="0"/>
              </a:rPr>
              <a:t>Hard Disk – 256 GB</a:t>
            </a:r>
          </a:p>
        </p:txBody>
      </p:sp>
      <p:grpSp>
        <p:nvGrpSpPr>
          <p:cNvPr id="23" name="Group 22"/>
          <p:cNvGrpSpPr/>
          <p:nvPr/>
        </p:nvGrpSpPr>
        <p:grpSpPr>
          <a:xfrm>
            <a:off x="5896719" y="1539255"/>
            <a:ext cx="2664296" cy="560296"/>
            <a:chOff x="803640" y="3362835"/>
            <a:chExt cx="2059657" cy="560296"/>
          </a:xfrm>
        </p:grpSpPr>
        <p:sp>
          <p:nvSpPr>
            <p:cNvPr id="24" name="TextBox 23"/>
            <p:cNvSpPr txBox="1"/>
            <p:nvPr/>
          </p:nvSpPr>
          <p:spPr>
            <a:xfrm>
              <a:off x="803640" y="3646132"/>
              <a:ext cx="2059657" cy="276999"/>
            </a:xfrm>
            <a:prstGeom prst="rect">
              <a:avLst/>
            </a:prstGeom>
            <a:noFill/>
          </p:spPr>
          <p:txBody>
            <a:bodyPr wrap="square" rtlCol="0">
              <a:spAutoFit/>
            </a:bodyPr>
            <a:lstStyle/>
            <a:p>
              <a:r>
                <a:rPr lang="en-US" altLang="ko-KR" sz="1200" dirty="0">
                  <a:solidFill>
                    <a:schemeClr val="bg1"/>
                  </a:solidFill>
                  <a:cs typeface="Arial" pitchFamily="34" charset="0"/>
                </a:rPr>
                <a:t>UiPath Studio</a:t>
              </a:r>
            </a:p>
          </p:txBody>
        </p:sp>
        <p:sp>
          <p:nvSpPr>
            <p:cNvPr id="25" name="TextBox 24"/>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Software	</a:t>
              </a:r>
            </a:p>
          </p:txBody>
        </p:sp>
      </p:grpSp>
      <p:sp>
        <p:nvSpPr>
          <p:cNvPr id="27" name="TextBox 26"/>
          <p:cNvSpPr txBox="1"/>
          <p:nvPr/>
        </p:nvSpPr>
        <p:spPr>
          <a:xfrm>
            <a:off x="5958156" y="2552627"/>
            <a:ext cx="2664296" cy="276999"/>
          </a:xfrm>
          <a:prstGeom prst="rect">
            <a:avLst/>
          </a:prstGeom>
          <a:noFill/>
        </p:spPr>
        <p:txBody>
          <a:bodyPr wrap="square" rtlCol="0">
            <a:spAutoFit/>
          </a:bodyPr>
          <a:lstStyle/>
          <a:p>
            <a:r>
              <a:rPr lang="en-US" altLang="ko-KR" sz="1200" dirty="0">
                <a:solidFill>
                  <a:schemeClr val="bg1"/>
                </a:solidFill>
                <a:cs typeface="Arial" pitchFamily="34" charset="0"/>
              </a:rPr>
              <a:t>EXCEL</a:t>
            </a:r>
            <a:endParaRPr lang="ko-KR" altLang="en-US" sz="1200" dirty="0">
              <a:solidFill>
                <a:schemeClr val="bg1"/>
              </a:solidFill>
              <a:cs typeface="Arial" pitchFamily="34" charset="0"/>
            </a:endParaRPr>
          </a:p>
        </p:txBody>
      </p:sp>
      <p:sp>
        <p:nvSpPr>
          <p:cNvPr id="30" name="TextBox 29"/>
          <p:cNvSpPr txBox="1"/>
          <p:nvPr/>
        </p:nvSpPr>
        <p:spPr>
          <a:xfrm>
            <a:off x="5923102" y="3260759"/>
            <a:ext cx="2664296" cy="276999"/>
          </a:xfrm>
          <a:prstGeom prst="rect">
            <a:avLst/>
          </a:prstGeom>
          <a:noFill/>
        </p:spPr>
        <p:txBody>
          <a:bodyPr wrap="square" rtlCol="0">
            <a:spAutoFit/>
          </a:bodyPr>
          <a:lstStyle/>
          <a:p>
            <a:r>
              <a:rPr lang="en-US" altLang="ko-KR" sz="1200" dirty="0">
                <a:solidFill>
                  <a:schemeClr val="bg1"/>
                </a:solidFill>
                <a:cs typeface="Arial" pitchFamily="34" charset="0"/>
              </a:rPr>
              <a:t>WORD</a:t>
            </a:r>
            <a:endParaRPr lang="ko-KR" altLang="en-US" sz="1200" dirty="0">
              <a:solidFill>
                <a:schemeClr val="bg1"/>
              </a:solidFill>
              <a:cs typeface="Arial" pitchFamily="34" charset="0"/>
            </a:endParaRPr>
          </a:p>
        </p:txBody>
      </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grpSp>
        <p:nvGrpSpPr>
          <p:cNvPr id="32" name="Group 31">
            <a:extLst>
              <a:ext uri="{FF2B5EF4-FFF2-40B4-BE49-F238E27FC236}">
                <a16:creationId xmlns:a16="http://schemas.microsoft.com/office/drawing/2014/main" id="{B4769225-A501-3D92-0CCF-53CF21E4E251}"/>
              </a:ext>
            </a:extLst>
          </p:cNvPr>
          <p:cNvGrpSpPr/>
          <p:nvPr/>
        </p:nvGrpSpPr>
        <p:grpSpPr>
          <a:xfrm>
            <a:off x="5217690" y="1706710"/>
            <a:ext cx="642872" cy="576064"/>
            <a:chOff x="5217690" y="1706710"/>
            <a:chExt cx="642872" cy="576064"/>
          </a:xfrm>
        </p:grpSpPr>
        <p:sp>
          <p:nvSpPr>
            <p:cNvPr id="20" name="Oval 19"/>
            <p:cNvSpPr/>
            <p:nvPr/>
          </p:nvSpPr>
          <p:spPr>
            <a:xfrm>
              <a:off x="5265662" y="1706710"/>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grpSp>
      <p:grpSp>
        <p:nvGrpSpPr>
          <p:cNvPr id="39" name="Group 38">
            <a:extLst>
              <a:ext uri="{FF2B5EF4-FFF2-40B4-BE49-F238E27FC236}">
                <a16:creationId xmlns:a16="http://schemas.microsoft.com/office/drawing/2014/main" id="{A3EBE7C9-4DC9-7DE1-FF7D-ACC8B036CA0C}"/>
              </a:ext>
            </a:extLst>
          </p:cNvPr>
          <p:cNvGrpSpPr/>
          <p:nvPr/>
        </p:nvGrpSpPr>
        <p:grpSpPr>
          <a:xfrm>
            <a:off x="5217690" y="2403096"/>
            <a:ext cx="642872" cy="576064"/>
            <a:chOff x="5217690" y="1706710"/>
            <a:chExt cx="642872" cy="576064"/>
          </a:xfrm>
        </p:grpSpPr>
        <p:sp>
          <p:nvSpPr>
            <p:cNvPr id="40" name="Oval 39">
              <a:extLst>
                <a:ext uri="{FF2B5EF4-FFF2-40B4-BE49-F238E27FC236}">
                  <a16:creationId xmlns:a16="http://schemas.microsoft.com/office/drawing/2014/main" id="{273CFCF8-60C8-66E5-4609-A4A5B9620BDE}"/>
                </a:ext>
              </a:extLst>
            </p:cNvPr>
            <p:cNvSpPr/>
            <p:nvPr/>
          </p:nvSpPr>
          <p:spPr>
            <a:xfrm>
              <a:off x="5265662" y="1706710"/>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1" name="TextBox 40">
              <a:extLst>
                <a:ext uri="{FF2B5EF4-FFF2-40B4-BE49-F238E27FC236}">
                  <a16:creationId xmlns:a16="http://schemas.microsoft.com/office/drawing/2014/main" id="{A480792A-DD26-E2C5-A60F-C1D574B1162C}"/>
                </a:ext>
              </a:extLst>
            </p:cNvPr>
            <p:cNvSpPr txBox="1"/>
            <p:nvPr/>
          </p:nvSpPr>
          <p:spPr>
            <a:xfrm>
              <a:off x="5217690" y="1779662"/>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grpSp>
      <p:grpSp>
        <p:nvGrpSpPr>
          <p:cNvPr id="42" name="Group 41">
            <a:extLst>
              <a:ext uri="{FF2B5EF4-FFF2-40B4-BE49-F238E27FC236}">
                <a16:creationId xmlns:a16="http://schemas.microsoft.com/office/drawing/2014/main" id="{5698EB21-0970-2FF7-A2CE-4DB7EB0BAD3C}"/>
              </a:ext>
            </a:extLst>
          </p:cNvPr>
          <p:cNvGrpSpPr/>
          <p:nvPr/>
        </p:nvGrpSpPr>
        <p:grpSpPr>
          <a:xfrm>
            <a:off x="5217690" y="3107913"/>
            <a:ext cx="642872" cy="576064"/>
            <a:chOff x="5217690" y="1706710"/>
            <a:chExt cx="642872" cy="576064"/>
          </a:xfrm>
        </p:grpSpPr>
        <p:sp>
          <p:nvSpPr>
            <p:cNvPr id="43" name="Oval 42">
              <a:extLst>
                <a:ext uri="{FF2B5EF4-FFF2-40B4-BE49-F238E27FC236}">
                  <a16:creationId xmlns:a16="http://schemas.microsoft.com/office/drawing/2014/main" id="{BA843A60-11BB-A387-820A-0B130EB050A6}"/>
                </a:ext>
              </a:extLst>
            </p:cNvPr>
            <p:cNvSpPr/>
            <p:nvPr/>
          </p:nvSpPr>
          <p:spPr>
            <a:xfrm>
              <a:off x="5265662" y="1706710"/>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a:extLst>
                <a:ext uri="{FF2B5EF4-FFF2-40B4-BE49-F238E27FC236}">
                  <a16:creationId xmlns:a16="http://schemas.microsoft.com/office/drawing/2014/main" id="{D5C7B262-44A6-77CD-56B8-8FBE4EC4D67F}"/>
                </a:ext>
              </a:extLst>
            </p:cNvPr>
            <p:cNvSpPr txBox="1"/>
            <p:nvPr/>
          </p:nvSpPr>
          <p:spPr>
            <a:xfrm>
              <a:off x="5217690" y="1779662"/>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grpSp>
      <p:grpSp>
        <p:nvGrpSpPr>
          <p:cNvPr id="46" name="Group 45">
            <a:extLst>
              <a:ext uri="{FF2B5EF4-FFF2-40B4-BE49-F238E27FC236}">
                <a16:creationId xmlns:a16="http://schemas.microsoft.com/office/drawing/2014/main" id="{93CD00D0-D3C8-AEC7-7FA2-B8DC871AE902}"/>
              </a:ext>
            </a:extLst>
          </p:cNvPr>
          <p:cNvGrpSpPr/>
          <p:nvPr/>
        </p:nvGrpSpPr>
        <p:grpSpPr>
          <a:xfrm>
            <a:off x="5217690" y="3812730"/>
            <a:ext cx="642872" cy="576064"/>
            <a:chOff x="5217690" y="1706710"/>
            <a:chExt cx="642872" cy="576064"/>
          </a:xfrm>
        </p:grpSpPr>
        <p:sp>
          <p:nvSpPr>
            <p:cNvPr id="47" name="Oval 46">
              <a:extLst>
                <a:ext uri="{FF2B5EF4-FFF2-40B4-BE49-F238E27FC236}">
                  <a16:creationId xmlns:a16="http://schemas.microsoft.com/office/drawing/2014/main" id="{921BBD43-F523-8B11-A538-5CF39477994C}"/>
                </a:ext>
              </a:extLst>
            </p:cNvPr>
            <p:cNvSpPr/>
            <p:nvPr/>
          </p:nvSpPr>
          <p:spPr>
            <a:xfrm>
              <a:off x="5265662" y="1706710"/>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8" name="TextBox 47">
              <a:extLst>
                <a:ext uri="{FF2B5EF4-FFF2-40B4-BE49-F238E27FC236}">
                  <a16:creationId xmlns:a16="http://schemas.microsoft.com/office/drawing/2014/main" id="{FBB1B72E-F6A5-F3FB-463A-02B2DBC7376C}"/>
                </a:ext>
              </a:extLst>
            </p:cNvPr>
            <p:cNvSpPr txBox="1"/>
            <p:nvPr/>
          </p:nvSpPr>
          <p:spPr>
            <a:xfrm>
              <a:off x="5217690" y="1779662"/>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04</a:t>
              </a:r>
              <a:endParaRPr lang="ko-KR" altLang="en-US" sz="2400" b="1" dirty="0">
                <a:solidFill>
                  <a:schemeClr val="accent1"/>
                </a:solidFill>
                <a:cs typeface="Arial" pitchFamily="34" charset="0"/>
              </a:endParaRPr>
            </a:p>
          </p:txBody>
        </p:sp>
      </p:grpSp>
      <p:sp>
        <p:nvSpPr>
          <p:cNvPr id="49" name="TextBox 48">
            <a:extLst>
              <a:ext uri="{FF2B5EF4-FFF2-40B4-BE49-F238E27FC236}">
                <a16:creationId xmlns:a16="http://schemas.microsoft.com/office/drawing/2014/main" id="{FC079DD4-934F-656A-CEEF-61347F392940}"/>
              </a:ext>
            </a:extLst>
          </p:cNvPr>
          <p:cNvSpPr txBox="1"/>
          <p:nvPr/>
        </p:nvSpPr>
        <p:spPr>
          <a:xfrm>
            <a:off x="5976015" y="3968892"/>
            <a:ext cx="2664296" cy="276999"/>
          </a:xfrm>
          <a:prstGeom prst="rect">
            <a:avLst/>
          </a:prstGeom>
          <a:noFill/>
        </p:spPr>
        <p:txBody>
          <a:bodyPr wrap="square" rtlCol="0">
            <a:spAutoFit/>
          </a:bodyPr>
          <a:lstStyle/>
          <a:p>
            <a:r>
              <a:rPr lang="en-US" altLang="ko-KR" sz="1200" dirty="0">
                <a:solidFill>
                  <a:schemeClr val="bg1"/>
                </a:solidFill>
                <a:cs typeface="Arial" pitchFamily="34" charset="0"/>
              </a:rPr>
              <a:t>PDF</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315024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pPr marL="0" indent="0">
              <a:buNone/>
            </a:pPr>
            <a:r>
              <a:rPr lang="en-US" altLang="ko-KR" sz="3600" b="1" dirty="0">
                <a:solidFill>
                  <a:schemeClr val="accent1"/>
                </a:solidFill>
                <a:latin typeface="+mj-lt"/>
                <a:cs typeface="Arial" pitchFamily="34" charset="0"/>
              </a:rPr>
              <a:t>Functional Description</a:t>
            </a:r>
          </a:p>
        </p:txBody>
      </p:sp>
      <p:sp>
        <p:nvSpPr>
          <p:cNvPr id="5" name="TextBox 4"/>
          <p:cNvSpPr txBox="1"/>
          <p:nvPr/>
        </p:nvSpPr>
        <p:spPr>
          <a:xfrm>
            <a:off x="1475656" y="882989"/>
            <a:ext cx="6192688" cy="2274149"/>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Following the creation of an ID card generation app within the UI Path platform, the user can seamlessly transition to defining the logic for their ID card generation process. To facilitate this, the user typically needs to create various functions, each associated with specific events that trigger their execution. The process of function creation initiates with specifying the method type that will be used to call the API (such as get, post, put, delete). Subsequently, the developer defines the function name and its corresponding input parameters. This pattern is consistent across all functions, varying primarily based on the method type.</a:t>
            </a:r>
          </a:p>
        </p:txBody>
      </p:sp>
    </p:spTree>
    <p:extLst>
      <p:ext uri="{BB962C8B-B14F-4D97-AF65-F5344CB8AC3E}">
        <p14:creationId xmlns:p14="http://schemas.microsoft.com/office/powerpoint/2010/main" val="1766728621"/>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1793</TotalTime>
  <Words>1596</Words>
  <Application>Microsoft Office PowerPoint</Application>
  <PresentationFormat>On-screen Show (16:9)</PresentationFormat>
  <Paragraphs>144</Paragraphs>
  <Slides>17</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17</vt:i4>
      </vt:variant>
    </vt:vector>
  </HeadingPairs>
  <TitlesOfParts>
    <vt:vector size="23" baseType="lpstr">
      <vt:lpstr>Arial</vt:lpstr>
      <vt:lpstr>Calibri</vt:lpstr>
      <vt:lpstr>Söhne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RAGAVENDAR K</cp:lastModifiedBy>
  <cp:revision>88</cp:revision>
  <dcterms:created xsi:type="dcterms:W3CDTF">2016-12-05T23:26:54Z</dcterms:created>
  <dcterms:modified xsi:type="dcterms:W3CDTF">2023-11-22T10:11:55Z</dcterms:modified>
</cp:coreProperties>
</file>