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2" autoAdjust="0"/>
    <p:restoredTop sz="94727" autoAdjust="0"/>
  </p:normalViewPr>
  <p:slideViewPr>
    <p:cSldViewPr>
      <p:cViewPr>
        <p:scale>
          <a:sx n="51" d="100"/>
          <a:sy n="51" d="100"/>
        </p:scale>
        <p:origin x="-156" y="-4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1">
        <a:schemeClr val="bg2"/>
      </p:bgRef>
    </p:bg>
    <p:spTree>
      <p:nvGrpSpPr>
        <p:cNvPr id="1" name=""/>
        <p:cNvGrpSpPr/>
        <p:nvPr/>
      </p:nvGrpSpPr>
      <p:grpSpPr>
        <a:xfrm>
          <a:off x="0" y="0"/>
          <a:ext cx="0" cy="0"/>
          <a:chOff x="0" y="0"/>
          <a:chExt cx="0" cy="0"/>
        </a:xfrm>
      </p:grpSpPr>
      <p:sp>
        <p:nvSpPr>
          <p:cNvPr id="15" name="14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18 Rectángulo"/>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Rectángulo"/>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11 Rectángulo"/>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8 Subtítulo"/>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p:txBody>
          <a:bodyPr/>
          <a:lstStyle/>
          <a:p>
            <a:fld id="{F3D78B1F-4A16-47A4-8AED-56E14F5E15CB}" type="datetimeFigureOut">
              <a:rPr lang="es-ES" smtClean="0"/>
              <a:t>07/12/2015</a:t>
            </a:fld>
            <a:endParaRPr lang="es-ES"/>
          </a:p>
        </p:txBody>
      </p:sp>
      <p:sp>
        <p:nvSpPr>
          <p:cNvPr id="17" name="16 Marcador de pie de página"/>
          <p:cNvSpPr>
            <a:spLocks noGrp="1"/>
          </p:cNvSpPr>
          <p:nvPr>
            <p:ph type="ftr" sz="quarter" idx="11"/>
          </p:nvPr>
        </p:nvSpPr>
        <p:spPr/>
        <p:txBody>
          <a:bodyPr/>
          <a:lstStyle/>
          <a:p>
            <a:endParaRPr lang="es-ES"/>
          </a:p>
        </p:txBody>
      </p:sp>
      <p:sp>
        <p:nvSpPr>
          <p:cNvPr id="7" name="6 Conector recto"/>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9 Rectángulo"/>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12 Elipse"/>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13 Elipse"/>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28 Marcador de número de diapositiva"/>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EED76208-E66A-42EE-B99A-4E42ADEC2B5D}" type="slidenum">
              <a:rPr lang="es-ES" smtClean="0"/>
              <a:t>‹Nº›</a:t>
            </a:fld>
            <a:endParaRPr lang="es-ES"/>
          </a:p>
        </p:txBody>
      </p:sp>
      <p:sp>
        <p:nvSpPr>
          <p:cNvPr id="8" name="7 Título"/>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s-ES" smtClean="0"/>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F3D78B1F-4A16-47A4-8AED-56E14F5E15CB}" type="datetimeFigureOut">
              <a:rPr lang="es-ES" smtClean="0"/>
              <a:t>07/12/2015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ED76208-E66A-42EE-B99A-4E42ADEC2B5D}" type="slidenum">
              <a:rPr lang="es-ES" smtClean="0"/>
              <a:t>‹Nº›</a:t>
            </a:fld>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bg>
      <p:bgRef idx="1001">
        <a:schemeClr val="bg2"/>
      </p:bgRef>
    </p:bg>
    <p:spTree>
      <p:nvGrpSpPr>
        <p:cNvPr id="1" name=""/>
        <p:cNvGrpSpPr/>
        <p:nvPr/>
      </p:nvGrpSpPr>
      <p:grpSpPr>
        <a:xfrm>
          <a:off x="0" y="0"/>
          <a:ext cx="0" cy="0"/>
          <a:chOff x="0" y="0"/>
          <a:chExt cx="0" cy="0"/>
        </a:xfrm>
      </p:grpSpPr>
      <p:sp>
        <p:nvSpPr>
          <p:cNvPr id="7" name="6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7 Rectángulo"/>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8 Rectángulo"/>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9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10 Rectángulo"/>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11 Rectángulo"/>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12 Conector recto"/>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13 Elipse"/>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14 Elipse"/>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5 Marcador de número de diapositiva"/>
          <p:cNvSpPr>
            <a:spLocks noGrp="1"/>
          </p:cNvSpPr>
          <p:nvPr>
            <p:ph type="sldNum" sz="quarter" idx="12"/>
          </p:nvPr>
        </p:nvSpPr>
        <p:spPr>
          <a:xfrm>
            <a:off x="6915912" y="3009901"/>
            <a:ext cx="457200" cy="441325"/>
          </a:xfrm>
        </p:spPr>
        <p:txBody>
          <a:bodyPr/>
          <a:lstStyle/>
          <a:p>
            <a:fld id="{EED76208-E66A-42EE-B99A-4E42ADEC2B5D}" type="slidenum">
              <a:rPr lang="es-ES" smtClean="0"/>
              <a:t>‹Nº›</a:t>
            </a:fld>
            <a:endParaRPr lang="es-ES"/>
          </a:p>
        </p:txBody>
      </p:sp>
      <p:sp>
        <p:nvSpPr>
          <p:cNvPr id="3" name="2 Marcador de texto vertical"/>
          <p:cNvSpPr>
            <a:spLocks noGrp="1"/>
          </p:cNvSpPr>
          <p:nvPr>
            <p:ph type="body" orient="vert" idx="1"/>
          </p:nvPr>
        </p:nvSpPr>
        <p:spPr>
          <a:xfrm>
            <a:off x="304800" y="304800"/>
            <a:ext cx="6553200" cy="5821366"/>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F3D78B1F-4A16-47A4-8AED-56E14F5E15CB}" type="datetimeFigureOut">
              <a:rPr lang="es-ES" smtClean="0"/>
              <a:t>07/12/2015</a:t>
            </a:fld>
            <a:endParaRPr lang="es-ES"/>
          </a:p>
        </p:txBody>
      </p:sp>
      <p:sp>
        <p:nvSpPr>
          <p:cNvPr id="5" name="4 Marcador de pie de página"/>
          <p:cNvSpPr>
            <a:spLocks noGrp="1"/>
          </p:cNvSpPr>
          <p:nvPr>
            <p:ph type="ftr" sz="quarter" idx="11"/>
          </p:nvPr>
        </p:nvSpPr>
        <p:spPr/>
        <p:txBody>
          <a:bodyPr/>
          <a:lstStyle/>
          <a:p>
            <a:endParaRPr lang="es-ES"/>
          </a:p>
        </p:txBody>
      </p:sp>
      <p:sp>
        <p:nvSpPr>
          <p:cNvPr id="2" name="1 Título vertical"/>
          <p:cNvSpPr>
            <a:spLocks noGrp="1"/>
          </p:cNvSpPr>
          <p:nvPr>
            <p:ph type="title" orient="vert"/>
          </p:nvPr>
        </p:nvSpPr>
        <p:spPr>
          <a:xfrm>
            <a:off x="7391400" y="304801"/>
            <a:ext cx="1447800" cy="5851525"/>
          </a:xfrm>
        </p:spPr>
        <p:txBody>
          <a:bodyPr vert="eaVert"/>
          <a:lstStyle/>
          <a:p>
            <a:r>
              <a:rPr kumimoji="0" lang="es-ES" smtClean="0"/>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solidFill>
                  <a:schemeClr val="accent3">
                    <a:shade val="75000"/>
                  </a:schemeClr>
                </a:solidFill>
              </a:defRPr>
            </a:lvl1pPr>
          </a:lstStyle>
          <a:p>
            <a:r>
              <a:rPr kumimoji="0" lang="es-ES" smtClean="0"/>
              <a:t>Haga clic para modificar el estilo de título del patrón</a:t>
            </a:r>
            <a:endParaRPr kumimoji="0" lang="en-US"/>
          </a:p>
        </p:txBody>
      </p:sp>
      <p:sp>
        <p:nvSpPr>
          <p:cNvPr id="4" name="3 Marcador de fecha"/>
          <p:cNvSpPr>
            <a:spLocks noGrp="1"/>
          </p:cNvSpPr>
          <p:nvPr>
            <p:ph type="dt" sz="half" idx="10"/>
          </p:nvPr>
        </p:nvSpPr>
        <p:spPr/>
        <p:txBody>
          <a:bodyPr/>
          <a:lstStyle/>
          <a:p>
            <a:fld id="{F3D78B1F-4A16-47A4-8AED-56E14F5E15CB}" type="datetimeFigureOut">
              <a:rPr lang="es-ES" smtClean="0"/>
              <a:t>07/12/2015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a:xfrm>
            <a:off x="4361688" y="1026372"/>
            <a:ext cx="457200" cy="441325"/>
          </a:xfrm>
        </p:spPr>
        <p:txBody>
          <a:bodyPr/>
          <a:lstStyle/>
          <a:p>
            <a:fld id="{EED76208-E66A-42EE-B99A-4E42ADEC2B5D}" type="slidenum">
              <a:rPr lang="es-ES" smtClean="0"/>
              <a:t>‹Nº›</a:t>
            </a:fld>
            <a:endParaRPr lang="es-ES"/>
          </a:p>
        </p:txBody>
      </p:sp>
      <p:sp>
        <p:nvSpPr>
          <p:cNvPr id="8" name="7 Marcador de contenido"/>
          <p:cNvSpPr>
            <a:spLocks noGrp="1"/>
          </p:cNvSpPr>
          <p:nvPr>
            <p:ph sz="quarter" idx="1"/>
          </p:nvPr>
        </p:nvSpPr>
        <p:spPr>
          <a:xfrm>
            <a:off x="301752" y="1527048"/>
            <a:ext cx="850392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1"/>
      </p:bgRef>
    </p:bg>
    <p:spTree>
      <p:nvGrpSpPr>
        <p:cNvPr id="1" name=""/>
        <p:cNvGrpSpPr/>
        <p:nvPr/>
      </p:nvGrpSpPr>
      <p:grpSpPr>
        <a:xfrm>
          <a:off x="0" y="0"/>
          <a:ext cx="0" cy="0"/>
          <a:chOff x="0" y="0"/>
          <a:chExt cx="0" cy="0"/>
        </a:xfrm>
      </p:grpSpPr>
      <p:sp>
        <p:nvSpPr>
          <p:cNvPr id="17" name="16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14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Rectángulo"/>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18 Rectángulo"/>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11 Rectángulo"/>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2 Marcador de texto"/>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13" name="12 Rectángulo"/>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13 Rectángulo"/>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4 Marcador de pie de página"/>
          <p:cNvSpPr>
            <a:spLocks noGrp="1"/>
          </p:cNvSpPr>
          <p:nvPr>
            <p:ph type="ftr" sz="quarter" idx="11"/>
          </p:nvPr>
        </p:nvSpPr>
        <p:spPr/>
        <p:txBody>
          <a:bodyPr/>
          <a:lstStyle/>
          <a:p>
            <a:endParaRPr lang="es-ES"/>
          </a:p>
        </p:txBody>
      </p:sp>
      <p:sp>
        <p:nvSpPr>
          <p:cNvPr id="4" name="3 Marcador de fecha"/>
          <p:cNvSpPr>
            <a:spLocks noGrp="1"/>
          </p:cNvSpPr>
          <p:nvPr>
            <p:ph type="dt" sz="half" idx="10"/>
          </p:nvPr>
        </p:nvSpPr>
        <p:spPr/>
        <p:txBody>
          <a:bodyPr/>
          <a:lstStyle/>
          <a:p>
            <a:fld id="{F3D78B1F-4A16-47A4-8AED-56E14F5E15CB}" type="datetimeFigureOut">
              <a:rPr lang="es-ES" smtClean="0"/>
              <a:t>07/12/2015</a:t>
            </a:fld>
            <a:endParaRPr lang="es-ES"/>
          </a:p>
        </p:txBody>
      </p:sp>
      <p:sp>
        <p:nvSpPr>
          <p:cNvPr id="8" name="7 Conector recto"/>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9 Elipse"/>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Elipse"/>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5 Marcador de número de diapositiva"/>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EED76208-E66A-42EE-B99A-4E42ADEC2B5D}" type="slidenum">
              <a:rPr lang="es-ES" smtClean="0"/>
              <a:t>‹Nº›</a:t>
            </a:fld>
            <a:endParaRPr lang="es-ES"/>
          </a:p>
        </p:txBody>
      </p:sp>
      <p:sp>
        <p:nvSpPr>
          <p:cNvPr id="2" name="1 Título"/>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s-ES" smtClean="0"/>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301752" y="228600"/>
            <a:ext cx="8534400" cy="758952"/>
          </a:xfrm>
        </p:spPr>
        <p:txBody>
          <a:bodyPr/>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a:xfrm>
            <a:off x="5791200" y="6409944"/>
            <a:ext cx="3044952" cy="365760"/>
          </a:xfrm>
        </p:spPr>
        <p:txBody>
          <a:bodyPr/>
          <a:lstStyle/>
          <a:p>
            <a:fld id="{F3D78B1F-4A16-47A4-8AED-56E14F5E15CB}" type="datetimeFigureOut">
              <a:rPr lang="es-ES" smtClean="0"/>
              <a:t>07/12/2015</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EED76208-E66A-42EE-B99A-4E42ADEC2B5D}" type="slidenum">
              <a:rPr lang="es-ES" smtClean="0"/>
              <a:t>‹Nº›</a:t>
            </a:fld>
            <a:endParaRPr lang="es-ES"/>
          </a:p>
        </p:txBody>
      </p:sp>
      <p:sp>
        <p:nvSpPr>
          <p:cNvPr id="8" name="7 Conector recto"/>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9 Marcador de contenido"/>
          <p:cNvSpPr>
            <a:spLocks noGrp="1"/>
          </p:cNvSpPr>
          <p:nvPr>
            <p:ph sz="half" idx="1"/>
          </p:nvPr>
        </p:nvSpPr>
        <p:spPr>
          <a:xfrm>
            <a:off x="301752" y="1371600"/>
            <a:ext cx="4038600" cy="4681728"/>
          </a:xfrm>
        </p:spPr>
        <p:txBody>
          <a:bodyPr/>
          <a:lstStyle>
            <a:lvl1pPr>
              <a:defRPr sz="2500"/>
            </a:lvl1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2" name="11 Marcador de contenido"/>
          <p:cNvSpPr>
            <a:spLocks noGrp="1"/>
          </p:cNvSpPr>
          <p:nvPr>
            <p:ph sz="half" idx="2"/>
          </p:nvPr>
        </p:nvSpPr>
        <p:spPr>
          <a:xfrm>
            <a:off x="4800600" y="1371600"/>
            <a:ext cx="4038600" cy="4681728"/>
          </a:xfrm>
        </p:spPr>
        <p:txBody>
          <a:bodyPr/>
          <a:lstStyle>
            <a:lvl1pPr>
              <a:defRPr sz="2500"/>
            </a:lvl1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Ref idx="1001">
        <a:schemeClr val="bg2"/>
      </p:bgRef>
    </p:bg>
    <p:spTree>
      <p:nvGrpSpPr>
        <p:cNvPr id="1" name=""/>
        <p:cNvGrpSpPr/>
        <p:nvPr/>
      </p:nvGrpSpPr>
      <p:grpSpPr>
        <a:xfrm>
          <a:off x="0" y="0"/>
          <a:ext cx="0" cy="0"/>
          <a:chOff x="0" y="0"/>
          <a:chExt cx="0" cy="0"/>
        </a:xfrm>
      </p:grpSpPr>
      <p:sp>
        <p:nvSpPr>
          <p:cNvPr id="10" name="9 Conector recto"/>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19 Rectángulo"/>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18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20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21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10 Rectángulo"/>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Rectángulo"/>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2 Marcador de texto"/>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7" name="6 Marcador de fecha"/>
          <p:cNvSpPr>
            <a:spLocks noGrp="1"/>
          </p:cNvSpPr>
          <p:nvPr>
            <p:ph type="dt" sz="half" idx="10"/>
          </p:nvPr>
        </p:nvSpPr>
        <p:spPr/>
        <p:txBody>
          <a:bodyPr/>
          <a:lstStyle/>
          <a:p>
            <a:fld id="{F3D78B1F-4A16-47A4-8AED-56E14F5E15CB}" type="datetimeFigureOut">
              <a:rPr lang="es-ES" smtClean="0"/>
              <a:t>07/12/2015</a:t>
            </a:fld>
            <a:endParaRPr lang="es-ES"/>
          </a:p>
        </p:txBody>
      </p:sp>
      <p:sp>
        <p:nvSpPr>
          <p:cNvPr id="8" name="7 Marcador de pie de página"/>
          <p:cNvSpPr>
            <a:spLocks noGrp="1"/>
          </p:cNvSpPr>
          <p:nvPr>
            <p:ph type="ftr" sz="quarter" idx="11"/>
          </p:nvPr>
        </p:nvSpPr>
        <p:spPr>
          <a:xfrm>
            <a:off x="304800" y="6409944"/>
            <a:ext cx="3581400" cy="365760"/>
          </a:xfrm>
        </p:spPr>
        <p:txBody>
          <a:bodyPr/>
          <a:lstStyle/>
          <a:p>
            <a:endParaRPr lang="es-ES"/>
          </a:p>
        </p:txBody>
      </p:sp>
      <p:sp>
        <p:nvSpPr>
          <p:cNvPr id="15" name="14 Conector recto"/>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23 Marcador de contenido"/>
          <p:cNvSpPr>
            <a:spLocks noGrp="1"/>
          </p:cNvSpPr>
          <p:nvPr>
            <p:ph sz="quarter" idx="2"/>
          </p:nvPr>
        </p:nvSpPr>
        <p:spPr>
          <a:xfrm>
            <a:off x="301752" y="2471383"/>
            <a:ext cx="4041648" cy="3818404"/>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6" name="25 Marcador de contenido"/>
          <p:cNvSpPr>
            <a:spLocks noGrp="1"/>
          </p:cNvSpPr>
          <p:nvPr>
            <p:ph sz="quarter" idx="4"/>
          </p:nvPr>
        </p:nvSpPr>
        <p:spPr>
          <a:xfrm>
            <a:off x="4800600" y="2471383"/>
            <a:ext cx="4038600" cy="382219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5" name="24 Elipse"/>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26 Elipse"/>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Marcador de número de diapositiva"/>
          <p:cNvSpPr>
            <a:spLocks noGrp="1"/>
          </p:cNvSpPr>
          <p:nvPr>
            <p:ph type="sldNum" sz="quarter" idx="12"/>
          </p:nvPr>
        </p:nvSpPr>
        <p:spPr>
          <a:xfrm>
            <a:off x="4343400" y="1042416"/>
            <a:ext cx="457200" cy="441325"/>
          </a:xfrm>
        </p:spPr>
        <p:txBody>
          <a:bodyPr/>
          <a:lstStyle>
            <a:lvl1pPr algn="ctr">
              <a:defRPr/>
            </a:lvl1pPr>
          </a:lstStyle>
          <a:p>
            <a:fld id="{EED76208-E66A-42EE-B99A-4E42ADEC2B5D}" type="slidenum">
              <a:rPr lang="es-ES" smtClean="0"/>
              <a:t>‹Nº›</a:t>
            </a:fld>
            <a:endParaRPr lang="es-ES"/>
          </a:p>
        </p:txBody>
      </p:sp>
      <p:sp>
        <p:nvSpPr>
          <p:cNvPr id="23" name="22 Título"/>
          <p:cNvSpPr>
            <a:spLocks noGrp="1"/>
          </p:cNvSpPr>
          <p:nvPr>
            <p:ph type="title"/>
          </p:nvPr>
        </p:nvSpPr>
        <p:spPr/>
        <p:txBody>
          <a:bodyPr rtlCol="0" anchor="b" anchorCtr="0"/>
          <a:lstStyle/>
          <a:p>
            <a:r>
              <a:rPr kumimoji="0" lang="es-ES" smtClean="0"/>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F3D78B1F-4A16-47A4-8AED-56E14F5E15CB}" type="datetimeFigureOut">
              <a:rPr lang="es-ES" smtClean="0"/>
              <a:t>07/12/2015</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a:xfrm>
            <a:off x="4343400" y="1036020"/>
            <a:ext cx="457200" cy="441325"/>
          </a:xfrm>
        </p:spPr>
        <p:txBody>
          <a:bodyPr/>
          <a:lstStyle/>
          <a:p>
            <a:fld id="{EED76208-E66A-42EE-B99A-4E42ADEC2B5D}" type="slidenum">
              <a:rPr lang="es-ES" smtClean="0"/>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7" name="6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7 Rectángulo"/>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9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8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4 Rectángulo"/>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5 Rectángulo"/>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1 Marcador de fecha"/>
          <p:cNvSpPr>
            <a:spLocks noGrp="1"/>
          </p:cNvSpPr>
          <p:nvPr>
            <p:ph type="dt" sz="half" idx="10"/>
          </p:nvPr>
        </p:nvSpPr>
        <p:spPr/>
        <p:txBody>
          <a:bodyPr/>
          <a:lstStyle/>
          <a:p>
            <a:fld id="{F3D78B1F-4A16-47A4-8AED-56E14F5E15CB}" type="datetimeFigureOut">
              <a:rPr lang="es-ES" smtClean="0"/>
              <a:t>07/12/2015</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a:xfrm>
            <a:off x="4267200" y="6324600"/>
            <a:ext cx="609600" cy="441324"/>
          </a:xfrm>
        </p:spPr>
        <p:txBody>
          <a:bodyPr/>
          <a:lstStyle>
            <a:lvl1pPr>
              <a:defRPr>
                <a:solidFill>
                  <a:srgbClr val="FFFFFF"/>
                </a:solidFill>
              </a:defRPr>
            </a:lvl1pPr>
          </a:lstStyle>
          <a:p>
            <a:fld id="{EED76208-E66A-42EE-B99A-4E42ADEC2B5D}"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1">
        <a:schemeClr val="bg1"/>
      </p:bgRef>
    </p:bg>
    <p:spTree>
      <p:nvGrpSpPr>
        <p:cNvPr id="1" name=""/>
        <p:cNvGrpSpPr/>
        <p:nvPr/>
      </p:nvGrpSpPr>
      <p:grpSpPr>
        <a:xfrm>
          <a:off x="0" y="0"/>
          <a:ext cx="0" cy="0"/>
          <a:chOff x="0" y="0"/>
          <a:chExt cx="0" cy="0"/>
        </a:xfrm>
      </p:grpSpPr>
      <p:sp>
        <p:nvSpPr>
          <p:cNvPr id="19" name="18 Rectángulo"/>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14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Rectángulo"/>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16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12 Rectángulo"/>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8" name="7 Rectángulo"/>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8 Conector recto"/>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19 Marcador de contenido"/>
          <p:cNvSpPr>
            <a:spLocks noGrp="1"/>
          </p:cNvSpPr>
          <p:nvPr>
            <p:ph sz="quarter" idx="1"/>
          </p:nvPr>
        </p:nvSpPr>
        <p:spPr>
          <a:xfrm>
            <a:off x="3124200" y="685800"/>
            <a:ext cx="5638800" cy="54102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0" name="9 Elipse"/>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Elipse"/>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6 Marcador de número de diapositiva"/>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EED76208-E66A-42EE-B99A-4E42ADEC2B5D}" type="slidenum">
              <a:rPr lang="es-ES" smtClean="0"/>
              <a:t>‹Nº›</a:t>
            </a:fld>
            <a:endParaRPr lang="es-ES"/>
          </a:p>
        </p:txBody>
      </p:sp>
      <p:sp>
        <p:nvSpPr>
          <p:cNvPr id="21" name="20 Rectángulo"/>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4 Marcador de fecha"/>
          <p:cNvSpPr>
            <a:spLocks noGrp="1"/>
          </p:cNvSpPr>
          <p:nvPr>
            <p:ph type="dt" sz="half" idx="10"/>
          </p:nvPr>
        </p:nvSpPr>
        <p:spPr/>
        <p:txBody>
          <a:bodyPr/>
          <a:lstStyle/>
          <a:p>
            <a:fld id="{F3D78B1F-4A16-47A4-8AED-56E14F5E15CB}" type="datetimeFigureOut">
              <a:rPr lang="es-ES" smtClean="0"/>
              <a:t>07/12/2015</a:t>
            </a:fld>
            <a:endParaRPr lang="es-ES"/>
          </a:p>
        </p:txBody>
      </p:sp>
      <p:sp>
        <p:nvSpPr>
          <p:cNvPr id="6" name="5 Marcador de pie de página"/>
          <p:cNvSpPr>
            <a:spLocks noGrp="1"/>
          </p:cNvSpPr>
          <p:nvPr>
            <p:ph type="ftr" sz="quarter" idx="11"/>
          </p:nvPr>
        </p:nvSpPr>
        <p:spPr>
          <a:xfrm>
            <a:off x="301752" y="6410848"/>
            <a:ext cx="3383280" cy="365760"/>
          </a:xfrm>
        </p:spPr>
        <p:txBody>
          <a:bodyPr/>
          <a:lstStyle/>
          <a:p>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1" name="20 Conector recto"/>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18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16 Rectángulo"/>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19 Rectángulo"/>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7 Rectángulo"/>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14 Rectángulo"/>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11 Elipse"/>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Elipse"/>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6 Marcador de número de diapositiva"/>
          <p:cNvSpPr>
            <a:spLocks noGrp="1"/>
          </p:cNvSpPr>
          <p:nvPr>
            <p:ph type="sldNum" sz="quarter" idx="12"/>
          </p:nvPr>
        </p:nvSpPr>
        <p:spPr>
          <a:xfrm>
            <a:off x="1371600" y="312738"/>
            <a:ext cx="457200" cy="441325"/>
          </a:xfrm>
        </p:spPr>
        <p:txBody>
          <a:bodyPr/>
          <a:lstStyle/>
          <a:p>
            <a:fld id="{EED76208-E66A-42EE-B99A-4E42ADEC2B5D}" type="slidenum">
              <a:rPr lang="es-ES" smtClean="0"/>
              <a:t>‹Nº›</a:t>
            </a:fld>
            <a:endParaRPr lang="es-ES"/>
          </a:p>
        </p:txBody>
      </p:sp>
      <p:sp>
        <p:nvSpPr>
          <p:cNvPr id="2" name="1 Título"/>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3000375" y="609600"/>
            <a:ext cx="5867400" cy="4267200"/>
          </a:xfrm>
        </p:spPr>
        <p:txBody>
          <a:bodyPr/>
          <a:lstStyle>
            <a:lvl1pPr marL="0" indent="0">
              <a:buNone/>
              <a:defRPr sz="3200"/>
            </a:lvl1pPr>
          </a:lstStyle>
          <a:p>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22" name="21 Rectángulo"/>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4 Marcador de fecha"/>
          <p:cNvSpPr>
            <a:spLocks noGrp="1"/>
          </p:cNvSpPr>
          <p:nvPr>
            <p:ph type="dt" sz="half" idx="10"/>
          </p:nvPr>
        </p:nvSpPr>
        <p:spPr>
          <a:xfrm>
            <a:off x="5788152" y="6404984"/>
            <a:ext cx="3044952" cy="365760"/>
          </a:xfrm>
        </p:spPr>
        <p:txBody>
          <a:bodyPr/>
          <a:lstStyle/>
          <a:p>
            <a:fld id="{F3D78B1F-4A16-47A4-8AED-56E14F5E15CB}" type="datetimeFigureOut">
              <a:rPr lang="es-ES" smtClean="0"/>
              <a:t>07/12/2015</a:t>
            </a:fld>
            <a:endParaRPr lang="es-ES"/>
          </a:p>
        </p:txBody>
      </p:sp>
      <p:sp>
        <p:nvSpPr>
          <p:cNvPr id="6" name="5 Marcador de pie de página"/>
          <p:cNvSpPr>
            <a:spLocks noGrp="1"/>
          </p:cNvSpPr>
          <p:nvPr>
            <p:ph type="ftr" sz="quarter" idx="11"/>
          </p:nvPr>
        </p:nvSpPr>
        <p:spPr>
          <a:xfrm>
            <a:off x="301752" y="6410848"/>
            <a:ext cx="3584448" cy="365760"/>
          </a:xfrm>
        </p:spPr>
        <p:txBody>
          <a:bodyPr/>
          <a:lstStyle/>
          <a:p>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16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Rectángulo"/>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18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8 Rectángulo"/>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13 Marcador de fecha"/>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F3D78B1F-4A16-47A4-8AED-56E14F5E15CB}" type="datetimeFigureOut">
              <a:rPr lang="es-ES" smtClean="0"/>
              <a:t>07/12/2015</a:t>
            </a:fld>
            <a:endParaRPr lang="es-ES"/>
          </a:p>
        </p:txBody>
      </p:sp>
      <p:sp>
        <p:nvSpPr>
          <p:cNvPr id="3" name="2 Marcador de pie de página"/>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s-ES"/>
          </a:p>
        </p:txBody>
      </p:sp>
      <p:sp>
        <p:nvSpPr>
          <p:cNvPr id="8" name="7 Rectángulo"/>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9 Conector recto"/>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11 Elipse"/>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14 Elipse"/>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22 Marcador de número de diapositiva"/>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EED76208-E66A-42EE-B99A-4E42ADEC2B5D}" type="slidenum">
              <a:rPr lang="es-ES" smtClean="0"/>
              <a:t>‹Nº›</a:t>
            </a:fld>
            <a:endParaRPr lang="es-ES"/>
          </a:p>
        </p:txBody>
      </p:sp>
      <p:sp>
        <p:nvSpPr>
          <p:cNvPr id="22" name="21 Marcador de título"/>
          <p:cNvSpPr>
            <a:spLocks noGrp="1"/>
          </p:cNvSpPr>
          <p:nvPr>
            <p:ph type="title"/>
          </p:nvPr>
        </p:nvSpPr>
        <p:spPr>
          <a:xfrm>
            <a:off x="301752" y="228600"/>
            <a:ext cx="8534400" cy="758952"/>
          </a:xfrm>
          <a:prstGeom prst="rect">
            <a:avLst/>
          </a:prstGeom>
        </p:spPr>
        <p:txBody>
          <a:bodyPr vert="horz" anchor="b">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2123728" y="2852936"/>
            <a:ext cx="5288632" cy="537592"/>
          </a:xfrm>
        </p:spPr>
        <p:txBody>
          <a:bodyPr/>
          <a:lstStyle/>
          <a:p>
            <a:r>
              <a:rPr lang="es-ES" dirty="0" smtClean="0"/>
              <a:t>Red Social «</a:t>
            </a:r>
            <a:r>
              <a:rPr lang="es-ES" dirty="0" err="1" smtClean="0"/>
              <a:t>the</a:t>
            </a:r>
            <a:r>
              <a:rPr lang="es-ES" dirty="0" smtClean="0"/>
              <a:t> Wall»</a:t>
            </a:r>
            <a:endParaRPr lang="es-ES" dirty="0"/>
          </a:p>
        </p:txBody>
      </p:sp>
      <p:sp>
        <p:nvSpPr>
          <p:cNvPr id="2" name="1 Título"/>
          <p:cNvSpPr>
            <a:spLocks noGrp="1"/>
          </p:cNvSpPr>
          <p:nvPr>
            <p:ph type="ctrTitle"/>
          </p:nvPr>
        </p:nvSpPr>
        <p:spPr/>
        <p:txBody>
          <a:bodyPr/>
          <a:lstStyle/>
          <a:p>
            <a:r>
              <a:rPr lang="es-ES" dirty="0" smtClean="0"/>
              <a:t>Proyecto Final de Programación Web</a:t>
            </a:r>
            <a:endParaRPr lang="es-ES" dirty="0"/>
          </a:p>
        </p:txBody>
      </p:sp>
      <p:pic>
        <p:nvPicPr>
          <p:cNvPr id="1027" name="Picture 3" descr="D:\Logo 2.png"/>
          <p:cNvPicPr>
            <a:picLocks noChangeAspect="1" noChangeArrowheads="1"/>
          </p:cNvPicPr>
          <p:nvPr/>
        </p:nvPicPr>
        <p:blipFill>
          <a:blip r:embed="rId2"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492498" y="3789040"/>
            <a:ext cx="2157413" cy="1457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00926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358009" y="1556792"/>
            <a:ext cx="6120680" cy="3046988"/>
          </a:xfrm>
          <a:prstGeom prst="rect">
            <a:avLst/>
          </a:prstGeom>
        </p:spPr>
        <p:txBody>
          <a:bodyPr wrap="square">
            <a:spAutoFit/>
          </a:bodyPr>
          <a:lstStyle/>
          <a:p>
            <a:pPr algn="just"/>
            <a:r>
              <a:rPr lang="es-ES" sz="2400" b="1" dirty="0">
                <a:solidFill>
                  <a:schemeClr val="accent1">
                    <a:lumMod val="75000"/>
                  </a:schemeClr>
                </a:solidFill>
              </a:rPr>
              <a:t>Django 1.8.4</a:t>
            </a:r>
          </a:p>
          <a:p>
            <a:pPr algn="just"/>
            <a:r>
              <a:rPr lang="es-ES" sz="2400" dirty="0"/>
              <a:t>Django es </a:t>
            </a:r>
            <a:r>
              <a:rPr lang="es-ES" sz="2400" dirty="0" smtClean="0"/>
              <a:t>un framework de </a:t>
            </a:r>
            <a:r>
              <a:rPr lang="es-ES" sz="2400" dirty="0"/>
              <a:t>desarrollo web </a:t>
            </a:r>
            <a:r>
              <a:rPr lang="es-ES" sz="2400" dirty="0" smtClean="0"/>
              <a:t>de código abierto, </a:t>
            </a:r>
            <a:r>
              <a:rPr lang="es-ES" sz="2400" dirty="0"/>
              <a:t>escrito </a:t>
            </a:r>
            <a:r>
              <a:rPr lang="es-ES" sz="2400" dirty="0" smtClean="0"/>
              <a:t>en Python, </a:t>
            </a:r>
            <a:r>
              <a:rPr lang="es-ES" sz="2400" dirty="0"/>
              <a:t>que respeta el paradigma </a:t>
            </a:r>
            <a:r>
              <a:rPr lang="es-ES" sz="2400" dirty="0" smtClean="0"/>
              <a:t>conocido </a:t>
            </a:r>
            <a:r>
              <a:rPr lang="es-ES" sz="2400" dirty="0"/>
              <a:t>como </a:t>
            </a:r>
            <a:r>
              <a:rPr lang="es-ES" sz="2400" dirty="0" err="1"/>
              <a:t>Model</a:t>
            </a:r>
            <a:r>
              <a:rPr lang="es-ES" sz="2400" dirty="0"/>
              <a:t> </a:t>
            </a:r>
            <a:r>
              <a:rPr lang="es-ES" sz="2400" dirty="0" err="1"/>
              <a:t>Template</a:t>
            </a:r>
            <a:r>
              <a:rPr lang="es-ES" sz="2400" dirty="0"/>
              <a:t> View</a:t>
            </a:r>
            <a:r>
              <a:rPr lang="es-ES" sz="2400" dirty="0" smtClean="0"/>
              <a:t>. Dentro de las funcionalidades, se encuentran, las páginas planas, la redirección, código único, entre otras.</a:t>
            </a:r>
            <a:endParaRPr lang="es-ES" sz="2400" dirty="0"/>
          </a:p>
        </p:txBody>
      </p:sp>
    </p:spTree>
    <p:extLst>
      <p:ext uri="{BB962C8B-B14F-4D97-AF65-F5344CB8AC3E}">
        <p14:creationId xmlns:p14="http://schemas.microsoft.com/office/powerpoint/2010/main" val="115040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536711" y="836712"/>
            <a:ext cx="6192688" cy="4893647"/>
          </a:xfrm>
          <a:prstGeom prst="rect">
            <a:avLst/>
          </a:prstGeom>
        </p:spPr>
        <p:txBody>
          <a:bodyPr wrap="square">
            <a:spAutoFit/>
          </a:bodyPr>
          <a:lstStyle/>
          <a:p>
            <a:pPr algn="just"/>
            <a:r>
              <a:rPr lang="es-ES" sz="2400" b="1" dirty="0">
                <a:solidFill>
                  <a:schemeClr val="accent1">
                    <a:lumMod val="75000"/>
                  </a:schemeClr>
                </a:solidFill>
              </a:rPr>
              <a:t>Font </a:t>
            </a:r>
            <a:r>
              <a:rPr lang="es-ES" sz="2400" b="1" dirty="0" err="1">
                <a:solidFill>
                  <a:schemeClr val="accent1">
                    <a:lumMod val="75000"/>
                  </a:schemeClr>
                </a:solidFill>
              </a:rPr>
              <a:t>Awesome</a:t>
            </a:r>
            <a:r>
              <a:rPr lang="es-ES" sz="2400" b="1" dirty="0">
                <a:solidFill>
                  <a:schemeClr val="accent1">
                    <a:lumMod val="75000"/>
                  </a:schemeClr>
                </a:solidFill>
              </a:rPr>
              <a:t> 4.3.0</a:t>
            </a:r>
          </a:p>
          <a:p>
            <a:pPr algn="just"/>
            <a:r>
              <a:rPr lang="es-ES" sz="2400" dirty="0"/>
              <a:t>Es una gran fuente de iconos que comúnmente se une con proyectos web de Bootstrap. Es una librería con 479 iconos, más grande que la librería nativa de Bootstrap 3 (</a:t>
            </a:r>
            <a:r>
              <a:rPr lang="es-ES" sz="2400" dirty="0" err="1"/>
              <a:t>glyphicons</a:t>
            </a:r>
            <a:r>
              <a:rPr lang="es-ES" sz="2400" dirty="0"/>
              <a:t>) y se puede encontrar rasgos únicos en ellos como, girar, arrojar, apilar, entre otros.</a:t>
            </a:r>
          </a:p>
          <a:p>
            <a:pPr algn="just"/>
            <a:r>
              <a:rPr lang="es-ES" sz="2400" dirty="0"/>
              <a:t>Font </a:t>
            </a:r>
            <a:r>
              <a:rPr lang="es-ES" sz="2400" dirty="0" err="1"/>
              <a:t>Awesome</a:t>
            </a:r>
            <a:r>
              <a:rPr lang="es-ES" sz="2400" dirty="0"/>
              <a:t> es una fuente que está hecha de símbolos, iconos, o pictogramas (cualquier cosa que se prefiera llamarlos) que se puede usar en una página web, igual que una fuente.</a:t>
            </a:r>
          </a:p>
        </p:txBody>
      </p:sp>
    </p:spTree>
    <p:extLst>
      <p:ext uri="{BB962C8B-B14F-4D97-AF65-F5344CB8AC3E}">
        <p14:creationId xmlns:p14="http://schemas.microsoft.com/office/powerpoint/2010/main" val="612359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934884" y="908720"/>
            <a:ext cx="4869363" cy="4524315"/>
          </a:xfrm>
          <a:prstGeom prst="rect">
            <a:avLst/>
          </a:prstGeom>
        </p:spPr>
        <p:txBody>
          <a:bodyPr wrap="square">
            <a:spAutoFit/>
          </a:bodyPr>
          <a:lstStyle/>
          <a:p>
            <a:pPr algn="just"/>
            <a:r>
              <a:rPr lang="es-ES" sz="2400" b="1" dirty="0">
                <a:solidFill>
                  <a:schemeClr val="accent1">
                    <a:lumMod val="75000"/>
                  </a:schemeClr>
                </a:solidFill>
              </a:rPr>
              <a:t>Git 1.8.5.2</a:t>
            </a:r>
          </a:p>
          <a:p>
            <a:pPr algn="just"/>
            <a:r>
              <a:rPr lang="es-ES" sz="2400" dirty="0"/>
              <a:t>Git (pronunciado "</a:t>
            </a:r>
            <a:r>
              <a:rPr lang="es-ES" sz="2400" dirty="0" err="1"/>
              <a:t>guit</a:t>
            </a:r>
            <a:r>
              <a:rPr lang="es-ES" sz="2400" dirty="0"/>
              <a:t>") es un software </a:t>
            </a:r>
            <a:r>
              <a:rPr lang="es-ES" sz="2400" dirty="0" smtClean="0"/>
              <a:t>de control de versiones diseñado </a:t>
            </a:r>
            <a:r>
              <a:rPr lang="es-ES" sz="2400" dirty="0"/>
              <a:t>por </a:t>
            </a:r>
            <a:r>
              <a:rPr lang="es-ES" sz="2400" dirty="0" err="1" smtClean="0"/>
              <a:t>Linus</a:t>
            </a:r>
            <a:r>
              <a:rPr lang="es-ES" sz="2400" dirty="0" smtClean="0"/>
              <a:t> </a:t>
            </a:r>
            <a:r>
              <a:rPr lang="es-ES" sz="2400" dirty="0" err="1" smtClean="0"/>
              <a:t>Torvalds</a:t>
            </a:r>
            <a:r>
              <a:rPr lang="es-ES" sz="2400" dirty="0" smtClean="0"/>
              <a:t>, </a:t>
            </a:r>
            <a:r>
              <a:rPr lang="es-ES" sz="2400" dirty="0"/>
              <a:t>pensando en la eficiencia y la confiabilidad del mantenimiento de versiones de aplicaciones cuando éstas tienen un gran número de </a:t>
            </a:r>
            <a:r>
              <a:rPr lang="es-ES" sz="2400" dirty="0" smtClean="0"/>
              <a:t>archivos de código fuente.  Git </a:t>
            </a:r>
            <a:r>
              <a:rPr lang="es-ES" sz="2400" dirty="0"/>
              <a:t>se ha convertido </a:t>
            </a:r>
            <a:r>
              <a:rPr lang="es-ES" sz="2400" dirty="0" smtClean="0"/>
              <a:t>en </a:t>
            </a:r>
            <a:r>
              <a:rPr lang="es-ES" sz="2400" dirty="0"/>
              <a:t>un sistema de control de versiones con funcionalidad plena.</a:t>
            </a:r>
          </a:p>
        </p:txBody>
      </p:sp>
    </p:spTree>
    <p:extLst>
      <p:ext uri="{BB962C8B-B14F-4D97-AF65-F5344CB8AC3E}">
        <p14:creationId xmlns:p14="http://schemas.microsoft.com/office/powerpoint/2010/main" val="36957207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331640" y="903040"/>
            <a:ext cx="6696744" cy="4801314"/>
          </a:xfrm>
          <a:prstGeom prst="rect">
            <a:avLst/>
          </a:prstGeom>
        </p:spPr>
        <p:txBody>
          <a:bodyPr wrap="square">
            <a:spAutoFit/>
          </a:bodyPr>
          <a:lstStyle/>
          <a:p>
            <a:r>
              <a:rPr lang="es-ES" sz="2400" b="1" dirty="0">
                <a:solidFill>
                  <a:schemeClr val="accent1">
                    <a:lumMod val="75000"/>
                  </a:schemeClr>
                </a:solidFill>
              </a:rPr>
              <a:t>PyCharm 5 </a:t>
            </a:r>
          </a:p>
          <a:p>
            <a:pPr algn="just"/>
            <a:r>
              <a:rPr lang="es-ES" sz="2400" dirty="0"/>
              <a:t>PyCharm 5 trae una extraordinaria alineación de nuevos rasgos para la producción de Python, web y desarrollo científico que trabajan sin problemas juntos, para ofrecer una experiencia con un  único código</a:t>
            </a:r>
            <a:r>
              <a:rPr lang="es-ES" sz="2400" dirty="0" smtClean="0"/>
              <a:t>. </a:t>
            </a:r>
            <a:r>
              <a:rPr lang="es-ES" sz="2400" dirty="0"/>
              <a:t>Ahora PyCharm 5 soporta completamente a Python 3.5 con toda su nueva librería y rasgos</a:t>
            </a:r>
            <a:r>
              <a:rPr lang="es-ES" sz="2400" dirty="0" smtClean="0"/>
              <a:t>. </a:t>
            </a:r>
            <a:r>
              <a:rPr lang="es-ES" sz="2400" dirty="0"/>
              <a:t>En PyCharm 5 se ha añadido una opción para ajustar colores UI, mejorando la experiencia de la mezcla de colores.  También incorpora la mayoría de las nuevas funcionalidades del último WebStorm 11. </a:t>
            </a:r>
          </a:p>
          <a:p>
            <a:endParaRPr lang="es-ES" dirty="0"/>
          </a:p>
        </p:txBody>
      </p:sp>
    </p:spTree>
    <p:extLst>
      <p:ext uri="{BB962C8B-B14F-4D97-AF65-F5344CB8AC3E}">
        <p14:creationId xmlns:p14="http://schemas.microsoft.com/office/powerpoint/2010/main" val="3689557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331640" y="1052736"/>
            <a:ext cx="6120680" cy="4062651"/>
          </a:xfrm>
          <a:prstGeom prst="rect">
            <a:avLst/>
          </a:prstGeom>
        </p:spPr>
        <p:txBody>
          <a:bodyPr wrap="square">
            <a:spAutoFit/>
          </a:bodyPr>
          <a:lstStyle/>
          <a:p>
            <a:r>
              <a:rPr lang="es-ES" sz="2400" b="1" dirty="0">
                <a:solidFill>
                  <a:schemeClr val="accent1">
                    <a:lumMod val="75000"/>
                  </a:schemeClr>
                </a:solidFill>
              </a:rPr>
              <a:t>Psycopg2</a:t>
            </a:r>
          </a:p>
          <a:p>
            <a:pPr algn="just"/>
            <a:r>
              <a:rPr lang="es-ES" sz="2400" dirty="0"/>
              <a:t>Psycopg es el más popular adaptador de PostgreSQL para el lenguaje de programación Python. Varias extensiones permiten el acceso a muchos rasgos ofrecidos por PostgreSQL</a:t>
            </a:r>
            <a:r>
              <a:rPr lang="es-ES" sz="2400" dirty="0" smtClean="0"/>
              <a:t>. </a:t>
            </a:r>
            <a:r>
              <a:rPr lang="es-ES" sz="2400" dirty="0"/>
              <a:t>. Este producto esta liberado bajo los términos de licencia </a:t>
            </a:r>
            <a:r>
              <a:rPr lang="es-ES" sz="2400" dirty="0" smtClean="0"/>
              <a:t>GNU </a:t>
            </a:r>
            <a:r>
              <a:rPr lang="es-ES" sz="2400" dirty="0" err="1" smtClean="0"/>
              <a:t>Lesser</a:t>
            </a:r>
            <a:r>
              <a:rPr lang="es-ES" sz="2400" dirty="0" smtClean="0"/>
              <a:t> General </a:t>
            </a:r>
            <a:r>
              <a:rPr lang="es-ES" sz="2400" dirty="0" err="1" smtClean="0"/>
              <a:t>Public</a:t>
            </a:r>
            <a:r>
              <a:rPr lang="es-ES" sz="2400" dirty="0" smtClean="0"/>
              <a:t>, </a:t>
            </a:r>
            <a:r>
              <a:rPr lang="es-ES" sz="2400" dirty="0"/>
              <a:t>permitiendo usar de ambos las propiedades de los softwares.</a:t>
            </a:r>
          </a:p>
          <a:p>
            <a:endParaRPr lang="es-ES" dirty="0"/>
          </a:p>
        </p:txBody>
      </p:sp>
    </p:spTree>
    <p:extLst>
      <p:ext uri="{BB962C8B-B14F-4D97-AF65-F5344CB8AC3E}">
        <p14:creationId xmlns:p14="http://schemas.microsoft.com/office/powerpoint/2010/main" val="22890905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547664" y="548680"/>
            <a:ext cx="5400600" cy="4893647"/>
          </a:xfrm>
          <a:prstGeom prst="rect">
            <a:avLst/>
          </a:prstGeom>
        </p:spPr>
        <p:txBody>
          <a:bodyPr wrap="square">
            <a:spAutoFit/>
          </a:bodyPr>
          <a:lstStyle/>
          <a:p>
            <a:pPr algn="just"/>
            <a:r>
              <a:rPr lang="es-ES" sz="2400" b="1" dirty="0">
                <a:solidFill>
                  <a:schemeClr val="accent1">
                    <a:lumMod val="75000"/>
                  </a:schemeClr>
                </a:solidFill>
              </a:rPr>
              <a:t>Xampp 5.6.3.0</a:t>
            </a:r>
          </a:p>
          <a:p>
            <a:pPr algn="just"/>
            <a:r>
              <a:rPr lang="es-ES" sz="2400" dirty="0"/>
              <a:t>XAMPP es un </a:t>
            </a:r>
            <a:r>
              <a:rPr lang="es-ES" sz="2400" dirty="0" smtClean="0"/>
              <a:t>servidor </a:t>
            </a:r>
            <a:r>
              <a:rPr lang="es-ES" sz="2400" dirty="0"/>
              <a:t>independiente de </a:t>
            </a:r>
            <a:r>
              <a:rPr lang="es-ES" sz="2400" dirty="0" smtClean="0"/>
              <a:t>plataforma, software libre, </a:t>
            </a:r>
            <a:r>
              <a:rPr lang="es-ES" sz="2400" dirty="0"/>
              <a:t>que consiste principalmente en el sistema de gestión de bases de datos </a:t>
            </a:r>
            <a:r>
              <a:rPr lang="es-ES" sz="2400" dirty="0" smtClean="0"/>
              <a:t>MySQL, </a:t>
            </a:r>
            <a:r>
              <a:rPr lang="es-ES" sz="2400" dirty="0"/>
              <a:t>el servidor web </a:t>
            </a:r>
            <a:r>
              <a:rPr lang="es-ES" sz="2400" dirty="0" smtClean="0"/>
              <a:t>Apache y </a:t>
            </a:r>
            <a:r>
              <a:rPr lang="es-ES" sz="2400" dirty="0"/>
              <a:t>los intérpretes para lenguajes de script: </a:t>
            </a:r>
            <a:r>
              <a:rPr lang="es-ES" sz="2400" dirty="0" smtClean="0"/>
              <a:t>PHP y Perl. </a:t>
            </a:r>
            <a:r>
              <a:rPr lang="es-ES" sz="2400" dirty="0"/>
              <a:t>El nombre proviene del acrónimo de X (para cualquiera de los diferentes sistemas operativos), Apache, MySQL, PHP, Perl. XAMPP tiene más de 10 años – hay una gran comunidad alrededor del proyecto. </a:t>
            </a:r>
          </a:p>
        </p:txBody>
      </p:sp>
    </p:spTree>
    <p:extLst>
      <p:ext uri="{BB962C8B-B14F-4D97-AF65-F5344CB8AC3E}">
        <p14:creationId xmlns:p14="http://schemas.microsoft.com/office/powerpoint/2010/main" val="16913821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2195736" y="2420888"/>
            <a:ext cx="5004896" cy="584775"/>
          </a:xfrm>
          <a:prstGeom prst="rect">
            <a:avLst/>
          </a:prstGeom>
        </p:spPr>
        <p:txBody>
          <a:bodyPr wrap="none">
            <a:spAutoFit/>
          </a:bodyPr>
          <a:lstStyle/>
          <a:p>
            <a:r>
              <a:rPr lang="es-ES" sz="3200" b="1" dirty="0">
                <a:solidFill>
                  <a:schemeClr val="accent1">
                    <a:lumMod val="75000"/>
                  </a:schemeClr>
                </a:solidFill>
              </a:rPr>
              <a:t>Ingeniería de Software</a:t>
            </a:r>
            <a:endParaRPr lang="es-ES" b="1" dirty="0">
              <a:solidFill>
                <a:schemeClr val="accent1">
                  <a:lumMod val="75000"/>
                </a:schemeClr>
              </a:solidFill>
            </a:endParaRPr>
          </a:p>
        </p:txBody>
      </p:sp>
    </p:spTree>
    <p:extLst>
      <p:ext uri="{BB962C8B-B14F-4D97-AF65-F5344CB8AC3E}">
        <p14:creationId xmlns:p14="http://schemas.microsoft.com/office/powerpoint/2010/main" val="8639657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835696" y="1700808"/>
            <a:ext cx="5040560" cy="3046988"/>
          </a:xfrm>
          <a:prstGeom prst="rect">
            <a:avLst/>
          </a:prstGeom>
        </p:spPr>
        <p:txBody>
          <a:bodyPr wrap="square">
            <a:spAutoFit/>
          </a:bodyPr>
          <a:lstStyle/>
          <a:p>
            <a:pPr algn="just"/>
            <a:r>
              <a:rPr lang="es-ES" sz="2400" b="1" dirty="0">
                <a:solidFill>
                  <a:schemeClr val="accent1">
                    <a:lumMod val="75000"/>
                  </a:schemeClr>
                </a:solidFill>
              </a:rPr>
              <a:t>Requerimientos funcionales:</a:t>
            </a:r>
          </a:p>
          <a:p>
            <a:pPr algn="just"/>
            <a:r>
              <a:rPr lang="es-ES" sz="2400" dirty="0"/>
              <a:t>Un requisito funcional define el comportamiento interno del software: cálculos, detalles técnicos, manipulación de datos y otras funcionalidades específicas que muestran cómo los casos de uso serán llevados a la práctica.</a:t>
            </a:r>
          </a:p>
        </p:txBody>
      </p:sp>
    </p:spTree>
    <p:extLst>
      <p:ext uri="{BB962C8B-B14F-4D97-AF65-F5344CB8AC3E}">
        <p14:creationId xmlns:p14="http://schemas.microsoft.com/office/powerpoint/2010/main" val="26040116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691680" y="1412776"/>
            <a:ext cx="5958408" cy="3046988"/>
          </a:xfrm>
          <a:prstGeom prst="rect">
            <a:avLst/>
          </a:prstGeom>
        </p:spPr>
        <p:txBody>
          <a:bodyPr wrap="square">
            <a:spAutoFit/>
          </a:bodyPr>
          <a:lstStyle/>
          <a:p>
            <a:pPr marL="342900" lvl="0" indent="-342900" algn="just">
              <a:buFont typeface="+mj-lt"/>
              <a:buAutoNum type="arabicPeriod"/>
            </a:pPr>
            <a:r>
              <a:rPr lang="es-ES" sz="2400" dirty="0"/>
              <a:t>Permitir al usuario crear su cuenta.</a:t>
            </a:r>
          </a:p>
          <a:p>
            <a:pPr marL="342900" lvl="0" indent="-342900" algn="just">
              <a:buFont typeface="+mj-lt"/>
              <a:buAutoNum type="arabicPeriod"/>
            </a:pPr>
            <a:r>
              <a:rPr lang="es-ES" sz="2400" dirty="0"/>
              <a:t>Permitir al usuario subir imágenes.</a:t>
            </a:r>
          </a:p>
          <a:p>
            <a:pPr marL="342900" lvl="0" indent="-342900" algn="just">
              <a:buFont typeface="+mj-lt"/>
              <a:buAutoNum type="arabicPeriod"/>
            </a:pPr>
            <a:r>
              <a:rPr lang="es-ES" sz="2400" dirty="0"/>
              <a:t>Permitir al usuario chatear con otros usuarios.</a:t>
            </a:r>
          </a:p>
          <a:p>
            <a:pPr marL="342900" lvl="0" indent="-342900" algn="just">
              <a:buFont typeface="+mj-lt"/>
              <a:buAutoNum type="arabicPeriod"/>
            </a:pPr>
            <a:r>
              <a:rPr lang="es-ES" sz="2400" dirty="0"/>
              <a:t>Permitir al usuario la visualización de su cuenta y otras cuentas.</a:t>
            </a:r>
          </a:p>
          <a:p>
            <a:pPr marL="342900" lvl="0" indent="-342900" algn="just">
              <a:buFont typeface="+mj-lt"/>
              <a:buAutoNum type="arabicPeriod"/>
            </a:pPr>
            <a:r>
              <a:rPr lang="es-ES" sz="2400" dirty="0"/>
              <a:t>Permitir al usuario comentar en otras cuentas y en la suya.</a:t>
            </a:r>
          </a:p>
        </p:txBody>
      </p:sp>
    </p:spTree>
    <p:extLst>
      <p:ext uri="{BB962C8B-B14F-4D97-AF65-F5344CB8AC3E}">
        <p14:creationId xmlns:p14="http://schemas.microsoft.com/office/powerpoint/2010/main" val="35776462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2123728" y="1412776"/>
            <a:ext cx="4572000" cy="3416320"/>
          </a:xfrm>
          <a:prstGeom prst="rect">
            <a:avLst/>
          </a:prstGeom>
        </p:spPr>
        <p:txBody>
          <a:bodyPr>
            <a:spAutoFit/>
          </a:bodyPr>
          <a:lstStyle/>
          <a:p>
            <a:pPr algn="just"/>
            <a:r>
              <a:rPr lang="es-ES" sz="2400" b="1" dirty="0">
                <a:solidFill>
                  <a:schemeClr val="accent1">
                    <a:lumMod val="75000"/>
                  </a:schemeClr>
                </a:solidFill>
              </a:rPr>
              <a:t>Casos de uso</a:t>
            </a:r>
          </a:p>
          <a:p>
            <a:pPr algn="just"/>
            <a:r>
              <a:rPr lang="es-ES" sz="2400" dirty="0"/>
              <a:t>Un caso de uso es una descripción de los pasos o las actividades que deberán realizarse para llevar a cabo algún proceso. Los personajes o entidades que participarán en un caso de uso se denominan </a:t>
            </a:r>
            <a:r>
              <a:rPr lang="es-ES" sz="2400" dirty="0" smtClean="0"/>
              <a:t>actores:</a:t>
            </a:r>
            <a:endParaRPr lang="es-ES" sz="2400" dirty="0"/>
          </a:p>
        </p:txBody>
      </p:sp>
    </p:spTree>
    <p:extLst>
      <p:ext uri="{BB962C8B-B14F-4D97-AF65-F5344CB8AC3E}">
        <p14:creationId xmlns:p14="http://schemas.microsoft.com/office/powerpoint/2010/main" val="3579721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979712" y="1041782"/>
            <a:ext cx="4572000" cy="3785652"/>
          </a:xfrm>
          <a:prstGeom prst="rect">
            <a:avLst/>
          </a:prstGeom>
        </p:spPr>
        <p:txBody>
          <a:bodyPr>
            <a:spAutoFit/>
          </a:bodyPr>
          <a:lstStyle/>
          <a:p>
            <a:pPr algn="just"/>
            <a:r>
              <a:rPr lang="es-ES" sz="2400" dirty="0"/>
              <a:t>El </a:t>
            </a:r>
            <a:r>
              <a:rPr lang="es-ES" sz="2400" dirty="0" err="1" smtClean="0"/>
              <a:t>orígen</a:t>
            </a:r>
            <a:r>
              <a:rPr lang="es-ES" sz="2400" dirty="0" smtClean="0"/>
              <a:t> </a:t>
            </a:r>
            <a:r>
              <a:rPr lang="es-ES" sz="2400" dirty="0"/>
              <a:t>de las redes sociales se remonta, al menos, a 1995, cuando Randy </a:t>
            </a:r>
            <a:r>
              <a:rPr lang="es-ES" sz="2400" dirty="0" err="1"/>
              <a:t>Conrads</a:t>
            </a:r>
            <a:r>
              <a:rPr lang="es-ES" sz="2400" dirty="0"/>
              <a:t> crea el sitio web classmates.com. Con esta red social se pretende que la gente pueda recuperar o mantener el contacto con antiguos compañeros del colegio, instituto, universidad, etcétera.</a:t>
            </a:r>
          </a:p>
        </p:txBody>
      </p:sp>
    </p:spTree>
    <p:extLst>
      <p:ext uri="{BB962C8B-B14F-4D97-AF65-F5344CB8AC3E}">
        <p14:creationId xmlns:p14="http://schemas.microsoft.com/office/powerpoint/2010/main" val="11886280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1 Imagen" descr="E:\Estudio\Universidad\3er año\Programación Web\proyecto de curso\Diagrama de Casos de Uso1.jpg"/>
          <p:cNvPicPr/>
          <p:nvPr/>
        </p:nvPicPr>
        <p:blipFill>
          <a:blip r:embed="rId2">
            <a:extLst>
              <a:ext uri="{28A0092B-C50C-407E-A947-70E740481C1C}">
                <a14:useLocalDpi xmlns:a14="http://schemas.microsoft.com/office/drawing/2010/main" val="0"/>
              </a:ext>
            </a:extLst>
          </a:blip>
          <a:srcRect/>
          <a:stretch>
            <a:fillRect/>
          </a:stretch>
        </p:blipFill>
        <p:spPr bwMode="auto">
          <a:xfrm>
            <a:off x="1835696" y="548680"/>
            <a:ext cx="5328592" cy="5472608"/>
          </a:xfrm>
          <a:prstGeom prst="rect">
            <a:avLst/>
          </a:prstGeom>
          <a:noFill/>
          <a:ln>
            <a:noFill/>
          </a:ln>
        </p:spPr>
      </p:pic>
    </p:spTree>
    <p:extLst>
      <p:ext uri="{BB962C8B-B14F-4D97-AF65-F5344CB8AC3E}">
        <p14:creationId xmlns:p14="http://schemas.microsoft.com/office/powerpoint/2010/main" val="40803040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3707904" y="908720"/>
            <a:ext cx="888385" cy="461665"/>
          </a:xfrm>
          <a:prstGeom prst="rect">
            <a:avLst/>
          </a:prstGeom>
        </p:spPr>
        <p:txBody>
          <a:bodyPr wrap="none">
            <a:spAutoFit/>
          </a:bodyPr>
          <a:lstStyle/>
          <a:p>
            <a:r>
              <a:rPr lang="es-ES" sz="2400" dirty="0">
                <a:solidFill>
                  <a:schemeClr val="accent1">
                    <a:lumMod val="75000"/>
                  </a:schemeClr>
                </a:solidFill>
              </a:rPr>
              <a:t>UML</a:t>
            </a:r>
          </a:p>
        </p:txBody>
      </p:sp>
    </p:spTree>
    <p:extLst>
      <p:ext uri="{BB962C8B-B14F-4D97-AF65-F5344CB8AC3E}">
        <p14:creationId xmlns:p14="http://schemas.microsoft.com/office/powerpoint/2010/main" val="19220327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2051720" y="1412776"/>
            <a:ext cx="4824536" cy="2585323"/>
          </a:xfrm>
          <a:prstGeom prst="rect">
            <a:avLst/>
          </a:prstGeom>
        </p:spPr>
        <p:txBody>
          <a:bodyPr wrap="square">
            <a:spAutoFit/>
          </a:bodyPr>
          <a:lstStyle/>
          <a:p>
            <a:r>
              <a:rPr lang="es-ES" sz="2400" b="1" i="1" dirty="0">
                <a:solidFill>
                  <a:schemeClr val="accent1">
                    <a:lumMod val="75000"/>
                  </a:schemeClr>
                </a:solidFill>
              </a:rPr>
              <a:t>Definición del estándar de código e interfaces</a:t>
            </a:r>
            <a:r>
              <a:rPr lang="es-ES" sz="2400" b="1" i="1" dirty="0" smtClean="0">
                <a:solidFill>
                  <a:schemeClr val="accent1">
                    <a:lumMod val="75000"/>
                  </a:schemeClr>
                </a:solidFill>
              </a:rPr>
              <a:t>:</a:t>
            </a:r>
          </a:p>
          <a:p>
            <a:endParaRPr lang="es-ES" sz="2400" b="1" i="1" dirty="0">
              <a:solidFill>
                <a:schemeClr val="accent1">
                  <a:lumMod val="75000"/>
                </a:schemeClr>
              </a:solidFill>
            </a:endParaRPr>
          </a:p>
          <a:p>
            <a:pPr marL="342900" indent="-342900">
              <a:buFont typeface="Arial" pitchFamily="34" charset="0"/>
              <a:buChar char="•"/>
            </a:pPr>
            <a:r>
              <a:rPr lang="es-ES" sz="2400" dirty="0" smtClean="0"/>
              <a:t>Estándar </a:t>
            </a:r>
            <a:r>
              <a:rPr lang="es-ES" sz="2400" dirty="0"/>
              <a:t>de </a:t>
            </a:r>
            <a:r>
              <a:rPr lang="es-ES" sz="2400" dirty="0" smtClean="0"/>
              <a:t>Código.</a:t>
            </a:r>
          </a:p>
          <a:p>
            <a:endParaRPr lang="es-ES" sz="2400" dirty="0"/>
          </a:p>
          <a:p>
            <a:pPr marL="342900" indent="-342900">
              <a:buFont typeface="Arial" pitchFamily="34" charset="0"/>
              <a:buChar char="•"/>
            </a:pPr>
            <a:r>
              <a:rPr lang="es-ES" sz="2400" dirty="0"/>
              <a:t>Estándar de </a:t>
            </a:r>
            <a:r>
              <a:rPr lang="es-ES" sz="2400" dirty="0" smtClean="0"/>
              <a:t>Interfaces</a:t>
            </a:r>
            <a:r>
              <a:rPr lang="es-ES" sz="2400" dirty="0"/>
              <a:t>.</a:t>
            </a:r>
          </a:p>
          <a:p>
            <a:endParaRPr lang="es-ES" dirty="0"/>
          </a:p>
        </p:txBody>
      </p:sp>
    </p:spTree>
    <p:extLst>
      <p:ext uri="{BB962C8B-B14F-4D97-AF65-F5344CB8AC3E}">
        <p14:creationId xmlns:p14="http://schemas.microsoft.com/office/powerpoint/2010/main" val="32778804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835696" y="1556792"/>
            <a:ext cx="5022304" cy="3046988"/>
          </a:xfrm>
          <a:prstGeom prst="rect">
            <a:avLst/>
          </a:prstGeom>
        </p:spPr>
        <p:txBody>
          <a:bodyPr wrap="square">
            <a:spAutoFit/>
          </a:bodyPr>
          <a:lstStyle/>
          <a:p>
            <a:pPr algn="just"/>
            <a:r>
              <a:rPr lang="es-ES" sz="2400" b="1" dirty="0">
                <a:solidFill>
                  <a:schemeClr val="accent1">
                    <a:lumMod val="75000"/>
                  </a:schemeClr>
                </a:solidFill>
              </a:rPr>
              <a:t>Aseguramiento de la calidad</a:t>
            </a:r>
          </a:p>
          <a:p>
            <a:pPr algn="just"/>
            <a:r>
              <a:rPr lang="es-ES" sz="2400" dirty="0"/>
              <a:t>El aseguramiento de la calidad, se puede definir como el esfuerzo total para plantear, organizar, dirigir y controlar la calidad en un sistema de producción con el objetivo de dar al cliente productos con la calidad adecuada.</a:t>
            </a:r>
          </a:p>
        </p:txBody>
      </p:sp>
    </p:spTree>
    <p:extLst>
      <p:ext uri="{BB962C8B-B14F-4D97-AF65-F5344CB8AC3E}">
        <p14:creationId xmlns:p14="http://schemas.microsoft.com/office/powerpoint/2010/main" val="7802326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2280320" y="1124744"/>
            <a:ext cx="4572000" cy="3785652"/>
          </a:xfrm>
          <a:prstGeom prst="rect">
            <a:avLst/>
          </a:prstGeom>
        </p:spPr>
        <p:txBody>
          <a:bodyPr>
            <a:spAutoFit/>
          </a:bodyPr>
          <a:lstStyle/>
          <a:p>
            <a:pPr algn="just"/>
            <a:r>
              <a:rPr lang="es-ES" sz="2400" b="1" dirty="0">
                <a:solidFill>
                  <a:schemeClr val="accent1">
                    <a:lumMod val="75000"/>
                  </a:schemeClr>
                </a:solidFill>
              </a:rPr>
              <a:t>Conclusiones</a:t>
            </a:r>
          </a:p>
          <a:p>
            <a:pPr algn="just"/>
            <a:r>
              <a:rPr lang="es-ES" sz="2400" dirty="0"/>
              <a:t>Producto al desarrollo y diseño del código y la programación web del proyecto creamos una red social, dando cumplimiento a la problemática antes propuesto. Con todo esto se brinda la posibilidad de interactuar entre usuarios, subir imágenes, postear ideas. </a:t>
            </a:r>
          </a:p>
        </p:txBody>
      </p:sp>
    </p:spTree>
    <p:extLst>
      <p:ext uri="{BB962C8B-B14F-4D97-AF65-F5344CB8AC3E}">
        <p14:creationId xmlns:p14="http://schemas.microsoft.com/office/powerpoint/2010/main" val="39879378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835696" y="1052736"/>
            <a:ext cx="5976664" cy="4154984"/>
          </a:xfrm>
          <a:prstGeom prst="rect">
            <a:avLst/>
          </a:prstGeom>
        </p:spPr>
        <p:txBody>
          <a:bodyPr wrap="square">
            <a:spAutoFit/>
          </a:bodyPr>
          <a:lstStyle/>
          <a:p>
            <a:pPr algn="just"/>
            <a:r>
              <a:rPr lang="es-ES" sz="2400" b="1" dirty="0">
                <a:solidFill>
                  <a:schemeClr val="accent1">
                    <a:lumMod val="75000"/>
                  </a:schemeClr>
                </a:solidFill>
              </a:rPr>
              <a:t>Recomendaciones</a:t>
            </a:r>
          </a:p>
          <a:p>
            <a:pPr algn="just"/>
            <a:r>
              <a:rPr lang="es-ES" sz="2400" dirty="0"/>
              <a:t>A partir de los resultados obtenidos y las experiencias adquiridas durante el desarrollo del presente trabajo, se recomienda:</a:t>
            </a:r>
          </a:p>
          <a:p>
            <a:pPr lvl="0" algn="just"/>
            <a:r>
              <a:rPr lang="es-ES" sz="2400" dirty="0" smtClean="0"/>
              <a:t>1.Continuar </a:t>
            </a:r>
            <a:r>
              <a:rPr lang="es-ES" sz="2400" dirty="0"/>
              <a:t>perfeccionando el software de acuerdo a las expectativas de los usuarios, como por ejemplo en su diseño y funcionalidad.</a:t>
            </a:r>
          </a:p>
          <a:p>
            <a:pPr lvl="0" algn="just"/>
            <a:r>
              <a:rPr lang="es-ES" sz="2400" dirty="0" smtClean="0"/>
              <a:t>2.Perfeccionar </a:t>
            </a:r>
            <a:r>
              <a:rPr lang="es-ES" sz="2400" dirty="0"/>
              <a:t>el software para permitir la conexión entre universidades del país.</a:t>
            </a:r>
          </a:p>
        </p:txBody>
      </p:sp>
    </p:spTree>
    <p:extLst>
      <p:ext uri="{BB962C8B-B14F-4D97-AF65-F5344CB8AC3E}">
        <p14:creationId xmlns:p14="http://schemas.microsoft.com/office/powerpoint/2010/main" val="853265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2278089" y="1340768"/>
            <a:ext cx="4572000" cy="3416320"/>
          </a:xfrm>
          <a:prstGeom prst="rect">
            <a:avLst/>
          </a:prstGeom>
        </p:spPr>
        <p:txBody>
          <a:bodyPr>
            <a:spAutoFit/>
          </a:bodyPr>
          <a:lstStyle/>
          <a:p>
            <a:pPr algn="just"/>
            <a:r>
              <a:rPr lang="es-ES" sz="2400" dirty="0"/>
              <a:t>Dada la necesidad de una forma de comunicación entre los estudiantes de la universidad Oscar Lucero Moya de Holguín, para nuestro proyecto final de la asignatura Programación Web se decidió  dar solución a la problemática con la creación de una red social universitaria. </a:t>
            </a:r>
          </a:p>
        </p:txBody>
      </p:sp>
    </p:spTree>
    <p:extLst>
      <p:ext uri="{BB962C8B-B14F-4D97-AF65-F5344CB8AC3E}">
        <p14:creationId xmlns:p14="http://schemas.microsoft.com/office/powerpoint/2010/main" val="1018699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691680" y="1615412"/>
            <a:ext cx="5598368" cy="1569660"/>
          </a:xfrm>
          <a:prstGeom prst="rect">
            <a:avLst/>
          </a:prstGeom>
        </p:spPr>
        <p:txBody>
          <a:bodyPr wrap="square">
            <a:spAutoFit/>
          </a:bodyPr>
          <a:lstStyle/>
          <a:p>
            <a:pPr algn="just"/>
            <a:r>
              <a:rPr lang="es-ES" sz="2400" i="1" dirty="0" err="1"/>
              <a:t>The</a:t>
            </a:r>
            <a:r>
              <a:rPr lang="es-ES" sz="2400" i="1" dirty="0"/>
              <a:t> Wall</a:t>
            </a:r>
            <a:r>
              <a:rPr lang="es-ES" sz="2400" dirty="0"/>
              <a:t> es un proyecto universitario dirigido a la población joven principalmente, aunque también puede ser utilizada por personas mayores</a:t>
            </a:r>
          </a:p>
        </p:txBody>
      </p:sp>
    </p:spTree>
    <p:extLst>
      <p:ext uri="{BB962C8B-B14F-4D97-AF65-F5344CB8AC3E}">
        <p14:creationId xmlns:p14="http://schemas.microsoft.com/office/powerpoint/2010/main" val="3754096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691680" y="908720"/>
            <a:ext cx="5832648" cy="4524315"/>
          </a:xfrm>
          <a:prstGeom prst="rect">
            <a:avLst/>
          </a:prstGeom>
        </p:spPr>
        <p:txBody>
          <a:bodyPr wrap="square">
            <a:spAutoFit/>
          </a:bodyPr>
          <a:lstStyle/>
          <a:p>
            <a:pPr algn="just"/>
            <a:r>
              <a:rPr lang="es-ES" sz="2400" dirty="0"/>
              <a:t>Este proyecto es una red social que no es más que </a:t>
            </a:r>
            <a:r>
              <a:rPr lang="es-ES" sz="2400" dirty="0" smtClean="0"/>
              <a:t>una estructura social compuesta </a:t>
            </a:r>
            <a:r>
              <a:rPr lang="es-ES" sz="2400" dirty="0"/>
              <a:t>por un conjunto de actores (tales como individuos u organizaciones) que están relacionados de acuerdo a algún criterio (relación profesional, amistad, parentesco, etc.). Normalmente se representan simbolizando los actores como nodos y las relaciones como líneas que los unen. El tipo de conexión representable en una red social es una </a:t>
            </a:r>
            <a:r>
              <a:rPr lang="es-ES" sz="2400" dirty="0" smtClean="0"/>
              <a:t>relación </a:t>
            </a:r>
            <a:r>
              <a:rPr lang="es-ES" sz="2400" dirty="0" err="1" smtClean="0"/>
              <a:t>diática</a:t>
            </a:r>
            <a:r>
              <a:rPr lang="es-ES" sz="2400" dirty="0" smtClean="0"/>
              <a:t> o lazo interpersonal. </a:t>
            </a:r>
            <a:endParaRPr lang="es-ES" sz="2400" dirty="0"/>
          </a:p>
        </p:txBody>
      </p:sp>
    </p:spTree>
    <p:extLst>
      <p:ext uri="{BB962C8B-B14F-4D97-AF65-F5344CB8AC3E}">
        <p14:creationId xmlns:p14="http://schemas.microsoft.com/office/powerpoint/2010/main" val="793758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691680" y="980728"/>
            <a:ext cx="5256584" cy="4524315"/>
          </a:xfrm>
          <a:prstGeom prst="rect">
            <a:avLst/>
          </a:prstGeom>
        </p:spPr>
        <p:txBody>
          <a:bodyPr wrap="square">
            <a:spAutoFit/>
          </a:bodyPr>
          <a:lstStyle/>
          <a:p>
            <a:pPr algn="just"/>
            <a:r>
              <a:rPr lang="es-ES" sz="2400" dirty="0"/>
              <a:t>Las investigaciones han mostrado que las redes sociales constituyen representaciones útiles en muchos niveles, desde las relaciones de parentesco hasta las relaciones de organizaciones a nivel estatal (se habla en este caso </a:t>
            </a:r>
            <a:r>
              <a:rPr lang="es-ES" sz="2400" dirty="0" smtClean="0"/>
              <a:t>de redes políticas), </a:t>
            </a:r>
            <a:r>
              <a:rPr lang="es-ES" sz="2400" dirty="0"/>
              <a:t>desempeñando un papel crítico en la determinación de la agenda política y el grado en el cual los individuos o las organizaciones alcanzan sus objetivos o reciben influencias. </a:t>
            </a:r>
            <a:endParaRPr lang="es-ES" dirty="0"/>
          </a:p>
        </p:txBody>
      </p:sp>
    </p:spTree>
    <p:extLst>
      <p:ext uri="{BB962C8B-B14F-4D97-AF65-F5344CB8AC3E}">
        <p14:creationId xmlns:p14="http://schemas.microsoft.com/office/powerpoint/2010/main" val="3784459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547664" y="404664"/>
            <a:ext cx="5976664" cy="5632311"/>
          </a:xfrm>
          <a:prstGeom prst="rect">
            <a:avLst/>
          </a:prstGeom>
        </p:spPr>
        <p:txBody>
          <a:bodyPr wrap="square">
            <a:spAutoFit/>
          </a:bodyPr>
          <a:lstStyle/>
          <a:p>
            <a:pPr algn="just"/>
            <a:r>
              <a:rPr lang="es-ES" sz="2400" i="1" dirty="0" err="1"/>
              <a:t>The</a:t>
            </a:r>
            <a:r>
              <a:rPr lang="es-ES" sz="2400" i="1" dirty="0"/>
              <a:t> Wall</a:t>
            </a:r>
            <a:r>
              <a:rPr lang="es-ES" sz="2400" dirty="0"/>
              <a:t> se utilizará con el propósito de compartir o discernir de temas, ya sean sociales, culturales, políticos o referidos a las diversas asignaturas de las carreras. El concepto surge con la idea de postear opiniones sin ser cuestionadas , las personas pueden unirse a grupos en los que interactuará con otros y expondrán sus criterios, o simplemente puede publicar su opinión en su página y dejar que otros comenten, esta red social también  permite compartir imágenes, chatear, conectar con amigos, familiares, compañeros de clase o de trabajo y nuevas amistades </a:t>
            </a:r>
            <a:r>
              <a:rPr lang="es-ES" sz="2400" dirty="0" smtClean="0"/>
              <a:t>.</a:t>
            </a:r>
            <a:endParaRPr lang="es-ES" dirty="0"/>
          </a:p>
        </p:txBody>
      </p:sp>
    </p:spTree>
    <p:extLst>
      <p:ext uri="{BB962C8B-B14F-4D97-AF65-F5344CB8AC3E}">
        <p14:creationId xmlns:p14="http://schemas.microsoft.com/office/powerpoint/2010/main" val="2480403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p:cNvSpPr>
          <p:nvPr/>
        </p:nvSpPr>
        <p:spPr>
          <a:xfrm>
            <a:off x="2411760" y="2575857"/>
            <a:ext cx="4318248" cy="360040"/>
          </a:xfrm>
          <a:prstGeom prst="rect">
            <a:avLst/>
          </a:prstGeom>
        </p:spPr>
        <p:txBody>
          <a:bodyPr/>
          <a:lstStyle>
            <a:lvl1pPr algn="ctr" rtl="0" eaLnBrk="1" latinLnBrk="0" hangingPunct="1">
              <a:spcBef>
                <a:spcPct val="0"/>
              </a:spcBef>
              <a:buNone/>
              <a:defRPr kumimoji="0" sz="3300" kern="1200">
                <a:solidFill>
                  <a:schemeClr val="accent3">
                    <a:shade val="75000"/>
                  </a:schemeClr>
                </a:solidFill>
                <a:latin typeface="+mj-lt"/>
                <a:ea typeface="+mj-ea"/>
                <a:cs typeface="+mj-cs"/>
              </a:defRPr>
            </a:lvl1pPr>
          </a:lstStyle>
          <a:p>
            <a:r>
              <a:rPr lang="es-ES" sz="3200" b="1" dirty="0" smtClean="0">
                <a:solidFill>
                  <a:schemeClr val="accent1">
                    <a:lumMod val="75000"/>
                  </a:schemeClr>
                </a:solidFill>
              </a:rPr>
              <a:t>Tecnologías</a:t>
            </a:r>
            <a:endParaRPr lang="es-ES" b="1" dirty="0">
              <a:solidFill>
                <a:schemeClr val="accent1">
                  <a:lumMod val="75000"/>
                </a:schemeClr>
              </a:solidFill>
            </a:endParaRPr>
          </a:p>
        </p:txBody>
      </p:sp>
    </p:spTree>
    <p:extLst>
      <p:ext uri="{BB962C8B-B14F-4D97-AF65-F5344CB8AC3E}">
        <p14:creationId xmlns:p14="http://schemas.microsoft.com/office/powerpoint/2010/main" val="946856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971600" y="692696"/>
            <a:ext cx="6768752" cy="2677656"/>
          </a:xfrm>
          <a:prstGeom prst="rect">
            <a:avLst/>
          </a:prstGeom>
        </p:spPr>
        <p:txBody>
          <a:bodyPr wrap="square">
            <a:spAutoFit/>
          </a:bodyPr>
          <a:lstStyle/>
          <a:p>
            <a:pPr algn="just"/>
            <a:r>
              <a:rPr lang="es-ES" sz="2400" b="1" dirty="0">
                <a:solidFill>
                  <a:schemeClr val="accent1">
                    <a:lumMod val="75000"/>
                  </a:schemeClr>
                </a:solidFill>
              </a:rPr>
              <a:t>Bootstrap 3</a:t>
            </a:r>
          </a:p>
          <a:p>
            <a:pPr algn="just"/>
            <a:r>
              <a:rPr lang="es-ES" sz="2400" dirty="0"/>
              <a:t>Bootstrap 2 incluía algunas utilidades para hacer que las páginas se adaptaran a los dispositivos móviles. Bootstrap 3 se ha creado desde cero pensando en los móviles. Así que en vez de incluir algunos estilos opcionales para móviles, todo eso ya está incluido en el propio Bootstrap.</a:t>
            </a:r>
          </a:p>
        </p:txBody>
      </p:sp>
      <p:sp>
        <p:nvSpPr>
          <p:cNvPr id="3" name="2 Rectángulo"/>
          <p:cNvSpPr/>
          <p:nvPr/>
        </p:nvSpPr>
        <p:spPr>
          <a:xfrm>
            <a:off x="971600" y="3645024"/>
            <a:ext cx="6768752" cy="2677656"/>
          </a:xfrm>
          <a:prstGeom prst="rect">
            <a:avLst/>
          </a:prstGeom>
        </p:spPr>
        <p:txBody>
          <a:bodyPr wrap="square">
            <a:spAutoFit/>
          </a:bodyPr>
          <a:lstStyle/>
          <a:p>
            <a:pPr algn="just"/>
            <a:r>
              <a:rPr lang="es-ES" sz="2400" dirty="0"/>
              <a:t>Bootstrap 3 te permite agrupar varios botones relacionados entre sí para mostrarlos en una única línea. Opcionalmente puedes utilizar el plugin de JavaScript para hacer que los botones se comporten como </a:t>
            </a:r>
            <a:r>
              <a:rPr lang="es-ES" sz="2400" i="1" dirty="0" err="1"/>
              <a:t>radiobuttons</a:t>
            </a:r>
            <a:r>
              <a:rPr lang="es-ES" sz="2400" dirty="0"/>
              <a:t> o como </a:t>
            </a:r>
            <a:r>
              <a:rPr lang="es-ES" sz="2400" i="1" dirty="0" err="1"/>
              <a:t>checkboxes</a:t>
            </a:r>
            <a:r>
              <a:rPr lang="es-ES" sz="2400" dirty="0" smtClean="0"/>
              <a:t>.</a:t>
            </a:r>
          </a:p>
          <a:p>
            <a:pPr algn="just"/>
            <a:endParaRPr lang="es-ES" sz="2400" dirty="0"/>
          </a:p>
        </p:txBody>
      </p:sp>
    </p:spTree>
    <p:extLst>
      <p:ext uri="{BB962C8B-B14F-4D97-AF65-F5344CB8AC3E}">
        <p14:creationId xmlns:p14="http://schemas.microsoft.com/office/powerpoint/2010/main" val="389765917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l">
  <a:themeElements>
    <a:clrScheme name="Personalizado 1">
      <a:dk1>
        <a:sysClr val="windowText" lastClr="000000"/>
      </a:dk1>
      <a:lt1>
        <a:sysClr val="window" lastClr="FFFFFF"/>
      </a:lt1>
      <a:dk2>
        <a:srgbClr val="1F497D"/>
      </a:dk2>
      <a:lt2>
        <a:srgbClr val="EEECE1"/>
      </a:lt2>
      <a:accent1>
        <a:srgbClr val="4F81BD"/>
      </a:accent1>
      <a:accent2>
        <a:srgbClr val="C0504D"/>
      </a:accent2>
      <a:accent3>
        <a:srgbClr val="00B050"/>
      </a:accent3>
      <a:accent4>
        <a:srgbClr val="8064A2"/>
      </a:accent4>
      <a:accent5>
        <a:srgbClr val="4BACC6"/>
      </a:accent5>
      <a:accent6>
        <a:srgbClr val="F79646"/>
      </a:accent6>
      <a:hlink>
        <a:srgbClr val="0000FF"/>
      </a:hlink>
      <a:folHlink>
        <a:srgbClr val="800080"/>
      </a:folHlink>
    </a:clrScheme>
    <a:fontScheme name="Civil">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l">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178</TotalTime>
  <Words>1180</Words>
  <Application>Microsoft Office PowerPoint</Application>
  <PresentationFormat>Presentación en pantalla (4:3)</PresentationFormat>
  <Paragraphs>49</Paragraphs>
  <Slides>25</Slides>
  <Notes>0</Notes>
  <HiddenSlides>0</HiddenSlides>
  <MMClips>0</MMClips>
  <ScaleCrop>false</ScaleCrop>
  <HeadingPairs>
    <vt:vector size="4" baseType="variant">
      <vt:variant>
        <vt:lpstr>Tema</vt:lpstr>
      </vt:variant>
      <vt:variant>
        <vt:i4>1</vt:i4>
      </vt:variant>
      <vt:variant>
        <vt:lpstr>Títulos de diapositiva</vt:lpstr>
      </vt:variant>
      <vt:variant>
        <vt:i4>25</vt:i4>
      </vt:variant>
    </vt:vector>
  </HeadingPairs>
  <TitlesOfParts>
    <vt:vector size="26" baseType="lpstr">
      <vt:lpstr>Civil</vt:lpstr>
      <vt:lpstr>Proyecto Final de Programación Web</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Pinky</dc:creator>
  <cp:lastModifiedBy>Pinky</cp:lastModifiedBy>
  <cp:revision>11</cp:revision>
  <dcterms:created xsi:type="dcterms:W3CDTF">2015-12-07T14:04:32Z</dcterms:created>
  <dcterms:modified xsi:type="dcterms:W3CDTF">2015-12-07T17:03:20Z</dcterms:modified>
</cp:coreProperties>
</file>