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5" r:id="rId12"/>
    <p:sldId id="266" r:id="rId13"/>
    <p:sldId id="267" r:id="rId14"/>
    <p:sldId id="268" r:id="rId15"/>
    <p:sldId id="278" r:id="rId16"/>
    <p:sldId id="279" r:id="rId17"/>
    <p:sldId id="269" r:id="rId18"/>
    <p:sldId id="271" r:id="rId19"/>
    <p:sldId id="276" r:id="rId20"/>
    <p:sldId id="277" r:id="rId21"/>
    <p:sldId id="270" r:id="rId22"/>
    <p:sldId id="272" r:id="rId23"/>
    <p:sldId id="273" r:id="rId24"/>
    <p:sldId id="274" r:id="rId25"/>
    <p:sldId id="275" r:id="rId26"/>
    <p:sldId id="280" r:id="rId2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31D"/>
    <a:srgbClr val="1D242C"/>
    <a:srgbClr val="D0D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82997" autoAdjust="0"/>
  </p:normalViewPr>
  <p:slideViewPr>
    <p:cSldViewPr snapToGrid="0" snapToObjects="1">
      <p:cViewPr varScale="1">
        <p:scale>
          <a:sx n="92" d="100"/>
          <a:sy n="92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50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B7A68-7331-46CB-9027-EA9BA66814CF}" type="datetimeFigureOut">
              <a:rPr lang="nl-BE" smtClean="0"/>
              <a:t>19/10/2022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AB7ED-419C-44BB-8C8D-1FA041665CE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589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DDL commands are used for creating and altering the database and database object in the relational database management system</a:t>
            </a:r>
            <a:endParaRPr lang="en-BE" dirty="0"/>
          </a:p>
          <a:p>
            <a:r>
              <a:rPr lang="en-GB" dirty="0"/>
              <a:t>DML commands are used for manipulating data in a relational database management system. DML commands are used for adding, removing, updating data in the database system</a:t>
            </a:r>
            <a:endParaRPr lang="en-BE" dirty="0"/>
          </a:p>
          <a:p>
            <a:r>
              <a:rPr lang="en-GB" dirty="0"/>
              <a:t>DQL command is used for fetching the data</a:t>
            </a:r>
            <a:endParaRPr lang="en-BE" dirty="0"/>
          </a:p>
          <a:p>
            <a:r>
              <a:rPr lang="en-GB" dirty="0"/>
              <a:t>DCL commands are used for providing and taking back the access rights on the database and database objects</a:t>
            </a:r>
            <a:endParaRPr lang="en-BE" dirty="0"/>
          </a:p>
          <a:p>
            <a:r>
              <a:rPr lang="en-GB" dirty="0"/>
              <a:t>TCL commands are used for handling transactions in the database. Transactions ensure data integrity in the multi-user environment. TCL commands can rollback and commit data modification in the database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B7ED-419C-44BB-8C8D-1FA041665CE6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766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Components are designed for data manipulation and faster data access.</a:t>
            </a:r>
            <a:endParaRPr lang="en-B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Connection, Command, </a:t>
            </a:r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DataReader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DataAdapter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DataView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are the components of ADO.NET that are used to perform database operations.</a:t>
            </a:r>
            <a:endParaRPr lang="en-B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ADO.NET has two main components that are used for accessing and manipulating data. They are as follows:</a:t>
            </a:r>
            <a:endParaRPr lang="en-GB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provider and</a:t>
            </a:r>
            <a:endParaRPr lang="en-GB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GB" dirty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B7ED-419C-44BB-8C8D-1FA041665CE6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6659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Database can not directly execute our C# code, it only understands SQL.</a:t>
            </a:r>
            <a:endParaRPr lang="en-B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So, if a .NET application needs to retrieve data or to do some insert, update, and delete operations from or to a database, then the .NET application needs to</a:t>
            </a:r>
            <a:endParaRPr lang="en-GB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 to the Database</a:t>
            </a:r>
            <a:endParaRPr lang="en-GB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Prepare an SQL Command</a:t>
            </a:r>
            <a:endParaRPr lang="en-GB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Execute the Command</a:t>
            </a:r>
            <a:endParaRPr lang="en-GB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Retrieve the results and display them in the application</a:t>
            </a:r>
            <a:endParaRPr lang="en-GB" dirty="0">
              <a:effectLst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this is possible with the help of .NET Data Providers</a:t>
            </a:r>
            <a:r>
              <a:rPr lang="en-GB" dirty="0">
                <a:effectLst/>
                <a:latin typeface="arial" panose="020B0604020202020204" pitchFamily="34" charset="0"/>
              </a:rPr>
              <a:t>.</a:t>
            </a:r>
            <a:endParaRPr lang="en-GB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B7ED-419C-44BB-8C8D-1FA041665CE6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3808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B7ED-419C-44BB-8C8D-1FA041665CE6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6263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B7ED-419C-44BB-8C8D-1FA041665CE6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813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B7ED-419C-44BB-8C8D-1FA041665CE6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8461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Familiar language: Developers don't have to learn a new query language for each type of data source or data format.</a:t>
            </a:r>
          </a:p>
          <a:p>
            <a:r>
              <a:rPr lang="en-US" dirty="0"/>
              <a:t>Less coding: It reduces the amount of code to be written as compared with a more traditional approach.</a:t>
            </a:r>
          </a:p>
          <a:p>
            <a:r>
              <a:rPr lang="en-US" dirty="0"/>
              <a:t>Readable code: LINQ makes the code more readable so other developers can easily understand and maintain it.</a:t>
            </a:r>
          </a:p>
          <a:p>
            <a:r>
              <a:rPr lang="en-US" dirty="0"/>
              <a:t>Standardized way of querying multiple data sources: The same LINQ syntax can be used to query multiple data sources.</a:t>
            </a:r>
          </a:p>
          <a:p>
            <a:r>
              <a:rPr lang="en-US" dirty="0"/>
              <a:t>Compile time safety of queries: It provides type checking of objects at compile time.</a:t>
            </a:r>
          </a:p>
          <a:p>
            <a:r>
              <a:rPr lang="en-US" dirty="0"/>
              <a:t>IntelliSense Support: LINQ provides IntelliSense for generic collections.</a:t>
            </a:r>
          </a:p>
          <a:p>
            <a:r>
              <a:rPr lang="en-US" dirty="0"/>
              <a:t>Shaping data: You can retrieve data in different shapes.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B7ED-419C-44BB-8C8D-1FA041665CE6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76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B7ED-419C-44BB-8C8D-1FA041665CE6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627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B7ED-419C-44BB-8C8D-1FA041665CE6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39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B7ED-419C-44BB-8C8D-1FA041665CE6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07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B7ED-419C-44BB-8C8D-1FA041665CE6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94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B7ED-419C-44BB-8C8D-1FA041665CE6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485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B7ED-419C-44BB-8C8D-1FA041665CE6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534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B7ED-419C-44BB-8C8D-1FA041665CE6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9709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B7ED-419C-44BB-8C8D-1FA041665CE6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9919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ADO stands for Microsoft ActiveX Data Objects. ADO.NET is one of Microsoft’s Data Access technology using which we can communicate with different data sources.</a:t>
            </a:r>
            <a:endParaRPr lang="en-B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a part of the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.Net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Framework which is used to establish a connection between the .NET Application and data sources.</a:t>
            </a:r>
            <a:endParaRPr lang="en-B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 sources can be SQL Server, Oracle, MySQL, and XML, etc. ADO.NET consists of a set of classes that can be used to connect, retrieve, insert, update and delete data (i.e. performing CRUD operation) from data sources. ADO.NET mainly uses </a:t>
            </a:r>
            <a:r>
              <a:rPr lang="en-GB" b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System.Data.dll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</a:t>
            </a:r>
            <a:r>
              <a:rPr lang="en-GB" b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System.Xml.dll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GB" dirty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B7ED-419C-44BB-8C8D-1FA041665CE6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4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85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met Opsomming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5340" y="873695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IT IS ABOUT PEOPLE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BB0D8A-916C-684C-9B65-CBC3BB40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B33D4ED-B4C2-4E4A-BBA0-3A4A0F574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5340" y="1799773"/>
            <a:ext cx="3932237" cy="3827303"/>
          </a:xfrm>
          <a:prstGeom prst="rect">
            <a:avLst/>
          </a:prstGeom>
        </p:spPr>
        <p:txBody>
          <a:bodyPr/>
          <a:lstStyle>
            <a:lvl1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Tx/>
              <a:buFont typeface="+mj-lt"/>
              <a:buAutoNum type="arabicPeriod"/>
              <a:tabLst/>
              <a:defRPr sz="18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 sz="1400">
                <a:solidFill>
                  <a:srgbClr val="1D242C"/>
                </a:solidFill>
              </a:rPr>
              <a:t>Klikken om de tekststijl van het model te bewerken</a:t>
            </a:r>
          </a:p>
          <a:p>
            <a:pPr lvl="1"/>
            <a:r>
              <a:rPr lang="nl-NL" sz="1400">
                <a:solidFill>
                  <a:srgbClr val="1D242C"/>
                </a:solidFill>
              </a:rPr>
              <a:t>Tweede niveau</a:t>
            </a:r>
          </a:p>
          <a:p>
            <a:pPr lvl="2"/>
            <a:r>
              <a:rPr lang="nl-NL" sz="1400">
                <a:solidFill>
                  <a:srgbClr val="1D242C"/>
                </a:solidFill>
              </a:rPr>
              <a:t>Derde niveau</a:t>
            </a:r>
          </a:p>
          <a:p>
            <a:pPr lvl="3"/>
            <a:r>
              <a:rPr lang="nl-NL" sz="1400">
                <a:solidFill>
                  <a:srgbClr val="1D242C"/>
                </a:solidFill>
              </a:rPr>
              <a:t>Vierde niveau</a:t>
            </a:r>
          </a:p>
          <a:p>
            <a:pPr lvl="4"/>
            <a:r>
              <a:rPr lang="nl-NL" sz="1400">
                <a:solidFill>
                  <a:srgbClr val="1D242C"/>
                </a:solidFill>
              </a:rPr>
              <a:t>Vijfde niveau</a:t>
            </a:r>
            <a:endParaRPr lang="nl-BE" sz="1400" dirty="0">
              <a:solidFill>
                <a:srgbClr val="1D24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Slide met Opsomming / Agenda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5340" y="873695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IT IS ABOUT PEOPLE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BB0D8A-916C-684C-9B65-CBC3BB40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B33D4ED-B4C2-4E4A-BBA0-3A4A0F574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5340" y="1799773"/>
            <a:ext cx="3932237" cy="3827303"/>
          </a:xfrm>
          <a:prstGeom prst="rect">
            <a:avLst/>
          </a:prstGeom>
        </p:spPr>
        <p:txBody>
          <a:bodyPr/>
          <a:lstStyle>
            <a:lvl1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Tx/>
              <a:buFont typeface="+mj-lt"/>
              <a:buAutoNum type="arabicPeriod"/>
              <a:tabLst/>
              <a:defRPr sz="18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 sz="1400">
                <a:solidFill>
                  <a:srgbClr val="1D242C"/>
                </a:solidFill>
              </a:rPr>
              <a:t>Klikken om de tekststijl van het model te bewerken</a:t>
            </a:r>
          </a:p>
          <a:p>
            <a:pPr lvl="1"/>
            <a:r>
              <a:rPr lang="nl-NL" sz="1400">
                <a:solidFill>
                  <a:srgbClr val="1D242C"/>
                </a:solidFill>
              </a:rPr>
              <a:t>Tweede niveau</a:t>
            </a:r>
          </a:p>
          <a:p>
            <a:pPr lvl="2"/>
            <a:r>
              <a:rPr lang="nl-NL" sz="1400">
                <a:solidFill>
                  <a:srgbClr val="1D242C"/>
                </a:solidFill>
              </a:rPr>
              <a:t>Derde niveau</a:t>
            </a:r>
          </a:p>
          <a:p>
            <a:pPr lvl="3"/>
            <a:r>
              <a:rPr lang="nl-NL" sz="1400">
                <a:solidFill>
                  <a:srgbClr val="1D242C"/>
                </a:solidFill>
              </a:rPr>
              <a:t>Vierde niveau</a:t>
            </a:r>
          </a:p>
          <a:p>
            <a:pPr lvl="4"/>
            <a:r>
              <a:rPr lang="nl-NL" sz="1400">
                <a:solidFill>
                  <a:srgbClr val="1D242C"/>
                </a:solidFill>
              </a:rPr>
              <a:t>Vijfde niveau</a:t>
            </a:r>
            <a:endParaRPr lang="nl-BE" sz="1400" dirty="0">
              <a:solidFill>
                <a:srgbClr val="1D24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7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71FE057-642B-CE48-9D5C-230387A2F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95552"/>
            <a:ext cx="10515600" cy="1666903"/>
          </a:xfrm>
          <a:prstGeom prst="rect">
            <a:avLst/>
          </a:prstGeom>
        </p:spPr>
        <p:txBody>
          <a:bodyPr/>
          <a:lstStyle>
            <a:lvl1pPr algn="ctr">
              <a:defRPr sz="3600" b="0" i="0" spc="0" baseline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NL" dirty="0" err="1"/>
              <a:t>Driven</a:t>
            </a:r>
            <a:br>
              <a:rPr lang="nl-NL" dirty="0"/>
            </a:b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innovation</a:t>
            </a:r>
            <a:br>
              <a:rPr lang="nl-NL" dirty="0"/>
            </a:br>
            <a:r>
              <a:rPr lang="nl-NL" dirty="0"/>
              <a:t>&amp; </a:t>
            </a:r>
            <a:r>
              <a:rPr lang="nl-NL" dirty="0" err="1"/>
              <a:t>people</a:t>
            </a:r>
            <a:r>
              <a:rPr lang="nl-NL" dirty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4289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71FE057-642B-CE48-9D5C-230387A2F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95552"/>
            <a:ext cx="10515600" cy="1666903"/>
          </a:xfrm>
          <a:prstGeom prst="rect">
            <a:avLst/>
          </a:prstGeom>
        </p:spPr>
        <p:txBody>
          <a:bodyPr/>
          <a:lstStyle>
            <a:lvl1pPr algn="ctr">
              <a:defRPr sz="3600" b="0" i="0" spc="0" baseline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NL" dirty="0" err="1"/>
              <a:t>Driven</a:t>
            </a:r>
            <a:br>
              <a:rPr lang="nl-NL" dirty="0"/>
            </a:b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innovation</a:t>
            </a:r>
            <a:br>
              <a:rPr lang="nl-NL" dirty="0"/>
            </a:br>
            <a:r>
              <a:rPr lang="nl-NL" dirty="0"/>
              <a:t>&amp; </a:t>
            </a:r>
            <a:r>
              <a:rPr lang="nl-NL" dirty="0" err="1"/>
              <a:t>people</a:t>
            </a:r>
            <a:r>
              <a:rPr lang="nl-NL" dirty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3777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tgangs Dia">
    <p:bg>
      <p:bgPr>
        <a:solidFill>
          <a:srgbClr val="E953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AE840-4792-4D45-A435-0B36599C94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</p:spPr>
        <p:txBody>
          <a:bodyPr/>
          <a:lstStyle>
            <a:lvl1pPr algn="ctr">
              <a:defRPr sz="2000" b="0" i="0" spc="300">
                <a:solidFill>
                  <a:schemeClr val="bg1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OUR PROGRESS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4AB8040-A0CD-254B-8AB4-0CDA5B45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1115" y="462624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Step N°1</a:t>
            </a:r>
            <a:endParaRPr lang="nl-BE" sz="180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4B43A9B-3EF4-D14E-89FE-B2D09F98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4626241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Step N°2</a:t>
            </a:r>
            <a:endParaRPr lang="nl-BE" sz="180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5BBF2A-A38A-3C4C-B17D-2440AA41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3193" y="4637993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Step N°3</a:t>
            </a:r>
            <a:endParaRPr lang="nl-BE" sz="1800" dirty="0"/>
          </a:p>
        </p:txBody>
      </p:sp>
      <p:sp>
        <p:nvSpPr>
          <p:cNvPr id="11" name="Punthaak 10">
            <a:extLst>
              <a:ext uri="{FF2B5EF4-FFF2-40B4-BE49-F238E27FC236}">
                <a16:creationId xmlns:a16="http://schemas.microsoft.com/office/drawing/2014/main" id="{3E84F130-2D4A-4144-9898-80AAAEA9D829}"/>
              </a:ext>
            </a:extLst>
          </p:cNvPr>
          <p:cNvSpPr/>
          <p:nvPr userDrawn="1"/>
        </p:nvSpPr>
        <p:spPr>
          <a:xfrm>
            <a:off x="4303927" y="3146122"/>
            <a:ext cx="152400" cy="224117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chemeClr val="tx1"/>
              </a:solidFill>
            </a:endParaRPr>
          </a:p>
        </p:txBody>
      </p:sp>
      <p:sp>
        <p:nvSpPr>
          <p:cNvPr id="12" name="Punthaak 11">
            <a:extLst>
              <a:ext uri="{FF2B5EF4-FFF2-40B4-BE49-F238E27FC236}">
                <a16:creationId xmlns:a16="http://schemas.microsoft.com/office/drawing/2014/main" id="{3840626B-A3EA-4B4B-80B3-92A78565D92D}"/>
              </a:ext>
            </a:extLst>
          </p:cNvPr>
          <p:cNvSpPr/>
          <p:nvPr userDrawn="1"/>
        </p:nvSpPr>
        <p:spPr>
          <a:xfrm>
            <a:off x="7801919" y="3152300"/>
            <a:ext cx="152400" cy="224117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chemeClr val="tx1"/>
              </a:solidFill>
            </a:endParaRPr>
          </a:p>
        </p:txBody>
      </p:sp>
      <p:sp>
        <p:nvSpPr>
          <p:cNvPr id="13" name="Tijdelijke aanduiding voor afbeelding 2">
            <a:extLst>
              <a:ext uri="{FF2B5EF4-FFF2-40B4-BE49-F238E27FC236}">
                <a16:creationId xmlns:a16="http://schemas.microsoft.com/office/drawing/2014/main" id="{A894696A-3A04-364B-A368-6A4F5FE37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37401" y="2155759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4" name="Tijdelijke aanduiding voor afbeelding 2">
            <a:extLst>
              <a:ext uri="{FF2B5EF4-FFF2-40B4-BE49-F238E27FC236}">
                <a16:creationId xmlns:a16="http://schemas.microsoft.com/office/drawing/2014/main" id="{407CFC24-F76C-EF46-8729-E340294BB1F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0688" y="2155759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5" name="Tijdelijke aanduiding voor afbeelding 2">
            <a:extLst>
              <a:ext uri="{FF2B5EF4-FFF2-40B4-BE49-F238E27FC236}">
                <a16:creationId xmlns:a16="http://schemas.microsoft.com/office/drawing/2014/main" id="{65A2D1DB-433B-F346-B8EF-4B3EE6548773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343973" y="2155761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805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ortgangs 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AE840-4792-4D45-A435-0B36599C94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</p:spPr>
        <p:txBody>
          <a:bodyPr/>
          <a:lstStyle>
            <a:lvl1pPr algn="ctr"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OUR PROGRESS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4AB8040-A0CD-254B-8AB4-0CDA5B45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1115" y="462624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Step N°1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4B43A9B-3EF4-D14E-89FE-B2D09F98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4626241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Step N°2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5BBF2A-A38A-3C4C-B17D-2440AA41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3193" y="4637993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Step N°3</a:t>
            </a:r>
          </a:p>
        </p:txBody>
      </p:sp>
      <p:sp>
        <p:nvSpPr>
          <p:cNvPr id="11" name="Punthaak 10">
            <a:extLst>
              <a:ext uri="{FF2B5EF4-FFF2-40B4-BE49-F238E27FC236}">
                <a16:creationId xmlns:a16="http://schemas.microsoft.com/office/drawing/2014/main" id="{3E84F130-2D4A-4144-9898-80AAAEA9D829}"/>
              </a:ext>
            </a:extLst>
          </p:cNvPr>
          <p:cNvSpPr/>
          <p:nvPr userDrawn="1"/>
        </p:nvSpPr>
        <p:spPr>
          <a:xfrm>
            <a:off x="4303927" y="3146122"/>
            <a:ext cx="152400" cy="224117"/>
          </a:xfrm>
          <a:prstGeom prst="chevron">
            <a:avLst/>
          </a:prstGeom>
          <a:solidFill>
            <a:srgbClr val="E95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chemeClr val="tx1"/>
              </a:solidFill>
            </a:endParaRPr>
          </a:p>
        </p:txBody>
      </p:sp>
      <p:sp>
        <p:nvSpPr>
          <p:cNvPr id="12" name="Punthaak 11">
            <a:extLst>
              <a:ext uri="{FF2B5EF4-FFF2-40B4-BE49-F238E27FC236}">
                <a16:creationId xmlns:a16="http://schemas.microsoft.com/office/drawing/2014/main" id="{3840626B-A3EA-4B4B-80B3-92A78565D92D}"/>
              </a:ext>
            </a:extLst>
          </p:cNvPr>
          <p:cNvSpPr/>
          <p:nvPr userDrawn="1"/>
        </p:nvSpPr>
        <p:spPr>
          <a:xfrm>
            <a:off x="7801919" y="3152300"/>
            <a:ext cx="152400" cy="224117"/>
          </a:xfrm>
          <a:prstGeom prst="chevron">
            <a:avLst/>
          </a:prstGeom>
          <a:solidFill>
            <a:srgbClr val="E95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chemeClr val="tx1"/>
              </a:solidFill>
            </a:endParaRPr>
          </a:p>
        </p:txBody>
      </p:sp>
      <p:sp>
        <p:nvSpPr>
          <p:cNvPr id="13" name="Tijdelijke aanduiding voor afbeelding 2">
            <a:extLst>
              <a:ext uri="{FF2B5EF4-FFF2-40B4-BE49-F238E27FC236}">
                <a16:creationId xmlns:a16="http://schemas.microsoft.com/office/drawing/2014/main" id="{A894696A-3A04-364B-A368-6A4F5FE37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37401" y="2155759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4" name="Tijdelijke aanduiding voor afbeelding 2">
            <a:extLst>
              <a:ext uri="{FF2B5EF4-FFF2-40B4-BE49-F238E27FC236}">
                <a16:creationId xmlns:a16="http://schemas.microsoft.com/office/drawing/2014/main" id="{407CFC24-F76C-EF46-8729-E340294BB1F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0688" y="2155759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5" name="Tijdelijke aanduiding voor afbeelding 2">
            <a:extLst>
              <a:ext uri="{FF2B5EF4-FFF2-40B4-BE49-F238E27FC236}">
                <a16:creationId xmlns:a16="http://schemas.microsoft.com/office/drawing/2014/main" id="{65A2D1DB-433B-F346-B8EF-4B3EE6548773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343973" y="2155761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264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Voors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988" y="901124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PROJECT N°2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BB0D8A-916C-684C-9B65-CBC3BB40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58DED2F7-89CF-1941-A23B-2298AE14488B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985987" y="1799774"/>
            <a:ext cx="3932237" cy="3258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rgbClr val="1D242C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 dirty="0"/>
              <a:t>Titel 1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Is </a:t>
            </a:r>
            <a:r>
              <a:rPr lang="nl-NL" dirty="0" err="1"/>
              <a:t>simply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Is </a:t>
            </a:r>
            <a:r>
              <a:rPr lang="nl-NL" dirty="0" err="1"/>
              <a:t>dimply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</a:p>
          <a:p>
            <a:pPr lvl="0"/>
            <a:r>
              <a:rPr lang="nl-NL" dirty="0"/>
              <a:t>Titel 2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Is </a:t>
            </a:r>
            <a:r>
              <a:rPr lang="nl-NL" dirty="0" err="1"/>
              <a:t>simply</a:t>
            </a:r>
            <a:r>
              <a:rPr lang="nl-NL" dirty="0"/>
              <a:t> dummy </a:t>
            </a:r>
            <a:r>
              <a:rPr lang="nl-NL" dirty="0" err="1"/>
              <a:t>texst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Is </a:t>
            </a:r>
            <a:r>
              <a:rPr lang="nl-NL" dirty="0" err="1"/>
              <a:t>dimply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5020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Voorstelling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988" y="901124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PROJECT N°2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BB0D8A-916C-684C-9B65-CBC3BB40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58DED2F7-89CF-1941-A23B-2298AE14488B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985987" y="1799774"/>
            <a:ext cx="3932237" cy="3258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 dirty="0"/>
              <a:t>Titel 1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Is </a:t>
            </a:r>
            <a:r>
              <a:rPr lang="nl-NL" dirty="0" err="1"/>
              <a:t>simply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Is </a:t>
            </a:r>
            <a:r>
              <a:rPr lang="nl-NL" dirty="0" err="1"/>
              <a:t>dimply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</a:p>
          <a:p>
            <a:pPr lvl="0"/>
            <a:r>
              <a:rPr lang="nl-NL" dirty="0"/>
              <a:t>Titel 2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Is </a:t>
            </a:r>
            <a:r>
              <a:rPr lang="nl-NL" dirty="0" err="1"/>
              <a:t>simply</a:t>
            </a:r>
            <a:r>
              <a:rPr lang="nl-NL" dirty="0"/>
              <a:t> dummy </a:t>
            </a:r>
            <a:r>
              <a:rPr lang="nl-NL" dirty="0" err="1"/>
              <a:t>texst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Is </a:t>
            </a:r>
            <a:r>
              <a:rPr lang="nl-NL" dirty="0" err="1"/>
              <a:t>dimply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2542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edige 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215" y="692061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TITEL - TEKST</a:t>
            </a:r>
            <a:endParaRPr lang="nl-BE" dirty="0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58DED2F7-89CF-1941-A23B-2298AE14488B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25214" y="1590711"/>
            <a:ext cx="10499278" cy="3925834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rgbClr val="1D242C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02061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ledige Tekst Slide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215" y="692061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TITEL - TEKST</a:t>
            </a:r>
            <a:endParaRPr lang="nl-BE" dirty="0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58DED2F7-89CF-1941-A23B-2298AE14488B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25214" y="1590711"/>
            <a:ext cx="10499278" cy="3925834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4462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CBBDB-29C7-1748-B094-75D95C45E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29413"/>
            <a:ext cx="10515600" cy="819451"/>
          </a:xfrm>
          <a:prstGeom prst="rect">
            <a:avLst/>
          </a:prstGeom>
        </p:spPr>
        <p:txBody>
          <a:bodyPr anchor="b"/>
          <a:lstStyle>
            <a:lvl1pPr marL="0" marR="0" indent="0" algn="ctr" defTabSz="342891" rtl="0" eaLnBrk="1" fontAlgn="auto" latinLnBrk="0" hangingPunct="1">
              <a:spcBef>
                <a:spcPts val="751"/>
              </a:spcBef>
              <a:spcAft>
                <a:spcPts val="0"/>
              </a:spcAft>
              <a:buClr>
                <a:srgbClr val="E05830"/>
              </a:buClr>
              <a:buSzPct val="80000"/>
              <a:buFont typeface="Arial" charset="0"/>
              <a:buNone/>
              <a:tabLst/>
              <a:defRPr sz="18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pPr marL="0" marR="0" lvl="0" indent="0" algn="ctr" defTabSz="342891" rtl="0" eaLnBrk="1" fontAlgn="auto" latinLnBrk="0" hangingPunct="1">
              <a:spcBef>
                <a:spcPts val="751"/>
              </a:spcBef>
              <a:spcAft>
                <a:spcPts val="0"/>
              </a:spcAft>
              <a:buClr>
                <a:srgbClr val="E05830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100" normalizeH="0" baseline="0" noProof="0" dirty="0">
                <a:ln>
                  <a:noFill/>
                </a:ln>
                <a:solidFill>
                  <a:srgbClr val="1D242C"/>
                </a:solidFill>
                <a:effectLst/>
                <a:uLnTx/>
                <a:uFillTx/>
                <a:latin typeface="Objektiv Mk1 Light" panose="020B0402020204020203" pitchFamily="34" charset="77"/>
                <a:cs typeface="Objektiv Mk1 Light" panose="020B0402020204020203" pitchFamily="34" charset="77"/>
              </a:rPr>
              <a:t>“Here you can put a quote or a saying that fits with the brand </a:t>
            </a:r>
            <a:br>
              <a:rPr kumimoji="0" lang="en-US" b="0" i="0" u="none" strike="noStrike" kern="1200" cap="none" spc="100" normalizeH="0" baseline="0" noProof="0" dirty="0">
                <a:ln>
                  <a:noFill/>
                </a:ln>
                <a:solidFill>
                  <a:srgbClr val="1D242C"/>
                </a:solidFill>
                <a:effectLst/>
                <a:uLnTx/>
                <a:uFillTx/>
                <a:latin typeface="Objektiv Mk1 Light" panose="020B0402020204020203" pitchFamily="34" charset="77"/>
                <a:cs typeface="Objektiv Mk1 Light" panose="020B0402020204020203" pitchFamily="34" charset="77"/>
              </a:rPr>
            </a:br>
            <a:r>
              <a:rPr kumimoji="0" lang="en-US" b="0" i="0" u="none" strike="noStrike" kern="1200" cap="none" spc="100" normalizeH="0" baseline="0" noProof="0" dirty="0">
                <a:ln>
                  <a:noFill/>
                </a:ln>
                <a:solidFill>
                  <a:srgbClr val="1D242C"/>
                </a:solidFill>
                <a:effectLst/>
                <a:uLnTx/>
                <a:uFillTx/>
                <a:latin typeface="Objektiv Mk1 Light" panose="020B0402020204020203" pitchFamily="34" charset="77"/>
                <a:cs typeface="Objektiv Mk1 Light" panose="020B0402020204020203" pitchFamily="34" charset="77"/>
              </a:rPr>
              <a:t>values, try to keep it short. </a:t>
            </a:r>
            <a:r>
              <a:rPr lang="en-US" spc="100" dirty="0">
                <a:solidFill>
                  <a:srgbClr val="1D242C"/>
                </a:solidFill>
              </a:rPr>
              <a:t>Around the length of this text.</a:t>
            </a:r>
            <a:br>
              <a:rPr lang="en-US" spc="100" dirty="0">
                <a:solidFill>
                  <a:srgbClr val="1D242C"/>
                </a:solidFill>
              </a:rPr>
            </a:br>
            <a:r>
              <a:rPr kumimoji="0" lang="en-US" b="0" i="0" u="none" strike="noStrike" kern="1200" cap="none" spc="100" normalizeH="0" baseline="0" noProof="0" dirty="0">
                <a:ln>
                  <a:noFill/>
                </a:ln>
                <a:solidFill>
                  <a:srgbClr val="1D242C"/>
                </a:solidFill>
                <a:effectLst/>
                <a:uLnTx/>
                <a:uFillTx/>
                <a:latin typeface="Objektiv Mk1 Light" panose="020B0402020204020203" pitchFamily="34" charset="77"/>
                <a:cs typeface="Objektiv Mk1 Light" panose="020B0402020204020203" pitchFamily="34" charset="77"/>
              </a:rPr>
              <a:t>Just an example.”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270455-945F-844C-AE30-F17FA56ABE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4302718"/>
            <a:ext cx="10515600" cy="1926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 spc="151" baseline="0">
                <a:solidFill>
                  <a:srgbClr val="1D242C"/>
                </a:solidFill>
                <a:latin typeface="Objektiv Mk1 Medium" panose="020B0502020204020203" pitchFamily="34" charset="0"/>
                <a:cs typeface="Objektiv Mk1 Medium" panose="020B0502020204020203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Johan Janssens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2C575887-74A2-4B41-BF1F-75C803DC4AC0}"/>
              </a:ext>
            </a:extLst>
          </p:cNvPr>
          <p:cNvCxnSpPr>
            <a:cxnSpLocks/>
          </p:cNvCxnSpPr>
          <p:nvPr userDrawn="1"/>
        </p:nvCxnSpPr>
        <p:spPr>
          <a:xfrm>
            <a:off x="6024029" y="3881967"/>
            <a:ext cx="143939" cy="0"/>
          </a:xfrm>
          <a:prstGeom prst="line">
            <a:avLst/>
          </a:prstGeom>
          <a:ln w="19050">
            <a:solidFill>
              <a:srgbClr val="E9531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6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71FE057-642B-CE48-9D5C-230387A2F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176316"/>
            <a:ext cx="10515600" cy="505368"/>
          </a:xfrm>
          <a:prstGeom prst="rect">
            <a:avLst/>
          </a:prstGeom>
        </p:spPr>
        <p:txBody>
          <a:bodyPr/>
          <a:lstStyle>
            <a:lvl1pPr algn="ctr">
              <a:defRPr sz="3600" b="0" i="0" spc="0" baseline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NL" dirty="0" err="1"/>
              <a:t>Bright</a:t>
            </a:r>
            <a:r>
              <a:rPr lang="nl-NL" dirty="0"/>
              <a:t> IT </a:t>
            </a:r>
            <a:r>
              <a:rPr lang="nl-NL" dirty="0" err="1"/>
              <a:t>solutions</a:t>
            </a:r>
            <a:r>
              <a:rPr lang="nl-NL" dirty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5934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71FE057-642B-CE48-9D5C-230387A2F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176316"/>
            <a:ext cx="10515600" cy="505368"/>
          </a:xfrm>
          <a:prstGeom prst="rect">
            <a:avLst/>
          </a:prstGeom>
        </p:spPr>
        <p:txBody>
          <a:bodyPr/>
          <a:lstStyle>
            <a:lvl1pPr algn="ctr">
              <a:defRPr sz="3600" b="0" i="0" spc="0" baseline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NL" dirty="0" err="1"/>
              <a:t>Bright</a:t>
            </a:r>
            <a:r>
              <a:rPr lang="nl-NL" dirty="0"/>
              <a:t> IT </a:t>
            </a:r>
            <a:r>
              <a:rPr lang="nl-NL" dirty="0" err="1"/>
              <a:t>solutions</a:t>
            </a:r>
            <a:r>
              <a:rPr lang="nl-NL" dirty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975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3B319-B76E-A942-BA2D-02B5CA7BC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058" y="977717"/>
            <a:ext cx="4624236" cy="308919"/>
          </a:xfrm>
          <a:prstGeom prst="rect">
            <a:avLst/>
          </a:prstGeom>
        </p:spPr>
        <p:txBody>
          <a:bodyPr/>
          <a:lstStyle>
            <a:lvl1pPr algn="ctr"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TITEL N°1</a:t>
            </a:r>
            <a:endParaRPr lang="nl-BE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A2775F2E-3F7D-5A48-9882-599ECB48591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14355" y="981130"/>
            <a:ext cx="4624236" cy="30892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 dirty="0"/>
              <a:t>TITEL N°2</a:t>
            </a:r>
          </a:p>
        </p:txBody>
      </p:sp>
      <p:sp>
        <p:nvSpPr>
          <p:cNvPr id="8" name="Tijdelijke aanduiding voor datum 2">
            <a:extLst>
              <a:ext uri="{FF2B5EF4-FFF2-40B4-BE49-F238E27FC236}">
                <a16:creationId xmlns:a16="http://schemas.microsoft.com/office/drawing/2014/main" id="{D551F0C0-5897-034C-A012-A127DA51433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252058" y="1752801"/>
            <a:ext cx="4624235" cy="3643164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rgbClr val="1D242C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</a:lstStyle>
          <a:p>
            <a:r>
              <a:rPr lang="nl-BE" dirty="0">
                <a:latin typeface="Objektiv Mk1 Thin" panose="020B0302020204020203" pitchFamily="34" charset="77"/>
                <a:cs typeface="Objektiv Mk1 Thin" panose="020B0302020204020203" pitchFamily="34" charset="77"/>
              </a:rPr>
              <a:t>Klik hier om tekst toe te voegen</a:t>
            </a:r>
          </a:p>
        </p:txBody>
      </p:sp>
      <p:sp>
        <p:nvSpPr>
          <p:cNvPr id="17" name="Tijdelijke aanduiding voor voettekst 3">
            <a:extLst>
              <a:ext uri="{FF2B5EF4-FFF2-40B4-BE49-F238E27FC236}">
                <a16:creationId xmlns:a16="http://schemas.microsoft.com/office/drawing/2014/main" id="{7F82F331-71E2-3042-9AA3-108678B4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14354" y="1752801"/>
            <a:ext cx="4624235" cy="3643164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rgbClr val="1D242C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</a:lstStyle>
          <a:p>
            <a:r>
              <a:rPr lang="nl-BE" dirty="0"/>
              <a:t>Klik hier om tekst toe te voegen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6780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Slide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3B319-B76E-A942-BA2D-02B5CA7BC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058" y="977717"/>
            <a:ext cx="4624236" cy="308919"/>
          </a:xfrm>
          <a:prstGeom prst="rect">
            <a:avLst/>
          </a:prstGeom>
        </p:spPr>
        <p:txBody>
          <a:bodyPr/>
          <a:lstStyle>
            <a:lvl1pPr algn="ctr"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TITEL N°1</a:t>
            </a:r>
            <a:endParaRPr lang="nl-BE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A2775F2E-3F7D-5A48-9882-599ECB48591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14355" y="981130"/>
            <a:ext cx="4624236" cy="30892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 dirty="0"/>
              <a:t>TITEL N°2</a:t>
            </a:r>
          </a:p>
        </p:txBody>
      </p:sp>
      <p:sp>
        <p:nvSpPr>
          <p:cNvPr id="8" name="Tijdelijke aanduiding voor datum 2">
            <a:extLst>
              <a:ext uri="{FF2B5EF4-FFF2-40B4-BE49-F238E27FC236}">
                <a16:creationId xmlns:a16="http://schemas.microsoft.com/office/drawing/2014/main" id="{D551F0C0-5897-034C-A012-A127DA51433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252058" y="1752801"/>
            <a:ext cx="4624235" cy="3643164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chemeClr val="bg1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</a:lstStyle>
          <a:p>
            <a:r>
              <a:rPr lang="nl-BE" dirty="0"/>
              <a:t>Klik hier om tekst toe te voegen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7" name="Tijdelijke aanduiding voor voettekst 3">
            <a:extLst>
              <a:ext uri="{FF2B5EF4-FFF2-40B4-BE49-F238E27FC236}">
                <a16:creationId xmlns:a16="http://schemas.microsoft.com/office/drawing/2014/main" id="{7F82F331-71E2-3042-9AA3-108678B4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14354" y="1752801"/>
            <a:ext cx="4624235" cy="3643164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chemeClr val="bg1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</a:lstStyle>
          <a:p>
            <a:r>
              <a:rPr lang="nl-BE" dirty="0"/>
              <a:t>Klik hier om tekst toe te voegen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620121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Slide">
    <p:bg>
      <p:bgPr>
        <a:solidFill>
          <a:srgbClr val="E953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AE840-4792-4D45-A435-0B36599C94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</p:spPr>
        <p:txBody>
          <a:bodyPr/>
          <a:lstStyle>
            <a:lvl1pPr algn="ctr">
              <a:defRPr sz="2000" b="0" i="0" spc="300">
                <a:solidFill>
                  <a:schemeClr val="bg1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OUR NUMBERS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4AB8040-A0CD-254B-8AB4-0CDA5B45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1115" y="461640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95% gecertificeerd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4B43A9B-3EF4-D14E-89FE-B2D09F98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461641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Jaar ervaring in IT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5BBF2A-A38A-3C4C-B17D-2440AA41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7685" y="461640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Uren opleiding in 2019</a:t>
            </a:r>
          </a:p>
        </p:txBody>
      </p:sp>
      <p:sp>
        <p:nvSpPr>
          <p:cNvPr id="13" name="Tijdelijke aanduiding voor afbeelding 2">
            <a:extLst>
              <a:ext uri="{FF2B5EF4-FFF2-40B4-BE49-F238E27FC236}">
                <a16:creationId xmlns:a16="http://schemas.microsoft.com/office/drawing/2014/main" id="{A894696A-3A04-364B-A368-6A4F5FE37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37401" y="2165807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4" name="Tijdelijke aanduiding voor afbeelding 2">
            <a:extLst>
              <a:ext uri="{FF2B5EF4-FFF2-40B4-BE49-F238E27FC236}">
                <a16:creationId xmlns:a16="http://schemas.microsoft.com/office/drawing/2014/main" id="{407CFC24-F76C-EF46-8729-E340294BB1F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0688" y="2165807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5" name="Tijdelijke aanduiding voor afbeelding 2">
            <a:extLst>
              <a:ext uri="{FF2B5EF4-FFF2-40B4-BE49-F238E27FC236}">
                <a16:creationId xmlns:a16="http://schemas.microsoft.com/office/drawing/2014/main" id="{65A2D1DB-433B-F346-B8EF-4B3EE6548773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343973" y="2165807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0619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istic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AE840-4792-4D45-A435-0B36599C94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</p:spPr>
        <p:txBody>
          <a:bodyPr/>
          <a:lstStyle>
            <a:lvl1pPr algn="ctr"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OUR NUMBERS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4AB8040-A0CD-254B-8AB4-0CDA5B45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1115" y="461640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95% gecertificeerd</a:t>
            </a:r>
            <a:endParaRPr lang="nl-BE" dirty="0">
              <a:solidFill>
                <a:srgbClr val="1D242C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4B43A9B-3EF4-D14E-89FE-B2D09F98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461641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Jaar ervaring in IT</a:t>
            </a:r>
            <a:endParaRPr lang="nl-BE" dirty="0">
              <a:solidFill>
                <a:srgbClr val="1D242C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5BBF2A-A38A-3C4C-B17D-2440AA41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7685" y="461640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Uren opleiding in 2019</a:t>
            </a:r>
            <a:endParaRPr lang="nl-BE" dirty="0">
              <a:solidFill>
                <a:srgbClr val="1D242C"/>
              </a:solidFill>
            </a:endParaRPr>
          </a:p>
        </p:txBody>
      </p:sp>
      <p:sp>
        <p:nvSpPr>
          <p:cNvPr id="13" name="Tijdelijke aanduiding voor afbeelding 2">
            <a:extLst>
              <a:ext uri="{FF2B5EF4-FFF2-40B4-BE49-F238E27FC236}">
                <a16:creationId xmlns:a16="http://schemas.microsoft.com/office/drawing/2014/main" id="{A894696A-3A04-364B-A368-6A4F5FE37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37401" y="2165807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4" name="Tijdelijke aanduiding voor afbeelding 2">
            <a:extLst>
              <a:ext uri="{FF2B5EF4-FFF2-40B4-BE49-F238E27FC236}">
                <a16:creationId xmlns:a16="http://schemas.microsoft.com/office/drawing/2014/main" id="{407CFC24-F76C-EF46-8729-E340294BB1F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0688" y="2165807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5" name="Tijdelijke aanduiding voor afbeelding 2">
            <a:extLst>
              <a:ext uri="{FF2B5EF4-FFF2-40B4-BE49-F238E27FC236}">
                <a16:creationId xmlns:a16="http://schemas.microsoft.com/office/drawing/2014/main" id="{65A2D1DB-433B-F346-B8EF-4B3EE6548773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343973" y="2165807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2008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5340" y="848363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IT IS ABOUT PEOPLE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BB0D8A-916C-684C-9B65-CBC3BB40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C40AEA5B-F2B3-034B-B41A-BD7DDA93657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5879" y="1778097"/>
            <a:ext cx="3932237" cy="3899222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9531D"/>
              </a:buClr>
              <a:buFont typeface="Arial" panose="020B0604020202020204" pitchFamily="34" charset="0"/>
              <a:buChar char="•"/>
              <a:defRPr sz="1800" b="0" i="0">
                <a:solidFill>
                  <a:srgbClr val="1D242C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  <a:lvl2pPr>
              <a:buClr>
                <a:srgbClr val="E9531D"/>
              </a:buClr>
              <a:buSzPct val="70000"/>
              <a:defRPr sz="1800" b="0" i="0">
                <a:solidFill>
                  <a:srgbClr val="1D242C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2pPr>
            <a:lvl3pPr>
              <a:defRPr sz="14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3pPr>
            <a:lvl4pPr>
              <a:defRPr sz="14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4pPr>
            <a:lvl5pPr>
              <a:defRPr sz="14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3562404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beelding met bijschrift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5340" y="848363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IT IS ABOUT PEOPLE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BB0D8A-916C-684C-9B65-CBC3BB40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C40AEA5B-F2B3-034B-B41A-BD7DDA93657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5879" y="1778097"/>
            <a:ext cx="3932237" cy="3899222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9531D"/>
              </a:buClr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  <a:lvl2pPr>
              <a:buClr>
                <a:srgbClr val="E9531D"/>
              </a:buClr>
              <a:buSzPct val="70000"/>
              <a:defRPr sz="1800" b="0" i="0">
                <a:solidFill>
                  <a:schemeClr val="bg1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2pPr>
            <a:lvl3pPr>
              <a:defRPr sz="14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3pPr>
            <a:lvl4pPr>
              <a:defRPr sz="14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4pPr>
            <a:lvl5pPr>
              <a:defRPr sz="14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1139262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>
            <a:extLst>
              <a:ext uri="{FF2B5EF4-FFF2-40B4-BE49-F238E27FC236}">
                <a16:creationId xmlns:a16="http://schemas.microsoft.com/office/drawing/2014/main" id="{81185B49-11BF-2E42-8C73-0D41DAB77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0466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308A4C3-0B87-2444-AE34-AE5F911DAA43}"/>
              </a:ext>
            </a:extLst>
          </p:cNvPr>
          <p:cNvSpPr/>
          <p:nvPr userDrawn="1"/>
        </p:nvSpPr>
        <p:spPr>
          <a:xfrm>
            <a:off x="0" y="10466"/>
            <a:ext cx="12192000" cy="6858000"/>
          </a:xfrm>
          <a:prstGeom prst="rect">
            <a:avLst/>
          </a:prstGeom>
          <a:solidFill>
            <a:srgbClr val="1D242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71FE057-642B-CE48-9D5C-230387A2F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186782"/>
            <a:ext cx="10515600" cy="505368"/>
          </a:xfrm>
          <a:prstGeom prst="rect">
            <a:avLst/>
          </a:prstGeom>
        </p:spPr>
        <p:txBody>
          <a:bodyPr/>
          <a:lstStyle>
            <a:lvl1pPr algn="ctr">
              <a:defRPr sz="3200" b="0" i="0" spc="200" baseline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NL" dirty="0"/>
              <a:t>BRIGHT IT SOLUTIONS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3472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Slide">
    <p:bg>
      <p:bgPr>
        <a:solidFill>
          <a:srgbClr val="D0D2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AE840-4792-4D45-A435-0B36599C94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17684"/>
            <a:ext cx="10515600" cy="265070"/>
          </a:xfrm>
          <a:prstGeom prst="rect">
            <a:avLst/>
          </a:prstGeom>
        </p:spPr>
        <p:txBody>
          <a:bodyPr/>
          <a:lstStyle>
            <a:lvl1pPr algn="ctr">
              <a:defRPr sz="2000" b="0" i="0" spc="300">
                <a:solidFill>
                  <a:srgbClr val="1D242C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OUR NUMBERS</a:t>
            </a:r>
            <a:endParaRPr lang="nl-BE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763131F0-B285-894F-AFC6-C6F38665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962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 3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270455-945F-844C-AE30-F17FA56ABE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4302718"/>
            <a:ext cx="10515600" cy="1926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 spc="151" baseline="0">
                <a:solidFill>
                  <a:schemeClr val="bg1"/>
                </a:solidFill>
                <a:latin typeface="Objektiv Mk1 Medium" panose="020B0502020204020203" pitchFamily="34" charset="0"/>
                <a:cs typeface="Objektiv Mk1 Medium" panose="020B0502020204020203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Johan Janssens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2C575887-74A2-4B41-BF1F-75C803DC4AC0}"/>
              </a:ext>
            </a:extLst>
          </p:cNvPr>
          <p:cNvCxnSpPr>
            <a:cxnSpLocks/>
          </p:cNvCxnSpPr>
          <p:nvPr userDrawn="1"/>
        </p:nvCxnSpPr>
        <p:spPr>
          <a:xfrm>
            <a:off x="6024029" y="3881967"/>
            <a:ext cx="143939" cy="0"/>
          </a:xfrm>
          <a:prstGeom prst="line">
            <a:avLst/>
          </a:prstGeom>
          <a:ln w="19050">
            <a:solidFill>
              <a:srgbClr val="E9531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4778C0B3-E9A0-D34D-A0D0-8D8DCC96673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838197" y="2535814"/>
            <a:ext cx="10515600" cy="92333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b="0" i="0" spc="151" baseline="0">
                <a:solidFill>
                  <a:schemeClr val="bg1"/>
                </a:solidFill>
                <a:latin typeface="Objektiv Mk1 Medium" panose="020B0502020204020203" pitchFamily="34" charset="0"/>
                <a:cs typeface="Objektiv Mk1 Medium" panose="020B0502020204020203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kumimoji="0" 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bjektiv Mk1 Light" panose="020B0402020204020203" pitchFamily="34" charset="0"/>
                <a:cs typeface="Objektiv Mk1 Light" panose="020B0402020204020203" pitchFamily="34" charset="0"/>
              </a:rPr>
              <a:t>“Here you can put a quote or a saying that fits with the brand </a:t>
            </a:r>
            <a:br>
              <a:rPr kumimoji="0" 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bjektiv Mk1 Light" panose="020B0402020204020203" pitchFamily="34" charset="0"/>
                <a:cs typeface="Objektiv Mk1 Light" panose="020B0402020204020203" pitchFamily="34" charset="0"/>
              </a:rPr>
            </a:br>
            <a:r>
              <a:rPr kumimoji="0" 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bjektiv Mk1 Light" panose="020B0402020204020203" pitchFamily="34" charset="0"/>
                <a:cs typeface="Objektiv Mk1 Light" panose="020B0402020204020203" pitchFamily="34" charset="0"/>
              </a:rPr>
              <a:t>values, try to keep it short. </a:t>
            </a:r>
            <a:r>
              <a:rPr lang="en-US" b="0" i="0" spc="1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Around the length of this text.</a:t>
            </a:r>
            <a:br>
              <a:rPr lang="en-US" b="0" i="0" spc="1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</a:br>
            <a:r>
              <a:rPr kumimoji="0" 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bjektiv Mk1 Light" panose="020B0402020204020203" pitchFamily="34" charset="0"/>
                <a:cs typeface="Objektiv Mk1 Light" panose="020B0402020204020203" pitchFamily="34" charset="0"/>
              </a:rPr>
              <a:t>Just an example.”</a:t>
            </a:r>
            <a:endParaRPr lang="nl-BE" b="0" i="0" spc="1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852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fie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AE840-4792-4D45-A435-0B36599C94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17684"/>
            <a:ext cx="10515600" cy="265070"/>
          </a:xfrm>
          <a:prstGeom prst="rect">
            <a:avLst/>
          </a:prstGeom>
        </p:spPr>
        <p:txBody>
          <a:bodyPr/>
          <a:lstStyle>
            <a:lvl1pPr algn="ctr"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OUR NUMBERS</a:t>
            </a:r>
            <a:endParaRPr lang="nl-BE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763131F0-B285-894F-AFC6-C6F38665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981480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F02EA550-8D6E-CC4E-832F-49D302540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176316"/>
            <a:ext cx="10515600" cy="505368"/>
          </a:xfrm>
          <a:prstGeom prst="rect">
            <a:avLst/>
          </a:prstGeom>
        </p:spPr>
        <p:txBody>
          <a:bodyPr/>
          <a:lstStyle>
            <a:lvl1pPr algn="ctr">
              <a:defRPr sz="3600" b="0" i="0" spc="0" baseline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NL" dirty="0" err="1"/>
              <a:t>Bright</a:t>
            </a:r>
            <a:r>
              <a:rPr lang="nl-NL" dirty="0"/>
              <a:t> IT </a:t>
            </a:r>
            <a:r>
              <a:rPr lang="nl-NL" dirty="0" err="1"/>
              <a:t>solutions</a:t>
            </a:r>
            <a:r>
              <a:rPr lang="nl-NL" dirty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7881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Klant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CDD346B-DB1B-E14A-8E35-FAD5CCF76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254242" y="2003766"/>
            <a:ext cx="3281191" cy="28707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659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Kl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CDD346B-DB1B-E14A-8E35-FAD5CCF76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254242" y="2003766"/>
            <a:ext cx="3281191" cy="28707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pic>
        <p:nvPicPr>
          <p:cNvPr id="4" name="Afbeelding 3" descr="Afbeelding met object, klok, tekening&#10;&#10;Automatisch gegenereerde beschrijving">
            <a:extLst>
              <a:ext uri="{FF2B5EF4-FFF2-40B4-BE49-F238E27FC236}">
                <a16:creationId xmlns:a16="http://schemas.microsoft.com/office/drawing/2014/main" id="{A02F3046-44A9-7543-8DFB-BAB3EACEEE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2888" y="3165530"/>
            <a:ext cx="2404872" cy="54718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2588028-E4B0-5545-AC73-A72F8ABBF4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8559" y="2845816"/>
            <a:ext cx="894887" cy="11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7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ing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676" y="941716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VOORNAAM NAAM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BB0D8A-916C-684C-9B65-CBC3BB40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B33D4ED-B4C2-4E4A-BBA0-3A4A0F574D8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01675" y="1839966"/>
            <a:ext cx="3932237" cy="3258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rgbClr val="1D242C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 dirty="0"/>
              <a:t>Functie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Is </a:t>
            </a:r>
            <a:r>
              <a:rPr lang="nl-NL" dirty="0" err="1"/>
              <a:t>simply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Is </a:t>
            </a:r>
            <a:r>
              <a:rPr lang="nl-NL" dirty="0" err="1"/>
              <a:t>dimply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</a:p>
          <a:p>
            <a:pPr lvl="0"/>
            <a:r>
              <a:rPr lang="nl-NL" dirty="0"/>
              <a:t>Inleiding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Is </a:t>
            </a:r>
            <a:r>
              <a:rPr lang="nl-NL" dirty="0" err="1"/>
              <a:t>simply</a:t>
            </a:r>
            <a:r>
              <a:rPr lang="nl-NL" dirty="0"/>
              <a:t> dummy </a:t>
            </a:r>
            <a:r>
              <a:rPr lang="nl-NL" dirty="0" err="1"/>
              <a:t>texst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Is </a:t>
            </a:r>
            <a:r>
              <a:rPr lang="nl-NL" dirty="0" err="1"/>
              <a:t>dimply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70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orstelling Spreker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676" y="981482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VOORNAAM NAAM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BB0D8A-916C-684C-9B65-CBC3BB40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B33D4ED-B4C2-4E4A-BBA0-3A4A0F574D8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01675" y="1879732"/>
            <a:ext cx="3932237" cy="3258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 dirty="0"/>
              <a:t>Functie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Is </a:t>
            </a:r>
            <a:r>
              <a:rPr lang="nl-NL" dirty="0" err="1"/>
              <a:t>simply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Is </a:t>
            </a:r>
            <a:r>
              <a:rPr lang="nl-NL" dirty="0" err="1"/>
              <a:t>dimply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</a:p>
          <a:p>
            <a:pPr lvl="0"/>
            <a:r>
              <a:rPr lang="nl-NL" dirty="0"/>
              <a:t>Inleiding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Is </a:t>
            </a:r>
            <a:r>
              <a:rPr lang="nl-NL" dirty="0" err="1"/>
              <a:t>simply</a:t>
            </a:r>
            <a:r>
              <a:rPr lang="nl-NL" dirty="0"/>
              <a:t> dummy </a:t>
            </a:r>
            <a:r>
              <a:rPr lang="nl-NL" dirty="0" err="1"/>
              <a:t>texst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Is </a:t>
            </a:r>
            <a:r>
              <a:rPr lang="nl-NL" dirty="0" err="1"/>
              <a:t>dimply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27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Dia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270455-945F-844C-AE30-F17FA56ABE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3939634"/>
            <a:ext cx="10515600" cy="4055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spc="0" baseline="0">
                <a:solidFill>
                  <a:srgbClr val="E9531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An </a:t>
            </a:r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78B0783-B04A-EF41-877C-06475AAF1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7" y="2822672"/>
            <a:ext cx="10515600" cy="405585"/>
          </a:xfrm>
          <a:prstGeom prst="rect">
            <a:avLst/>
          </a:prstGeom>
        </p:spPr>
        <p:txBody>
          <a:bodyPr/>
          <a:lstStyle>
            <a:lvl1pPr algn="ctr">
              <a:defRPr sz="2800" b="0" i="0" spc="200" baseline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NL" dirty="0"/>
              <a:t>MANAGING WEBPAGES</a:t>
            </a:r>
            <a:endParaRPr lang="nl-BE" dirty="0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010C07F7-76F1-FB44-9595-A3BD5894D7D7}"/>
              </a:ext>
            </a:extLst>
          </p:cNvPr>
          <p:cNvCxnSpPr>
            <a:cxnSpLocks/>
          </p:cNvCxnSpPr>
          <p:nvPr userDrawn="1"/>
        </p:nvCxnSpPr>
        <p:spPr>
          <a:xfrm>
            <a:off x="6024032" y="3626223"/>
            <a:ext cx="14393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2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270455-945F-844C-AE30-F17FA56ABE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3939634"/>
            <a:ext cx="10515600" cy="4055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spc="0" baseline="0">
                <a:solidFill>
                  <a:srgbClr val="E9531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An </a:t>
            </a:r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78B0783-B04A-EF41-877C-06475AAF1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7" y="2822672"/>
            <a:ext cx="10515600" cy="405585"/>
          </a:xfrm>
          <a:prstGeom prst="rect">
            <a:avLst/>
          </a:prstGeom>
        </p:spPr>
        <p:txBody>
          <a:bodyPr/>
          <a:lstStyle>
            <a:lvl1pPr algn="ctr">
              <a:defRPr sz="2800" b="0" i="0" spc="200" baseline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NL" dirty="0"/>
              <a:t>MANAGING WEBPAGES</a:t>
            </a:r>
            <a:endParaRPr lang="nl-BE" dirty="0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010C07F7-76F1-FB44-9595-A3BD5894D7D7}"/>
              </a:ext>
            </a:extLst>
          </p:cNvPr>
          <p:cNvCxnSpPr>
            <a:cxnSpLocks/>
          </p:cNvCxnSpPr>
          <p:nvPr userDrawn="1"/>
        </p:nvCxnSpPr>
        <p:spPr>
          <a:xfrm>
            <a:off x="6024032" y="3626223"/>
            <a:ext cx="14393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hthoek 1">
            <a:extLst>
              <a:ext uri="{FF2B5EF4-FFF2-40B4-BE49-F238E27FC236}">
                <a16:creationId xmlns:a16="http://schemas.microsoft.com/office/drawing/2014/main" id="{BAD53BAB-282C-1745-8185-38FF4BC28666}"/>
              </a:ext>
            </a:extLst>
          </p:cNvPr>
          <p:cNvSpPr/>
          <p:nvPr userDrawn="1"/>
        </p:nvSpPr>
        <p:spPr>
          <a:xfrm>
            <a:off x="6024032" y="3589768"/>
            <a:ext cx="143939" cy="28800"/>
          </a:xfrm>
          <a:prstGeom prst="rect">
            <a:avLst/>
          </a:prstGeom>
          <a:solidFill>
            <a:srgbClr val="1D2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359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62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2" r:id="rId3"/>
    <p:sldLayoutId id="2147483660" r:id="rId4"/>
    <p:sldLayoutId id="2147483673" r:id="rId5"/>
    <p:sldLayoutId id="2147483657" r:id="rId6"/>
    <p:sldLayoutId id="2147483674" r:id="rId7"/>
    <p:sldLayoutId id="2147483662" r:id="rId8"/>
    <p:sldLayoutId id="2147483675" r:id="rId9"/>
    <p:sldLayoutId id="2147483663" r:id="rId10"/>
    <p:sldLayoutId id="2147483676" r:id="rId11"/>
    <p:sldLayoutId id="2147483664" r:id="rId12"/>
    <p:sldLayoutId id="2147483677" r:id="rId13"/>
    <p:sldLayoutId id="2147483654" r:id="rId14"/>
    <p:sldLayoutId id="2147483678" r:id="rId15"/>
    <p:sldLayoutId id="2147483665" r:id="rId16"/>
    <p:sldLayoutId id="2147483679" r:id="rId17"/>
    <p:sldLayoutId id="2147483685" r:id="rId18"/>
    <p:sldLayoutId id="2147483686" r:id="rId19"/>
    <p:sldLayoutId id="2147483666" r:id="rId20"/>
    <p:sldLayoutId id="2147483680" r:id="rId21"/>
    <p:sldLayoutId id="2147483652" r:id="rId22"/>
    <p:sldLayoutId id="2147483681" r:id="rId23"/>
    <p:sldLayoutId id="2147483667" r:id="rId24"/>
    <p:sldLayoutId id="2147483682" r:id="rId25"/>
    <p:sldLayoutId id="2147483668" r:id="rId26"/>
    <p:sldLayoutId id="2147483683" r:id="rId27"/>
    <p:sldLayoutId id="2147483669" r:id="rId28"/>
    <p:sldLayoutId id="2147483670" r:id="rId29"/>
    <p:sldLayoutId id="2147483684" r:id="rId30"/>
    <p:sldLayoutId id="2147483671" r:id="rId3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6A9B4-6A10-E2C4-95C2-5B340B06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5400" dirty="0"/>
              <a:t>Hack Your Future</a:t>
            </a:r>
            <a:br>
              <a:rPr lang="en-BE" sz="5400" dirty="0"/>
            </a:br>
            <a:r>
              <a:rPr lang="en-BE" sz="5400" dirty="0"/>
              <a:t>- Working with data -</a:t>
            </a:r>
            <a:endParaRPr lang="nl-BE" sz="5400" dirty="0"/>
          </a:p>
        </p:txBody>
      </p:sp>
    </p:spTree>
    <p:extLst>
      <p:ext uri="{BB962C8B-B14F-4D97-AF65-F5344CB8AC3E}">
        <p14:creationId xmlns:p14="http://schemas.microsoft.com/office/powerpoint/2010/main" val="321013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1EA0E-1DCE-9F52-9739-BD869D0E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14" y="692061"/>
            <a:ext cx="7964367" cy="438665"/>
          </a:xfrm>
        </p:spPr>
        <p:txBody>
          <a:bodyPr/>
          <a:lstStyle/>
          <a:p>
            <a:r>
              <a:rPr lang="en-BE" sz="2800" dirty="0"/>
              <a:t>Wo</a:t>
            </a:r>
            <a:r>
              <a:rPr lang="en-US" sz="2800" dirty="0" err="1"/>
              <a:t>rk</a:t>
            </a:r>
            <a:r>
              <a:rPr lang="en-BE" sz="2800" dirty="0" err="1"/>
              <a:t>ing</a:t>
            </a:r>
            <a:r>
              <a:rPr lang="en-BE" sz="2800" dirty="0"/>
              <a:t> with data – SQL</a:t>
            </a:r>
            <a:r>
              <a:rPr lang="en-US" sz="2800" dirty="0"/>
              <a:t> DML commands</a:t>
            </a:r>
            <a:endParaRPr lang="nl-BE" sz="280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5360254-D6AB-7240-C6CA-66EC7212A2D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INSERT INTO </a:t>
            </a:r>
            <a:r>
              <a:rPr lang="en-US" sz="2000" dirty="0" err="1"/>
              <a:t>table_name</a:t>
            </a:r>
            <a:r>
              <a:rPr lang="en-US" sz="2000" dirty="0"/>
              <a:t> VALUES(data1, data2,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INSERT INTO student(id, name) values(102, 'Alex’);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</a:t>
            </a:r>
            <a:r>
              <a:rPr lang="en-US" sz="2000" dirty="0" err="1"/>
              <a:t>table_name</a:t>
            </a:r>
            <a:r>
              <a:rPr lang="en-US" sz="2000" dirty="0"/>
              <a:t> SET </a:t>
            </a:r>
            <a:r>
              <a:rPr lang="en-US" sz="2000" dirty="0" err="1"/>
              <a:t>column_name</a:t>
            </a:r>
            <a:r>
              <a:rPr lang="en-US" sz="2000" dirty="0"/>
              <a:t> = </a:t>
            </a:r>
            <a:r>
              <a:rPr lang="en-US" sz="2000" dirty="0" err="1"/>
              <a:t>new_value</a:t>
            </a:r>
            <a:r>
              <a:rPr lang="en-US" sz="2000" dirty="0"/>
              <a:t> WHERE </a:t>
            </a:r>
            <a:r>
              <a:rPr lang="en-US" sz="2000" dirty="0" err="1"/>
              <a:t>some_condition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student SET age=18 WHERE </a:t>
            </a:r>
            <a:r>
              <a:rPr lang="en-US" sz="2000" dirty="0" err="1"/>
              <a:t>student_id</a:t>
            </a:r>
            <a:r>
              <a:rPr lang="en-US" sz="2000" dirty="0"/>
              <a:t>=102;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student SET name='</a:t>
            </a:r>
            <a:r>
              <a:rPr lang="en-US" sz="2000" dirty="0" err="1"/>
              <a:t>Abhi</a:t>
            </a:r>
            <a:r>
              <a:rPr lang="en-US" sz="2000" dirty="0"/>
              <a:t>', age=17 where </a:t>
            </a:r>
            <a:r>
              <a:rPr lang="en-US" sz="2000" dirty="0" err="1"/>
              <a:t>s_id</a:t>
            </a:r>
            <a:r>
              <a:rPr lang="en-US" sz="2000" dirty="0"/>
              <a:t>=103;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DELETE FROM </a:t>
            </a:r>
            <a:r>
              <a:rPr lang="en-US" sz="2000" dirty="0" err="1"/>
              <a:t>table_name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DELETE FROM student WHERE </a:t>
            </a:r>
            <a:r>
              <a:rPr lang="en-US" sz="2000" dirty="0" err="1"/>
              <a:t>s_id</a:t>
            </a:r>
            <a:r>
              <a:rPr lang="en-US" sz="2000" dirty="0"/>
              <a:t>=103;</a:t>
            </a:r>
          </a:p>
        </p:txBody>
      </p:sp>
    </p:spTree>
    <p:extLst>
      <p:ext uri="{BB962C8B-B14F-4D97-AF65-F5344CB8AC3E}">
        <p14:creationId xmlns:p14="http://schemas.microsoft.com/office/powerpoint/2010/main" val="49186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1EA0E-1DCE-9F52-9739-BD869D0E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14" y="692061"/>
            <a:ext cx="7964367" cy="438665"/>
          </a:xfrm>
        </p:spPr>
        <p:txBody>
          <a:bodyPr/>
          <a:lstStyle/>
          <a:p>
            <a:r>
              <a:rPr lang="en-BE" sz="2800" dirty="0"/>
              <a:t>Wo</a:t>
            </a:r>
            <a:r>
              <a:rPr lang="en-US" sz="2800" dirty="0" err="1"/>
              <a:t>rk</a:t>
            </a:r>
            <a:r>
              <a:rPr lang="en-BE" sz="2800" dirty="0" err="1"/>
              <a:t>ing</a:t>
            </a:r>
            <a:r>
              <a:rPr lang="en-BE" sz="2800" dirty="0"/>
              <a:t> with data – SQL</a:t>
            </a:r>
            <a:r>
              <a:rPr lang="en-US" sz="2800" dirty="0"/>
              <a:t> DQL commands</a:t>
            </a:r>
            <a:endParaRPr lang="nl-BE" sz="280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5360254-D6AB-7240-C6CA-66EC7212A2D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</a:t>
            </a:r>
            <a:r>
              <a:rPr lang="en-US" sz="2000" dirty="0" err="1"/>
              <a:t>s_id</a:t>
            </a:r>
            <a:r>
              <a:rPr lang="en-US" sz="2000" dirty="0"/>
              <a:t>, name, age FROM student;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* FROM student WHERE name = '</a:t>
            </a:r>
            <a:r>
              <a:rPr lang="en-US" sz="2000" dirty="0" err="1"/>
              <a:t>Abhi</a:t>
            </a:r>
            <a:r>
              <a:rPr lang="en-US" sz="2000" dirty="0"/>
              <a:t>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* FROM Student WHERE </a:t>
            </a:r>
            <a:r>
              <a:rPr lang="en-US" sz="2000" dirty="0" err="1"/>
              <a:t>s_name</a:t>
            </a:r>
            <a:r>
              <a:rPr lang="en-US" sz="2000" dirty="0"/>
              <a:t> LIKE 'A%’;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* FROM Emp ORDER BY salary;</a:t>
            </a:r>
          </a:p>
        </p:txBody>
      </p:sp>
    </p:spTree>
    <p:extLst>
      <p:ext uri="{BB962C8B-B14F-4D97-AF65-F5344CB8AC3E}">
        <p14:creationId xmlns:p14="http://schemas.microsoft.com/office/powerpoint/2010/main" val="367290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1EA0E-1DCE-9F52-9739-BD869D0E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14" y="692061"/>
            <a:ext cx="7964367" cy="438665"/>
          </a:xfrm>
        </p:spPr>
        <p:txBody>
          <a:bodyPr/>
          <a:lstStyle/>
          <a:p>
            <a:r>
              <a:rPr lang="en-BE" sz="2800" dirty="0"/>
              <a:t>Wo</a:t>
            </a:r>
            <a:r>
              <a:rPr lang="en-US" sz="2800" dirty="0" err="1"/>
              <a:t>rk</a:t>
            </a:r>
            <a:r>
              <a:rPr lang="en-BE" sz="2800" dirty="0" err="1"/>
              <a:t>ing</a:t>
            </a:r>
            <a:r>
              <a:rPr lang="en-BE" sz="2800" dirty="0"/>
              <a:t> with data – Relationships</a:t>
            </a:r>
            <a:endParaRPr lang="nl-BE" sz="28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0A3E2F5-55D8-742D-B006-4EDB8AC37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1896155"/>
            <a:ext cx="63246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9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1EA0E-1DCE-9F52-9739-BD869D0E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14" y="692061"/>
            <a:ext cx="7964367" cy="438665"/>
          </a:xfrm>
        </p:spPr>
        <p:txBody>
          <a:bodyPr/>
          <a:lstStyle/>
          <a:p>
            <a:r>
              <a:rPr lang="en-BE" sz="2800" dirty="0"/>
              <a:t>Wo</a:t>
            </a:r>
            <a:r>
              <a:rPr lang="en-US" sz="2800" dirty="0" err="1"/>
              <a:t>rk</a:t>
            </a:r>
            <a:r>
              <a:rPr lang="en-BE" sz="2800" dirty="0" err="1"/>
              <a:t>ing</a:t>
            </a:r>
            <a:r>
              <a:rPr lang="en-BE" sz="2800" dirty="0"/>
              <a:t> with data – Relationships</a:t>
            </a:r>
            <a:endParaRPr lang="nl-BE" sz="280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5360254-D6AB-7240-C6CA-66EC7212A2D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Usage of primary key and 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Primary key: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1600" dirty="0"/>
              <a:t>C</a:t>
            </a:r>
            <a:r>
              <a:rPr lang="en-GB" sz="1600" dirty="0" err="1"/>
              <a:t>onstraint</a:t>
            </a:r>
            <a:r>
              <a:rPr lang="en-GB" sz="1600" dirty="0"/>
              <a:t> uniquely identifies each record in a table</a:t>
            </a:r>
            <a:endParaRPr lang="en-BE" sz="16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1600" dirty="0"/>
              <a:t>C</a:t>
            </a:r>
            <a:r>
              <a:rPr lang="en-US" sz="1600" dirty="0" err="1"/>
              <a:t>ontain</a:t>
            </a:r>
            <a:r>
              <a:rPr lang="en-US" sz="1600" dirty="0"/>
              <a:t> </a:t>
            </a:r>
            <a:r>
              <a:rPr lang="en-BE" sz="1600" dirty="0"/>
              <a:t>unique</a:t>
            </a:r>
            <a:r>
              <a:rPr lang="en-US" sz="1600" dirty="0"/>
              <a:t> values, and cannot contain </a:t>
            </a:r>
            <a:r>
              <a:rPr lang="en-BE" sz="1600" dirty="0"/>
              <a:t>null</a:t>
            </a:r>
            <a:r>
              <a:rPr lang="en-US" sz="1600" dirty="0"/>
              <a:t> values</a:t>
            </a:r>
            <a:endParaRPr lang="en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Foreign key: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constraint is used to prevent actions that would destroy links between tables</a:t>
            </a:r>
            <a:endParaRPr lang="en-BE" sz="16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1600" dirty="0"/>
              <a:t>F</a:t>
            </a:r>
            <a:r>
              <a:rPr lang="en-GB" sz="1600" dirty="0" err="1"/>
              <a:t>ield</a:t>
            </a:r>
            <a:r>
              <a:rPr lang="en-GB" sz="1600" dirty="0"/>
              <a:t> (or collection of fields) in one table, that refers to the </a:t>
            </a:r>
            <a:r>
              <a:rPr lang="en-BE" sz="1600" dirty="0"/>
              <a:t>primary key</a:t>
            </a:r>
            <a:r>
              <a:rPr lang="en-GB" sz="1600" dirty="0"/>
              <a:t> in another table.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754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0AFF008-CBDC-7EED-4C81-CF95B4810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ADO.NET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68C39F-0B11-5A35-8B19-3F1B59C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Working with data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226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1EA0E-1DCE-9F52-9739-BD869D0E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14" y="692061"/>
            <a:ext cx="7964367" cy="438665"/>
          </a:xfrm>
        </p:spPr>
        <p:txBody>
          <a:bodyPr/>
          <a:lstStyle/>
          <a:p>
            <a:r>
              <a:rPr lang="en-BE" sz="2800" dirty="0"/>
              <a:t>Wo</a:t>
            </a:r>
            <a:r>
              <a:rPr lang="en-US" sz="2800" dirty="0" err="1"/>
              <a:t>rk</a:t>
            </a:r>
            <a:r>
              <a:rPr lang="en-BE" sz="2800" dirty="0" err="1"/>
              <a:t>ing</a:t>
            </a:r>
            <a:r>
              <a:rPr lang="en-BE" sz="2800" dirty="0"/>
              <a:t> with data – </a:t>
            </a:r>
            <a:r>
              <a:rPr lang="en-US" sz="2800" dirty="0"/>
              <a:t>ADO.NET</a:t>
            </a:r>
            <a:endParaRPr lang="nl-BE" sz="280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5360254-D6AB-7240-C6CA-66EC7212A2D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Microsoft ActiveX Data Objects</a:t>
            </a:r>
            <a:endParaRPr lang="en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consistent access to data sources such as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Retrieve, handle, and update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Separates data access from data manipulation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D481B0-5157-6125-0F3C-54B5F1679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88" y="3553628"/>
            <a:ext cx="5459186" cy="29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9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1EA0E-1DCE-9F52-9739-BD869D0E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14" y="692061"/>
            <a:ext cx="7964367" cy="438665"/>
          </a:xfrm>
        </p:spPr>
        <p:txBody>
          <a:bodyPr/>
          <a:lstStyle/>
          <a:p>
            <a:r>
              <a:rPr lang="en-BE" sz="2800" dirty="0"/>
              <a:t>Wo</a:t>
            </a:r>
            <a:r>
              <a:rPr lang="en-US" sz="2800" dirty="0" err="1"/>
              <a:t>rk</a:t>
            </a:r>
            <a:r>
              <a:rPr lang="en-BE" sz="2800" dirty="0" err="1"/>
              <a:t>ing</a:t>
            </a:r>
            <a:r>
              <a:rPr lang="en-BE" sz="2800" dirty="0"/>
              <a:t> with data – </a:t>
            </a:r>
            <a:r>
              <a:rPr lang="en-US" sz="2800" dirty="0"/>
              <a:t>ADO.NET</a:t>
            </a:r>
            <a:endParaRPr lang="nl-BE" sz="280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5360254-D6AB-7240-C6CA-66EC7212A2D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Components are designed for data manipulation and faster data access</a:t>
            </a:r>
            <a:endParaRPr lang="en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Components: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1600" dirty="0"/>
              <a:t>Connection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1600" dirty="0"/>
              <a:t>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1600" dirty="0" err="1"/>
              <a:t>DataReader</a:t>
            </a:r>
            <a:endParaRPr lang="en-BE" sz="16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1600" dirty="0" err="1"/>
              <a:t>DataAdapter</a:t>
            </a:r>
            <a:endParaRPr lang="en-BE" sz="16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1600" dirty="0" err="1"/>
              <a:t>DataSet</a:t>
            </a:r>
            <a:endParaRPr lang="en-BE" sz="16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1600" dirty="0" err="1"/>
              <a:t>DataView</a:t>
            </a:r>
            <a:endParaRPr lang="en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Two main components for accessing and manipulating data: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1600" dirty="0"/>
              <a:t>Data provider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1600" dirty="0" err="1"/>
              <a:t>DataSet</a:t>
            </a: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220944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1EA0E-1DCE-9F52-9739-BD869D0E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14" y="692061"/>
            <a:ext cx="7964367" cy="438665"/>
          </a:xfrm>
        </p:spPr>
        <p:txBody>
          <a:bodyPr/>
          <a:lstStyle/>
          <a:p>
            <a:r>
              <a:rPr lang="en-BE" sz="2800" dirty="0"/>
              <a:t>Wo</a:t>
            </a:r>
            <a:r>
              <a:rPr lang="en-US" sz="2800" dirty="0" err="1"/>
              <a:t>rk</a:t>
            </a:r>
            <a:r>
              <a:rPr lang="en-BE" sz="2800" dirty="0" err="1"/>
              <a:t>ing</a:t>
            </a:r>
            <a:r>
              <a:rPr lang="en-BE" sz="2800" dirty="0"/>
              <a:t> with data – </a:t>
            </a:r>
            <a:r>
              <a:rPr lang="en-US" sz="2800" dirty="0"/>
              <a:t>ADO.NET</a:t>
            </a:r>
            <a:endParaRPr lang="nl-BE" sz="280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5360254-D6AB-7240-C6CA-66EC7212A2D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Database can’t execute our C#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Our application needs to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1600" dirty="0"/>
              <a:t>Connect to the database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1600" dirty="0"/>
              <a:t>Prepare a SQL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1600" dirty="0"/>
              <a:t>Execute the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1600" dirty="0"/>
              <a:t>Retrieve the results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C0E5F80-CB36-D2F5-8533-A1BC51B9D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93" y="2853873"/>
            <a:ext cx="7060799" cy="346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6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0AFF008-CBDC-7EED-4C81-CF95B4810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68C39F-0B11-5A35-8B19-3F1B59C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Working with data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9832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1EA0E-1DCE-9F52-9739-BD869D0E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14" y="692061"/>
            <a:ext cx="7964367" cy="438665"/>
          </a:xfrm>
        </p:spPr>
        <p:txBody>
          <a:bodyPr/>
          <a:lstStyle/>
          <a:p>
            <a:r>
              <a:rPr lang="en-BE" sz="2800" dirty="0"/>
              <a:t>Wo</a:t>
            </a:r>
            <a:r>
              <a:rPr lang="en-US" sz="2800" dirty="0" err="1"/>
              <a:t>rk</a:t>
            </a:r>
            <a:r>
              <a:rPr lang="en-BE" sz="2800" dirty="0" err="1"/>
              <a:t>ing</a:t>
            </a:r>
            <a:r>
              <a:rPr lang="en-BE" sz="2800" dirty="0"/>
              <a:t> with data – </a:t>
            </a:r>
            <a:r>
              <a:rPr lang="en-US" sz="2800" dirty="0"/>
              <a:t>LINQ</a:t>
            </a:r>
            <a:endParaRPr lang="nl-BE" sz="280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5360254-D6AB-7240-C6CA-66EC7212A2D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Language-Integrated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language-level querying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Write expressive declarative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a consistent query experience to query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Uniform query syntax in C# and VB.NET</a:t>
            </a:r>
          </a:p>
        </p:txBody>
      </p:sp>
    </p:spTree>
    <p:extLst>
      <p:ext uri="{BB962C8B-B14F-4D97-AF65-F5344CB8AC3E}">
        <p14:creationId xmlns:p14="http://schemas.microsoft.com/office/powerpoint/2010/main" val="366283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A9A3B-CEF5-9085-8C52-E096ACDE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Agenda</a:t>
            </a:r>
            <a:endParaRPr lang="nl-BE" dirty="0"/>
          </a:p>
        </p:txBody>
      </p:sp>
      <p:pic>
        <p:nvPicPr>
          <p:cNvPr id="6" name="Tijdelijke aanduiding voor afbeelding 5">
            <a:extLst>
              <a:ext uri="{FF2B5EF4-FFF2-40B4-BE49-F238E27FC236}">
                <a16:creationId xmlns:a16="http://schemas.microsoft.com/office/drawing/2014/main" id="{C45E2739-5208-450D-EB36-78298B88D6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56" r="5556"/>
          <a:stretch>
            <a:fillRect/>
          </a:stretch>
        </p:blipFill>
        <p:spPr/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B213CBD-87BF-1EEF-E2B0-0F7A2D210F2E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985987" y="1799774"/>
            <a:ext cx="4419133" cy="325845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BE" sz="2400" dirty="0"/>
              <a:t>SQL</a:t>
            </a:r>
          </a:p>
          <a:p>
            <a:pPr marL="342900" indent="-342900">
              <a:buFont typeface="+mj-lt"/>
              <a:buAutoNum type="arabicPeriod"/>
            </a:pPr>
            <a:r>
              <a:rPr lang="en-BE" sz="2400" dirty="0"/>
              <a:t>Azure Data Studio</a:t>
            </a:r>
          </a:p>
          <a:p>
            <a:pPr marL="342900" indent="-342900">
              <a:buFont typeface="+mj-lt"/>
              <a:buAutoNum type="arabicPeriod"/>
            </a:pPr>
            <a:r>
              <a:rPr lang="en-BE" sz="2400" dirty="0"/>
              <a:t>ADO.NET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LINQ</a:t>
            </a:r>
            <a:endParaRPr lang="en-BE" sz="2400" dirty="0"/>
          </a:p>
          <a:p>
            <a:pPr marL="342900" indent="-342900">
              <a:buFont typeface="+mj-lt"/>
              <a:buAutoNum type="arabicPeriod"/>
            </a:pPr>
            <a:r>
              <a:rPr lang="en-BE" sz="2400"/>
              <a:t>Combine stuff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89262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1EA0E-1DCE-9F52-9739-BD869D0E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14" y="692061"/>
            <a:ext cx="7964367" cy="438665"/>
          </a:xfrm>
        </p:spPr>
        <p:txBody>
          <a:bodyPr/>
          <a:lstStyle/>
          <a:p>
            <a:r>
              <a:rPr lang="en-BE" sz="2800" dirty="0"/>
              <a:t>Wo</a:t>
            </a:r>
            <a:r>
              <a:rPr lang="en-US" sz="2800" dirty="0" err="1"/>
              <a:t>rk</a:t>
            </a:r>
            <a:r>
              <a:rPr lang="en-BE" sz="2800" dirty="0" err="1"/>
              <a:t>ing</a:t>
            </a:r>
            <a:r>
              <a:rPr lang="en-BE" sz="2800" dirty="0"/>
              <a:t> with data – </a:t>
            </a:r>
            <a:r>
              <a:rPr lang="en-US" sz="2800" dirty="0"/>
              <a:t>LINQ</a:t>
            </a:r>
            <a:endParaRPr lang="nl-BE" sz="280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5360254-D6AB-7240-C6CA-66EC7212A2D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Example</a:t>
            </a:r>
          </a:p>
        </p:txBody>
      </p:sp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67BB3160-DE4A-5D79-0220-1ED186AE3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40" y="2362141"/>
            <a:ext cx="4826555" cy="2734399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8873B1C9-B154-9254-0C9E-1484A111B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233" y="2847438"/>
            <a:ext cx="5282027" cy="1763803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D8A5CDEB-93A4-83BE-BC89-3DB8C44453CF}"/>
              </a:ext>
            </a:extLst>
          </p:cNvPr>
          <p:cNvCxnSpPr/>
          <p:nvPr/>
        </p:nvCxnSpPr>
        <p:spPr>
          <a:xfrm>
            <a:off x="5309191" y="3729339"/>
            <a:ext cx="10916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2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1EA0E-1DCE-9F52-9739-BD869D0E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14" y="692061"/>
            <a:ext cx="7964367" cy="438665"/>
          </a:xfrm>
        </p:spPr>
        <p:txBody>
          <a:bodyPr/>
          <a:lstStyle/>
          <a:p>
            <a:r>
              <a:rPr lang="en-BE" sz="2800" dirty="0"/>
              <a:t>Wo</a:t>
            </a:r>
            <a:r>
              <a:rPr lang="en-US" sz="2800" dirty="0" err="1"/>
              <a:t>rk</a:t>
            </a:r>
            <a:r>
              <a:rPr lang="en-BE" sz="2800" dirty="0" err="1"/>
              <a:t>ing</a:t>
            </a:r>
            <a:r>
              <a:rPr lang="en-BE" sz="2800" dirty="0"/>
              <a:t> with data – </a:t>
            </a:r>
            <a:r>
              <a:rPr lang="en-US" sz="2800" dirty="0"/>
              <a:t>LINQ</a:t>
            </a:r>
            <a:endParaRPr lang="nl-BE" sz="280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5360254-D6AB-7240-C6CA-66EC7212A2D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Example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D8A5CDEB-93A4-83BE-BC89-3DB8C44453CF}"/>
              </a:ext>
            </a:extLst>
          </p:cNvPr>
          <p:cNvCxnSpPr/>
          <p:nvPr/>
        </p:nvCxnSpPr>
        <p:spPr>
          <a:xfrm>
            <a:off x="5309191" y="4086178"/>
            <a:ext cx="10916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061499D6-F83F-A4A9-2C6D-3CA6B9564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46" y="2331097"/>
            <a:ext cx="4912020" cy="3510163"/>
          </a:xfrm>
          <a:prstGeom prst="rect">
            <a:avLst/>
          </a:prstGeom>
        </p:spPr>
      </p:pic>
      <p:pic>
        <p:nvPicPr>
          <p:cNvPr id="12" name="Afbeelding 11" descr="Afbeelding met tekst, scherm, schermafbeelding&#10;&#10;Automatisch gegenereerde beschrijving">
            <a:extLst>
              <a:ext uri="{FF2B5EF4-FFF2-40B4-BE49-F238E27FC236}">
                <a16:creationId xmlns:a16="http://schemas.microsoft.com/office/drawing/2014/main" id="{9282F63B-D20E-F515-6E3D-04E5D97C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245" y="3253965"/>
            <a:ext cx="5300309" cy="16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1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1EA0E-1DCE-9F52-9739-BD869D0E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14" y="692061"/>
            <a:ext cx="7964367" cy="438665"/>
          </a:xfrm>
        </p:spPr>
        <p:txBody>
          <a:bodyPr/>
          <a:lstStyle/>
          <a:p>
            <a:r>
              <a:rPr lang="en-BE" sz="2800" dirty="0"/>
              <a:t>Wo</a:t>
            </a:r>
            <a:r>
              <a:rPr lang="en-US" sz="2800" dirty="0" err="1"/>
              <a:t>rk</a:t>
            </a:r>
            <a:r>
              <a:rPr lang="en-BE" sz="2800" dirty="0" err="1"/>
              <a:t>ing</a:t>
            </a:r>
            <a:r>
              <a:rPr lang="en-BE" sz="2800" dirty="0"/>
              <a:t> with data – </a:t>
            </a:r>
            <a:r>
              <a:rPr lang="en-US" sz="2800" dirty="0"/>
              <a:t>LINQ</a:t>
            </a:r>
            <a:endParaRPr lang="nl-BE" sz="280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5360254-D6AB-7240-C6CA-66EC7212A2D8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25214" y="1590710"/>
            <a:ext cx="10499278" cy="43564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Familiar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Less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Readable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Standardized way of querying multiple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Compile time safety of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IntelliSense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Shaping data</a:t>
            </a:r>
          </a:p>
        </p:txBody>
      </p:sp>
    </p:spTree>
    <p:extLst>
      <p:ext uri="{BB962C8B-B14F-4D97-AF65-F5344CB8AC3E}">
        <p14:creationId xmlns:p14="http://schemas.microsoft.com/office/powerpoint/2010/main" val="2760716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9FB77-76B6-1C82-446C-A7A5C661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2800" dirty="0"/>
              <a:t>Bibliography</a:t>
            </a:r>
            <a:endParaRPr lang="nl-BE" sz="28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3DFC88A-ED48-916E-F99E-C37CEF38AB09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https://www.c-sharpcorner.com/article/introduction-to-sql-and-sql-commands/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https://www.mongodb.com/compare/relational-vs-non-relational-databases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https://www.studytonight.com/dbms/create-query.php</a:t>
            </a:r>
            <a:endParaRPr lang="en-B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https://learn.microsoft.com/en-us/dotnet/framework/data/adonet/ado-net-overview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https://dotnettutorials.net/course/ado-net-tutorial-for-beginners-and-professionals/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https://www.tutorialsteacher.com/linq/what-is-linq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https://www.tutorialsteacher.com/linq/why-linq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54735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E8F39-8F31-AEAA-ADCA-1DA86783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76" y="981482"/>
            <a:ext cx="4907511" cy="438665"/>
          </a:xfrm>
        </p:spPr>
        <p:txBody>
          <a:bodyPr/>
          <a:lstStyle/>
          <a:p>
            <a:r>
              <a:rPr lang="en-BE" sz="2800" dirty="0"/>
              <a:t>Joren </a:t>
            </a:r>
            <a:r>
              <a:rPr lang="en-BE" sz="3200" dirty="0"/>
              <a:t>Vandekerckhove</a:t>
            </a:r>
            <a:endParaRPr lang="nl-BE" sz="2800" dirty="0"/>
          </a:p>
        </p:txBody>
      </p:sp>
      <p:pic>
        <p:nvPicPr>
          <p:cNvPr id="6" name="Tijdelijke aanduiding voor afbeelding 5">
            <a:extLst>
              <a:ext uri="{FF2B5EF4-FFF2-40B4-BE49-F238E27FC236}">
                <a16:creationId xmlns:a16="http://schemas.microsoft.com/office/drawing/2014/main" id="{286D45B9-38FD-AC49-0B68-2492FCB3C8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451" r="11451"/>
          <a:stretch>
            <a:fillRect/>
          </a:stretch>
        </p:blipFill>
        <p:spPr/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7FDCF50-05F8-5498-C05D-D9DA6075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1675" y="1879731"/>
            <a:ext cx="3932237" cy="42691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800" dirty="0"/>
              <a:t>IT Consultant at </a:t>
            </a:r>
            <a:r>
              <a:rPr lang="en-BE" sz="2800" dirty="0" err="1"/>
              <a:t>Axxes</a:t>
            </a:r>
            <a:endParaRPr lang="en-BE" sz="28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2400" dirty="0">
                <a:solidFill>
                  <a:schemeClr val="bg1"/>
                </a:solidFill>
              </a:rPr>
              <a:t>1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800" dirty="0" err="1"/>
              <a:t>UGent</a:t>
            </a:r>
            <a:endParaRPr lang="en-B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800" dirty="0"/>
              <a:t>25 </a:t>
            </a:r>
            <a:r>
              <a:rPr lang="en-BE" sz="2800" dirty="0" err="1"/>
              <a:t>jaar</a:t>
            </a:r>
            <a:endParaRPr lang="en-B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800" dirty="0"/>
              <a:t>Free time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2000" dirty="0">
                <a:solidFill>
                  <a:schemeClr val="bg1"/>
                </a:solidFill>
              </a:rPr>
              <a:t>Learning new technologies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2000" dirty="0">
                <a:solidFill>
                  <a:schemeClr val="bg1"/>
                </a:solidFill>
              </a:rPr>
              <a:t>Running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2000" dirty="0">
                <a:solidFill>
                  <a:schemeClr val="bg1"/>
                </a:solidFill>
              </a:rPr>
              <a:t>F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BE" sz="2000" dirty="0" err="1">
                <a:solidFill>
                  <a:schemeClr val="bg1"/>
                </a:solidFill>
              </a:rPr>
              <a:t>tness</a:t>
            </a:r>
            <a:endParaRPr lang="en-BE" sz="2000" dirty="0">
              <a:solidFill>
                <a:schemeClr val="bg1"/>
              </a:solidFill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BE" sz="2000" dirty="0">
                <a:solidFill>
                  <a:schemeClr val="bg1"/>
                </a:solidFill>
              </a:rPr>
              <a:t>Kickboxing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6042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0AFF008-CBDC-7EED-4C81-CF95B4810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SQL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68C39F-0B11-5A35-8B19-3F1B59C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Working with data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387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87E3C-B092-B8AB-0163-FC8E6D77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15" y="692061"/>
            <a:ext cx="4574099" cy="438665"/>
          </a:xfrm>
        </p:spPr>
        <p:txBody>
          <a:bodyPr/>
          <a:lstStyle/>
          <a:p>
            <a:r>
              <a:rPr lang="en-BE" sz="2800" dirty="0"/>
              <a:t>Working with data - SQL</a:t>
            </a:r>
            <a:endParaRPr lang="nl-BE" sz="28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8F995ED-3E1E-93F1-3056-D0DE309A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507" y="1312227"/>
            <a:ext cx="4838985" cy="474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4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1EA0E-1DCE-9F52-9739-BD869D0E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15" y="692061"/>
            <a:ext cx="4632156" cy="438665"/>
          </a:xfrm>
        </p:spPr>
        <p:txBody>
          <a:bodyPr/>
          <a:lstStyle/>
          <a:p>
            <a:r>
              <a:rPr lang="en-BE" sz="2800" dirty="0"/>
              <a:t>Wo</a:t>
            </a:r>
            <a:r>
              <a:rPr lang="en-US" sz="2800" dirty="0" err="1"/>
              <a:t>rk</a:t>
            </a:r>
            <a:r>
              <a:rPr lang="en-BE" sz="2800" dirty="0" err="1"/>
              <a:t>ing</a:t>
            </a:r>
            <a:r>
              <a:rPr lang="en-BE" sz="2800" dirty="0"/>
              <a:t> with data - SQL</a:t>
            </a:r>
            <a:endParaRPr lang="nl-BE" sz="28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CD071C4-9CE5-7E5D-0254-7E95C34D05F6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400" dirty="0"/>
              <a:t>Structured Query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400" dirty="0"/>
              <a:t>5 categories based on functionalities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BE" sz="2000" dirty="0"/>
              <a:t>DDL (Data Definition Language)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BE" sz="2000" dirty="0"/>
              <a:t>DML (Data Manipulation language)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BE" sz="2000" dirty="0"/>
              <a:t>DQL (Data Query Language)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BE" sz="2000" dirty="0"/>
              <a:t>DCL (Data Control Language)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BE" sz="2000" dirty="0"/>
              <a:t>TCL (Transaction Control Language)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62023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1EA0E-1DCE-9F52-9739-BD869D0E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15" y="692061"/>
            <a:ext cx="4632156" cy="438665"/>
          </a:xfrm>
        </p:spPr>
        <p:txBody>
          <a:bodyPr/>
          <a:lstStyle/>
          <a:p>
            <a:r>
              <a:rPr lang="en-BE" sz="2800" dirty="0"/>
              <a:t>Wo</a:t>
            </a:r>
            <a:r>
              <a:rPr lang="en-US" sz="2800" dirty="0" err="1"/>
              <a:t>rk</a:t>
            </a:r>
            <a:r>
              <a:rPr lang="en-BE" sz="2800" dirty="0" err="1"/>
              <a:t>ing</a:t>
            </a:r>
            <a:r>
              <a:rPr lang="en-BE" sz="2800" dirty="0"/>
              <a:t> with data - SQL</a:t>
            </a:r>
            <a:endParaRPr lang="nl-BE" sz="2800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317EA25C-ACDA-63E1-9E78-824EBF0F1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45586"/>
              </p:ext>
            </p:extLst>
          </p:nvPr>
        </p:nvGraphicFramePr>
        <p:xfrm>
          <a:off x="677896" y="2214998"/>
          <a:ext cx="108362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104">
                  <a:extLst>
                    <a:ext uri="{9D8B030D-6E8A-4147-A177-3AD203B41FA5}">
                      <a16:colId xmlns:a16="http://schemas.microsoft.com/office/drawing/2014/main" val="3710031729"/>
                    </a:ext>
                  </a:extLst>
                </a:gridCol>
                <a:gridCol w="5418104">
                  <a:extLst>
                    <a:ext uri="{9D8B030D-6E8A-4147-A177-3AD203B41FA5}">
                      <a16:colId xmlns:a16="http://schemas.microsoft.com/office/drawing/2014/main" val="9989252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BE" dirty="0"/>
                        <a:t>Relational vs Non-Relational Database</a:t>
                      </a:r>
                      <a:endParaRPr lang="nl-B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0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E" b="1" dirty="0">
                          <a:solidFill>
                            <a:schemeClr val="bg1"/>
                          </a:solidFill>
                        </a:rPr>
                        <a:t>Relational</a:t>
                      </a:r>
                      <a:endParaRPr lang="nl-B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b="1" dirty="0">
                          <a:solidFill>
                            <a:schemeClr val="bg1"/>
                          </a:solidFill>
                        </a:rPr>
                        <a:t>Non-</a:t>
                      </a:r>
                      <a:r>
                        <a:rPr lang="nl-BE" b="1" dirty="0" err="1">
                          <a:solidFill>
                            <a:schemeClr val="bg1"/>
                          </a:solidFill>
                        </a:rPr>
                        <a:t>Relational</a:t>
                      </a:r>
                      <a:endParaRPr lang="nl-B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20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Stores information in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D</a:t>
                      </a:r>
                      <a:r>
                        <a:rPr lang="en-GB" dirty="0" err="1"/>
                        <a:t>oesn’t</a:t>
                      </a:r>
                      <a:r>
                        <a:rPr lang="en-GB" dirty="0"/>
                        <a:t> use tables, fields, and columns structured data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09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Relationship between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C</a:t>
                      </a:r>
                      <a:r>
                        <a:rPr lang="nl-BE" dirty="0" err="1"/>
                        <a:t>loud</a:t>
                      </a:r>
                      <a:r>
                        <a:rPr lang="nl-BE" dirty="0"/>
                        <a:t> in mind</a:t>
                      </a:r>
                      <a:r>
                        <a:rPr lang="en-BE" dirty="0"/>
                        <a:t>, great horizontal scaling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Columns</a:t>
                      </a:r>
                      <a:r>
                        <a:rPr lang="en-BE" dirty="0"/>
                        <a:t> </a:t>
                      </a:r>
                      <a:r>
                        <a:rPr lang="en-BE" dirty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GB" dirty="0"/>
                        <a:t> define information, rows </a:t>
                      </a:r>
                      <a:r>
                        <a:rPr lang="en-BE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GB" dirty="0"/>
                        <a:t>actual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14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 c</a:t>
                      </a:r>
                      <a:r>
                        <a:rPr lang="en-GB" dirty="0" err="1"/>
                        <a:t>olumn</a:t>
                      </a:r>
                      <a:r>
                        <a:rPr lang="en-GB" dirty="0"/>
                        <a:t> that must have unique values</a:t>
                      </a:r>
                      <a:r>
                        <a:rPr lang="en-BE" dirty="0"/>
                        <a:t> </a:t>
                      </a:r>
                      <a:r>
                        <a:rPr lang="en-BE" dirty="0">
                          <a:sym typeface="Wingdings" panose="05000000000000000000" pitchFamily="2" charset="2"/>
                        </a:rPr>
                        <a:t> primary key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5695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5B823D23-567C-B45F-6E3F-CE1A3C2B9EE6}"/>
              </a:ext>
            </a:extLst>
          </p:cNvPr>
          <p:cNvSpPr txBox="1"/>
          <p:nvPr/>
        </p:nvSpPr>
        <p:spPr>
          <a:xfrm>
            <a:off x="2372360" y="5347782"/>
            <a:ext cx="744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https://www.mongodb.com/compare/relational-vs-non-relational-databases</a:t>
            </a:r>
          </a:p>
        </p:txBody>
      </p:sp>
    </p:spTree>
    <p:extLst>
      <p:ext uri="{BB962C8B-B14F-4D97-AF65-F5344CB8AC3E}">
        <p14:creationId xmlns:p14="http://schemas.microsoft.com/office/powerpoint/2010/main" val="264676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1EA0E-1DCE-9F52-9739-BD869D0E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15" y="692061"/>
            <a:ext cx="4632156" cy="438665"/>
          </a:xfrm>
        </p:spPr>
        <p:txBody>
          <a:bodyPr/>
          <a:lstStyle/>
          <a:p>
            <a:r>
              <a:rPr lang="en-BE" sz="2800" dirty="0"/>
              <a:t>Wo</a:t>
            </a:r>
            <a:r>
              <a:rPr lang="en-US" sz="2800" dirty="0" err="1"/>
              <a:t>rk</a:t>
            </a:r>
            <a:r>
              <a:rPr lang="en-BE" sz="2800" dirty="0" err="1"/>
              <a:t>ing</a:t>
            </a:r>
            <a:r>
              <a:rPr lang="en-BE" sz="2800" dirty="0"/>
              <a:t> with data - SQL</a:t>
            </a:r>
            <a:endParaRPr lang="nl-BE" sz="2800" dirty="0"/>
          </a:p>
        </p:txBody>
      </p:sp>
      <p:pic>
        <p:nvPicPr>
          <p:cNvPr id="9" name="Afbeelding 8" descr="Afbeelding met tekst, monitor, schermafbeelding&#10;&#10;Automatisch gegenereerde beschrijving">
            <a:extLst>
              <a:ext uri="{FF2B5EF4-FFF2-40B4-BE49-F238E27FC236}">
                <a16:creationId xmlns:a16="http://schemas.microsoft.com/office/drawing/2014/main" id="{69EC5A33-64A6-1881-A63F-5B879567A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033" y="1241930"/>
            <a:ext cx="7113933" cy="53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0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1EA0E-1DCE-9F52-9739-BD869D0E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14" y="692061"/>
            <a:ext cx="7439827" cy="438665"/>
          </a:xfrm>
        </p:spPr>
        <p:txBody>
          <a:bodyPr/>
          <a:lstStyle/>
          <a:p>
            <a:r>
              <a:rPr lang="en-BE" sz="2800" dirty="0"/>
              <a:t>Wo</a:t>
            </a:r>
            <a:r>
              <a:rPr lang="en-US" sz="2800" dirty="0" err="1"/>
              <a:t>rk</a:t>
            </a:r>
            <a:r>
              <a:rPr lang="en-BE" sz="2800" dirty="0" err="1"/>
              <a:t>ing</a:t>
            </a:r>
            <a:r>
              <a:rPr lang="en-BE" sz="2800" dirty="0"/>
              <a:t> with data – SQL</a:t>
            </a:r>
            <a:r>
              <a:rPr lang="en-US" sz="2800" dirty="0"/>
              <a:t> DDL commands</a:t>
            </a:r>
            <a:endParaRPr lang="nl-BE" sz="280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5360254-D6AB-7240-C6CA-66EC7212A2D8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25214" y="1590711"/>
            <a:ext cx="10499278" cy="42571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DATABASE &lt;DB_NAME&gt;;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DATABASE IF NOT EXISTS &lt;DB_NAME&gt;;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SHOW DATABASES;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&lt;DB_NAME&gt;;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TABLE Student(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student_id</a:t>
            </a:r>
            <a:r>
              <a:rPr lang="en-US" sz="2000" dirty="0"/>
              <a:t> INT, </a:t>
            </a:r>
            <a:br>
              <a:rPr lang="en-US" sz="2000" dirty="0"/>
            </a:br>
            <a:r>
              <a:rPr lang="en-US" sz="2000" dirty="0"/>
              <a:t>	name VARCHAR(100), </a:t>
            </a:r>
            <a:br>
              <a:rPr lang="en-US" sz="2000" dirty="0"/>
            </a:br>
            <a:r>
              <a:rPr lang="en-US" sz="2000" dirty="0"/>
              <a:t>	age INT);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ALTER TABLE student ADD(</a:t>
            </a:r>
            <a:br>
              <a:rPr lang="en-US" sz="2000" dirty="0"/>
            </a:br>
            <a:r>
              <a:rPr lang="en-US" sz="2000" dirty="0"/>
              <a:t>	address VARCHAR(200)</a:t>
            </a:r>
            <a:br>
              <a:rPr lang="en-US" sz="2000" dirty="0"/>
            </a:br>
            <a:r>
              <a:rPr lang="en-US" sz="2000" dirty="0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29845141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2546C19D-91F2-1944-9342-400447D981D9}" vid="{8EA44C01-04B1-234F-9DAB-B171A3C4954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bcategorieDocument xmlns="51ae2220-a131-4b86-976a-ffb99d33527b">13</SubcategorieDocument>
    <CategorieDocument xmlns="51ae2220-a131-4b86-976a-ffb99d33527b">16</CategorieDocument>
    <SharedWithUsers xmlns="51ae2220-a131-4b86-976a-ffb99d33527b">
      <UserInfo>
        <DisplayName>Rob Kenis</DisplayName>
        <AccountId>126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lgemeen document" ma:contentTypeID="0x01010020A4786EB02F0048A931E391524AFCF800F04D0C736EAAA144A162CB0A954C483D" ma:contentTypeVersion="16" ma:contentTypeDescription="Create a new document." ma:contentTypeScope="" ma:versionID="7e815163188c9e1e1edeeeea69621dcf">
  <xsd:schema xmlns:xsd="http://www.w3.org/2001/XMLSchema" xmlns:xs="http://www.w3.org/2001/XMLSchema" xmlns:p="http://schemas.microsoft.com/office/2006/metadata/properties" xmlns:ns2="51ae2220-a131-4b86-976a-ffb99d33527b" xmlns:ns3="03ee1ef6-c014-4d11-9f9c-3b8993edb078" targetNamespace="http://schemas.microsoft.com/office/2006/metadata/properties" ma:root="true" ma:fieldsID="bcbbeb5cd730a4d451744b430192687c" ns2:_="" ns3:_="">
    <xsd:import namespace="51ae2220-a131-4b86-976a-ffb99d33527b"/>
    <xsd:import namespace="03ee1ef6-c014-4d11-9f9c-3b8993edb078"/>
    <xsd:element name="properties">
      <xsd:complexType>
        <xsd:sequence>
          <xsd:element name="documentManagement">
            <xsd:complexType>
              <xsd:all>
                <xsd:element ref="ns2:CategorieDocument"/>
                <xsd:element ref="ns2:SubcategorieDocument"/>
                <xsd:element ref="ns3:MediaServiceDateTaken" minOccurs="0"/>
                <xsd:element ref="ns2:SharedWithUsers" minOccurs="0"/>
                <xsd:element ref="ns2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e2220-a131-4b86-976a-ffb99d33527b" elementFormDefault="qualified">
    <xsd:import namespace="http://schemas.microsoft.com/office/2006/documentManagement/types"/>
    <xsd:import namespace="http://schemas.microsoft.com/office/infopath/2007/PartnerControls"/>
    <xsd:element name="CategorieDocument" ma:index="2" ma:displayName="CategorieDocument" ma:list="{fd37d720-2fcf-4ea1-8642-52b556ae3cde}" ma:internalName="CategorieDocument" ma:readOnly="false" ma:showField="Title" ma:web="51ae2220-a131-4b86-976a-ffb99d33527b">
      <xsd:simpleType>
        <xsd:restriction base="dms:Lookup"/>
      </xsd:simpleType>
    </xsd:element>
    <xsd:element name="SubcategorieDocument" ma:index="3" ma:displayName="SubcategorieDocument" ma:list="{ad5940a4-72fa-4af7-8f26-8c0d4a288a3c}" ma:internalName="SubcategorieDocument" ma:readOnly="false" ma:showField="Title" ma:web="51ae2220-a131-4b86-976a-ffb99d33527b">
      <xsd:simpleType>
        <xsd:restriction base="dms:Lookup"/>
      </xsd:simpleType>
    </xsd:element>
    <xsd:element name="SharedWithUsers" ma:index="11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ee1ef6-c014-4d11-9f9c-3b8993edb07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hidden="true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hidden="true" ma:internalName="MediaServiceOCR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hidden="true" ma:internalName="MediaServiceKeyPoints" ma:readOnly="true">
      <xsd:simpleType>
        <xsd:restriction base="dms:Note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EA0E2B-E075-488F-ADB2-9C4A3C3552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EDDF77-42A0-4CA7-95CB-846A47F35EE3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03ee1ef6-c014-4d11-9f9c-3b8993edb078"/>
    <ds:schemaRef ds:uri="51ae2220-a131-4b86-976a-ffb99d33527b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C8687B7-8301-4382-84D5-1EDE298EE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ae2220-a131-4b86-976a-ffb99d33527b"/>
    <ds:schemaRef ds:uri="03ee1ef6-c014-4d11-9f9c-3b8993edb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1271</Words>
  <Application>Microsoft Office PowerPoint</Application>
  <PresentationFormat>Breedbeeld</PresentationFormat>
  <Paragraphs>166</Paragraphs>
  <Slides>23</Slides>
  <Notes>16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32" baseType="lpstr">
      <vt:lpstr>Arial</vt:lpstr>
      <vt:lpstr>Arial</vt:lpstr>
      <vt:lpstr>Calibri</vt:lpstr>
      <vt:lpstr>Objektiv Mk1</vt:lpstr>
      <vt:lpstr>Objektiv Mk1 Light</vt:lpstr>
      <vt:lpstr>Objektiv Mk1 Medium</vt:lpstr>
      <vt:lpstr>Objektiv Mk1 Thin</vt:lpstr>
      <vt:lpstr>Wingdings</vt:lpstr>
      <vt:lpstr>Kantoorthema</vt:lpstr>
      <vt:lpstr>Hack Your Future - Working with data -</vt:lpstr>
      <vt:lpstr>Agenda</vt:lpstr>
      <vt:lpstr>Joren Vandekerckhove</vt:lpstr>
      <vt:lpstr>Working with data</vt:lpstr>
      <vt:lpstr>Working with data - SQL</vt:lpstr>
      <vt:lpstr>Working with data - SQL</vt:lpstr>
      <vt:lpstr>Working with data - SQL</vt:lpstr>
      <vt:lpstr>Working with data - SQL</vt:lpstr>
      <vt:lpstr>Working with data – SQL DDL commands</vt:lpstr>
      <vt:lpstr>Working with data – SQL DML commands</vt:lpstr>
      <vt:lpstr>Working with data – SQL DQL commands</vt:lpstr>
      <vt:lpstr>Working with data – Relationships</vt:lpstr>
      <vt:lpstr>Working with data – Relationships</vt:lpstr>
      <vt:lpstr>Working with data</vt:lpstr>
      <vt:lpstr>Working with data – ADO.NET</vt:lpstr>
      <vt:lpstr>Working with data – ADO.NET</vt:lpstr>
      <vt:lpstr>Working with data – ADO.NET</vt:lpstr>
      <vt:lpstr>Working with data</vt:lpstr>
      <vt:lpstr>Working with data – LINQ</vt:lpstr>
      <vt:lpstr>Working with data – LINQ</vt:lpstr>
      <vt:lpstr>Working with data – LINQ</vt:lpstr>
      <vt:lpstr>Working with data – LINQ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Joren Vandekerckhove</dc:creator>
  <cp:lastModifiedBy>Joren Vandekerckhove</cp:lastModifiedBy>
  <cp:revision>66</cp:revision>
  <dcterms:created xsi:type="dcterms:W3CDTF">2022-08-28T07:15:03Z</dcterms:created>
  <dcterms:modified xsi:type="dcterms:W3CDTF">2022-10-19T14:07:48Z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0x01010020A4786EB02F0048A931E391524AFCF800F04D0C736EAAA144A162CB0A954C483D</vt:lpwstr>
  </property>
</Properties>
</file>