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67" r:id="rId2"/>
    <p:sldId id="268" r:id="rId3"/>
    <p:sldId id="274" r:id="rId4"/>
    <p:sldId id="302" r:id="rId5"/>
    <p:sldId id="303" r:id="rId6"/>
    <p:sldId id="304" r:id="rId7"/>
    <p:sldId id="305" r:id="rId8"/>
    <p:sldId id="306" r:id="rId9"/>
    <p:sldId id="283" r:id="rId10"/>
    <p:sldId id="307" r:id="rId11"/>
    <p:sldId id="308" r:id="rId12"/>
    <p:sldId id="288" r:id="rId13"/>
    <p:sldId id="291" r:id="rId14"/>
    <p:sldId id="290" r:id="rId15"/>
    <p:sldId id="284" r:id="rId16"/>
    <p:sldId id="285" r:id="rId17"/>
    <p:sldId id="277" r:id="rId18"/>
    <p:sldId id="292" r:id="rId19"/>
    <p:sldId id="293" r:id="rId20"/>
    <p:sldId id="278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79" r:id="rId29"/>
    <p:sldId id="280" r:id="rId30"/>
    <p:sldId id="301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17" autoAdjust="0"/>
  </p:normalViewPr>
  <p:slideViewPr>
    <p:cSldViewPr snapToGrid="0">
      <p:cViewPr varScale="1">
        <p:scale>
          <a:sx n="70" d="100"/>
          <a:sy n="70" d="100"/>
        </p:scale>
        <p:origin x="442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4205-82C8-4D8A-BB09-838B73D62C47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551-5523-4803-9E64-951C093DE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2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인사 꾸벅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부산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 발표를 맡은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김종화입니다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 부산광역시 정신건강 증진을 위한 빅데이터 기반 마음건강간편테스트 제작 및 마음건강증진센터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최적입지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선정 프로젝트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행복해져라 부산 데이터분석 프로젝트를 진행했습니다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6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빈도분석 결과 가족관계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교우관계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학업 관련 키워드들이 공통적으로 빈도수가 높게 나왔고 이를 바탕으로 마음건강간편테스트 문항을 제작해보았습니다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 이 키워드들이 정신건강 관련 정책이나 프로그램 수립 시 적극 반영이 되면 좋을 것입니다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9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카테고리 선정 이유 설명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6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 문항 제시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 문항 예시는 다음과 같습니다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 같은 테스트는 간단한 웹 페이지를 통해 바로 시행 가능합니다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2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마음건강지수 모델링을 통한 정신건강증진센터 최적입지선정 과정입니다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부산시 지역사회보장조사 설문 데이터와 공공데이터포털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국가공간정보포털 등에서 데이터를 수집하여 지역별 마음건강지수 모델링 및 최적 입지 선정 분석을 진행하였습니다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5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마음건강증진센터최적입지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저희가 모델링한 마음건강지수와 거주인구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버스정류소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지하철정류장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정신보건시설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고도를 변수로 설정하여 도출되었습니다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51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마음건강지수 도출을 위한 데이터 전처리 과정입니다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때 사용된 사회보장조사는 정신건강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신체건강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사회적 관계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주거 만족도 등에 대해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1~5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리커트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척도로 조사된 설문조사입니다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 설문조사이기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문항들의 유의성 검정을 실시하였습니다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유의성 검정은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크론바흐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알파 계수를 통한 문항 작성의 일관성을 측정하였고 모든 문항이 통계적으로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유의미하였습니다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신체 건강이나 주거 만족도 등의 분야가 여러 하위 문항을 통해 조사되었기 때문에 필요한 변수를 선정하여 분석에 활용했습니다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 하위 문항 간의 상관관계 파악을 위해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스피어만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상관계수를 바탕으로 사용할 문항을 결정지었습니다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 문항의 </a:t>
            </a:r>
            <a:r>
              <a:rPr lang="en-US" altLang="ko-KR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 이상부터 빈번하게 불편을 겪었다고 간주하여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합으로 새로운 변수들을 생성했습니다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응답의 합으로 생성한 변수들이 좌측 편향 분포를 띄고 있기에 오버샘플링을 통해 데이터의 균형을 맞춰주었습니다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14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 필요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오버샘플링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전후의 데이터 분포 모습입니다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 설정한 종속변수인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B4 -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정신건강 응답을 기준으로 데이터를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오버샘플링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 큰 경우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정신건강으로 인한 어려움을 겪었다고 간주하여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기준으로 실시했고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 우측으로 이동한 분포를 보여주고 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67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RandomForestClassifier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 이용하여 분류를 진행했습니다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B4 - </a:t>
            </a:r>
            <a:r>
              <a:rPr lang="ko-KR" altLang="en-US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정신건강이 가질 수 있는 값의 범위인 </a:t>
            </a:r>
            <a:r>
              <a:rPr lang="en-US" altLang="ko-KR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2~10, </a:t>
            </a:r>
            <a:r>
              <a:rPr lang="ko-KR" altLang="en-US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 </a:t>
            </a:r>
            <a:r>
              <a:rPr lang="en-US" altLang="ko-KR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 종류로 분류를 하는 모델입니다</a:t>
            </a:r>
            <a:r>
              <a:rPr lang="en-US" altLang="ko-KR" sz="1200" b="0" i="0" u="none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중요도는 다음과 같습니다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B6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기초생활유지와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B11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주거만족도가 분류 모델에서 주요한 것을 확인할 수 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 모델의 정확도는 약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84%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보여 상당히 신뢰할 수 있다고 볼 수 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67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가구를 대상으로 분석한 결과는 다음과 같습니다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실제와 모델 기반한 순위에 큰 변동이 없는 것을 확인할 수 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 따른 정신건강이 취약한 지역은 북구 서구 영도구 동래구 등의 순입니다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55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마음건강지수 도출 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QGIS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활용하여 부산광역시 행정구역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구별 데이터를 통합하였고 계층적 의사결정법을 통해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가중치 산출 후 순위를 선정하였습니다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4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 발표는 프로젝트 소개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 분석 과정과 결과 그리고 참고자료 순으로 진행하도록 하겠습니다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09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입지분석 과정 좀더 추가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90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입지분석 최종 결과는 다음과 같습니다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구별로는 북구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사하구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해운대구 순으로 높았고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4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읍동별로는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대저동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청룡노포동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기장읍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순으로 높았습니다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1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 프로젝트를 통해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텍스트마이닝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기반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마음건강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간편테스트로 정신건강관련 제도 및 서비스의 심리적 접근성을 개선하여 이용률을 증가시키고 정신건강증진센터 최적 입지 선정 지도를 활용해 물리적 접근성을 개선하여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자살원인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분석 결과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위인 정신적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정신과적 문제 해결에 기여할 것을 기대하는 바입니다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41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정신건간광련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정책이나 프로그램 수립 시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텍스트마이닝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결과가 활용되고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최적입지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선정 분석 결과를 활용해 기존 시설 확충이나 새로운 시설 입지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활용될 수 있을 것으로 기대합니다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06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광안리의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아름다운 야경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? 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잘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아실껍니다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 템포 쉬고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 말입니다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멋진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광안대교로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유명한 부산광역시 수영구가 전국에서 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이것’이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위라고 하는데요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혹시 어떤 것인지 짐작이 가십니까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1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다름이 아니라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자살율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 구 중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자살율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위라는 불명예를 부산광역시 수영구가 차지했습니다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2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부산광역시 중구 또한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자살율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 전국 지자체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지방자치단체라는 뜻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자살사망자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중 정신건강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템포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문제로 인한 자살사망비율이 가장 높은 시로 부산광역시가 선정이 되기도 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이렇듯 문제가 심각함에도 부산광역시가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 선정한 핵심 정책에는 정신건강 증진 정책은 포함이 되어있지 않고 기존 정책 같은 경우에도 중증 정신질환자에 집중이 되어있었습니다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기존 상담 서비스 이용 건수도 인구수가 비슷한 인천광역시에 비해 현저히 낮았습니다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8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 본 행복해져라 부산 프로젝트는 부산광역시 정신건강 증진을 위해 첫째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텍스트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기반한 심리테스트와 둘째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정신건강증진센터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최적입지를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제안하고자 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 유튜브 댓글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텍스트마이닝에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대해 말씀드리겠습니다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 정신건강보고서에 따라 정신건강에 가장 큰 영향을 미치는 세 가지 요소인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우울감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불안감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불면을 키워드로 선정하였습니다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2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 유튜브 댓글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텍스트마이닝에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대해 말씀드리겠습니다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 정신건강보고서에 따라 정신건강에 가장 큰 영향을 미치는 세 가지 요소인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우울감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불안감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불면을 키워드로 선정하였습니다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@@@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과정 자세히 시각화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5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 유튜브 댓글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텍스트마이닝에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대해 말씀드리겠습니다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 정신건강보고서에 따라 정신건강에 가장 큰 영향을 미치는 세 가지 요소인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우울감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불안감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불면을 키워드로 선정하였습니다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@@@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과정 자세히 시각화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551-5523-4803-9E64-951C093DE8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2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3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2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5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4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7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8336-27EB-49F5-803B-F7B94D7BCAE9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48EA-96F4-4773-9278-CCD2B478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6"/>
          <p:cNvSpPr/>
          <p:nvPr/>
        </p:nvSpPr>
        <p:spPr>
          <a:xfrm>
            <a:off x="2212768" y="1649185"/>
            <a:ext cx="7755884" cy="2111829"/>
          </a:xfrm>
          <a:prstGeom prst="roundRect">
            <a:avLst>
              <a:gd name="adj" fmla="val 4562"/>
            </a:avLst>
          </a:prstGeom>
          <a:solidFill>
            <a:srgbClr val="BFBFBF"/>
          </a:solidFill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https://media.istockphoto.com/photos/gwangalli-beach-in-busan-south-korea-picture-id1141275856?k=20&amp;m=1141275856&amp;s=612x612&amp;w=0&amp;h=Kd_h1bHWS_IfDvDw62-pLFnMk6d_bdELu_MnOdULTaU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92" y="1540328"/>
            <a:ext cx="7750594" cy="21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37;p26"/>
          <p:cNvSpPr/>
          <p:nvPr/>
        </p:nvSpPr>
        <p:spPr>
          <a:xfrm>
            <a:off x="2129892" y="1540327"/>
            <a:ext cx="7750594" cy="2111829"/>
          </a:xfrm>
          <a:prstGeom prst="roundRect">
            <a:avLst>
              <a:gd name="adj" fmla="val 3981"/>
            </a:avLst>
          </a:prstGeom>
          <a:solidFill>
            <a:schemeClr val="bg1">
              <a:alpha val="71000"/>
            </a:schemeClr>
          </a:solidFill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13730"/>
              </a:srgbClr>
            </a:outerShdw>
          </a:effectLst>
        </p:spPr>
        <p:txBody>
          <a:bodyPr spcFirstLastPara="1" wrap="square" lIns="68575" tIns="81000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행복해져라 부산</a:t>
            </a:r>
            <a:endParaRPr sz="6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8158" y="5671456"/>
            <a:ext cx="4604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참여조</a:t>
            </a:r>
            <a:r>
              <a:rPr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4</a:t>
            </a:r>
            <a:r>
              <a:rPr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조 </a:t>
            </a:r>
            <a:r>
              <a:rPr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(4modoro)</a:t>
            </a:r>
            <a:endParaRPr lang="ko-KR" altLang="en-US" sz="2000" dirty="0" smtClean="0"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참여자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김정훈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조장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), </a:t>
            </a:r>
            <a:r>
              <a:rPr lang="ko-KR" altLang="en-US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박상현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김종화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</a:p>
          <a:p>
            <a:r>
              <a:rPr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    </a:t>
            </a:r>
            <a:r>
              <a:rPr lang="ko-KR" altLang="en-US" sz="20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성호준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강수연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0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류다미</a:t>
            </a:r>
            <a:r>
              <a:rPr lang="en-US" altLang="ko-KR" sz="20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0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박기량</a:t>
            </a:r>
            <a:endParaRPr lang="ko-KR" altLang="en-US" sz="2000" dirty="0" smtClean="0"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1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08203" y="405513"/>
            <a:ext cx="11520000" cy="6120000"/>
            <a:chOff x="319286" y="369000"/>
            <a:chExt cx="11520000" cy="6120000"/>
          </a:xfrm>
        </p:grpSpPr>
        <p:sp>
          <p:nvSpPr>
            <p:cNvPr id="24" name="Google Shape;136;p26"/>
            <p:cNvSpPr/>
            <p:nvPr/>
          </p:nvSpPr>
          <p:spPr>
            <a:xfrm>
              <a:off x="319286" y="369000"/>
              <a:ext cx="11520000" cy="61200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37;p26"/>
            <p:cNvSpPr/>
            <p:nvPr/>
          </p:nvSpPr>
          <p:spPr>
            <a:xfrm>
              <a:off x="502784" y="585513"/>
              <a:ext cx="11160000" cy="5760000"/>
            </a:xfrm>
            <a:prstGeom prst="roundRect">
              <a:avLst>
                <a:gd name="adj" fmla="val 3981"/>
              </a:avLst>
            </a:prstGeom>
            <a:solidFill>
              <a:schemeClr val="bg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01072" y="657903"/>
            <a:ext cx="4926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b="1" dirty="0" smtClean="0">
                <a:latin typeface="+mj-ea"/>
                <a:ea typeface="+mj-ea"/>
              </a:rPr>
              <a:t>2. </a:t>
            </a:r>
            <a:r>
              <a:rPr lang="ko-KR" altLang="en-US" sz="2400" b="1" dirty="0" smtClean="0">
                <a:latin typeface="+mj-ea"/>
                <a:ea typeface="+mj-ea"/>
              </a:rPr>
              <a:t>데이터 분석 </a:t>
            </a:r>
            <a:r>
              <a:rPr lang="en-US" altLang="ko-KR" sz="2400" b="1" dirty="0" smtClean="0"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latin typeface="+mj-ea"/>
                <a:ea typeface="+mj-ea"/>
              </a:rPr>
              <a:t>마음건강테스트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분석 프로세스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5400000">
            <a:off x="632213" y="217312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/>
        </p:nvSpPr>
        <p:spPr>
          <a:xfrm rot="5400000">
            <a:off x="637271" y="271339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646598" y="1124964"/>
            <a:ext cx="425377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08203" y="1792855"/>
            <a:ext cx="713005" cy="425378"/>
            <a:chOff x="488706" y="1778537"/>
            <a:chExt cx="713005" cy="425378"/>
          </a:xfrm>
        </p:grpSpPr>
        <p:sp>
          <p:nvSpPr>
            <p:cNvPr id="16" name="양쪽 모서리가 둥근 사각형 15"/>
            <p:cNvSpPr/>
            <p:nvPr/>
          </p:nvSpPr>
          <p:spPr>
            <a:xfrm rot="5400000">
              <a:off x="632520" y="1634723"/>
              <a:ext cx="425378" cy="713005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Google Shape;161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8229" y="1849622"/>
              <a:ext cx="473346" cy="3371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3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697" y="1651439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1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8632" y="1648106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2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0174" y="4068152"/>
            <a:ext cx="2081956" cy="1585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31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8632" y="3951198"/>
            <a:ext cx="18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11;p35"/>
          <p:cNvSpPr txBox="1"/>
          <p:nvPr/>
        </p:nvSpPr>
        <p:spPr>
          <a:xfrm>
            <a:off x="2161464" y="3451439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웹크롤링</a:t>
            </a:r>
            <a:endParaRPr dirty="0"/>
          </a:p>
        </p:txBody>
      </p:sp>
      <p:sp>
        <p:nvSpPr>
          <p:cNvPr id="29" name="Google Shape;312;p35"/>
          <p:cNvSpPr txBox="1"/>
          <p:nvPr/>
        </p:nvSpPr>
        <p:spPr>
          <a:xfrm>
            <a:off x="4342167" y="3443743"/>
            <a:ext cx="120708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감정분석</a:t>
            </a:r>
            <a:endParaRPr dirty="0"/>
          </a:p>
        </p:txBody>
      </p:sp>
      <p:sp>
        <p:nvSpPr>
          <p:cNvPr id="30" name="Google Shape;312;p35"/>
          <p:cNvSpPr txBox="1"/>
          <p:nvPr/>
        </p:nvSpPr>
        <p:spPr>
          <a:xfrm>
            <a:off x="1979635" y="5551720"/>
            <a:ext cx="144012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불용어</a:t>
            </a:r>
            <a:r>
              <a:rPr lang="ko-KR" altLang="en-US" dirty="0" smtClean="0"/>
              <a:t> 처리</a:t>
            </a:r>
            <a:endParaRPr dirty="0"/>
          </a:p>
        </p:txBody>
      </p:sp>
      <p:sp>
        <p:nvSpPr>
          <p:cNvPr id="31" name="Google Shape;312;p35"/>
          <p:cNvSpPr txBox="1"/>
          <p:nvPr/>
        </p:nvSpPr>
        <p:spPr>
          <a:xfrm>
            <a:off x="4342167" y="5551719"/>
            <a:ext cx="124248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빈도분석</a:t>
            </a:r>
            <a:endParaRPr dirty="0"/>
          </a:p>
        </p:txBody>
      </p:sp>
      <p:pic>
        <p:nvPicPr>
          <p:cNvPr id="32" name="Google Shape;31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2398" y="1620852"/>
            <a:ext cx="3234725" cy="28980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15;p35"/>
          <p:cNvSpPr txBox="1"/>
          <p:nvPr/>
        </p:nvSpPr>
        <p:spPr>
          <a:xfrm>
            <a:off x="8196172" y="4735447"/>
            <a:ext cx="279095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마음건강간편테스트 제작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2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08203" y="329313"/>
            <a:ext cx="11520000" cy="6120000"/>
            <a:chOff x="319286" y="369000"/>
            <a:chExt cx="11520000" cy="6120000"/>
          </a:xfrm>
        </p:grpSpPr>
        <p:sp>
          <p:nvSpPr>
            <p:cNvPr id="24" name="Google Shape;136;p26"/>
            <p:cNvSpPr/>
            <p:nvPr/>
          </p:nvSpPr>
          <p:spPr>
            <a:xfrm>
              <a:off x="319286" y="369000"/>
              <a:ext cx="11520000" cy="61200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37;p26"/>
            <p:cNvSpPr/>
            <p:nvPr/>
          </p:nvSpPr>
          <p:spPr>
            <a:xfrm>
              <a:off x="502784" y="585513"/>
              <a:ext cx="11160000" cy="5760000"/>
            </a:xfrm>
            <a:prstGeom prst="roundRect">
              <a:avLst>
                <a:gd name="adj" fmla="val 3981"/>
              </a:avLst>
            </a:prstGeom>
            <a:solidFill>
              <a:schemeClr val="bg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01072" y="657903"/>
            <a:ext cx="4926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b="1" dirty="0" smtClean="0">
                <a:latin typeface="+mj-ea"/>
                <a:ea typeface="+mj-ea"/>
              </a:rPr>
              <a:t>2. </a:t>
            </a:r>
            <a:r>
              <a:rPr lang="ko-KR" altLang="en-US" sz="2400" b="1" dirty="0" smtClean="0">
                <a:latin typeface="+mj-ea"/>
                <a:ea typeface="+mj-ea"/>
              </a:rPr>
              <a:t>데이터 분석 </a:t>
            </a:r>
            <a:r>
              <a:rPr lang="en-US" altLang="ko-KR" sz="2400" b="1" dirty="0" smtClean="0"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latin typeface="+mj-ea"/>
                <a:ea typeface="+mj-ea"/>
              </a:rPr>
              <a:t>마음건강테스트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분석결과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err="1" smtClean="0">
                <a:latin typeface="+mj-ea"/>
                <a:ea typeface="+mj-ea"/>
              </a:rPr>
              <a:t>워드클라우드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5400000">
            <a:off x="632213" y="217312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/>
        </p:nvSpPr>
        <p:spPr>
          <a:xfrm rot="5400000">
            <a:off x="637271" y="271339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646598" y="1124964"/>
            <a:ext cx="425377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08203" y="1792855"/>
            <a:ext cx="713005" cy="425378"/>
            <a:chOff x="488706" y="1778537"/>
            <a:chExt cx="713005" cy="425378"/>
          </a:xfrm>
        </p:grpSpPr>
        <p:sp>
          <p:nvSpPr>
            <p:cNvPr id="16" name="양쪽 모서리가 둥근 사각형 15"/>
            <p:cNvSpPr/>
            <p:nvPr/>
          </p:nvSpPr>
          <p:spPr>
            <a:xfrm rot="5400000">
              <a:off x="632520" y="1634723"/>
              <a:ext cx="425378" cy="713005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Google Shape;161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8229" y="1849622"/>
              <a:ext cx="473346" cy="3371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" name="Picture 2" descr="https://lh3.googleusercontent.com/WkzGhNrfwACKcqSJqD45xfqyoSO_W06APxyL0FC9_LMhYVXa_DaPAPPzo83DFfXJyeRqzomO4hjaj6iVPwVbQYelIUBSGTvvSm6pWFsaoBOMf1HcbjJzTnETe1KEy5Bv3cVHrviFf4RW79qSxWURYX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79" y="1601516"/>
            <a:ext cx="2527883" cy="336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lh5.googleusercontent.com/Ye4Ybr9-v02EZ9IAVBE5-TxlKpL-c3_bMC-uzs__0SsPlih13sowLwi_0PZnD6oO6uA9rr3sNsspOg1iEdWdGUri-UcGUA3bnx6KRvru40A-nMEB382Z5qqPEytRE9i36Zk18nnwZN8SZdozKnrgZ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35" y="1582906"/>
            <a:ext cx="2552471" cy="340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s://lh4.googleusercontent.com/z9zEAYOyMJLPtR4JIUhl5LInBBioortUvDBeo-bnek7ADwXkU0k5x-_Mjq46T15jVRRp3vH3jMSjwYF-QURN4uhhSPYerLXDSrGZEf40iYIMJFHP_pOk_R5ABhrDPYqaUsmJx_NEBilFK7XZs53U6u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279" y="1584052"/>
            <a:ext cx="2557397" cy="34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463129" y="5109666"/>
            <a:ext cx="104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우울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1680" y="5109666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불안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75951" y="5113932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불면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8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0571" y="471149"/>
            <a:ext cx="5868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마음건강테스트</a:t>
            </a:r>
          </a:p>
          <a:p>
            <a:pPr lvl="0"/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빈도분석</a:t>
            </a:r>
            <a:endParaRPr lang="en-US" altLang="ko-KR" sz="28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 descr="https://lh5.googleusercontent.com/gtNGVuQZGhgmQ5TucHDsBJbqgFapEXYhUb7_MpDcUJ0Wxz5E-sem-JAmOa-ne00Adv0OvH2IitcxvjNw2KKYwHis1UzIlCjavoc6RPxVw79xPGUhVu6orDrVMIb13A-gvdhaYkivN-Zqgsqffwc--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44" y="2020786"/>
            <a:ext cx="2726815" cy="413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OuiS6JbGHbQBwDk217ZHaqF_mRGR7TaLB6GD4_qaXNaLwgG4V06r8Y8KWrbXZDJ12U4omQVcgTZP0X6RrZY3THdvNsNPcCT8cZ-aSOAMflS4m_ro1F0Y5YcWTODplz1WbMojZe4Qxe1k0xU-hQgyD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34" y="2020786"/>
            <a:ext cx="2733756" cy="41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zHZ8GecUuqFJ9yhh8A7AfRVQi4jKkvgflfRoPKnMDzGfHBKutTo17WPZjBtbVvDXo0Cda21LWLBBNUQNGjHzheml3QdzbTVy3yjR7FDLx0DJsk0TfZPIKLFhvl4DMl7Kht3qpotoscV6p-ZMSuHjs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64" y="2005104"/>
            <a:ext cx="2747925" cy="41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14714" y="1582079"/>
            <a:ext cx="314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부정댓글</a:t>
            </a:r>
            <a:r>
              <a:rPr lang="ko-KR" altLang="en-US" dirty="0" smtClean="0"/>
              <a:t> 빈도분석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8166" y="449599"/>
            <a:ext cx="6525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마음건강테스트</a:t>
            </a:r>
          </a:p>
          <a:p>
            <a:pPr lvl="0"/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빈도분석</a:t>
            </a:r>
            <a:endParaRPr lang="en-US" altLang="ko-KR" sz="28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1101" y="1918963"/>
            <a:ext cx="411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카테고리 선정 결과</a:t>
            </a:r>
            <a:endParaRPr lang="ko-KR" altLang="en-US" sz="3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53" y="2704045"/>
            <a:ext cx="3834489" cy="829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4210" y="4058652"/>
            <a:ext cx="1556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가족</a:t>
            </a:r>
            <a:endParaRPr lang="ko-KR" alt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7724273" y="4101441"/>
            <a:ext cx="1556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학업</a:t>
            </a:r>
            <a:endParaRPr lang="ko-KR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40845" y="4101440"/>
            <a:ext cx="1556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교우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58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0573" y="402718"/>
            <a:ext cx="634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마음건강테스트</a:t>
            </a:r>
          </a:p>
          <a:p>
            <a:pPr lvl="0"/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</a:p>
        </p:txBody>
      </p:sp>
      <p:pic>
        <p:nvPicPr>
          <p:cNvPr id="7170" name="Picture 2" descr="https://lh6.googleusercontent.com/qA1LSWYUz3U6VOQmwLIAcvAw0LM3zK9-DDAAJlyLP7KhzabSMLRYS4JMmvoFq-YXrzzOWl37w_QBzISmLlOxdjUwr-jNLcHuZV4CuphF1zkiIcopnudOnRy2VWl0GoQ6tRv2bTr2XvlFUrh3f2_e3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74" y="1129552"/>
            <a:ext cx="5667883" cy="52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7516" y="510988"/>
            <a:ext cx="78445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지수모델링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</a:t>
            </a:r>
            <a:endParaRPr lang="en-US" altLang="ko-KR" sz="2800" b="1" dirty="0" smtClean="0">
              <a:solidFill>
                <a:srgbClr val="3F3F3F"/>
              </a:solidFill>
            </a:endParaRPr>
          </a:p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800" dirty="0" err="1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분석개요</a:t>
            </a:r>
            <a:endParaRPr lang="ko-KR" altLang="en-US" sz="28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9889" y="1705397"/>
            <a:ext cx="105608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200" dirty="0" smtClean="0"/>
              <a:t>지역사회보장조사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ko-KR" altLang="en-US" sz="2000" dirty="0">
                <a:solidFill>
                  <a:schemeClr val="dk1"/>
                </a:solidFill>
              </a:rPr>
              <a:t>  지역사회보장조사 설문을 바탕으로 데이터 분석 모델을 이용해 마음건강지수를 도출하여  </a:t>
            </a:r>
            <a:r>
              <a:rPr lang="en-US" altLang="ko-KR" sz="2000" dirty="0">
                <a:solidFill>
                  <a:schemeClr val="dk1"/>
                </a:solidFill>
              </a:rPr>
              <a:t>Q-GIS</a:t>
            </a:r>
            <a:r>
              <a:rPr lang="ko-KR" altLang="en-US" sz="2000" dirty="0">
                <a:solidFill>
                  <a:schemeClr val="dk1"/>
                </a:solidFill>
              </a:rPr>
              <a:t>상에서 마음건강지수와 </a:t>
            </a:r>
            <a:r>
              <a:rPr lang="ko-KR" altLang="en-US" sz="2000" dirty="0" err="1">
                <a:solidFill>
                  <a:schemeClr val="dk1"/>
                </a:solidFill>
              </a:rPr>
              <a:t>지오코딩을</a:t>
            </a:r>
            <a:r>
              <a:rPr lang="ko-KR" altLang="en-US" sz="2000" dirty="0">
                <a:solidFill>
                  <a:schemeClr val="dk1"/>
                </a:solidFill>
              </a:rPr>
              <a:t> 결합한 최적 입지 선정을 진행하였다</a:t>
            </a:r>
            <a:r>
              <a:rPr lang="en-US" altLang="ko-KR" sz="2000" dirty="0">
                <a:solidFill>
                  <a:schemeClr val="dk1"/>
                </a:solidFill>
              </a:rPr>
              <a:t>.</a:t>
            </a:r>
            <a:endParaRPr lang="ko-KR" altLang="en-US" sz="2000" dirty="0" smtClean="0"/>
          </a:p>
          <a:p>
            <a:endParaRPr lang="ko-KR" altLang="en-US" dirty="0"/>
          </a:p>
        </p:txBody>
      </p:sp>
      <p:sp>
        <p:nvSpPr>
          <p:cNvPr id="9" name="Google Shape;390;p39"/>
          <p:cNvSpPr txBox="1"/>
          <p:nvPr/>
        </p:nvSpPr>
        <p:spPr>
          <a:xfrm>
            <a:off x="1591683" y="4161705"/>
            <a:ext cx="312028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/>
              <a:t>지역사회보장조사 설문조사 데이터</a:t>
            </a:r>
            <a:endParaRPr sz="2800" dirty="0"/>
          </a:p>
        </p:txBody>
      </p:sp>
      <p:sp>
        <p:nvSpPr>
          <p:cNvPr id="4" name="직사각형 3"/>
          <p:cNvSpPr/>
          <p:nvPr/>
        </p:nvSpPr>
        <p:spPr>
          <a:xfrm>
            <a:off x="6951041" y="3848356"/>
            <a:ext cx="36566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chemeClr val="dk1"/>
                </a:solidFill>
              </a:rPr>
              <a:t>QGIS </a:t>
            </a:r>
            <a:r>
              <a:rPr lang="ko-KR" altLang="en-US" sz="2800" dirty="0" smtClean="0">
                <a:solidFill>
                  <a:schemeClr val="dk1"/>
                </a:solidFill>
              </a:rPr>
              <a:t>데이터</a:t>
            </a:r>
          </a:p>
          <a:p>
            <a:pPr lvl="0"/>
            <a:r>
              <a:rPr lang="en-US" altLang="ko-KR" sz="2800" dirty="0" smtClean="0">
                <a:solidFill>
                  <a:schemeClr val="dk1"/>
                </a:solidFill>
              </a:rPr>
              <a:t>ex) </a:t>
            </a:r>
            <a:r>
              <a:rPr lang="ko-KR" altLang="en-US" sz="2800" dirty="0" err="1" smtClean="0">
                <a:solidFill>
                  <a:schemeClr val="dk1"/>
                </a:solidFill>
              </a:rPr>
              <a:t>인구데이터</a:t>
            </a:r>
            <a:r>
              <a:rPr lang="en-US" altLang="ko-KR" sz="2800" dirty="0" smtClean="0">
                <a:solidFill>
                  <a:schemeClr val="dk1"/>
                </a:solidFill>
              </a:rPr>
              <a:t>, </a:t>
            </a:r>
            <a:r>
              <a:rPr lang="ko-KR" altLang="en-US" sz="2800" dirty="0" err="1" smtClean="0">
                <a:solidFill>
                  <a:schemeClr val="dk1"/>
                </a:solidFill>
              </a:rPr>
              <a:t>교통데이터</a:t>
            </a:r>
            <a:endParaRPr lang="en-US" altLang="ko-KR" sz="2800" dirty="0" smtClean="0">
              <a:solidFill>
                <a:schemeClr val="dk1"/>
              </a:solidFill>
            </a:endParaRPr>
          </a:p>
          <a:p>
            <a:pPr lvl="0"/>
            <a:endParaRPr lang="ko-KR" alt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9768" y="435719"/>
            <a:ext cx="8983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지수모델링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</a:t>
            </a:r>
            <a:endParaRPr lang="en-US" altLang="ko-KR" sz="2800" b="1" dirty="0" smtClean="0">
              <a:solidFill>
                <a:srgbClr val="3F3F3F"/>
              </a:solidFill>
            </a:endParaRPr>
          </a:p>
          <a:p>
            <a:pPr lvl="0"/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프로세스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1).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데이터 선정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8" name="Google Shape;418;p40"/>
          <p:cNvSpPr txBox="1"/>
          <p:nvPr/>
        </p:nvSpPr>
        <p:spPr>
          <a:xfrm>
            <a:off x="1453593" y="2161230"/>
            <a:ext cx="216659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마음건강최적입지요인</a:t>
            </a:r>
            <a:endParaRPr dirty="0"/>
          </a:p>
        </p:txBody>
      </p:sp>
      <p:sp>
        <p:nvSpPr>
          <p:cNvPr id="9" name="Google Shape;419;p40"/>
          <p:cNvSpPr txBox="1"/>
          <p:nvPr/>
        </p:nvSpPr>
        <p:spPr>
          <a:xfrm>
            <a:off x="8092893" y="1996259"/>
            <a:ext cx="216659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인구 , 교통량,  기존 시설 수 , 면적 등등</a:t>
            </a:r>
            <a:endParaRPr dirty="0"/>
          </a:p>
        </p:txBody>
      </p:sp>
      <p:sp>
        <p:nvSpPr>
          <p:cNvPr id="10" name="Google Shape;420;p40"/>
          <p:cNvSpPr txBox="1"/>
          <p:nvPr/>
        </p:nvSpPr>
        <p:spPr>
          <a:xfrm>
            <a:off x="4859573" y="2161230"/>
            <a:ext cx="17194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마음건강지수   </a:t>
            </a:r>
            <a:endParaRPr dirty="0"/>
          </a:p>
        </p:txBody>
      </p:sp>
      <p:pic>
        <p:nvPicPr>
          <p:cNvPr id="11" name="Google Shape;4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27" y="3117628"/>
            <a:ext cx="3177149" cy="273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572" y="3246708"/>
            <a:ext cx="2640632" cy="188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870" y="3173584"/>
            <a:ext cx="2758186" cy="2058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9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지수모델링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</a:t>
            </a:r>
            <a:endParaRPr lang="en-US" altLang="ko-KR" sz="2800" b="1" dirty="0" smtClean="0">
              <a:solidFill>
                <a:srgbClr val="3F3F3F"/>
              </a:solidFill>
            </a:endParaRPr>
          </a:p>
          <a:p>
            <a:pPr lvl="0"/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프로세스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2).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</a:p>
        </p:txBody>
      </p:sp>
      <p:sp>
        <p:nvSpPr>
          <p:cNvPr id="9" name="Google Shape;444;p41"/>
          <p:cNvSpPr txBox="1"/>
          <p:nvPr/>
        </p:nvSpPr>
        <p:spPr>
          <a:xfrm>
            <a:off x="7808778" y="2619301"/>
            <a:ext cx="16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</a:t>
            </a:r>
            <a:endParaRPr/>
          </a:p>
        </p:txBody>
      </p:sp>
      <p:sp>
        <p:nvSpPr>
          <p:cNvPr id="10" name="Google Shape;445;p41"/>
          <p:cNvSpPr txBox="1"/>
          <p:nvPr/>
        </p:nvSpPr>
        <p:spPr>
          <a:xfrm>
            <a:off x="1682678" y="2403913"/>
            <a:ext cx="169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설문조사 데이터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유의성 검정</a:t>
            </a:r>
            <a:endParaRPr dirty="0"/>
          </a:p>
        </p:txBody>
      </p:sp>
      <p:sp>
        <p:nvSpPr>
          <p:cNvPr id="11" name="Google Shape;446;p41"/>
          <p:cNvSpPr txBox="1"/>
          <p:nvPr/>
        </p:nvSpPr>
        <p:spPr>
          <a:xfrm>
            <a:off x="4745740" y="2511613"/>
            <a:ext cx="16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상관관계 분석</a:t>
            </a:r>
            <a:endParaRPr/>
          </a:p>
        </p:txBody>
      </p:sp>
      <p:pic>
        <p:nvPicPr>
          <p:cNvPr id="12" name="Google Shape;44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5911" y="3672194"/>
            <a:ext cx="2072678" cy="168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590" y="3251651"/>
            <a:ext cx="2161150" cy="16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9;p41"/>
          <p:cNvPicPr preferRelativeResize="0"/>
          <p:nvPr/>
        </p:nvPicPr>
        <p:blipFill rotWithShape="1">
          <a:blip r:embed="rId5">
            <a:alphaModFix/>
          </a:blip>
          <a:srcRect l="4534" t="2218" b="4549"/>
          <a:stretch/>
        </p:blipFill>
        <p:spPr>
          <a:xfrm>
            <a:off x="4656752" y="3189238"/>
            <a:ext cx="2072675" cy="1745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6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지수모델링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</a:t>
            </a:r>
            <a:endParaRPr lang="en-US" altLang="ko-KR" sz="2800" b="1" dirty="0" smtClean="0">
              <a:solidFill>
                <a:srgbClr val="3F3F3F"/>
              </a:solidFill>
            </a:endParaRPr>
          </a:p>
          <a:p>
            <a:pPr lvl="0"/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프로세스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2).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</a:p>
        </p:txBody>
      </p:sp>
      <p:pic>
        <p:nvPicPr>
          <p:cNvPr id="15" name="Google Shape;471;p42" descr="https://lh5.googleusercontent.com/x_6fGc7NTYkZKyi4dDjYF4oQVDJVxc0p6sO0a7hx5JoPWsJNo1sni8-blDQVj6FRsIvJhZNmke8-OJGwckIyt6ubIR7fHKlAw2yi-TIizkzX90SWFklLdRZswRjSXgFHXR_BM3Di-5dh3RTiWC86EN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522" y="2586602"/>
            <a:ext cx="3251734" cy="210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72;p42" descr="https://lh4.googleusercontent.com/F0mU8vXYUJ2DjjeSAMcN6Zt_0Q4oKs6d1JBle2WmTWocBlgYBawscma3j_shf5Es-zZy3InuvN80Es4qnZQpxnIwoqMw9AoPJAb8ZmjwHg4DCj0IL9dOy1h5ipAiubYNJRv-xvWLsNYcQZlr4WQ8D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9030" y="2586602"/>
            <a:ext cx="3256634" cy="21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473;p42"/>
          <p:cNvSpPr txBox="1"/>
          <p:nvPr/>
        </p:nvSpPr>
        <p:spPr>
          <a:xfrm>
            <a:off x="4601929" y="1861766"/>
            <a:ext cx="283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오버샘플링 SMOTE 기법 사용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474;p42"/>
          <p:cNvSpPr txBox="1"/>
          <p:nvPr/>
        </p:nvSpPr>
        <p:spPr>
          <a:xfrm>
            <a:off x="3021941" y="2296737"/>
            <a:ext cx="1641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오버샘플링 전&gt;</a:t>
            </a:r>
            <a:endParaRPr sz="1100"/>
          </a:p>
        </p:txBody>
      </p:sp>
      <p:sp>
        <p:nvSpPr>
          <p:cNvPr id="19" name="Google Shape;475;p42"/>
          <p:cNvSpPr txBox="1"/>
          <p:nvPr/>
        </p:nvSpPr>
        <p:spPr>
          <a:xfrm>
            <a:off x="7453933" y="2303085"/>
            <a:ext cx="1890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오버샘플링 후&gt;</a:t>
            </a:r>
            <a:endParaRPr sz="1100"/>
          </a:p>
        </p:txBody>
      </p:sp>
      <p:sp>
        <p:nvSpPr>
          <p:cNvPr id="20" name="Google Shape;478;p42"/>
          <p:cNvSpPr/>
          <p:nvPr/>
        </p:nvSpPr>
        <p:spPr>
          <a:xfrm>
            <a:off x="4171874" y="5137884"/>
            <a:ext cx="3824700" cy="484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F55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종속변수의 값이 4보다 큰 집단의 수를 4이하의 집단의 수에 맞추는 오버샘플링 실시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79;p42"/>
          <p:cNvSpPr/>
          <p:nvPr/>
        </p:nvSpPr>
        <p:spPr>
          <a:xfrm>
            <a:off x="5724979" y="3405011"/>
            <a:ext cx="589500" cy="44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70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지수모델링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</a:t>
            </a:r>
            <a:endParaRPr lang="en-US" altLang="ko-KR" sz="2800" b="1" dirty="0" smtClean="0">
              <a:solidFill>
                <a:srgbClr val="3F3F3F"/>
              </a:solidFill>
            </a:endParaRPr>
          </a:p>
          <a:p>
            <a:pPr lvl="0"/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프로세스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3). </a:t>
            </a:r>
            <a:r>
              <a:rPr lang="ko-KR" altLang="en-US" sz="2000" dirty="0" err="1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분류분석</a:t>
            </a:r>
            <a:endParaRPr lang="ko-KR" altLang="en-US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04;p43"/>
          <p:cNvSpPr txBox="1"/>
          <p:nvPr/>
        </p:nvSpPr>
        <p:spPr>
          <a:xfrm>
            <a:off x="2626173" y="2183807"/>
            <a:ext cx="3378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모델(RandomForestClassifier)</a:t>
            </a:r>
            <a:endParaRPr sz="1100"/>
          </a:p>
        </p:txBody>
      </p:sp>
      <p:pic>
        <p:nvPicPr>
          <p:cNvPr id="14" name="Google Shape;505;p43" descr="https://lh4.googleusercontent.com/DtYxFs9bcHBEVvqRz2CNzx1UZP15Ic7OzghiNqI1nYKHAgpjtLvi9YcA1ckEdPMe9aKf6QiJGHli4IgW6jOc5b5N-bXah0kJcNwN6RoxePeXXjYIUPHc1hBvs2qWFFoD8l159qqcjYkEhEBvR0_13vQ"/>
          <p:cNvPicPr preferRelativeResize="0"/>
          <p:nvPr/>
        </p:nvPicPr>
        <p:blipFill rotWithShape="1">
          <a:blip r:embed="rId3">
            <a:alphaModFix/>
          </a:blip>
          <a:srcRect t="4425"/>
          <a:stretch/>
        </p:blipFill>
        <p:spPr>
          <a:xfrm>
            <a:off x="2298806" y="2745582"/>
            <a:ext cx="4009467" cy="241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06;p43" descr="https://lh5.googleusercontent.com/VO4AgSVnZoLxuO5f2skl2dzx8d2rhl3N4BuhFzffXSj8W8Sv5EXCHvUL7gYnvLVBCZMAehZsXestmYzYKx4Lrp8V_zJiAF0HpvogyE57fokM0eBfKCVRV5FdBhAwMD-QiGxICAKMcT8FEpSuv-rJQ-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5453" y="2724764"/>
            <a:ext cx="3007305" cy="238510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507;p43"/>
          <p:cNvSpPr/>
          <p:nvPr/>
        </p:nvSpPr>
        <p:spPr>
          <a:xfrm>
            <a:off x="7605749" y="5337777"/>
            <a:ext cx="1982700" cy="276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F55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Accuracy ≒ 0.84213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08;p43"/>
          <p:cNvSpPr/>
          <p:nvPr/>
        </p:nvSpPr>
        <p:spPr>
          <a:xfrm>
            <a:off x="3128367" y="5233828"/>
            <a:ext cx="2949900" cy="484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F55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주거와 기초생활유지 영역이 모델의중요도 점수가 가장 높음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09;p43"/>
          <p:cNvSpPr txBox="1"/>
          <p:nvPr/>
        </p:nvSpPr>
        <p:spPr>
          <a:xfrm>
            <a:off x="3202184" y="2468516"/>
            <a:ext cx="2802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변수별 중요도 점수 시각화&gt;</a:t>
            </a:r>
            <a:endParaRPr sz="1100"/>
          </a:p>
        </p:txBody>
      </p:sp>
      <p:sp>
        <p:nvSpPr>
          <p:cNvPr id="26" name="Google Shape;510;p43"/>
          <p:cNvSpPr txBox="1"/>
          <p:nvPr/>
        </p:nvSpPr>
        <p:spPr>
          <a:xfrm>
            <a:off x="7394604" y="2415707"/>
            <a:ext cx="2802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Confusion Matrix 시각화&gt;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592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336000" y="369000"/>
            <a:ext cx="11520000" cy="6120000"/>
            <a:chOff x="3226509" y="493645"/>
            <a:chExt cx="11792703" cy="6291185"/>
          </a:xfrm>
        </p:grpSpPr>
        <p:sp>
          <p:nvSpPr>
            <p:cNvPr id="6" name="Google Shape;136;p26"/>
            <p:cNvSpPr/>
            <p:nvPr/>
          </p:nvSpPr>
          <p:spPr>
            <a:xfrm>
              <a:off x="3226509" y="493645"/>
              <a:ext cx="11792703" cy="6291185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410770" y="678680"/>
              <a:ext cx="11424181" cy="59211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43196" y="577037"/>
            <a:ext cx="32186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4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lang="en-US" altLang="ko-KR" sz="44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14" name="Google Shape;151;p27"/>
          <p:cNvSpPr/>
          <p:nvPr/>
        </p:nvSpPr>
        <p:spPr>
          <a:xfrm>
            <a:off x="4798309" y="4176784"/>
            <a:ext cx="2595382" cy="122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2349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분석개요</a:t>
            </a:r>
            <a:endParaRPr sz="1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  <a:p>
            <a:pPr marL="342900" marR="0" lvl="0" indent="-2349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algun Gothic"/>
              <a:buAutoNum type="arabicPeriod"/>
            </a:pPr>
            <a:r>
              <a:rPr lang="ko-KR" altLang="en-US" sz="1600" dirty="0" smtClean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분석 프로세스</a:t>
            </a:r>
            <a:endParaRPr lang="en-US" altLang="ko-KR" sz="1600" dirty="0" smtClean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  <a:p>
            <a:pPr marL="342900" marR="0" lvl="0" indent="-2349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algun Gothic"/>
              <a:buAutoNum type="arabicPeriod"/>
            </a:pPr>
            <a:r>
              <a:rPr lang="ko-KR" altLang="en-US" sz="1600" dirty="0" smtClean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분석 결과</a:t>
            </a:r>
            <a:endParaRPr lang="en-US" altLang="ko-KR" sz="1600" dirty="0" smtClean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  <a:p>
            <a:pPr marL="342900" marR="0" lvl="0" indent="-2349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algun Gothic"/>
              <a:buAutoNum type="arabicPeriod"/>
            </a:pPr>
            <a:r>
              <a:rPr lang="ko-KR" altLang="en-US" sz="1600" dirty="0" err="1" smtClean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기대표과</a:t>
            </a:r>
            <a:r>
              <a:rPr lang="ko-KR" altLang="en-US" sz="1600" dirty="0" smtClean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&amp; </a:t>
            </a:r>
            <a:r>
              <a:rPr lang="ko-KR" altLang="en-US" sz="1600" dirty="0" smtClean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활용방안</a:t>
            </a:r>
            <a:endParaRPr lang="en-US" altLang="ko-KR" sz="1600" dirty="0" smtClean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  <a:p>
            <a:pPr marL="342900" marR="0" lvl="0" indent="-2349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algun Gothic"/>
              <a:buAutoNum type="arabicPeriod"/>
            </a:pPr>
            <a:endParaRPr sz="1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Google Shape;153;p27"/>
          <p:cNvSpPr/>
          <p:nvPr/>
        </p:nvSpPr>
        <p:spPr>
          <a:xfrm>
            <a:off x="8144635" y="4208113"/>
            <a:ext cx="1927953" cy="95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참고 문헌</a:t>
            </a:r>
            <a:endParaRPr sz="1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  <a:p>
            <a:pPr marL="34290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algun Gothic"/>
              <a:buAutoNum type="arabicPeriod"/>
            </a:pPr>
            <a:r>
              <a:rPr lang="ko" sz="1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데이터 출처</a:t>
            </a:r>
            <a:endParaRPr sz="1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0" name="Google Shape;157;p27"/>
          <p:cNvSpPr/>
          <p:nvPr/>
        </p:nvSpPr>
        <p:spPr>
          <a:xfrm>
            <a:off x="2144802" y="2245178"/>
            <a:ext cx="1960610" cy="476826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sz="2000" dirty="0"/>
          </a:p>
        </p:txBody>
      </p:sp>
      <p:sp>
        <p:nvSpPr>
          <p:cNvPr id="21" name="Google Shape;158;p27"/>
          <p:cNvSpPr/>
          <p:nvPr/>
        </p:nvSpPr>
        <p:spPr>
          <a:xfrm>
            <a:off x="1510030" y="4133407"/>
            <a:ext cx="2595382" cy="61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주제 선정 </a:t>
            </a:r>
            <a:r>
              <a:rPr lang="ko" sz="1600" dirty="0" smtClean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배경</a:t>
            </a:r>
            <a:endParaRPr lang="en-US" altLang="ko" sz="1600" dirty="0" smtClean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  <a:p>
            <a:pPr marL="34290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sz="1600" dirty="0" smtClean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Malgun Gothic"/>
                <a:sym typeface="Malgun Gothic"/>
              </a:rPr>
              <a:t>분석 목적 및 방향</a:t>
            </a:r>
            <a:endParaRPr sz="1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22" name="Google Shape;1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1537" y="2994440"/>
            <a:ext cx="1406845" cy="101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6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8526" y="2983554"/>
            <a:ext cx="1421961" cy="102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5020" y="2972668"/>
            <a:ext cx="1421960" cy="102411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157;p27"/>
          <p:cNvSpPr/>
          <p:nvPr/>
        </p:nvSpPr>
        <p:spPr>
          <a:xfrm>
            <a:off x="5162706" y="2245178"/>
            <a:ext cx="1927953" cy="476826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분석 과정 및 결과</a:t>
            </a:r>
            <a:endParaRPr sz="1600" dirty="0"/>
          </a:p>
        </p:txBody>
      </p:sp>
      <p:sp>
        <p:nvSpPr>
          <p:cNvPr id="35" name="Google Shape;157;p27"/>
          <p:cNvSpPr/>
          <p:nvPr/>
        </p:nvSpPr>
        <p:spPr>
          <a:xfrm>
            <a:off x="8144635" y="2268591"/>
            <a:ext cx="1927953" cy="476826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ko-KR" altLang="en-US" sz="2000" b="1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참고자료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지수모델링</a:t>
            </a:r>
            <a:endParaRPr lang="en-US" altLang="ko-KR" sz="2800" b="1" dirty="0">
              <a:solidFill>
                <a:srgbClr val="3F3F3F"/>
              </a:solidFill>
            </a:endParaRPr>
          </a:p>
          <a:p>
            <a:pPr lvl="0"/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37;p44"/>
          <p:cNvSpPr txBox="1"/>
          <p:nvPr/>
        </p:nvSpPr>
        <p:spPr>
          <a:xfrm>
            <a:off x="2183005" y="1759171"/>
            <a:ext cx="3468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실제 데이터 기반 정신건강지수&gt;</a:t>
            </a:r>
            <a:endParaRPr sz="1100" dirty="0"/>
          </a:p>
        </p:txBody>
      </p:sp>
      <p:sp>
        <p:nvSpPr>
          <p:cNvPr id="10" name="Google Shape;538;p44"/>
          <p:cNvSpPr txBox="1"/>
          <p:nvPr/>
        </p:nvSpPr>
        <p:spPr>
          <a:xfrm>
            <a:off x="5269068" y="1711883"/>
            <a:ext cx="2943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모델 기반 도출 마음건강지수&gt;</a:t>
            </a:r>
            <a:endParaRPr sz="1100"/>
          </a:p>
        </p:txBody>
      </p:sp>
      <p:graphicFrame>
        <p:nvGraphicFramePr>
          <p:cNvPr id="11" name="Google Shape;539;p44"/>
          <p:cNvGraphicFramePr/>
          <p:nvPr>
            <p:extLst>
              <p:ext uri="{D42A27DB-BD31-4B8C-83A1-F6EECF244321}">
                <p14:modId xmlns:p14="http://schemas.microsoft.com/office/powerpoint/2010/main" val="892534574"/>
              </p:ext>
            </p:extLst>
          </p:nvPr>
        </p:nvGraphicFramePr>
        <p:xfrm>
          <a:off x="2727477" y="2030418"/>
          <a:ext cx="1547800" cy="3566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시군구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정신건강지수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북구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3.576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3.362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해운대구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3.348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동래구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3.29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영도구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3.264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사하구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3.264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사상구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3.236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3.206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3.184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강서구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3.172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수영구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3.158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3.04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연제구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3.034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기장군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2.988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금정구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2.91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부산진구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2.846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Google Shape;540;p44"/>
          <p:cNvGraphicFramePr/>
          <p:nvPr>
            <p:extLst>
              <p:ext uri="{D42A27DB-BD31-4B8C-83A1-F6EECF244321}">
                <p14:modId xmlns:p14="http://schemas.microsoft.com/office/powerpoint/2010/main" val="3364601846"/>
              </p:ext>
            </p:extLst>
          </p:nvPr>
        </p:nvGraphicFramePr>
        <p:xfrm>
          <a:off x="5856164" y="2043871"/>
          <a:ext cx="1514950" cy="3566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시군구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마음건강지수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북구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3.542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3.412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영도구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3.402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동래구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3.334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해운대구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3.31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사하구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3.306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3.296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사상구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3.272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3.26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수영구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3.152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기장군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3.118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강서구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3.1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3.042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연제구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3.02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금정구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2.944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부산진구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2.884</a:t>
                      </a:r>
                      <a:endParaRPr sz="800" u="none" strike="noStrike" cap="none"/>
                    </a:p>
                  </a:txBody>
                  <a:tcPr marL="43950" marR="43950" marT="43950" marB="439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Google Shape;541;p44"/>
          <p:cNvSpPr txBox="1"/>
          <p:nvPr/>
        </p:nvSpPr>
        <p:spPr>
          <a:xfrm>
            <a:off x="4886602" y="3582881"/>
            <a:ext cx="765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42;p44"/>
          <p:cNvSpPr/>
          <p:nvPr/>
        </p:nvSpPr>
        <p:spPr>
          <a:xfrm>
            <a:off x="8555272" y="3582880"/>
            <a:ext cx="2336846" cy="35964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F55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RMSE ≒ 0.067845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543;p44"/>
          <p:cNvSpPr/>
          <p:nvPr/>
        </p:nvSpPr>
        <p:spPr>
          <a:xfrm>
            <a:off x="7659571" y="3500322"/>
            <a:ext cx="589500" cy="44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32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7516" y="510988"/>
            <a:ext cx="78445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최적입지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선정</a:t>
            </a:r>
          </a:p>
          <a:p>
            <a:pPr lvl="0"/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개요</a:t>
            </a:r>
          </a:p>
          <a:p>
            <a:endParaRPr lang="ko-KR" altLang="en-US" dirty="0"/>
          </a:p>
        </p:txBody>
      </p:sp>
      <p:sp>
        <p:nvSpPr>
          <p:cNvPr id="14" name="Google Shape;554;p45"/>
          <p:cNvSpPr txBox="1"/>
          <p:nvPr/>
        </p:nvSpPr>
        <p:spPr>
          <a:xfrm>
            <a:off x="4045966" y="5311750"/>
            <a:ext cx="77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인구 , 교통량,  기존 시설 수 , 면적 등등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" name="Google Shape;555;p45"/>
          <p:cNvSpPr txBox="1"/>
          <p:nvPr/>
        </p:nvSpPr>
        <p:spPr>
          <a:xfrm>
            <a:off x="890989" y="2695940"/>
            <a:ext cx="3519259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수집한 데이터를 헥사곤 그리드 (6각형 그리들). 부산시 행정구역 동,구별로 데이터 결합.</a:t>
            </a:r>
            <a:endParaRPr sz="2400" dirty="0"/>
          </a:p>
        </p:txBody>
      </p:sp>
      <p:sp>
        <p:nvSpPr>
          <p:cNvPr id="16" name="Google Shape;556;p45"/>
          <p:cNvSpPr txBox="1"/>
          <p:nvPr/>
        </p:nvSpPr>
        <p:spPr>
          <a:xfrm>
            <a:off x="4521273" y="2742191"/>
            <a:ext cx="309978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가중치 부여 과정. 계층적 의사결정법을 통해 가중치를 구했다.</a:t>
            </a:r>
            <a:endParaRPr sz="2400" dirty="0"/>
          </a:p>
        </p:txBody>
      </p:sp>
      <p:sp>
        <p:nvSpPr>
          <p:cNvPr id="17" name="Google Shape;557;p45"/>
          <p:cNvSpPr txBox="1"/>
          <p:nvPr/>
        </p:nvSpPr>
        <p:spPr>
          <a:xfrm>
            <a:off x="7992954" y="2695940"/>
            <a:ext cx="340851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그 데이터랑 가중치랑 계산을 통해서 순위를 매김.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876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9768" y="435719"/>
            <a:ext cx="89838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지수모델링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및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최적입지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선정</a:t>
            </a: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프로세스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1).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데이터 선정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6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최적입지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선정</a:t>
            </a: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프로세스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2).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40053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최적입지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선정</a:t>
            </a: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프로세스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2).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5897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최적입지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선정</a:t>
            </a: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프로세스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). </a:t>
            </a:r>
            <a:endParaRPr lang="ko-KR" altLang="en-US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0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최적입지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선정</a:t>
            </a: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 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 기준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574;p47"/>
          <p:cNvPicPr preferRelativeResize="0"/>
          <p:nvPr/>
        </p:nvPicPr>
        <p:blipFill rotWithShape="1">
          <a:blip r:embed="rId3">
            <a:alphaModFix/>
          </a:blip>
          <a:srcRect l="15247"/>
          <a:stretch/>
        </p:blipFill>
        <p:spPr>
          <a:xfrm>
            <a:off x="999249" y="1856739"/>
            <a:ext cx="4867229" cy="362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942" y="1582206"/>
            <a:ext cx="5734608" cy="4260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6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22" y="458570"/>
            <a:ext cx="89838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8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b="1" dirty="0" err="1" smtClean="0">
                <a:solidFill>
                  <a:srgbClr val="3F3F3F"/>
                </a:solidFill>
              </a:rPr>
              <a:t>최적입지</a:t>
            </a:r>
            <a:r>
              <a:rPr lang="ko-KR" altLang="en-US" sz="2800" b="1" dirty="0" smtClean="0">
                <a:solidFill>
                  <a:srgbClr val="3F3F3F"/>
                </a:solidFill>
              </a:rPr>
              <a:t> 선정</a:t>
            </a: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 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 기준 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583;p48"/>
          <p:cNvPicPr preferRelativeResize="0"/>
          <p:nvPr/>
        </p:nvPicPr>
        <p:blipFill rotWithShape="1">
          <a:blip r:embed="rId3">
            <a:alphaModFix/>
          </a:blip>
          <a:srcRect l="11316"/>
          <a:stretch/>
        </p:blipFill>
        <p:spPr>
          <a:xfrm>
            <a:off x="714198" y="1864417"/>
            <a:ext cx="4980749" cy="355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950" y="1751820"/>
            <a:ext cx="6613269" cy="3509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97305" y="467889"/>
            <a:ext cx="43794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000" b="1" dirty="0" err="1">
                <a:solidFill>
                  <a:srgbClr val="3F3F3F"/>
                </a:solidFill>
              </a:rPr>
              <a:t>최적입지</a:t>
            </a:r>
            <a:r>
              <a:rPr lang="ko-KR" altLang="en-US" sz="2000" b="1" dirty="0">
                <a:solidFill>
                  <a:srgbClr val="3F3F3F"/>
                </a:solidFill>
              </a:rPr>
              <a:t> 선정</a:t>
            </a: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 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활용방안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93;p49"/>
          <p:cNvSpPr txBox="1"/>
          <p:nvPr/>
        </p:nvSpPr>
        <p:spPr>
          <a:xfrm>
            <a:off x="551809" y="1329663"/>
            <a:ext cx="11057033" cy="455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dk1"/>
                </a:solidFill>
              </a:rPr>
              <a:t>기대효과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2800" dirty="0">
                <a:solidFill>
                  <a:schemeClr val="dk1"/>
                </a:solidFill>
              </a:rPr>
              <a:t>텍스트마이닝 기반 마음건강 간편테스트로 </a:t>
            </a:r>
            <a:r>
              <a:rPr lang="ko" sz="2800" b="1" dirty="0">
                <a:solidFill>
                  <a:schemeClr val="dk1"/>
                </a:solidFill>
              </a:rPr>
              <a:t>심리적 접근성을 개선</a:t>
            </a:r>
            <a:r>
              <a:rPr lang="ko" sz="2800" dirty="0">
                <a:solidFill>
                  <a:schemeClr val="dk1"/>
                </a:solidFill>
              </a:rPr>
              <a:t>하여 정신건강관련 제도 및 정책의 이용률 증가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2800" dirty="0">
                <a:solidFill>
                  <a:schemeClr val="dk1"/>
                </a:solidFill>
              </a:rPr>
              <a:t>정신건강증진센터 최적 입지 선정으로 시설 </a:t>
            </a:r>
            <a:r>
              <a:rPr lang="ko" sz="2800" dirty="0" smtClean="0">
                <a:solidFill>
                  <a:schemeClr val="dk1"/>
                </a:solidFill>
              </a:rPr>
              <a:t>이용률을 </a:t>
            </a:r>
            <a:endParaRPr lang="en-US" altLang="ko" sz="2800" dirty="0" smtClean="0">
              <a:solidFill>
                <a:schemeClr val="dk1"/>
              </a:solidFill>
            </a:endParaRPr>
          </a:p>
          <a:p>
            <a:pPr marL="1460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altLang="ko" sz="2800" dirty="0" smtClean="0">
                <a:solidFill>
                  <a:schemeClr val="dk1"/>
                </a:solidFill>
              </a:rPr>
              <a:t>    </a:t>
            </a:r>
            <a:r>
              <a:rPr lang="ko" sz="2800" dirty="0" smtClean="0">
                <a:solidFill>
                  <a:schemeClr val="dk1"/>
                </a:solidFill>
              </a:rPr>
              <a:t>증대시켜 </a:t>
            </a:r>
            <a:r>
              <a:rPr lang="ko" sz="2800" dirty="0">
                <a:solidFill>
                  <a:schemeClr val="dk1"/>
                </a:solidFill>
              </a:rPr>
              <a:t>자살원인 분석 결과 1위인 정신적, 정신과적 </a:t>
            </a:r>
            <a:endParaRPr lang="en-US" altLang="ko" sz="2800" dirty="0" smtClean="0">
              <a:solidFill>
                <a:schemeClr val="dk1"/>
              </a:solidFill>
            </a:endParaRPr>
          </a:p>
          <a:p>
            <a:pPr marL="1460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altLang="ko" sz="2800" dirty="0">
                <a:solidFill>
                  <a:schemeClr val="dk1"/>
                </a:solidFill>
              </a:rPr>
              <a:t> </a:t>
            </a:r>
            <a:r>
              <a:rPr lang="en-US" altLang="ko" sz="2800" dirty="0" smtClean="0">
                <a:solidFill>
                  <a:schemeClr val="dk1"/>
                </a:solidFill>
              </a:rPr>
              <a:t>   </a:t>
            </a:r>
            <a:r>
              <a:rPr lang="ko" sz="2800" dirty="0" smtClean="0">
                <a:solidFill>
                  <a:schemeClr val="dk1"/>
                </a:solidFill>
              </a:rPr>
              <a:t>문제 </a:t>
            </a:r>
            <a:r>
              <a:rPr lang="ko" sz="2800" dirty="0">
                <a:solidFill>
                  <a:schemeClr val="dk1"/>
                </a:solidFill>
              </a:rPr>
              <a:t>해결에 기여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" name="Google Shape;5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295" y="3320665"/>
            <a:ext cx="2768727" cy="3326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9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Google Shape;603;p50"/>
          <p:cNvSpPr txBox="1"/>
          <p:nvPr/>
        </p:nvSpPr>
        <p:spPr>
          <a:xfrm>
            <a:off x="829718" y="1652156"/>
            <a:ext cx="7342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/>
              <a:t>활용 방안</a:t>
            </a:r>
            <a:endParaRPr sz="2800" dirty="0"/>
          </a:p>
        </p:txBody>
      </p:sp>
      <p:sp>
        <p:nvSpPr>
          <p:cNvPr id="9" name="Google Shape;604;p50"/>
          <p:cNvSpPr txBox="1"/>
          <p:nvPr/>
        </p:nvSpPr>
        <p:spPr>
          <a:xfrm>
            <a:off x="750016" y="2105428"/>
            <a:ext cx="11023349" cy="229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ko" sz="2800" dirty="0">
                <a:solidFill>
                  <a:schemeClr val="dk1"/>
                </a:solidFill>
              </a:rPr>
              <a:t>텍스트마이닝 결과 바탕으로 정신건강관련 정책이나 제도 수립 시 활용될 것으로 기대 됨.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2800" dirty="0">
                <a:solidFill>
                  <a:schemeClr val="dk1"/>
                </a:solidFill>
              </a:rPr>
              <a:t>정신건강증진센터 최적 입지 선정으로 기존 시설 확충이나, 새로운 시설 입지 분석시 활용될 것으로 기대됨.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10" name="Google Shape;6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29" y="4351009"/>
            <a:ext cx="2647925" cy="25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904" y="4351009"/>
            <a:ext cx="3065950" cy="24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497305" y="467889"/>
            <a:ext cx="43794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000" b="1" dirty="0" err="1">
                <a:solidFill>
                  <a:srgbClr val="3F3F3F"/>
                </a:solidFill>
              </a:rPr>
              <a:t>최적입지</a:t>
            </a:r>
            <a:r>
              <a:rPr lang="ko-KR" altLang="en-US" sz="2000" b="1" dirty="0">
                <a:solidFill>
                  <a:srgbClr val="3F3F3F"/>
                </a:solidFill>
              </a:rPr>
              <a:t> 선정</a:t>
            </a:r>
          </a:p>
          <a:p>
            <a:pPr marL="107950" lvl="0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 </a:t>
            </a:r>
            <a:r>
              <a:rPr lang="en-US" altLang="ko-KR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2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활용방안</a:t>
            </a:r>
            <a:endParaRPr lang="en-US" altLang="ko-KR" sz="2000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15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842911" y="1989348"/>
            <a:ext cx="6671203" cy="3020819"/>
            <a:chOff x="137310" y="-122410"/>
            <a:chExt cx="16172956" cy="4689660"/>
          </a:xfrm>
        </p:grpSpPr>
        <p:sp>
          <p:nvSpPr>
            <p:cNvPr id="6" name="Google Shape;136;p26"/>
            <p:cNvSpPr/>
            <p:nvPr/>
          </p:nvSpPr>
          <p:spPr>
            <a:xfrm>
              <a:off x="431825" y="97286"/>
              <a:ext cx="15878441" cy="4469964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137310" y="-122410"/>
              <a:ext cx="15878440" cy="4469964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1143000" marR="0" lvl="0" indent="-1143000" algn="ctr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6000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64435" y="2585630"/>
            <a:ext cx="44631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ctr">
              <a:buAutoNum type="arabicPeriod"/>
            </a:pPr>
            <a:r>
              <a:rPr lang="ko-KR" altLang="en-US" sz="28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소개</a:t>
            </a:r>
            <a:endParaRPr lang="en-US" altLang="ko-KR" sz="2800" dirty="0" smtClean="0">
              <a:solidFill>
                <a:srgbClr val="3F3F3F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ctr"/>
            <a:endParaRPr lang="en-US" altLang="ko-KR" sz="2800" dirty="0" smtClean="0">
              <a:solidFill>
                <a:srgbClr val="3F3F3F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107950" lvl="0"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1600" b="1" dirty="0" smtClean="0">
                <a:solidFill>
                  <a:srgbClr val="595959"/>
                </a:solidFill>
                <a:latin typeface="Algerian" panose="04020705040A02060702" pitchFamily="82" charset="0"/>
                <a:ea typeface="여기어때 잘난체 OTF" panose="020B0600000101010101" pitchFamily="34" charset="-127"/>
                <a:cs typeface="Malgun Gothic"/>
                <a:sym typeface="Malgun Gothic"/>
              </a:rPr>
              <a:t>1. </a:t>
            </a:r>
            <a:r>
              <a:rPr lang="ko-KR" altLang="en-US" sz="1600" b="1" dirty="0" smtClean="0">
                <a:solidFill>
                  <a:srgbClr val="595959"/>
                </a:solidFill>
                <a:latin typeface="Algerian" panose="04020705040A02060702" pitchFamily="82" charset="0"/>
                <a:ea typeface="여기어때 잘난체 OTF" panose="020B0600000101010101" pitchFamily="34" charset="-127"/>
                <a:cs typeface="Malgun Gothic"/>
                <a:sym typeface="Malgun Gothic"/>
              </a:rPr>
              <a:t>주제 </a:t>
            </a:r>
            <a:r>
              <a:rPr lang="ko-KR" altLang="en-US" sz="1600" b="1" dirty="0">
                <a:solidFill>
                  <a:srgbClr val="595959"/>
                </a:solidFill>
                <a:latin typeface="Algerian" panose="04020705040A02060702" pitchFamily="82" charset="0"/>
                <a:ea typeface="여기어때 잘난체 OTF" panose="020B0600000101010101" pitchFamily="34" charset="-127"/>
                <a:cs typeface="Malgun Gothic"/>
                <a:sym typeface="Malgun Gothic"/>
              </a:rPr>
              <a:t>선정 배경 및 필요성</a:t>
            </a:r>
          </a:p>
          <a:p>
            <a:pPr marL="107950" lvl="0" algn="ctr">
              <a:lnSpc>
                <a:spcPct val="150000"/>
              </a:lnSpc>
              <a:buClr>
                <a:srgbClr val="595959"/>
              </a:buClr>
              <a:buSzPts val="1100"/>
            </a:pPr>
            <a:r>
              <a:rPr lang="en-US" altLang="ko-KR" sz="1600" b="1" dirty="0" smtClean="0">
                <a:solidFill>
                  <a:srgbClr val="595959"/>
                </a:solidFill>
                <a:latin typeface="Algerian" panose="04020705040A02060702" pitchFamily="82" charset="0"/>
                <a:ea typeface="여기어때 잘난체 OTF" panose="020B0600000101010101" pitchFamily="34" charset="-127"/>
                <a:cs typeface="Malgun Gothic"/>
                <a:sym typeface="Malgun Gothic"/>
              </a:rPr>
              <a:t>2. </a:t>
            </a:r>
            <a:r>
              <a:rPr lang="ko-KR" altLang="en-US" sz="1600" b="1" dirty="0" smtClean="0">
                <a:solidFill>
                  <a:srgbClr val="595959"/>
                </a:solidFill>
                <a:latin typeface="Algerian" panose="04020705040A02060702" pitchFamily="82" charset="0"/>
                <a:ea typeface="여기어때 잘난체 OTF" panose="020B0600000101010101" pitchFamily="34" charset="-127"/>
                <a:cs typeface="Malgun Gothic"/>
                <a:sym typeface="Malgun Gothic"/>
              </a:rPr>
              <a:t>분석 </a:t>
            </a:r>
            <a:r>
              <a:rPr lang="ko-KR" altLang="en-US" sz="1600" b="1" dirty="0">
                <a:solidFill>
                  <a:srgbClr val="595959"/>
                </a:solidFill>
                <a:latin typeface="Algerian" panose="04020705040A02060702" pitchFamily="82" charset="0"/>
                <a:ea typeface="여기어때 잘난체 OTF" panose="020B0600000101010101" pitchFamily="34" charset="-127"/>
                <a:cs typeface="Malgun Gothic"/>
                <a:sym typeface="Malgun Gothic"/>
              </a:rPr>
              <a:t>목적 및 방향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4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795522" y="1591236"/>
            <a:ext cx="6778785" cy="1874278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4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1143000" marR="0" lvl="0" indent="-1143000" algn="ctr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6000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81037" y="2929281"/>
            <a:ext cx="3597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8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참고자료</a:t>
            </a:r>
          </a:p>
          <a:p>
            <a:pPr lvl="0" algn="ctr"/>
            <a:r>
              <a:rPr lang="ko-KR" altLang="en-US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문헌</a:t>
            </a:r>
            <a:endParaRPr lang="en-US" altLang="ko-KR" dirty="0" smtClean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/>
            <a:r>
              <a:rPr lang="en-US" altLang="ko-KR" dirty="0" smtClean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2. </a:t>
            </a:r>
            <a:r>
              <a:rPr lang="ko-KR" altLang="en-US" dirty="0" smtClean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데이터 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46183" y="175574"/>
            <a:ext cx="11668287" cy="6471409"/>
            <a:chOff x="3134566" y="338127"/>
            <a:chExt cx="11944500" cy="6624600"/>
          </a:xfrm>
        </p:grpSpPr>
        <p:sp>
          <p:nvSpPr>
            <p:cNvPr id="6" name="Google Shape;136;p26"/>
            <p:cNvSpPr/>
            <p:nvPr/>
          </p:nvSpPr>
          <p:spPr>
            <a:xfrm>
              <a:off x="3134566" y="338127"/>
              <a:ext cx="11944500" cy="66246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3260250" y="480163"/>
              <a:ext cx="11674371" cy="6329415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5643" y="625642"/>
            <a:ext cx="383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rgbClr val="3F3F3F"/>
                </a:solidFill>
              </a:rPr>
              <a:t>04. </a:t>
            </a:r>
            <a:r>
              <a:rPr lang="ko-KR" altLang="en-US" sz="2400" b="1" dirty="0">
                <a:solidFill>
                  <a:srgbClr val="3F3F3F"/>
                </a:solidFill>
              </a:rPr>
              <a:t>참고자료</a:t>
            </a:r>
          </a:p>
          <a:p>
            <a:pPr marL="457200" lvl="0" indent="-342900">
              <a:buClr>
                <a:srgbClr val="3F3F3F"/>
              </a:buClr>
              <a:buSzPts val="1800"/>
              <a:buAutoNum type="arabicPeriod"/>
            </a:pPr>
            <a:r>
              <a:rPr lang="ko-KR" altLang="en-US" sz="2400" b="1" dirty="0">
                <a:solidFill>
                  <a:srgbClr val="3F3F3F"/>
                </a:solidFill>
              </a:rPr>
              <a:t>참고문헌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9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6"/>
          <p:cNvSpPr/>
          <p:nvPr/>
        </p:nvSpPr>
        <p:spPr>
          <a:xfrm>
            <a:off x="319286" y="369000"/>
            <a:ext cx="11520000" cy="6120000"/>
          </a:xfrm>
          <a:prstGeom prst="roundRect">
            <a:avLst>
              <a:gd name="adj" fmla="val 4562"/>
            </a:avLst>
          </a:prstGeom>
          <a:solidFill>
            <a:srgbClr val="BFBFBF"/>
          </a:solidFill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542989"/>
            <a:ext cx="11160000" cy="577202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8" name="양쪽 모서리가 둥근 사각형 17"/>
          <p:cNvSpPr/>
          <p:nvPr/>
        </p:nvSpPr>
        <p:spPr>
          <a:xfrm rot="5400000">
            <a:off x="632520" y="1634723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632213" y="217312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양쪽 모서리가 둥근 사각형 24"/>
          <p:cNvSpPr/>
          <p:nvPr/>
        </p:nvSpPr>
        <p:spPr>
          <a:xfrm rot="5400000">
            <a:off x="637271" y="271339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37;p26"/>
          <p:cNvSpPr/>
          <p:nvPr/>
        </p:nvSpPr>
        <p:spPr>
          <a:xfrm>
            <a:off x="499286" y="555010"/>
            <a:ext cx="11160000" cy="5760000"/>
          </a:xfrm>
          <a:prstGeom prst="roundRect">
            <a:avLst>
              <a:gd name="adj" fmla="val 3981"/>
            </a:avLst>
          </a:prstGeom>
          <a:solidFill>
            <a:schemeClr val="tx1">
              <a:alpha val="36000"/>
            </a:schemeClr>
          </a:solidFill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13730"/>
              </a:srgbClr>
            </a:outerShdw>
          </a:effectLst>
        </p:spPr>
        <p:txBody>
          <a:bodyPr spcFirstLastPara="1" wrap="square" lIns="68575" tIns="81000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9462" y="588267"/>
            <a:ext cx="35661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</a:rPr>
              <a:t>프로젝트 소개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</a:t>
            </a: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선정 배경 및 필요성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847" y="2316934"/>
            <a:ext cx="8251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부산광역시 수영구 </a:t>
            </a:r>
            <a:endParaRPr lang="en-US" altLang="ko-KR" sz="60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전국에서 </a:t>
            </a:r>
            <a:r>
              <a:rPr lang="en-US" altLang="ko-KR" sz="60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OOO </a:t>
            </a:r>
            <a:r>
              <a:rPr lang="en-US" altLang="ko-KR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r>
              <a:rPr lang="ko-KR" altLang="en-US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</a:t>
            </a:r>
            <a:r>
              <a:rPr lang="en-US" altLang="ko-KR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?!?!</a:t>
            </a:r>
            <a:endParaRPr lang="ko-KR" altLang="en-US" sz="60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19286" y="1219408"/>
            <a:ext cx="713005" cy="523220"/>
            <a:chOff x="319286" y="1219408"/>
            <a:chExt cx="713005" cy="523220"/>
          </a:xfrm>
        </p:grpSpPr>
        <p:sp>
          <p:nvSpPr>
            <p:cNvPr id="17" name="양쪽 모서리가 둥근 사각형 16"/>
            <p:cNvSpPr/>
            <p:nvPr/>
          </p:nvSpPr>
          <p:spPr>
            <a:xfrm rot="5400000">
              <a:off x="463100" y="1122350"/>
              <a:ext cx="425377" cy="713005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3330" y="1219408"/>
              <a:ext cx="371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4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6"/>
          <p:cNvSpPr/>
          <p:nvPr/>
        </p:nvSpPr>
        <p:spPr>
          <a:xfrm>
            <a:off x="319286" y="369000"/>
            <a:ext cx="11520000" cy="6120000"/>
          </a:xfrm>
          <a:prstGeom prst="roundRect">
            <a:avLst>
              <a:gd name="adj" fmla="val 4562"/>
            </a:avLst>
          </a:prstGeom>
          <a:solidFill>
            <a:srgbClr val="BFBFBF"/>
          </a:solidFill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542989"/>
            <a:ext cx="11160000" cy="577202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8" name="양쪽 모서리가 둥근 사각형 17"/>
          <p:cNvSpPr/>
          <p:nvPr/>
        </p:nvSpPr>
        <p:spPr>
          <a:xfrm rot="5400000">
            <a:off x="632520" y="1634723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632213" y="217312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양쪽 모서리가 둥근 사각형 24"/>
          <p:cNvSpPr/>
          <p:nvPr/>
        </p:nvSpPr>
        <p:spPr>
          <a:xfrm rot="5400000">
            <a:off x="637271" y="271339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37;p26"/>
          <p:cNvSpPr/>
          <p:nvPr/>
        </p:nvSpPr>
        <p:spPr>
          <a:xfrm>
            <a:off x="499286" y="555010"/>
            <a:ext cx="11160000" cy="5760000"/>
          </a:xfrm>
          <a:prstGeom prst="roundRect">
            <a:avLst>
              <a:gd name="adj" fmla="val 3981"/>
            </a:avLst>
          </a:prstGeom>
          <a:solidFill>
            <a:schemeClr val="tx1">
              <a:alpha val="36000"/>
            </a:schemeClr>
          </a:solidFill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13730"/>
              </a:srgbClr>
            </a:outerShdw>
          </a:effectLst>
        </p:spPr>
        <p:txBody>
          <a:bodyPr spcFirstLastPara="1" wrap="square" lIns="68575" tIns="81000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9462" y="588267"/>
            <a:ext cx="35661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</a:rPr>
              <a:t>프로젝트 소개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</a:t>
            </a: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선정 배경 및 필요성</a:t>
            </a:r>
          </a:p>
        </p:txBody>
      </p:sp>
      <p:sp>
        <p:nvSpPr>
          <p:cNvPr id="17" name="양쪽 모서리가 둥근 사각형 16"/>
          <p:cNvSpPr/>
          <p:nvPr/>
        </p:nvSpPr>
        <p:spPr>
          <a:xfrm rot="5400000">
            <a:off x="463100" y="1122350"/>
            <a:ext cx="425377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6847" y="2316934"/>
            <a:ext cx="8251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부산광역시 수영구 </a:t>
            </a:r>
            <a:endParaRPr lang="en-US" altLang="ko-KR" sz="60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전국에서 </a:t>
            </a:r>
            <a:r>
              <a:rPr lang="en-US" altLang="ko-KR" sz="6000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OOO </a:t>
            </a:r>
            <a:r>
              <a:rPr lang="en-US" altLang="ko-KR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r>
              <a:rPr lang="ko-KR" altLang="en-US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</a:t>
            </a:r>
            <a:r>
              <a:rPr lang="en-US" altLang="ko-KR" sz="6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?!?!</a:t>
            </a:r>
            <a:endParaRPr lang="ko-KR" altLang="en-US" sz="60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rot="20868468">
            <a:off x="1930204" y="2336059"/>
            <a:ext cx="8331593" cy="2001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7200" dirty="0">
                <a:latin typeface="nanum pen" panose="03040600000000000000" pitchFamily="66" charset="-127"/>
                <a:ea typeface="nanum pen" panose="03040600000000000000" pitchFamily="66" charset="-127"/>
                <a:cs typeface="Malgun Gothic"/>
                <a:sym typeface="Malgun Gothic"/>
              </a:rPr>
              <a:t>전국 </a:t>
            </a:r>
            <a:r>
              <a:rPr lang="en-US" altLang="ko-KR" sz="7200" dirty="0">
                <a:latin typeface="nanum pen" panose="03040600000000000000" pitchFamily="66" charset="-127"/>
                <a:ea typeface="nanum pen" panose="03040600000000000000" pitchFamily="66" charset="-127"/>
                <a:cs typeface="Malgun Gothic"/>
                <a:sym typeface="Malgun Gothic"/>
              </a:rPr>
              <a:t>101</a:t>
            </a:r>
            <a:r>
              <a:rPr lang="ko-KR" altLang="en-US" sz="7200" dirty="0">
                <a:latin typeface="nanum pen" panose="03040600000000000000" pitchFamily="66" charset="-127"/>
                <a:ea typeface="nanum pen" panose="03040600000000000000" pitchFamily="66" charset="-127"/>
                <a:cs typeface="Malgun Gothic"/>
                <a:sym typeface="Malgun Gothic"/>
              </a:rPr>
              <a:t>개 구 중 </a:t>
            </a:r>
            <a:r>
              <a:rPr lang="ko-KR" altLang="en-US" sz="7200" dirty="0" smtClean="0">
                <a:solidFill>
                  <a:schemeClr val="accent4"/>
                </a:solidFill>
                <a:latin typeface="nanum pen" panose="03040600000000000000" pitchFamily="66" charset="-127"/>
                <a:ea typeface="nanum pen" panose="03040600000000000000" pitchFamily="66" charset="-127"/>
                <a:cs typeface="Malgun Gothic"/>
                <a:sym typeface="Malgun Gothic"/>
              </a:rPr>
              <a:t>자살</a:t>
            </a:r>
            <a:r>
              <a:rPr lang="ko-KR" altLang="en-US" sz="7200" dirty="0">
                <a:solidFill>
                  <a:schemeClr val="accent4"/>
                </a:solidFill>
                <a:latin typeface="nanum pen" panose="03040600000000000000" pitchFamily="66" charset="-127"/>
                <a:ea typeface="nanum pen" panose="03040600000000000000" pitchFamily="66" charset="-127"/>
                <a:cs typeface="Malgun Gothic"/>
                <a:sym typeface="Malgun Gothic"/>
              </a:rPr>
              <a:t>률</a:t>
            </a:r>
            <a:r>
              <a:rPr lang="ko-KR" altLang="en-US" sz="7200" dirty="0" smtClean="0">
                <a:latin typeface="nanum pen" panose="03040600000000000000" pitchFamily="66" charset="-127"/>
                <a:ea typeface="nanum pen" panose="03040600000000000000" pitchFamily="66" charset="-127"/>
                <a:cs typeface="Malgun Gothic"/>
                <a:sym typeface="Malgun Gothic"/>
              </a:rPr>
              <a:t> </a:t>
            </a:r>
            <a:r>
              <a:rPr lang="en-US" altLang="ko-KR" sz="7200" dirty="0">
                <a:latin typeface="nanum pen" panose="03040600000000000000" pitchFamily="66" charset="-127"/>
                <a:ea typeface="nanum pen" panose="03040600000000000000" pitchFamily="66" charset="-127"/>
                <a:cs typeface="Malgun Gothic"/>
                <a:sym typeface="Malgun Gothic"/>
              </a:rPr>
              <a:t>1</a:t>
            </a:r>
            <a:r>
              <a:rPr lang="ko-KR" altLang="en-US" sz="7200" dirty="0">
                <a:latin typeface="nanum pen" panose="03040600000000000000" pitchFamily="66" charset="-127"/>
                <a:ea typeface="nanum pen" panose="03040600000000000000" pitchFamily="66" charset="-127"/>
                <a:cs typeface="Malgun Gothic"/>
                <a:sym typeface="Malgun Gothic"/>
              </a:rPr>
              <a:t>위</a:t>
            </a:r>
          </a:p>
        </p:txBody>
      </p:sp>
      <p:pic>
        <p:nvPicPr>
          <p:cNvPr id="12" name="Google Shape;15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502" y="1319336"/>
            <a:ext cx="482571" cy="319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6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6"/>
          <p:cNvSpPr/>
          <p:nvPr/>
        </p:nvSpPr>
        <p:spPr>
          <a:xfrm>
            <a:off x="319286" y="369000"/>
            <a:ext cx="11520000" cy="6120000"/>
          </a:xfrm>
          <a:prstGeom prst="roundRect">
            <a:avLst>
              <a:gd name="adj" fmla="val 4562"/>
            </a:avLst>
          </a:prstGeom>
          <a:solidFill>
            <a:srgbClr val="BFBFBF"/>
          </a:solidFill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37;p26"/>
          <p:cNvSpPr/>
          <p:nvPr/>
        </p:nvSpPr>
        <p:spPr>
          <a:xfrm>
            <a:off x="488399" y="569917"/>
            <a:ext cx="11160000" cy="5760000"/>
          </a:xfrm>
          <a:prstGeom prst="roundRect">
            <a:avLst>
              <a:gd name="adj" fmla="val 3981"/>
            </a:avLst>
          </a:prstGeom>
          <a:solidFill>
            <a:schemeClr val="bg1"/>
          </a:solidFill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2700000" algn="tl" rotWithShape="0">
              <a:srgbClr val="000000">
                <a:alpha val="13730"/>
              </a:srgbClr>
            </a:outerShdw>
          </a:effectLst>
        </p:spPr>
        <p:txBody>
          <a:bodyPr spcFirstLastPara="1" wrap="square" lIns="68575" tIns="81000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rot="5400000">
            <a:off x="632520" y="1634723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632213" y="217312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양쪽 모서리가 둥근 사각형 24"/>
          <p:cNvSpPr/>
          <p:nvPr/>
        </p:nvSpPr>
        <p:spPr>
          <a:xfrm rot="5400000">
            <a:off x="637271" y="271339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모서리가 둥근 사각형 16"/>
          <p:cNvSpPr/>
          <p:nvPr/>
        </p:nvSpPr>
        <p:spPr>
          <a:xfrm rot="5400000">
            <a:off x="463100" y="1122350"/>
            <a:ext cx="425377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9462" y="588267"/>
            <a:ext cx="35661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ko-KR" altLang="en-US" sz="2400" b="1" dirty="0" smtClean="0">
                <a:latin typeface="+mj-ea"/>
                <a:ea typeface="+mj-ea"/>
              </a:rPr>
              <a:t>프로젝트 소개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latin typeface="+mj-ea"/>
                <a:ea typeface="+mj-ea"/>
                <a:cs typeface="Malgun Gothic"/>
                <a:sym typeface="Malgun Gothic"/>
              </a:rPr>
              <a:t>1. </a:t>
            </a:r>
            <a:r>
              <a:rPr lang="ko-KR" altLang="en-US" dirty="0" smtClean="0">
                <a:latin typeface="+mj-ea"/>
                <a:ea typeface="+mj-ea"/>
                <a:cs typeface="Malgun Gothic"/>
                <a:sym typeface="Malgun Gothic"/>
              </a:rPr>
              <a:t>주제 </a:t>
            </a:r>
            <a:r>
              <a:rPr lang="ko-KR" altLang="en-US" dirty="0">
                <a:latin typeface="+mj-ea"/>
                <a:ea typeface="+mj-ea"/>
                <a:cs typeface="Malgun Gothic"/>
                <a:sym typeface="Malgun Gothic"/>
              </a:rPr>
              <a:t>선정 배경 및 필요성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6142" y="3356656"/>
            <a:ext cx="930728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sz="3200" dirty="0" smtClean="0"/>
              <a:t>정신건강관련 </a:t>
            </a:r>
            <a:r>
              <a:rPr lang="ko-KR" altLang="en-US" sz="3200" dirty="0"/>
              <a:t>정책 및 제도가 미흡하고 기존 시설과 정책 또한 이용률이 낮아 대책 마련이 시급</a:t>
            </a:r>
            <a:r>
              <a:rPr lang="en-US" altLang="ko-KR" sz="3200" dirty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89188" y="2189438"/>
            <a:ext cx="683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정신건강 문제로 인한 자살사망비율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인구 </a:t>
            </a:r>
            <a:r>
              <a:rPr lang="en-US" altLang="ko-KR" sz="3200" dirty="0" smtClean="0"/>
              <a:t>10</a:t>
            </a:r>
            <a:r>
              <a:rPr lang="ko-KR" altLang="en-US" sz="3200" dirty="0" smtClean="0"/>
              <a:t>만명 당 자살률 높음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t="77893" r="75956" b="6804"/>
          <a:stretch/>
        </p:blipFill>
        <p:spPr>
          <a:xfrm>
            <a:off x="1920758" y="2274173"/>
            <a:ext cx="1128174" cy="928392"/>
          </a:xfrm>
          <a:prstGeom prst="rect">
            <a:avLst/>
          </a:prstGeom>
        </p:spPr>
      </p:pic>
      <p:pic>
        <p:nvPicPr>
          <p:cNvPr id="20" name="Google Shape;15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293" y="1345722"/>
            <a:ext cx="421014" cy="303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8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9286" y="369000"/>
            <a:ext cx="11520000" cy="6120000"/>
            <a:chOff x="319286" y="369000"/>
            <a:chExt cx="11520000" cy="6120000"/>
          </a:xfrm>
        </p:grpSpPr>
        <p:sp>
          <p:nvSpPr>
            <p:cNvPr id="6" name="Google Shape;136;p26"/>
            <p:cNvSpPr/>
            <p:nvPr/>
          </p:nvSpPr>
          <p:spPr>
            <a:xfrm>
              <a:off x="319286" y="369000"/>
              <a:ext cx="11520000" cy="61200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502784" y="585513"/>
              <a:ext cx="11160000" cy="5760000"/>
            </a:xfrm>
            <a:prstGeom prst="roundRect">
              <a:avLst>
                <a:gd name="adj" fmla="val 3981"/>
              </a:avLst>
            </a:prstGeom>
            <a:solidFill>
              <a:schemeClr val="bg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양쪽 모서리가 둥근 사각형 17"/>
          <p:cNvSpPr/>
          <p:nvPr/>
        </p:nvSpPr>
        <p:spPr>
          <a:xfrm rot="5400000">
            <a:off x="632520" y="1634723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632213" y="217312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양쪽 모서리가 둥근 사각형 24"/>
          <p:cNvSpPr/>
          <p:nvPr/>
        </p:nvSpPr>
        <p:spPr>
          <a:xfrm rot="5400000">
            <a:off x="637271" y="271339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모서리가 둥근 사각형 16"/>
          <p:cNvSpPr/>
          <p:nvPr/>
        </p:nvSpPr>
        <p:spPr>
          <a:xfrm rot="5400000">
            <a:off x="463100" y="1122350"/>
            <a:ext cx="425377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462" y="588267"/>
            <a:ext cx="35661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ko-KR" altLang="en-US" sz="2400" b="1" dirty="0" smtClean="0"/>
              <a:t>프로젝트 소개</a:t>
            </a:r>
            <a:endParaRPr lang="en-US" altLang="ko-KR" sz="2400" b="1" dirty="0" smtClean="0"/>
          </a:p>
          <a:p>
            <a:pPr lvl="1"/>
            <a:r>
              <a:rPr lang="en-US" altLang="ko-KR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b="1" dirty="0" smtClean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목적 및 </a:t>
            </a:r>
            <a:r>
              <a:rPr lang="ko-KR" altLang="en-US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</a:t>
            </a:r>
            <a:endParaRPr lang="ko-KR" altLang="en-US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54;p32"/>
          <p:cNvSpPr txBox="1"/>
          <p:nvPr/>
        </p:nvSpPr>
        <p:spPr>
          <a:xfrm>
            <a:off x="1201404" y="1718174"/>
            <a:ext cx="9981885" cy="402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825500" lvl="0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2800" dirty="0">
                <a:solidFill>
                  <a:schemeClr val="dk1"/>
                </a:solidFill>
              </a:rPr>
              <a:t>텍스트마이닝 기반 심리테스트로 심리적 </a:t>
            </a:r>
            <a:r>
              <a:rPr lang="ko" sz="2800" dirty="0" smtClean="0">
                <a:solidFill>
                  <a:schemeClr val="dk1"/>
                </a:solidFill>
              </a:rPr>
              <a:t>접근성</a:t>
            </a:r>
            <a:r>
              <a:rPr lang="ko-KR" altLang="en-US" sz="2800" dirty="0" smtClean="0">
                <a:solidFill>
                  <a:schemeClr val="dk1"/>
                </a:solidFill>
              </a:rPr>
              <a:t>을</a:t>
            </a:r>
            <a:endParaRPr lang="en-US" altLang="ko-KR" sz="2800" dirty="0" smtClean="0">
              <a:solidFill>
                <a:schemeClr val="dk1"/>
              </a:solidFill>
            </a:endParaRPr>
          </a:p>
          <a:p>
            <a:pPr marL="825500" lvl="0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2800" dirty="0" smtClean="0">
                <a:solidFill>
                  <a:schemeClr val="dk1"/>
                </a:solidFill>
              </a:rPr>
              <a:t>개선하여 </a:t>
            </a:r>
            <a:r>
              <a:rPr lang="ko" sz="2800" b="1" dirty="0">
                <a:solidFill>
                  <a:schemeClr val="dk1"/>
                </a:solidFill>
              </a:rPr>
              <a:t>정신건강관련 제도 및 정책 이용률 증가</a:t>
            </a:r>
            <a:endParaRPr sz="2800" b="1" dirty="0">
              <a:solidFill>
                <a:schemeClr val="dk1"/>
              </a:solidFill>
            </a:endParaRPr>
          </a:p>
          <a:p>
            <a:pPr marL="825500" lvl="0" indent="-4191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  <a:p>
            <a:pPr marL="825500" lvl="0" indent="-4191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  <a:p>
            <a:pPr marL="825500" lvl="0" indent="-4191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2800" dirty="0">
                <a:solidFill>
                  <a:schemeClr val="dk1"/>
                </a:solidFill>
              </a:rPr>
              <a:t>정신건강증진센터 </a:t>
            </a:r>
            <a:r>
              <a:rPr lang="ko" sz="2800" dirty="0">
                <a:solidFill>
                  <a:schemeClr val="dk1"/>
                </a:solidFill>
                <a:highlight>
                  <a:schemeClr val="lt1"/>
                </a:highlight>
              </a:rPr>
              <a:t>최적입지 선정 지도를 </a:t>
            </a:r>
            <a:r>
              <a:rPr lang="ko" sz="2800" dirty="0" smtClean="0">
                <a:solidFill>
                  <a:schemeClr val="dk1"/>
                </a:solidFill>
                <a:highlight>
                  <a:schemeClr val="lt1"/>
                </a:highlight>
              </a:rPr>
              <a:t>활용하</a:t>
            </a:r>
            <a:r>
              <a:rPr lang="ko-KR" altLang="en-US" sz="2800" dirty="0" smtClean="0">
                <a:solidFill>
                  <a:schemeClr val="dk1"/>
                </a:solidFill>
                <a:highlight>
                  <a:schemeClr val="lt1"/>
                </a:highlight>
              </a:rPr>
              <a:t>여</a:t>
            </a:r>
            <a:endParaRPr lang="en-US" altLang="ko-KR" sz="2800" dirty="0" smtClean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825500" lvl="0" indent="-4191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28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정신건강증진 </a:t>
            </a:r>
            <a:r>
              <a:rPr lang="ko" sz="2800" b="1" dirty="0">
                <a:solidFill>
                  <a:schemeClr val="dk1"/>
                </a:solidFill>
                <a:highlight>
                  <a:schemeClr val="lt1"/>
                </a:highlight>
              </a:rPr>
              <a:t>센터를 추가 설립 또는 기존 시설 </a:t>
            </a:r>
            <a:r>
              <a:rPr lang="ko" sz="28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확</a:t>
            </a:r>
            <a:r>
              <a:rPr lang="ko-KR" altLang="en-US" sz="28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충</a:t>
            </a:r>
            <a:r>
              <a:rPr lang="ko" sz="28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시 </a:t>
            </a:r>
            <a:r>
              <a:rPr lang="ko" sz="2800" b="1" dirty="0">
                <a:solidFill>
                  <a:schemeClr val="dk1"/>
                </a:solidFill>
                <a:highlight>
                  <a:schemeClr val="lt1"/>
                </a:highlight>
              </a:rPr>
              <a:t>참고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0640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Arial"/>
              <a:buNone/>
            </a:pPr>
            <a:endParaRPr sz="21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279" y="1739221"/>
            <a:ext cx="1778975" cy="16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6247" y="4514544"/>
            <a:ext cx="2863040" cy="190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7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;p26"/>
          <p:cNvGrpSpPr/>
          <p:nvPr/>
        </p:nvGrpSpPr>
        <p:grpSpPr>
          <a:xfrm>
            <a:off x="2842911" y="1989348"/>
            <a:ext cx="6671203" cy="3020819"/>
            <a:chOff x="137310" y="-122410"/>
            <a:chExt cx="16172956" cy="4689660"/>
          </a:xfrm>
        </p:grpSpPr>
        <p:sp>
          <p:nvSpPr>
            <p:cNvPr id="6" name="Google Shape;136;p26"/>
            <p:cNvSpPr/>
            <p:nvPr/>
          </p:nvSpPr>
          <p:spPr>
            <a:xfrm>
              <a:off x="431825" y="97286"/>
              <a:ext cx="15878441" cy="4469964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37;p26"/>
            <p:cNvSpPr/>
            <p:nvPr/>
          </p:nvSpPr>
          <p:spPr>
            <a:xfrm>
              <a:off x="137310" y="-122410"/>
              <a:ext cx="15878440" cy="4469964"/>
            </a:xfrm>
            <a:prstGeom prst="roundRect">
              <a:avLst>
                <a:gd name="adj" fmla="val 3981"/>
              </a:avLst>
            </a:prstGeom>
            <a:solidFill>
              <a:schemeClr val="lt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1143000" marR="0" lvl="0" indent="-1143000" algn="ctr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6000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64435" y="2459503"/>
            <a:ext cx="4463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8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sz="28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endParaRPr lang="en-US" altLang="ko-KR" sz="2800" dirty="0" smtClean="0">
              <a:solidFill>
                <a:srgbClr val="3F3F3F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514350" lvl="0" indent="-514350" algn="ctr">
              <a:buAutoNum type="arabicPeriod"/>
            </a:pPr>
            <a:endParaRPr lang="en-US" altLang="ko-KR" sz="2800" dirty="0" smtClean="0">
              <a:solidFill>
                <a:srgbClr val="3F3F3F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ctr"/>
            <a:r>
              <a:rPr lang="en-US" altLang="ko-KR" sz="16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</a:t>
            </a:r>
            <a:r>
              <a:rPr lang="ko-KR" altLang="en-US" sz="1600" dirty="0" err="1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분석개요</a:t>
            </a:r>
            <a:endParaRPr lang="en-US" altLang="ko-KR" sz="1600" dirty="0" smtClean="0">
              <a:solidFill>
                <a:srgbClr val="3F3F3F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ctr"/>
            <a:r>
              <a:rPr lang="en-US" altLang="ko-KR" sz="16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sz="16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분석프로세스</a:t>
            </a:r>
            <a:endParaRPr lang="en-US" altLang="ko-KR" sz="1600" dirty="0" smtClean="0">
              <a:solidFill>
                <a:srgbClr val="3F3F3F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ctr"/>
            <a:r>
              <a:rPr lang="en-US" altLang="ko-KR" sz="16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sz="16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분석 결과</a:t>
            </a:r>
            <a:endParaRPr lang="en-US" altLang="ko-KR" sz="1600" dirty="0" smtClean="0">
              <a:solidFill>
                <a:srgbClr val="3F3F3F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ctr"/>
            <a:r>
              <a:rPr lang="en-US" altLang="ko-KR" sz="16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4. </a:t>
            </a:r>
            <a:r>
              <a:rPr lang="ko-KR" altLang="en-US" sz="1600" dirty="0" smtClean="0">
                <a:solidFill>
                  <a:srgbClr val="3F3F3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기대효과 및 활용방안</a:t>
            </a:r>
            <a:endParaRPr lang="en-US" altLang="ko-KR" sz="1600" dirty="0" smtClean="0">
              <a:solidFill>
                <a:srgbClr val="3F3F3F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6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19286" y="369000"/>
            <a:ext cx="11520000" cy="6120000"/>
            <a:chOff x="319286" y="369000"/>
            <a:chExt cx="11520000" cy="6120000"/>
          </a:xfrm>
        </p:grpSpPr>
        <p:sp>
          <p:nvSpPr>
            <p:cNvPr id="24" name="Google Shape;136;p26"/>
            <p:cNvSpPr/>
            <p:nvPr/>
          </p:nvSpPr>
          <p:spPr>
            <a:xfrm>
              <a:off x="319286" y="369000"/>
              <a:ext cx="11520000" cy="6120000"/>
            </a:xfrm>
            <a:prstGeom prst="roundRect">
              <a:avLst>
                <a:gd name="adj" fmla="val 4562"/>
              </a:avLst>
            </a:prstGeom>
            <a:solidFill>
              <a:srgbClr val="BFBFBF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37;p26"/>
            <p:cNvSpPr/>
            <p:nvPr/>
          </p:nvSpPr>
          <p:spPr>
            <a:xfrm>
              <a:off x="502784" y="585513"/>
              <a:ext cx="11160000" cy="5760000"/>
            </a:xfrm>
            <a:prstGeom prst="roundRect">
              <a:avLst>
                <a:gd name="adj" fmla="val 3981"/>
              </a:avLst>
            </a:prstGeom>
            <a:solidFill>
              <a:schemeClr val="bg1"/>
            </a:solidFill>
            <a:ln w="190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68575" tIns="81000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84903" y="1751177"/>
            <a:ext cx="314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마음건강</a:t>
            </a:r>
            <a:r>
              <a:rPr lang="ko-KR" altLang="en-US" sz="3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3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r>
              <a:rPr lang="ko-KR" altLang="en-US" sz="3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요소</a:t>
            </a:r>
            <a:endParaRPr lang="en-US" altLang="ko-KR" sz="3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4486" y="4726946"/>
            <a:ext cx="6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우울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25231" y="6106234"/>
            <a:ext cx="47454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[ 5</a:t>
            </a:r>
            <a:r>
              <a:rPr lang="ko-KR" altLang="en-US" sz="1600" dirty="0" smtClean="0">
                <a:latin typeface="+mj-ea"/>
                <a:ea typeface="+mj-ea"/>
              </a:rPr>
              <a:t>개년 전국 </a:t>
            </a:r>
            <a:r>
              <a:rPr lang="ko-KR" altLang="en-US" sz="1600" dirty="0" err="1" smtClean="0">
                <a:latin typeface="+mj-ea"/>
                <a:ea typeface="+mj-ea"/>
              </a:rPr>
              <a:t>자살사망자</a:t>
            </a:r>
            <a:r>
              <a:rPr lang="ko-KR" altLang="en-US" sz="1600" dirty="0" smtClean="0">
                <a:latin typeface="+mj-ea"/>
                <a:ea typeface="+mj-ea"/>
              </a:rPr>
              <a:t> 분석 보고서 </a:t>
            </a:r>
            <a:r>
              <a:rPr lang="en-US" altLang="ko-KR" sz="1600" dirty="0" smtClean="0">
                <a:latin typeface="+mj-ea"/>
                <a:ea typeface="+mj-ea"/>
              </a:rPr>
              <a:t>] </a:t>
            </a:r>
            <a:r>
              <a:rPr lang="ko-KR" altLang="en-US" sz="1600" dirty="0" smtClean="0">
                <a:latin typeface="+mj-ea"/>
                <a:ea typeface="+mj-ea"/>
              </a:rPr>
              <a:t>참조</a:t>
            </a:r>
            <a:endParaRPr lang="en-US" altLang="ko-KR" sz="1600" dirty="0" smtClean="0">
              <a:latin typeface="+mj-ea"/>
              <a:ea typeface="+mj-ea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8703" y="4726946"/>
            <a:ext cx="67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불안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38556" y="4726946"/>
            <a:ext cx="67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불면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40" y="2711513"/>
            <a:ext cx="1742086" cy="17420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13" y="2711513"/>
            <a:ext cx="1742086" cy="17420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92" y="2709549"/>
            <a:ext cx="1743710" cy="174371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01072" y="657903"/>
            <a:ext cx="4926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b="1" dirty="0" smtClean="0">
                <a:latin typeface="+mj-ea"/>
                <a:ea typeface="+mj-ea"/>
              </a:rPr>
              <a:t>2. </a:t>
            </a:r>
            <a:r>
              <a:rPr lang="ko-KR" altLang="en-US" sz="2400" b="1" dirty="0" smtClean="0">
                <a:latin typeface="+mj-ea"/>
                <a:ea typeface="+mj-ea"/>
              </a:rPr>
              <a:t>데이터 분석 </a:t>
            </a:r>
            <a:r>
              <a:rPr lang="en-US" altLang="ko-KR" sz="2400" b="1" dirty="0" smtClean="0"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latin typeface="+mj-ea"/>
                <a:ea typeface="+mj-ea"/>
              </a:rPr>
              <a:t>마음건강테스트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분석 개요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5400000">
            <a:off x="632213" y="217312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/>
        </p:nvSpPr>
        <p:spPr>
          <a:xfrm rot="5400000">
            <a:off x="637271" y="2713391"/>
            <a:ext cx="425378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646598" y="1124964"/>
            <a:ext cx="425377" cy="71300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08203" y="1792855"/>
            <a:ext cx="713005" cy="425378"/>
            <a:chOff x="488706" y="1778537"/>
            <a:chExt cx="713005" cy="425378"/>
          </a:xfrm>
        </p:grpSpPr>
        <p:sp>
          <p:nvSpPr>
            <p:cNvPr id="16" name="양쪽 모서리가 둥근 사각형 15"/>
            <p:cNvSpPr/>
            <p:nvPr/>
          </p:nvSpPr>
          <p:spPr>
            <a:xfrm rot="5400000">
              <a:off x="632520" y="1634723"/>
              <a:ext cx="425378" cy="713005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Google Shape;161;p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8229" y="1849622"/>
              <a:ext cx="473346" cy="33712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57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882</Words>
  <Application>Microsoft Office PowerPoint</Application>
  <PresentationFormat>와이드스크린</PresentationFormat>
  <Paragraphs>288</Paragraphs>
  <Slides>31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nanum pen</vt:lpstr>
      <vt:lpstr>Malgun Gothic</vt:lpstr>
      <vt:lpstr>Malgun Gothic</vt:lpstr>
      <vt:lpstr>여기어때 잘난체 OTF</vt:lpstr>
      <vt:lpstr>Algerian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2022-08-17T09:37:59Z</dcterms:created>
  <dcterms:modified xsi:type="dcterms:W3CDTF">2022-08-18T00:21:04Z</dcterms:modified>
</cp:coreProperties>
</file>