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9AFD"/>
    <a:srgbClr val="9A0888"/>
    <a:srgbClr val="769F0C"/>
    <a:srgbClr val="8DBE0E"/>
    <a:srgbClr val="347D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352" y="1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274AB-B516-4848-B818-E6356C6FE98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3929547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74AB-B516-4848-B818-E6356C6FE98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42865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74AB-B516-4848-B818-E6356C6FE98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333557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74AB-B516-4848-B818-E6356C6FE98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416748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9274AB-B516-4848-B818-E6356C6FE981}" type="datetimeFigureOut">
              <a:rPr lang="en-US" smtClean="0"/>
              <a:t>4/15/14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217165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274AB-B516-4848-B818-E6356C6FE98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43232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274AB-B516-4848-B818-E6356C6FE981}" type="datetimeFigureOut">
              <a:rPr lang="en-US" smtClean="0"/>
              <a:t>4/15/14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303645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274AB-B516-4848-B818-E6356C6FE981}" type="datetimeFigureOut">
              <a:rPr lang="en-US" smtClean="0"/>
              <a:t>4/15/14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413883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274AB-B516-4848-B818-E6356C6FE981}" type="datetimeFigureOut">
              <a:rPr lang="en-US" smtClean="0"/>
              <a:t>4/15/14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273429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74AB-B516-4848-B818-E6356C6FE98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217504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74AB-B516-4848-B818-E6356C6FE981}" type="datetimeFigureOut">
              <a:rPr lang="en-US" smtClean="0"/>
              <a:t>4/15/14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97E52-4E4A-C84D-A336-A62220C7376D}" type="slidenum">
              <a:rPr lang="en-US" smtClean="0"/>
              <a:t>‹#›</a:t>
            </a:fld>
            <a:endParaRPr lang="en-US"/>
          </a:p>
        </p:txBody>
      </p:sp>
    </p:spTree>
    <p:extLst>
      <p:ext uri="{BB962C8B-B14F-4D97-AF65-F5344CB8AC3E}">
        <p14:creationId xmlns:p14="http://schemas.microsoft.com/office/powerpoint/2010/main" val="17556879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274AB-B516-4848-B818-E6356C6FE981}" type="datetimeFigureOut">
              <a:rPr lang="en-US" smtClean="0"/>
              <a:t>4/15/14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97E52-4E4A-C84D-A336-A62220C7376D}" type="slidenum">
              <a:rPr lang="en-US" smtClean="0"/>
              <a:t>‹#›</a:t>
            </a:fld>
            <a:endParaRPr lang="en-US"/>
          </a:p>
        </p:txBody>
      </p:sp>
    </p:spTree>
    <p:extLst>
      <p:ext uri="{BB962C8B-B14F-4D97-AF65-F5344CB8AC3E}">
        <p14:creationId xmlns:p14="http://schemas.microsoft.com/office/powerpoint/2010/main" val="367821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Christine Clayton’s </a:t>
            </a:r>
            <a:r>
              <a:rPr lang="en-US" dirty="0" err="1" smtClean="0"/>
              <a:t>RiboProf</a:t>
            </a:r>
            <a:r>
              <a:rPr lang="en-US" dirty="0" smtClean="0"/>
              <a:t>	</a:t>
            </a:r>
            <a:endParaRPr lang="en-US" dirty="0"/>
          </a:p>
        </p:txBody>
      </p:sp>
      <p:sp>
        <p:nvSpPr>
          <p:cNvPr id="3" name="Subtitle 2"/>
          <p:cNvSpPr>
            <a:spLocks noGrp="1"/>
          </p:cNvSpPr>
          <p:nvPr>
            <p:ph type="subTitle" idx="1"/>
          </p:nvPr>
        </p:nvSpPr>
        <p:spPr/>
        <p:txBody>
          <a:bodyPr/>
          <a:lstStyle/>
          <a:p>
            <a:r>
              <a:rPr lang="en-US" dirty="0" smtClean="0"/>
              <a:t>Gowthaman Ramasamy</a:t>
            </a:r>
          </a:p>
          <a:p>
            <a:r>
              <a:rPr lang="en-US" dirty="0" smtClean="0"/>
              <a:t>Bryan Jensen</a:t>
            </a:r>
            <a:endParaRPr lang="en-US" dirty="0"/>
          </a:p>
        </p:txBody>
      </p:sp>
    </p:spTree>
    <p:extLst>
      <p:ext uri="{BB962C8B-B14F-4D97-AF65-F5344CB8AC3E}">
        <p14:creationId xmlns:p14="http://schemas.microsoft.com/office/powerpoint/2010/main" val="368982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96862"/>
            <a:ext cx="8229600" cy="1143000"/>
          </a:xfrm>
        </p:spPr>
        <p:txBody>
          <a:bodyPr/>
          <a:lstStyle/>
          <a:p>
            <a:r>
              <a:rPr lang="en-US" dirty="0" smtClean="0"/>
              <a:t>Degradation check </a:t>
            </a:r>
            <a:r>
              <a:rPr lang="en-US" dirty="0" err="1" smtClean="0"/>
              <a:t>RiboProf</a:t>
            </a:r>
            <a:endParaRPr lang="en-US" dirty="0"/>
          </a:p>
        </p:txBody>
      </p:sp>
      <p:pic>
        <p:nvPicPr>
          <p:cNvPr id="5" name="Picture 4" descr="cc_degradation_check_multiplot.Ribo.2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093"/>
            <a:ext cx="9144000" cy="6380269"/>
          </a:xfrm>
          <a:prstGeom prst="rect">
            <a:avLst/>
          </a:prstGeom>
        </p:spPr>
      </p:pic>
    </p:spTree>
    <p:extLst>
      <p:ext uri="{BB962C8B-B14F-4D97-AF65-F5344CB8AC3E}">
        <p14:creationId xmlns:p14="http://schemas.microsoft.com/office/powerpoint/2010/main" val="7764167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Codes</a:t>
            </a:r>
            <a:endParaRPr lang="en-US" dirty="0"/>
          </a:p>
        </p:txBody>
      </p:sp>
      <p:sp>
        <p:nvSpPr>
          <p:cNvPr id="4" name="Snip Single Corner Rectangle 3"/>
          <p:cNvSpPr/>
          <p:nvPr/>
        </p:nvSpPr>
        <p:spPr>
          <a:xfrm>
            <a:off x="221131" y="1895752"/>
            <a:ext cx="1524000" cy="1225176"/>
          </a:xfrm>
          <a:prstGeom prst="snip1Rect">
            <a:avLst/>
          </a:prstGeom>
          <a:solidFill>
            <a:srgbClr val="347D8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BJ033</a:t>
            </a:r>
          </a:p>
          <a:p>
            <a:pPr algn="ctr"/>
            <a:r>
              <a:rPr lang="en-US" sz="1600" dirty="0" smtClean="0"/>
              <a:t>927</a:t>
            </a:r>
          </a:p>
          <a:p>
            <a:pPr algn="ctr"/>
            <a:r>
              <a:rPr lang="en-US" sz="1600" dirty="0" smtClean="0"/>
              <a:t>PCF-DD1</a:t>
            </a:r>
          </a:p>
          <a:p>
            <a:pPr algn="ctr"/>
            <a:r>
              <a:rPr lang="en-US" sz="1600" dirty="0" err="1" smtClean="0"/>
              <a:t>Ribo</a:t>
            </a:r>
            <a:endParaRPr lang="en-US" sz="1600" dirty="0"/>
          </a:p>
        </p:txBody>
      </p:sp>
      <p:sp>
        <p:nvSpPr>
          <p:cNvPr id="5" name="Snip Single Corner Rectangle 4"/>
          <p:cNvSpPr/>
          <p:nvPr/>
        </p:nvSpPr>
        <p:spPr>
          <a:xfrm>
            <a:off x="5292165" y="-1434353"/>
            <a:ext cx="1524000" cy="1434353"/>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nip Single Corner Rectangle 5"/>
          <p:cNvSpPr/>
          <p:nvPr/>
        </p:nvSpPr>
        <p:spPr>
          <a:xfrm>
            <a:off x="221131" y="3270342"/>
            <a:ext cx="1524000" cy="1261034"/>
          </a:xfrm>
          <a:prstGeom prst="snip1Rect">
            <a:avLst/>
          </a:prstGeom>
          <a:solidFill>
            <a:srgbClr val="769F0C"/>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BJ034</a:t>
            </a:r>
          </a:p>
          <a:p>
            <a:pPr algn="ctr"/>
            <a:r>
              <a:rPr lang="en-US" sz="1600" dirty="0" smtClean="0"/>
              <a:t>927</a:t>
            </a:r>
          </a:p>
          <a:p>
            <a:pPr algn="ctr"/>
            <a:r>
              <a:rPr lang="en-US" sz="1600" dirty="0" smtClean="0"/>
              <a:t>PCF-</a:t>
            </a:r>
            <a:r>
              <a:rPr lang="en-US" sz="1600" dirty="0" smtClean="0">
                <a:solidFill>
                  <a:srgbClr val="8DBE0E"/>
                </a:solidFill>
              </a:rPr>
              <a:t>DD1</a:t>
            </a:r>
          </a:p>
          <a:p>
            <a:pPr algn="ctr"/>
            <a:r>
              <a:rPr lang="en-US" sz="1600" dirty="0" smtClean="0"/>
              <a:t>Frag mRNA</a:t>
            </a:r>
          </a:p>
          <a:p>
            <a:pPr algn="ctr"/>
            <a:endParaRPr lang="en-US" sz="1600" dirty="0"/>
          </a:p>
        </p:txBody>
      </p:sp>
      <p:sp>
        <p:nvSpPr>
          <p:cNvPr id="7" name="Snip Single Corner Rectangle 6"/>
          <p:cNvSpPr/>
          <p:nvPr/>
        </p:nvSpPr>
        <p:spPr>
          <a:xfrm>
            <a:off x="5716496" y="1895751"/>
            <a:ext cx="1524000" cy="1225175"/>
          </a:xfrm>
          <a:prstGeom prst="snip1Rect">
            <a:avLst/>
          </a:prstGeom>
          <a:solidFill>
            <a:srgbClr val="9A08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BJ035</a:t>
            </a:r>
          </a:p>
          <a:p>
            <a:pPr algn="ctr"/>
            <a:r>
              <a:rPr lang="en-US" sz="1600" dirty="0" smtClean="0"/>
              <a:t>427</a:t>
            </a:r>
          </a:p>
          <a:p>
            <a:pPr algn="ctr"/>
            <a:r>
              <a:rPr lang="en-US" sz="1600" dirty="0" smtClean="0"/>
              <a:t>cBF-FR2</a:t>
            </a:r>
          </a:p>
          <a:p>
            <a:pPr algn="ctr"/>
            <a:r>
              <a:rPr lang="en-US" sz="1600" dirty="0" err="1" smtClean="0"/>
              <a:t>Ribo</a:t>
            </a:r>
            <a:endParaRPr lang="en-US" sz="1600" dirty="0"/>
          </a:p>
        </p:txBody>
      </p:sp>
      <p:sp>
        <p:nvSpPr>
          <p:cNvPr id="8" name="Snip Single Corner Rectangle 7"/>
          <p:cNvSpPr/>
          <p:nvPr/>
        </p:nvSpPr>
        <p:spPr>
          <a:xfrm>
            <a:off x="5716496" y="3270341"/>
            <a:ext cx="1524000" cy="1261034"/>
          </a:xfrm>
          <a:prstGeom prst="snip1Rect">
            <a:avLst/>
          </a:prstGeom>
          <a:solidFill>
            <a:srgbClr val="FF9AF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BJ036</a:t>
            </a:r>
          </a:p>
          <a:p>
            <a:pPr algn="ctr"/>
            <a:r>
              <a:rPr lang="en-US" sz="1600" dirty="0" smtClean="0"/>
              <a:t>427</a:t>
            </a:r>
          </a:p>
          <a:p>
            <a:pPr algn="ctr"/>
            <a:r>
              <a:rPr lang="en-US" sz="1600" dirty="0" smtClean="0"/>
              <a:t>cBF-FR2</a:t>
            </a:r>
          </a:p>
          <a:p>
            <a:pPr algn="ctr"/>
            <a:r>
              <a:rPr lang="en-US" sz="1600" dirty="0" smtClean="0"/>
              <a:t>Frag mRNA</a:t>
            </a:r>
          </a:p>
          <a:p>
            <a:pPr algn="ctr"/>
            <a:endParaRPr lang="en-US" sz="1600" dirty="0"/>
          </a:p>
        </p:txBody>
      </p:sp>
      <p:sp>
        <p:nvSpPr>
          <p:cNvPr id="13" name="Snip Single Corner Rectangle 12"/>
          <p:cNvSpPr/>
          <p:nvPr/>
        </p:nvSpPr>
        <p:spPr>
          <a:xfrm>
            <a:off x="1957295" y="1895753"/>
            <a:ext cx="1524000" cy="1225176"/>
          </a:xfrm>
          <a:prstGeom prst="snip1Rect">
            <a:avLst/>
          </a:prstGeom>
          <a:solidFill>
            <a:srgbClr val="347D8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BJ045</a:t>
            </a:r>
          </a:p>
          <a:p>
            <a:pPr algn="ctr"/>
            <a:r>
              <a:rPr lang="en-US" sz="1600" dirty="0"/>
              <a:t>927</a:t>
            </a:r>
          </a:p>
          <a:p>
            <a:pPr algn="ctr"/>
            <a:r>
              <a:rPr lang="en-US" sz="1600" dirty="0"/>
              <a:t>PCF-DD2</a:t>
            </a:r>
          </a:p>
          <a:p>
            <a:pPr algn="ctr"/>
            <a:r>
              <a:rPr lang="en-US" sz="1600" dirty="0" err="1"/>
              <a:t>Ribo</a:t>
            </a:r>
            <a:endParaRPr lang="en-US" sz="1600" dirty="0"/>
          </a:p>
        </p:txBody>
      </p:sp>
      <p:sp>
        <p:nvSpPr>
          <p:cNvPr id="14" name="Snip Single Corner Rectangle 13"/>
          <p:cNvSpPr/>
          <p:nvPr/>
        </p:nvSpPr>
        <p:spPr>
          <a:xfrm>
            <a:off x="1957295" y="3270343"/>
            <a:ext cx="1524000" cy="1261034"/>
          </a:xfrm>
          <a:prstGeom prst="snip1Rect">
            <a:avLst/>
          </a:prstGeom>
          <a:solidFill>
            <a:srgbClr val="769F0C"/>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BJ046</a:t>
            </a:r>
          </a:p>
          <a:p>
            <a:pPr algn="ctr"/>
            <a:r>
              <a:rPr lang="en-US" sz="1600" dirty="0"/>
              <a:t>927</a:t>
            </a:r>
          </a:p>
          <a:p>
            <a:pPr algn="ctr"/>
            <a:r>
              <a:rPr lang="en-US" sz="1600" dirty="0"/>
              <a:t>PCF-DD2</a:t>
            </a:r>
          </a:p>
          <a:p>
            <a:pPr algn="ctr"/>
            <a:r>
              <a:rPr lang="en-US" sz="1600" dirty="0"/>
              <a:t>Frag mRNA</a:t>
            </a:r>
          </a:p>
          <a:p>
            <a:pPr algn="ctr"/>
            <a:endParaRPr lang="en-US" sz="1600" dirty="0"/>
          </a:p>
        </p:txBody>
      </p:sp>
      <p:sp>
        <p:nvSpPr>
          <p:cNvPr id="15" name="Snip Single Corner Rectangle 14"/>
          <p:cNvSpPr/>
          <p:nvPr/>
        </p:nvSpPr>
        <p:spPr>
          <a:xfrm>
            <a:off x="7371977" y="1895752"/>
            <a:ext cx="1524000" cy="1225174"/>
          </a:xfrm>
          <a:prstGeom prst="snip1Rect">
            <a:avLst/>
          </a:prstGeom>
          <a:solidFill>
            <a:srgbClr val="9A088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BJ049</a:t>
            </a:r>
          </a:p>
          <a:p>
            <a:pPr algn="ctr"/>
            <a:r>
              <a:rPr lang="en-US" sz="1600" dirty="0" smtClean="0"/>
              <a:t>927(?)</a:t>
            </a:r>
          </a:p>
          <a:p>
            <a:pPr algn="ctr"/>
            <a:r>
              <a:rPr lang="en-US" sz="1600" dirty="0" smtClean="0"/>
              <a:t>cBF-FR3</a:t>
            </a:r>
          </a:p>
          <a:p>
            <a:pPr algn="ctr"/>
            <a:r>
              <a:rPr lang="en-US" sz="1600" dirty="0" err="1" smtClean="0"/>
              <a:t>Ribo</a:t>
            </a:r>
            <a:endParaRPr lang="en-US" sz="1600" dirty="0"/>
          </a:p>
        </p:txBody>
      </p:sp>
      <p:sp>
        <p:nvSpPr>
          <p:cNvPr id="16" name="Snip Single Corner Rectangle 15"/>
          <p:cNvSpPr/>
          <p:nvPr/>
        </p:nvSpPr>
        <p:spPr>
          <a:xfrm>
            <a:off x="7371977" y="3270342"/>
            <a:ext cx="1524000" cy="1261032"/>
          </a:xfrm>
          <a:prstGeom prst="snip1Rect">
            <a:avLst/>
          </a:prstGeom>
          <a:solidFill>
            <a:srgbClr val="FF9AF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BJ050</a:t>
            </a:r>
          </a:p>
          <a:p>
            <a:pPr algn="ctr"/>
            <a:r>
              <a:rPr lang="en-US" sz="1600" dirty="0"/>
              <a:t>927(?)</a:t>
            </a:r>
          </a:p>
          <a:p>
            <a:pPr algn="ctr"/>
            <a:r>
              <a:rPr lang="en-US" sz="1600" dirty="0"/>
              <a:t>cBF-FR3</a:t>
            </a:r>
          </a:p>
          <a:p>
            <a:pPr algn="ctr"/>
            <a:r>
              <a:rPr lang="en-US" sz="1600" dirty="0"/>
              <a:t>Frag mRNA</a:t>
            </a:r>
          </a:p>
          <a:p>
            <a:pPr algn="ctr"/>
            <a:endParaRPr lang="en-US" sz="1600" dirty="0"/>
          </a:p>
        </p:txBody>
      </p:sp>
      <p:sp>
        <p:nvSpPr>
          <p:cNvPr id="17" name="Snip Single Corner Rectangle 16"/>
          <p:cNvSpPr/>
          <p:nvPr/>
        </p:nvSpPr>
        <p:spPr>
          <a:xfrm>
            <a:off x="3675530" y="1895753"/>
            <a:ext cx="1524000" cy="1225175"/>
          </a:xfrm>
          <a:prstGeom prst="snip1Rect">
            <a:avLst/>
          </a:prstGeom>
          <a:solidFill>
            <a:srgbClr val="347D8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BJ047</a:t>
            </a:r>
          </a:p>
          <a:p>
            <a:pPr algn="ctr"/>
            <a:r>
              <a:rPr lang="en-US" sz="1600" dirty="0"/>
              <a:t>927</a:t>
            </a:r>
          </a:p>
          <a:p>
            <a:pPr algn="ctr"/>
            <a:r>
              <a:rPr lang="en-US" sz="1600" dirty="0"/>
              <a:t>PCF-DD3</a:t>
            </a:r>
          </a:p>
          <a:p>
            <a:pPr algn="ctr"/>
            <a:r>
              <a:rPr lang="en-US" sz="1600" dirty="0" err="1"/>
              <a:t>Ribo</a:t>
            </a:r>
            <a:endParaRPr lang="en-US" sz="1600" dirty="0"/>
          </a:p>
        </p:txBody>
      </p:sp>
      <p:sp>
        <p:nvSpPr>
          <p:cNvPr id="18" name="Snip Single Corner Rectangle 17"/>
          <p:cNvSpPr/>
          <p:nvPr/>
        </p:nvSpPr>
        <p:spPr>
          <a:xfrm>
            <a:off x="3675530" y="3270343"/>
            <a:ext cx="1524000" cy="1261033"/>
          </a:xfrm>
          <a:prstGeom prst="snip1Rect">
            <a:avLst/>
          </a:prstGeom>
          <a:solidFill>
            <a:srgbClr val="769F0C"/>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BJ048</a:t>
            </a:r>
          </a:p>
          <a:p>
            <a:pPr algn="ctr"/>
            <a:r>
              <a:rPr lang="en-US" sz="1600" dirty="0"/>
              <a:t>927</a:t>
            </a:r>
          </a:p>
          <a:p>
            <a:pPr algn="ctr"/>
            <a:r>
              <a:rPr lang="en-US" sz="1600" dirty="0"/>
              <a:t>PCF-DD3</a:t>
            </a:r>
          </a:p>
          <a:p>
            <a:pPr algn="ctr"/>
            <a:r>
              <a:rPr lang="en-US" sz="1600" dirty="0"/>
              <a:t>Frag mRNA</a:t>
            </a:r>
          </a:p>
          <a:p>
            <a:pPr algn="ctr"/>
            <a:endParaRPr lang="en-US" sz="1600" dirty="0"/>
          </a:p>
        </p:txBody>
      </p:sp>
    </p:spTree>
    <p:extLst>
      <p:ext uri="{BB962C8B-B14F-4D97-AF65-F5344CB8AC3E}">
        <p14:creationId xmlns:p14="http://schemas.microsoft.com/office/powerpoint/2010/main" val="356641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count distribution</a:t>
            </a:r>
            <a:endParaRPr lang="en-US" dirty="0"/>
          </a:p>
        </p:txBody>
      </p:sp>
      <p:pic>
        <p:nvPicPr>
          <p:cNvPr id="4" name="Picture 3" descr="cc_rawreads.box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29" y="1905219"/>
            <a:ext cx="7446096" cy="3832193"/>
          </a:xfrm>
          <a:prstGeom prst="rect">
            <a:avLst/>
          </a:prstGeom>
        </p:spPr>
      </p:pic>
    </p:spTree>
    <p:extLst>
      <p:ext uri="{BB962C8B-B14F-4D97-AF65-F5344CB8AC3E}">
        <p14:creationId xmlns:p14="http://schemas.microsoft.com/office/powerpoint/2010/main" val="217031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matrix between samples (log2 of raw read counts used)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8011823"/>
              </p:ext>
            </p:extLst>
          </p:nvPr>
        </p:nvGraphicFramePr>
        <p:xfrm>
          <a:off x="457200" y="1787151"/>
          <a:ext cx="8229595" cy="3038849"/>
        </p:xfrm>
        <a:graphic>
          <a:graphicData uri="http://schemas.openxmlformats.org/drawingml/2006/table">
            <a:tbl>
              <a:tblPr/>
              <a:tblGrid>
                <a:gridCol w="748145"/>
                <a:gridCol w="748145"/>
                <a:gridCol w="748145"/>
                <a:gridCol w="748145"/>
                <a:gridCol w="748145"/>
                <a:gridCol w="748145"/>
                <a:gridCol w="748145"/>
                <a:gridCol w="748145"/>
                <a:gridCol w="748145"/>
                <a:gridCol w="748145"/>
                <a:gridCol w="748145"/>
              </a:tblGrid>
              <a:tr h="276259">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PCF.rp1</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PCF.rp2</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PCF.rp3</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cBF.rp1</a:t>
                      </a:r>
                    </a:p>
                  </a:txBody>
                  <a:tcPr marL="11510" marR="11510" marT="11510" marB="0" anchor="b">
                    <a:lnL>
                      <a:noFill/>
                    </a:lnL>
                    <a:lnR>
                      <a:noFill/>
                    </a:lnR>
                    <a:lnT>
                      <a:noFill/>
                    </a:lnT>
                    <a:lnB>
                      <a:noFill/>
                    </a:lnB>
                    <a:solidFill>
                      <a:srgbClr val="AD129C"/>
                    </a:solidFill>
                  </a:tcPr>
                </a:tc>
                <a:tc>
                  <a:txBody>
                    <a:bodyPr/>
                    <a:lstStyle/>
                    <a:p>
                      <a:pPr algn="l" fontAlgn="b"/>
                      <a:r>
                        <a:rPr lang="en-US" sz="1100" b="0" i="0" u="none" strike="noStrike">
                          <a:solidFill>
                            <a:srgbClr val="000000"/>
                          </a:solidFill>
                          <a:effectLst/>
                          <a:latin typeface="Calibri"/>
                        </a:rPr>
                        <a:t>cBF.rp2</a:t>
                      </a:r>
                    </a:p>
                  </a:txBody>
                  <a:tcPr marL="11510" marR="11510" marT="11510" marB="0" anchor="b">
                    <a:lnL>
                      <a:noFill/>
                    </a:lnL>
                    <a:lnR>
                      <a:noFill/>
                    </a:lnR>
                    <a:lnT>
                      <a:noFill/>
                    </a:lnT>
                    <a:lnB>
                      <a:noFill/>
                    </a:lnB>
                    <a:solidFill>
                      <a:srgbClr val="AD129C"/>
                    </a:solidFill>
                  </a:tcPr>
                </a:tc>
                <a:tc>
                  <a:txBody>
                    <a:bodyPr/>
                    <a:lstStyle/>
                    <a:p>
                      <a:pPr algn="l" fontAlgn="b"/>
                      <a:r>
                        <a:rPr lang="en-US" sz="1100" b="0" i="0" u="none" strike="noStrike">
                          <a:solidFill>
                            <a:srgbClr val="000000"/>
                          </a:solidFill>
                          <a:effectLst/>
                          <a:latin typeface="Calibri"/>
                        </a:rPr>
                        <a:t>PCF.fr1</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PCF.fr2</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PCF.fr3</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cBF.fr1</a:t>
                      </a:r>
                    </a:p>
                  </a:txBody>
                  <a:tcPr marL="11510" marR="11510" marT="11510" marB="0" anchor="b">
                    <a:lnL>
                      <a:noFill/>
                    </a:lnL>
                    <a:lnR>
                      <a:noFill/>
                    </a:lnR>
                    <a:lnT>
                      <a:noFill/>
                    </a:lnT>
                    <a:lnB>
                      <a:noFill/>
                    </a:lnB>
                    <a:solidFill>
                      <a:srgbClr val="F56CFF"/>
                    </a:solidFill>
                  </a:tcPr>
                </a:tc>
                <a:tc>
                  <a:txBody>
                    <a:bodyPr/>
                    <a:lstStyle/>
                    <a:p>
                      <a:pPr algn="l" fontAlgn="b"/>
                      <a:r>
                        <a:rPr lang="en-US" sz="1100" b="0" i="0" u="none" strike="noStrike">
                          <a:solidFill>
                            <a:srgbClr val="000000"/>
                          </a:solidFill>
                          <a:effectLst/>
                          <a:latin typeface="Calibri"/>
                        </a:rPr>
                        <a:t>cBF.fr2</a:t>
                      </a:r>
                    </a:p>
                  </a:txBody>
                  <a:tcPr marL="11510" marR="11510" marT="11510" marB="0" anchor="b">
                    <a:lnL>
                      <a:noFill/>
                    </a:lnL>
                    <a:lnR>
                      <a:noFill/>
                    </a:lnR>
                    <a:lnT>
                      <a:noFill/>
                    </a:lnT>
                    <a:lnB>
                      <a:noFill/>
                    </a:lnB>
                    <a:solidFill>
                      <a:srgbClr val="F56CFF"/>
                    </a:solidFill>
                  </a:tcPr>
                </a:tc>
              </a:tr>
              <a:tr h="276259">
                <a:tc>
                  <a:txBody>
                    <a:bodyPr/>
                    <a:lstStyle/>
                    <a:p>
                      <a:pPr algn="l" fontAlgn="b"/>
                      <a:r>
                        <a:rPr lang="en-US" sz="1100" b="0" i="0" u="none" strike="noStrike">
                          <a:solidFill>
                            <a:srgbClr val="000000"/>
                          </a:solidFill>
                          <a:effectLst/>
                          <a:latin typeface="Calibri"/>
                        </a:rPr>
                        <a:t>PCF.rp1</a:t>
                      </a:r>
                    </a:p>
                  </a:txBody>
                  <a:tcPr marL="11510" marR="11510" marT="11510" marB="0" anchor="b">
                    <a:lnL>
                      <a:noFill/>
                    </a:lnL>
                    <a:lnR>
                      <a:noFill/>
                    </a:lnR>
                    <a:lnT>
                      <a:noFill/>
                    </a:lnT>
                    <a:lnB>
                      <a:noFill/>
                    </a:lnB>
                    <a:solidFill>
                      <a:srgbClr val="008000"/>
                    </a:solidFill>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0.981186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0.9894584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0.8570783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0.846374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0.6051104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0.7032286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0.6278228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0.742894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0.7517712</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PCF.rp2</a:t>
                      </a:r>
                    </a:p>
                  </a:txBody>
                  <a:tcPr marL="11510" marR="11510" marT="11510" marB="0" anchor="b">
                    <a:lnL>
                      <a:noFill/>
                    </a:lnL>
                    <a:lnR>
                      <a:noFill/>
                    </a:lnR>
                    <a:lnT>
                      <a:noFill/>
                    </a:lnT>
                    <a:lnB>
                      <a:noFill/>
                    </a:lnB>
                    <a:solidFill>
                      <a:srgbClr val="008000"/>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0.9696037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0.8581345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0.8630145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0.6750482</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0.769822</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0.7047331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0.7723967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0.7862816</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PCF.rp3</a:t>
                      </a:r>
                    </a:p>
                  </a:txBody>
                  <a:tcPr marL="11510" marR="11510" marT="11510" marB="0" anchor="b">
                    <a:lnL>
                      <a:noFill/>
                    </a:lnL>
                    <a:lnR>
                      <a:noFill/>
                    </a:lnR>
                    <a:lnT>
                      <a:noFill/>
                    </a:lnT>
                    <a:lnB>
                      <a:noFill/>
                    </a:lnB>
                    <a:solidFill>
                      <a:srgbClr val="008000"/>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0.8427779</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0.8254515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0.5861103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0.6791177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0.6050417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0.7122926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0.719089</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cBF.rp1</a:t>
                      </a:r>
                    </a:p>
                  </a:txBody>
                  <a:tcPr marL="11510" marR="11510" marT="11510" marB="0" anchor="b">
                    <a:lnL>
                      <a:noFill/>
                    </a:lnL>
                    <a:lnR>
                      <a:noFill/>
                    </a:lnR>
                    <a:lnT>
                      <a:noFill/>
                    </a:lnT>
                    <a:lnB>
                      <a:noFill/>
                    </a:lnB>
                    <a:solidFill>
                      <a:srgbClr val="AD129C"/>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0.9853198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0.5601886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0.6520217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0.5837491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0.835528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0.8301282</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cBF.rp2</a:t>
                      </a:r>
                    </a:p>
                  </a:txBody>
                  <a:tcPr marL="11510" marR="11510" marT="11510" marB="0" anchor="b">
                    <a:lnL>
                      <a:noFill/>
                    </a:lnL>
                    <a:lnR>
                      <a:noFill/>
                    </a:lnR>
                    <a:lnT>
                      <a:noFill/>
                    </a:lnT>
                    <a:lnB>
                      <a:noFill/>
                    </a:lnB>
                    <a:solidFill>
                      <a:srgbClr val="AD129C"/>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0.5917461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0.6892893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0.6236861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0.862675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0.8673044</a:t>
                      </a:r>
                    </a:p>
                  </a:txBody>
                  <a:tcPr marL="11510" marR="11510" marT="11510" marB="0" anchor="b">
                    <a:lnL>
                      <a:noFill/>
                    </a:lnL>
                    <a:lnR>
                      <a:noFill/>
                    </a:lnR>
                    <a:lnT>
                      <a:noFill/>
                    </a:lnT>
                    <a:lnB>
                      <a:noFill/>
                    </a:lnB>
                  </a:tcPr>
                </a:tc>
              </a:tr>
              <a:tr h="276259">
                <a:tc>
                  <a:txBody>
                    <a:bodyPr/>
                    <a:lstStyle/>
                    <a:p>
                      <a:pPr algn="l" fontAlgn="b"/>
                      <a:r>
                        <a:rPr lang="en-US" sz="1100" b="0" i="0" u="none" strike="noStrike" dirty="0">
                          <a:solidFill>
                            <a:srgbClr val="000000"/>
                          </a:solidFill>
                          <a:effectLst/>
                          <a:latin typeface="Calibri"/>
                        </a:rPr>
                        <a:t>PCF.fr1</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0.9659716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0.98811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0.7528391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0.7312912</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PCF.fr2</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0.9813768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0.8389101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0.8352587</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PCF.fr3</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0.7794459</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0.771081</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cBF.fr1</a:t>
                      </a:r>
                    </a:p>
                  </a:txBody>
                  <a:tcPr marL="11510" marR="11510" marT="11510" marB="0" anchor="b">
                    <a:lnL>
                      <a:noFill/>
                    </a:lnL>
                    <a:lnR>
                      <a:noFill/>
                    </a:lnR>
                    <a:lnT>
                      <a:noFill/>
                    </a:lnT>
                    <a:lnB>
                      <a:noFill/>
                    </a:lnB>
                    <a:solidFill>
                      <a:srgbClr val="F56CFF"/>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0.9832615</a:t>
                      </a:r>
                    </a:p>
                  </a:txBody>
                  <a:tcPr marL="11510" marR="11510" marT="11510" marB="0" anchor="b">
                    <a:lnL>
                      <a:noFill/>
                    </a:lnL>
                    <a:lnR>
                      <a:noFill/>
                    </a:lnR>
                    <a:lnT>
                      <a:noFill/>
                    </a:lnT>
                    <a:lnB>
                      <a:noFill/>
                    </a:lnB>
                  </a:tcPr>
                </a:tc>
              </a:tr>
              <a:tr h="276259">
                <a:tc>
                  <a:txBody>
                    <a:bodyPr/>
                    <a:lstStyle/>
                    <a:p>
                      <a:pPr algn="l" fontAlgn="b"/>
                      <a:r>
                        <a:rPr lang="en-US" sz="1100" b="0" i="0" u="none" strike="noStrike">
                          <a:solidFill>
                            <a:srgbClr val="000000"/>
                          </a:solidFill>
                          <a:effectLst/>
                          <a:latin typeface="Calibri"/>
                        </a:rPr>
                        <a:t>cBF.fr2</a:t>
                      </a:r>
                    </a:p>
                  </a:txBody>
                  <a:tcPr marL="11510" marR="11510" marT="11510" marB="0" anchor="b">
                    <a:lnL>
                      <a:noFill/>
                    </a:lnL>
                    <a:lnR>
                      <a:noFill/>
                    </a:lnR>
                    <a:lnT>
                      <a:noFill/>
                    </a:lnT>
                    <a:lnB>
                      <a:noFill/>
                    </a:lnB>
                    <a:solidFill>
                      <a:srgbClr val="F56CFF"/>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1</a:t>
                      </a:r>
                    </a:p>
                  </a:txBody>
                  <a:tcPr marL="11510" marR="11510" marT="11510" marB="0" anchor="b">
                    <a:lnL>
                      <a:noFill/>
                    </a:lnL>
                    <a:lnR>
                      <a:noFill/>
                    </a:lnR>
                    <a:lnT>
                      <a:noFill/>
                    </a:lnT>
                    <a:lnB>
                      <a:noFill/>
                    </a:lnB>
                  </a:tcPr>
                </a:tc>
              </a:tr>
            </a:tbl>
          </a:graphicData>
        </a:graphic>
      </p:graphicFrame>
      <p:sp>
        <p:nvSpPr>
          <p:cNvPr id="6" name="TextBox 5"/>
          <p:cNvSpPr txBox="1"/>
          <p:nvPr/>
        </p:nvSpPr>
        <p:spPr>
          <a:xfrm>
            <a:off x="627529" y="5468470"/>
            <a:ext cx="7178655" cy="646331"/>
          </a:xfrm>
          <a:prstGeom prst="rect">
            <a:avLst/>
          </a:prstGeom>
          <a:noFill/>
        </p:spPr>
        <p:txBody>
          <a:bodyPr wrap="square" rtlCol="0">
            <a:spAutoFit/>
          </a:bodyPr>
          <a:lstStyle/>
          <a:p>
            <a:r>
              <a:rPr lang="en-US" b="1" dirty="0" smtClean="0"/>
              <a:t>Note: </a:t>
            </a:r>
            <a:r>
              <a:rPr lang="en-US" dirty="0" smtClean="0"/>
              <a:t>There is greater correlation across PCF and </a:t>
            </a:r>
            <a:r>
              <a:rPr lang="en-US" dirty="0" err="1" smtClean="0"/>
              <a:t>cBF</a:t>
            </a:r>
            <a:r>
              <a:rPr lang="en-US" dirty="0" smtClean="0"/>
              <a:t> stages of </a:t>
            </a:r>
            <a:r>
              <a:rPr lang="en-US" dirty="0" err="1" smtClean="0"/>
              <a:t>RiboProf</a:t>
            </a:r>
            <a:r>
              <a:rPr lang="en-US" dirty="0" smtClean="0"/>
              <a:t> data than between </a:t>
            </a:r>
            <a:r>
              <a:rPr lang="en-US" dirty="0" err="1" smtClean="0"/>
              <a:t>Ribo</a:t>
            </a:r>
            <a:r>
              <a:rPr lang="en-US" dirty="0" smtClean="0"/>
              <a:t> and Frag RNA. This is okay, I guess.</a:t>
            </a:r>
            <a:endParaRPr lang="en-US" dirty="0"/>
          </a:p>
        </p:txBody>
      </p:sp>
    </p:spTree>
    <p:extLst>
      <p:ext uri="{BB962C8B-B14F-4D97-AF65-F5344CB8AC3E}">
        <p14:creationId xmlns:p14="http://schemas.microsoft.com/office/powerpoint/2010/main" val="308479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_rawreads.p5.corre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696410"/>
            <a:ext cx="8754850" cy="5042060"/>
          </a:xfrm>
          <a:prstGeom prst="rect">
            <a:avLst/>
          </a:prstGeom>
        </p:spPr>
      </p:pic>
      <p:sp>
        <p:nvSpPr>
          <p:cNvPr id="3" name="Title 1"/>
          <p:cNvSpPr>
            <a:spLocks noGrp="1"/>
          </p:cNvSpPr>
          <p:nvPr>
            <p:ph type="title"/>
          </p:nvPr>
        </p:nvSpPr>
        <p:spPr>
          <a:xfrm>
            <a:off x="457200" y="274638"/>
            <a:ext cx="8229600" cy="1143000"/>
          </a:xfrm>
        </p:spPr>
        <p:txBody>
          <a:bodyPr>
            <a:normAutofit fontScale="90000"/>
          </a:bodyPr>
          <a:lstStyle/>
          <a:p>
            <a:r>
              <a:rPr lang="en-US" dirty="0" smtClean="0"/>
              <a:t>Correlation matrix between samples (log2 of raw read counts used)</a:t>
            </a:r>
            <a:endParaRPr lang="en-US" dirty="0"/>
          </a:p>
        </p:txBody>
      </p:sp>
    </p:spTree>
    <p:extLst>
      <p:ext uri="{BB962C8B-B14F-4D97-AF65-F5344CB8AC3E}">
        <p14:creationId xmlns:p14="http://schemas.microsoft.com/office/powerpoint/2010/main" val="13042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_rawreads.p5.corre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69" y="2691378"/>
            <a:ext cx="8270838" cy="416662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415098326"/>
              </p:ext>
            </p:extLst>
          </p:nvPr>
        </p:nvGraphicFramePr>
        <p:xfrm>
          <a:off x="457201" y="98790"/>
          <a:ext cx="7953033" cy="2720311"/>
        </p:xfrm>
        <a:graphic>
          <a:graphicData uri="http://schemas.openxmlformats.org/drawingml/2006/table">
            <a:tbl>
              <a:tblPr/>
              <a:tblGrid>
                <a:gridCol w="723003"/>
                <a:gridCol w="723003"/>
                <a:gridCol w="723003"/>
                <a:gridCol w="723003"/>
                <a:gridCol w="723003"/>
                <a:gridCol w="723003"/>
                <a:gridCol w="723003"/>
                <a:gridCol w="723003"/>
                <a:gridCol w="723003"/>
                <a:gridCol w="723003"/>
                <a:gridCol w="723003"/>
              </a:tblGrid>
              <a:tr h="247301">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r>
                        <a:rPr lang="en-US" sz="1100" b="0" i="0" u="none" strike="noStrike">
                          <a:solidFill>
                            <a:srgbClr val="000000"/>
                          </a:solidFill>
                          <a:effectLst/>
                          <a:latin typeface="Calibri"/>
                        </a:rPr>
                        <a:t>PCF.rp1</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PCF.rp2</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PCF.rp3</a:t>
                      </a:r>
                    </a:p>
                  </a:txBody>
                  <a:tcPr marL="11510" marR="11510" marT="11510" marB="0" anchor="b">
                    <a:lnL>
                      <a:noFill/>
                    </a:lnL>
                    <a:lnR>
                      <a:noFill/>
                    </a:lnR>
                    <a:lnT>
                      <a:noFill/>
                    </a:lnT>
                    <a:lnB>
                      <a:noFill/>
                    </a:lnB>
                    <a:solidFill>
                      <a:srgbClr val="008000"/>
                    </a:solidFill>
                  </a:tcPr>
                </a:tc>
                <a:tc>
                  <a:txBody>
                    <a:bodyPr/>
                    <a:lstStyle/>
                    <a:p>
                      <a:pPr algn="l" fontAlgn="b"/>
                      <a:r>
                        <a:rPr lang="en-US" sz="1100" b="0" i="0" u="none" strike="noStrike">
                          <a:solidFill>
                            <a:srgbClr val="000000"/>
                          </a:solidFill>
                          <a:effectLst/>
                          <a:latin typeface="Calibri"/>
                        </a:rPr>
                        <a:t>cBF.rp1</a:t>
                      </a:r>
                    </a:p>
                  </a:txBody>
                  <a:tcPr marL="11510" marR="11510" marT="11510" marB="0" anchor="b">
                    <a:lnL>
                      <a:noFill/>
                    </a:lnL>
                    <a:lnR>
                      <a:noFill/>
                    </a:lnR>
                    <a:lnT>
                      <a:noFill/>
                    </a:lnT>
                    <a:lnB>
                      <a:noFill/>
                    </a:lnB>
                    <a:solidFill>
                      <a:srgbClr val="AD129C"/>
                    </a:solidFill>
                  </a:tcPr>
                </a:tc>
                <a:tc>
                  <a:txBody>
                    <a:bodyPr/>
                    <a:lstStyle/>
                    <a:p>
                      <a:pPr algn="l" fontAlgn="b"/>
                      <a:r>
                        <a:rPr lang="en-US" sz="1100" b="0" i="0" u="none" strike="noStrike">
                          <a:solidFill>
                            <a:srgbClr val="000000"/>
                          </a:solidFill>
                          <a:effectLst/>
                          <a:latin typeface="Calibri"/>
                        </a:rPr>
                        <a:t>cBF.rp2</a:t>
                      </a:r>
                    </a:p>
                  </a:txBody>
                  <a:tcPr marL="11510" marR="11510" marT="11510" marB="0" anchor="b">
                    <a:lnL>
                      <a:noFill/>
                    </a:lnL>
                    <a:lnR>
                      <a:noFill/>
                    </a:lnR>
                    <a:lnT>
                      <a:noFill/>
                    </a:lnT>
                    <a:lnB>
                      <a:noFill/>
                    </a:lnB>
                    <a:solidFill>
                      <a:srgbClr val="AD129C"/>
                    </a:solidFill>
                  </a:tcPr>
                </a:tc>
                <a:tc>
                  <a:txBody>
                    <a:bodyPr/>
                    <a:lstStyle/>
                    <a:p>
                      <a:pPr algn="l" fontAlgn="b"/>
                      <a:r>
                        <a:rPr lang="en-US" sz="1100" b="0" i="0" u="none" strike="noStrike">
                          <a:solidFill>
                            <a:srgbClr val="000000"/>
                          </a:solidFill>
                          <a:effectLst/>
                          <a:latin typeface="Calibri"/>
                        </a:rPr>
                        <a:t>PCF.fr1</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PCF.fr2</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PCF.fr3</a:t>
                      </a:r>
                    </a:p>
                  </a:txBody>
                  <a:tcPr marL="11510" marR="11510" marT="11510" marB="0" anchor="b">
                    <a:lnL>
                      <a:noFill/>
                    </a:lnL>
                    <a:lnR>
                      <a:noFill/>
                    </a:lnR>
                    <a:lnT>
                      <a:noFill/>
                    </a:lnT>
                    <a:lnB>
                      <a:noFill/>
                    </a:lnB>
                    <a:solidFill>
                      <a:srgbClr val="C4D79B"/>
                    </a:solidFill>
                  </a:tcPr>
                </a:tc>
                <a:tc>
                  <a:txBody>
                    <a:bodyPr/>
                    <a:lstStyle/>
                    <a:p>
                      <a:pPr algn="l" fontAlgn="b"/>
                      <a:r>
                        <a:rPr lang="en-US" sz="1100" b="0" i="0" u="none" strike="noStrike">
                          <a:solidFill>
                            <a:srgbClr val="000000"/>
                          </a:solidFill>
                          <a:effectLst/>
                          <a:latin typeface="Calibri"/>
                        </a:rPr>
                        <a:t>cBF.fr1</a:t>
                      </a:r>
                    </a:p>
                  </a:txBody>
                  <a:tcPr marL="11510" marR="11510" marT="11510" marB="0" anchor="b">
                    <a:lnL>
                      <a:noFill/>
                    </a:lnL>
                    <a:lnR>
                      <a:noFill/>
                    </a:lnR>
                    <a:lnT>
                      <a:noFill/>
                    </a:lnT>
                    <a:lnB>
                      <a:noFill/>
                    </a:lnB>
                    <a:solidFill>
                      <a:srgbClr val="F56CFF"/>
                    </a:solidFill>
                  </a:tcPr>
                </a:tc>
                <a:tc>
                  <a:txBody>
                    <a:bodyPr/>
                    <a:lstStyle/>
                    <a:p>
                      <a:pPr algn="l" fontAlgn="b"/>
                      <a:r>
                        <a:rPr lang="en-US" sz="1100" b="0" i="0" u="none" strike="noStrike">
                          <a:solidFill>
                            <a:srgbClr val="000000"/>
                          </a:solidFill>
                          <a:effectLst/>
                          <a:latin typeface="Calibri"/>
                        </a:rPr>
                        <a:t>cBF.fr2</a:t>
                      </a:r>
                    </a:p>
                  </a:txBody>
                  <a:tcPr marL="11510" marR="11510" marT="11510" marB="0" anchor="b">
                    <a:lnL>
                      <a:noFill/>
                    </a:lnL>
                    <a:lnR>
                      <a:noFill/>
                    </a:lnR>
                    <a:lnT>
                      <a:noFill/>
                    </a:lnT>
                    <a:lnB>
                      <a:noFill/>
                    </a:lnB>
                    <a:solidFill>
                      <a:srgbClr val="F56CFF"/>
                    </a:solidFill>
                  </a:tcPr>
                </a:tc>
              </a:tr>
              <a:tr h="247301">
                <a:tc>
                  <a:txBody>
                    <a:bodyPr/>
                    <a:lstStyle/>
                    <a:p>
                      <a:pPr algn="l" fontAlgn="b"/>
                      <a:r>
                        <a:rPr lang="en-US" sz="1100" b="0" i="0" u="none" strike="noStrike">
                          <a:solidFill>
                            <a:srgbClr val="000000"/>
                          </a:solidFill>
                          <a:effectLst/>
                          <a:latin typeface="Calibri"/>
                        </a:rPr>
                        <a:t>PCF.rp1</a:t>
                      </a:r>
                    </a:p>
                  </a:txBody>
                  <a:tcPr marL="11510" marR="11510" marT="11510" marB="0" anchor="b">
                    <a:lnL>
                      <a:noFill/>
                    </a:lnL>
                    <a:lnR>
                      <a:noFill/>
                    </a:lnR>
                    <a:lnT>
                      <a:noFill/>
                    </a:lnT>
                    <a:lnB>
                      <a:noFill/>
                    </a:lnB>
                    <a:solidFill>
                      <a:srgbClr val="008000"/>
                    </a:solidFill>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0.981186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0.9894584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0.8570783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0.846374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0.6051104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0.7032286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0.6278228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0.742894</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0.7517712</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PCF.rp2</a:t>
                      </a:r>
                    </a:p>
                  </a:txBody>
                  <a:tcPr marL="11510" marR="11510" marT="11510" marB="0" anchor="b">
                    <a:lnL>
                      <a:noFill/>
                    </a:lnL>
                    <a:lnR>
                      <a:noFill/>
                    </a:lnR>
                    <a:lnT>
                      <a:noFill/>
                    </a:lnT>
                    <a:lnB>
                      <a:noFill/>
                    </a:lnB>
                    <a:solidFill>
                      <a:srgbClr val="008000"/>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0.9696037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0.8581345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0.8630145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0.6750482</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0.769822</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0.7047331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0.7723967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0.7862816</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PCF.rp3</a:t>
                      </a:r>
                    </a:p>
                  </a:txBody>
                  <a:tcPr marL="11510" marR="11510" marT="11510" marB="0" anchor="b">
                    <a:lnL>
                      <a:noFill/>
                    </a:lnL>
                    <a:lnR>
                      <a:noFill/>
                    </a:lnR>
                    <a:lnT>
                      <a:noFill/>
                    </a:lnT>
                    <a:lnB>
                      <a:noFill/>
                    </a:lnB>
                    <a:solidFill>
                      <a:srgbClr val="008000"/>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0.8427779</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0.8254515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0.5861103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0.6791177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0.6050417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0.7122926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0.719089</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cBF.rp1</a:t>
                      </a:r>
                    </a:p>
                  </a:txBody>
                  <a:tcPr marL="11510" marR="11510" marT="11510" marB="0" anchor="b">
                    <a:lnL>
                      <a:noFill/>
                    </a:lnL>
                    <a:lnR>
                      <a:noFill/>
                    </a:lnR>
                    <a:lnT>
                      <a:noFill/>
                    </a:lnT>
                    <a:lnB>
                      <a:noFill/>
                    </a:lnB>
                    <a:solidFill>
                      <a:srgbClr val="AD129C"/>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0.9853198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0.5601886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0.6520217</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0.5837491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0.835528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0.8301282</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cBF.rp2</a:t>
                      </a:r>
                    </a:p>
                  </a:txBody>
                  <a:tcPr marL="11510" marR="11510" marT="11510" marB="0" anchor="b">
                    <a:lnL>
                      <a:noFill/>
                    </a:lnL>
                    <a:lnR>
                      <a:noFill/>
                    </a:lnR>
                    <a:lnT>
                      <a:noFill/>
                    </a:lnT>
                    <a:lnB>
                      <a:noFill/>
                    </a:lnB>
                    <a:solidFill>
                      <a:srgbClr val="AD129C"/>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0.5917461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0.6892893</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0.6236861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0.862675</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0.8673044</a:t>
                      </a:r>
                    </a:p>
                  </a:txBody>
                  <a:tcPr marL="11510" marR="11510" marT="11510" marB="0" anchor="b">
                    <a:lnL>
                      <a:noFill/>
                    </a:lnL>
                    <a:lnR>
                      <a:noFill/>
                    </a:lnR>
                    <a:lnT>
                      <a:noFill/>
                    </a:lnT>
                    <a:lnB>
                      <a:noFill/>
                    </a:lnB>
                  </a:tcPr>
                </a:tc>
              </a:tr>
              <a:tr h="247301">
                <a:tc>
                  <a:txBody>
                    <a:bodyPr/>
                    <a:lstStyle/>
                    <a:p>
                      <a:pPr algn="l" fontAlgn="b"/>
                      <a:r>
                        <a:rPr lang="en-US" sz="1100" b="0" i="0" u="none" strike="noStrike" dirty="0">
                          <a:solidFill>
                            <a:srgbClr val="000000"/>
                          </a:solidFill>
                          <a:effectLst/>
                          <a:latin typeface="Calibri"/>
                        </a:rPr>
                        <a:t>PCF.fr1</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0.9659716</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0.98811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0.7528391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0.7312912</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PCF.fr2</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0.9813768</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0.8389101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0.8352587</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PCF.fr3</a:t>
                      </a:r>
                    </a:p>
                  </a:txBody>
                  <a:tcPr marL="11510" marR="11510" marT="11510" marB="0" anchor="b">
                    <a:lnL>
                      <a:noFill/>
                    </a:lnL>
                    <a:lnR>
                      <a:noFill/>
                    </a:lnR>
                    <a:lnT>
                      <a:noFill/>
                    </a:lnT>
                    <a:lnB>
                      <a:noFill/>
                    </a:lnB>
                    <a:solidFill>
                      <a:srgbClr val="C4D79B"/>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0.7794459</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0.771081</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cBF.fr1</a:t>
                      </a:r>
                    </a:p>
                  </a:txBody>
                  <a:tcPr marL="11510" marR="11510" marT="11510" marB="0" anchor="b">
                    <a:lnL>
                      <a:noFill/>
                    </a:lnL>
                    <a:lnR>
                      <a:noFill/>
                    </a:lnR>
                    <a:lnT>
                      <a:noFill/>
                    </a:lnT>
                    <a:lnB>
                      <a:noFill/>
                    </a:lnB>
                    <a:solidFill>
                      <a:srgbClr val="F56CFF"/>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1</a:t>
                      </a:r>
                    </a:p>
                  </a:txBody>
                  <a:tcPr marL="11510" marR="11510" marT="11510" marB="0" anchor="b">
                    <a:lnL>
                      <a:noFill/>
                    </a:lnL>
                    <a:lnR>
                      <a:noFill/>
                    </a:lnR>
                    <a:lnT>
                      <a:noFill/>
                    </a:lnT>
                    <a:lnB>
                      <a:noFill/>
                    </a:lnB>
                  </a:tcPr>
                </a:tc>
                <a:tc>
                  <a:txBody>
                    <a:bodyPr/>
                    <a:lstStyle/>
                    <a:p>
                      <a:pPr algn="r" fontAlgn="b"/>
                      <a:r>
                        <a:rPr lang="en-US" sz="1100" b="0" i="0" u="none" strike="noStrike">
                          <a:solidFill>
                            <a:srgbClr val="000000"/>
                          </a:solidFill>
                          <a:effectLst/>
                          <a:latin typeface="Calibri"/>
                        </a:rPr>
                        <a:t>0.9832615</a:t>
                      </a:r>
                    </a:p>
                  </a:txBody>
                  <a:tcPr marL="11510" marR="11510" marT="11510" marB="0" anchor="b">
                    <a:lnL>
                      <a:noFill/>
                    </a:lnL>
                    <a:lnR>
                      <a:noFill/>
                    </a:lnR>
                    <a:lnT>
                      <a:noFill/>
                    </a:lnT>
                    <a:lnB>
                      <a:noFill/>
                    </a:lnB>
                  </a:tcPr>
                </a:tc>
              </a:tr>
              <a:tr h="247301">
                <a:tc>
                  <a:txBody>
                    <a:bodyPr/>
                    <a:lstStyle/>
                    <a:p>
                      <a:pPr algn="l" fontAlgn="b"/>
                      <a:r>
                        <a:rPr lang="en-US" sz="1100" b="0" i="0" u="none" strike="noStrike">
                          <a:solidFill>
                            <a:srgbClr val="000000"/>
                          </a:solidFill>
                          <a:effectLst/>
                          <a:latin typeface="Calibri"/>
                        </a:rPr>
                        <a:t>cBF.fr2</a:t>
                      </a:r>
                    </a:p>
                  </a:txBody>
                  <a:tcPr marL="11510" marR="11510" marT="11510" marB="0" anchor="b">
                    <a:lnL>
                      <a:noFill/>
                    </a:lnL>
                    <a:lnR>
                      <a:noFill/>
                    </a:lnR>
                    <a:lnT>
                      <a:noFill/>
                    </a:lnT>
                    <a:lnB>
                      <a:noFill/>
                    </a:lnB>
                    <a:solidFill>
                      <a:srgbClr val="F56CFF"/>
                    </a:solidFill>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a:endParaRPr>
                    </a:p>
                  </a:txBody>
                  <a:tcPr marL="11510" marR="11510" marT="1151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1</a:t>
                      </a:r>
                    </a:p>
                  </a:txBody>
                  <a:tcPr marL="11510" marR="11510" marT="11510" marB="0" anchor="b">
                    <a:lnL>
                      <a:noFill/>
                    </a:lnL>
                    <a:lnR>
                      <a:noFill/>
                    </a:lnR>
                    <a:lnT>
                      <a:noFill/>
                    </a:lnT>
                    <a:lnB>
                      <a:noFill/>
                    </a:lnB>
                  </a:tcPr>
                </a:tc>
              </a:tr>
            </a:tbl>
          </a:graphicData>
        </a:graphic>
      </p:graphicFrame>
    </p:spTree>
    <p:extLst>
      <p:ext uri="{BB962C8B-B14F-4D97-AF65-F5344CB8AC3E}">
        <p14:creationId xmlns:p14="http://schemas.microsoft.com/office/powerpoint/2010/main" val="3299926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_PCF_cBF.Ribo.edgeR.plus5.boxplot.RawReadcount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440" y="165993"/>
            <a:ext cx="2215752" cy="2215752"/>
          </a:xfrm>
          <a:prstGeom prst="rect">
            <a:avLst/>
          </a:prstGeom>
        </p:spPr>
      </p:pic>
      <p:pic>
        <p:nvPicPr>
          <p:cNvPr id="5" name="Picture 4" descr="CC_PCF_cBF.Ribo.edgeR.plus5.BCV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306" y="117109"/>
            <a:ext cx="2299631" cy="2299631"/>
          </a:xfrm>
          <a:prstGeom prst="rect">
            <a:avLst/>
          </a:prstGeom>
        </p:spPr>
      </p:pic>
      <p:pic>
        <p:nvPicPr>
          <p:cNvPr id="6" name="Picture 5" descr="CC_PCF_cBF.Ribo.edgeR.plus5.MDSplot.BCVdistan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490" y="44124"/>
            <a:ext cx="2372616" cy="2372616"/>
          </a:xfrm>
          <a:prstGeom prst="rect">
            <a:avLst/>
          </a:prstGeom>
        </p:spPr>
      </p:pic>
      <p:sp>
        <p:nvSpPr>
          <p:cNvPr id="8" name="TextBox 7"/>
          <p:cNvSpPr txBox="1"/>
          <p:nvPr/>
        </p:nvSpPr>
        <p:spPr>
          <a:xfrm>
            <a:off x="170373" y="0"/>
            <a:ext cx="1005403" cy="369332"/>
          </a:xfrm>
          <a:prstGeom prst="rect">
            <a:avLst/>
          </a:prstGeom>
          <a:noFill/>
        </p:spPr>
        <p:txBody>
          <a:bodyPr wrap="none" rtlCol="0">
            <a:spAutoFit/>
          </a:bodyPr>
          <a:lstStyle/>
          <a:p>
            <a:r>
              <a:rPr lang="en-US" dirty="0" err="1" smtClean="0"/>
              <a:t>RiboProf</a:t>
            </a:r>
            <a:endParaRPr lang="en-US" dirty="0"/>
          </a:p>
        </p:txBody>
      </p:sp>
      <p:sp>
        <p:nvSpPr>
          <p:cNvPr id="9" name="TextBox 8"/>
          <p:cNvSpPr txBox="1"/>
          <p:nvPr/>
        </p:nvSpPr>
        <p:spPr>
          <a:xfrm>
            <a:off x="-1" y="2299422"/>
            <a:ext cx="1502381" cy="369332"/>
          </a:xfrm>
          <a:prstGeom prst="rect">
            <a:avLst/>
          </a:prstGeom>
          <a:noFill/>
        </p:spPr>
        <p:txBody>
          <a:bodyPr wrap="square" rtlCol="0">
            <a:spAutoFit/>
          </a:bodyPr>
          <a:lstStyle/>
          <a:p>
            <a:r>
              <a:rPr lang="en-US" dirty="0" smtClean="0"/>
              <a:t>Frag mRNA</a:t>
            </a:r>
            <a:endParaRPr lang="en-US" dirty="0"/>
          </a:p>
        </p:txBody>
      </p:sp>
      <p:pic>
        <p:nvPicPr>
          <p:cNvPr id="10" name="Picture 9" descr="CC_PCF_cBF.Frag.edgeR.plus5.BCVpl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058" y="2416740"/>
            <a:ext cx="2226879" cy="2226879"/>
          </a:xfrm>
          <a:prstGeom prst="rect">
            <a:avLst/>
          </a:prstGeom>
        </p:spPr>
      </p:pic>
      <p:pic>
        <p:nvPicPr>
          <p:cNvPr id="11" name="Picture 10" descr="CC_PCF_cBF.Frag.edgeR.plus5.boxplot.RawReadcoun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680" y="2237462"/>
            <a:ext cx="2179650" cy="2179650"/>
          </a:xfrm>
          <a:prstGeom prst="rect">
            <a:avLst/>
          </a:prstGeom>
        </p:spPr>
      </p:pic>
      <p:pic>
        <p:nvPicPr>
          <p:cNvPr id="12" name="Picture 11" descr="CC_PCF_cBF.Frag.edgeR.plus5.MDSplot.BCVdistanc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0978" y="2385760"/>
            <a:ext cx="2357128" cy="2170197"/>
          </a:xfrm>
          <a:prstGeom prst="rect">
            <a:avLst/>
          </a:prstGeom>
        </p:spPr>
      </p:pic>
      <p:sp>
        <p:nvSpPr>
          <p:cNvPr id="2" name="TextBox 1"/>
          <p:cNvSpPr txBox="1"/>
          <p:nvPr/>
        </p:nvSpPr>
        <p:spPr>
          <a:xfrm>
            <a:off x="301519" y="4643619"/>
            <a:ext cx="8101541" cy="1754327"/>
          </a:xfrm>
          <a:prstGeom prst="rect">
            <a:avLst/>
          </a:prstGeom>
          <a:noFill/>
        </p:spPr>
        <p:txBody>
          <a:bodyPr wrap="square" rtlCol="0">
            <a:spAutoFit/>
          </a:bodyPr>
          <a:lstStyle/>
          <a:p>
            <a:pPr marL="285750" indent="-285750">
              <a:buFont typeface="Arial"/>
              <a:buChar char="•"/>
            </a:pPr>
            <a:r>
              <a:rPr lang="en-US" dirty="0" smtClean="0"/>
              <a:t>Box plot shows the read count distribution in each of the 8 samples.</a:t>
            </a:r>
          </a:p>
          <a:p>
            <a:pPr marL="285750" indent="-285750">
              <a:buFont typeface="Arial"/>
              <a:buChar char="•"/>
            </a:pPr>
            <a:r>
              <a:rPr lang="en-US" dirty="0" smtClean="0"/>
              <a:t>BCV plot suggests there is a moderately low variance between replicates. This would give higher number of genes as differentially expressed during an statistical testing. </a:t>
            </a:r>
          </a:p>
          <a:p>
            <a:pPr marL="285750" indent="-285750">
              <a:buFont typeface="Arial"/>
              <a:buChar char="•"/>
            </a:pPr>
            <a:r>
              <a:rPr lang="en-US" dirty="0" err="1" smtClean="0"/>
              <a:t>Dimention</a:t>
            </a:r>
            <a:r>
              <a:rPr lang="en-US" dirty="0" smtClean="0"/>
              <a:t> one on MDS plot clearly separates </a:t>
            </a:r>
            <a:r>
              <a:rPr lang="en-US" dirty="0" err="1" smtClean="0"/>
              <a:t>Procyclic</a:t>
            </a:r>
            <a:r>
              <a:rPr lang="en-US" dirty="0" smtClean="0"/>
              <a:t> samples from cultured Blood Form samples</a:t>
            </a:r>
            <a:endParaRPr lang="en-US" dirty="0"/>
          </a:p>
        </p:txBody>
      </p:sp>
    </p:spTree>
    <p:extLst>
      <p:ext uri="{BB962C8B-B14F-4D97-AF65-F5344CB8AC3E}">
        <p14:creationId xmlns:p14="http://schemas.microsoft.com/office/powerpoint/2010/main" val="23327898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27" y="-296862"/>
            <a:ext cx="8229600" cy="1143000"/>
          </a:xfrm>
        </p:spPr>
        <p:txBody>
          <a:bodyPr/>
          <a:lstStyle/>
          <a:p>
            <a:r>
              <a:rPr lang="en-US" dirty="0" smtClean="0"/>
              <a:t>DE comparison </a:t>
            </a:r>
            <a:r>
              <a:rPr lang="en-US" dirty="0" err="1" smtClean="0"/>
              <a:t>edgeR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2455221"/>
              </p:ext>
            </p:extLst>
          </p:nvPr>
        </p:nvGraphicFramePr>
        <p:xfrm>
          <a:off x="286828" y="846138"/>
          <a:ext cx="8229600" cy="332883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665766">
                <a:tc>
                  <a:txBody>
                    <a:bodyPr/>
                    <a:lstStyle/>
                    <a:p>
                      <a:endParaRPr lang="en-US" dirty="0"/>
                    </a:p>
                  </a:txBody>
                  <a:tcPr/>
                </a:tc>
                <a:tc>
                  <a:txBody>
                    <a:bodyPr/>
                    <a:lstStyle/>
                    <a:p>
                      <a:r>
                        <a:rPr lang="en-US" dirty="0" err="1" smtClean="0"/>
                        <a:t>CClayton</a:t>
                      </a:r>
                      <a:endParaRPr lang="en-US" dirty="0"/>
                    </a:p>
                  </a:txBody>
                  <a:tcPr/>
                </a:tc>
                <a:tc>
                  <a:txBody>
                    <a:bodyPr/>
                    <a:lstStyle/>
                    <a:p>
                      <a:endParaRPr lang="en-US" dirty="0"/>
                    </a:p>
                  </a:txBody>
                  <a:tcPr/>
                </a:tc>
                <a:tc>
                  <a:txBody>
                    <a:bodyPr/>
                    <a:lstStyle/>
                    <a:p>
                      <a:r>
                        <a:rPr lang="en-US" dirty="0" err="1" smtClean="0"/>
                        <a:t>MParsons</a:t>
                      </a:r>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r>
              <a:tr h="665766">
                <a:tc>
                  <a:txBody>
                    <a:bodyPr/>
                    <a:lstStyle/>
                    <a:p>
                      <a:endParaRPr lang="en-US" dirty="0"/>
                    </a:p>
                  </a:txBody>
                  <a:tcPr/>
                </a:tc>
                <a:tc>
                  <a:txBody>
                    <a:bodyPr/>
                    <a:lstStyle/>
                    <a:p>
                      <a:r>
                        <a:rPr lang="en-US" dirty="0" smtClean="0"/>
                        <a:t>Frag.</a:t>
                      </a:r>
                      <a:r>
                        <a:rPr lang="en-US" baseline="0" dirty="0" smtClean="0"/>
                        <a:t> mRNA</a:t>
                      </a:r>
                      <a:endParaRPr lang="en-US" dirty="0"/>
                    </a:p>
                  </a:txBody>
                  <a:tcPr/>
                </a:tc>
                <a:tc>
                  <a:txBody>
                    <a:bodyPr/>
                    <a:lstStyle/>
                    <a:p>
                      <a:r>
                        <a:rPr lang="en-US" dirty="0" err="1" smtClean="0"/>
                        <a:t>RiboProf</a:t>
                      </a:r>
                      <a:endParaRPr lang="en-US" dirty="0"/>
                    </a:p>
                  </a:txBody>
                  <a:tcPr/>
                </a:tc>
                <a:tc>
                  <a:txBody>
                    <a:bodyPr/>
                    <a:lstStyle/>
                    <a:p>
                      <a:r>
                        <a:rPr lang="en-US" dirty="0" smtClean="0"/>
                        <a:t>Frag.</a:t>
                      </a:r>
                      <a:r>
                        <a:rPr lang="en-US" baseline="0" dirty="0" smtClean="0"/>
                        <a:t> mRNA</a:t>
                      </a:r>
                      <a:endParaRPr lang="en-US" dirty="0"/>
                    </a:p>
                  </a:txBody>
                  <a:tcPr>
                    <a:solidFill>
                      <a:schemeClr val="accent2">
                        <a:lumMod val="20000"/>
                        <a:lumOff val="80000"/>
                      </a:schemeClr>
                    </a:solidFill>
                  </a:tcPr>
                </a:tc>
                <a:tc>
                  <a:txBody>
                    <a:bodyPr/>
                    <a:lstStyle/>
                    <a:p>
                      <a:r>
                        <a:rPr lang="en-US" dirty="0" err="1" smtClean="0"/>
                        <a:t>RiboProf</a:t>
                      </a:r>
                      <a:endParaRPr lang="en-US" dirty="0"/>
                    </a:p>
                  </a:txBody>
                  <a:tcPr>
                    <a:solidFill>
                      <a:schemeClr val="accent2">
                        <a:lumMod val="20000"/>
                        <a:lumOff val="80000"/>
                      </a:schemeClr>
                    </a:solidFill>
                  </a:tcPr>
                </a:tc>
              </a:tr>
              <a:tr h="665766">
                <a:tc>
                  <a:txBody>
                    <a:bodyPr/>
                    <a:lstStyle/>
                    <a:p>
                      <a:r>
                        <a:rPr lang="en-US" dirty="0" smtClean="0"/>
                        <a:t>Up in </a:t>
                      </a:r>
                      <a:r>
                        <a:rPr lang="en-US" dirty="0" err="1" smtClean="0"/>
                        <a:t>cBF</a:t>
                      </a:r>
                      <a:endParaRPr lang="en-US" dirty="0"/>
                    </a:p>
                  </a:txBody>
                  <a:tcPr/>
                </a:tc>
                <a:tc>
                  <a:txBody>
                    <a:bodyPr/>
                    <a:lstStyle/>
                    <a:p>
                      <a:r>
                        <a:rPr lang="en-US" dirty="0" smtClean="0"/>
                        <a:t>3064</a:t>
                      </a:r>
                      <a:endParaRPr lang="en-US" dirty="0"/>
                    </a:p>
                  </a:txBody>
                  <a:tcPr/>
                </a:tc>
                <a:tc>
                  <a:txBody>
                    <a:bodyPr/>
                    <a:lstStyle/>
                    <a:p>
                      <a:r>
                        <a:rPr lang="en-US" dirty="0" smtClean="0"/>
                        <a:t>2457</a:t>
                      </a:r>
                      <a:endParaRPr lang="en-US" dirty="0"/>
                    </a:p>
                  </a:txBody>
                  <a:tcPr/>
                </a:tc>
                <a:tc>
                  <a:txBody>
                    <a:bodyPr/>
                    <a:lstStyle/>
                    <a:p>
                      <a:r>
                        <a:rPr lang="en-US" dirty="0" smtClean="0"/>
                        <a:t>953</a:t>
                      </a:r>
                      <a:endParaRPr lang="en-US" dirty="0"/>
                    </a:p>
                  </a:txBody>
                  <a:tcPr>
                    <a:solidFill>
                      <a:schemeClr val="accent2">
                        <a:lumMod val="20000"/>
                        <a:lumOff val="80000"/>
                      </a:schemeClr>
                    </a:solidFill>
                  </a:tcPr>
                </a:tc>
                <a:tc>
                  <a:txBody>
                    <a:bodyPr/>
                    <a:lstStyle/>
                    <a:p>
                      <a:r>
                        <a:rPr lang="en-US" dirty="0" smtClean="0"/>
                        <a:t>1853</a:t>
                      </a:r>
                      <a:endParaRPr lang="en-US" dirty="0"/>
                    </a:p>
                  </a:txBody>
                  <a:tcPr>
                    <a:solidFill>
                      <a:schemeClr val="accent2">
                        <a:lumMod val="20000"/>
                        <a:lumOff val="80000"/>
                      </a:schemeClr>
                    </a:solidFill>
                  </a:tcPr>
                </a:tc>
              </a:tr>
              <a:tr h="665766">
                <a:tc>
                  <a:txBody>
                    <a:bodyPr/>
                    <a:lstStyle/>
                    <a:p>
                      <a:r>
                        <a:rPr lang="en-US" dirty="0" smtClean="0"/>
                        <a:t>NOT. Reg.</a:t>
                      </a:r>
                      <a:endParaRPr lang="en-US" dirty="0"/>
                    </a:p>
                  </a:txBody>
                  <a:tcPr/>
                </a:tc>
                <a:tc>
                  <a:txBody>
                    <a:bodyPr/>
                    <a:lstStyle/>
                    <a:p>
                      <a:r>
                        <a:rPr lang="en-US" dirty="0" smtClean="0"/>
                        <a:t>3467</a:t>
                      </a:r>
                      <a:endParaRPr lang="en-US" dirty="0"/>
                    </a:p>
                  </a:txBody>
                  <a:tcPr/>
                </a:tc>
                <a:tc>
                  <a:txBody>
                    <a:bodyPr/>
                    <a:lstStyle/>
                    <a:p>
                      <a:r>
                        <a:rPr lang="en-US" dirty="0" smtClean="0"/>
                        <a:t>4943</a:t>
                      </a:r>
                      <a:endParaRPr lang="en-US" dirty="0"/>
                    </a:p>
                  </a:txBody>
                  <a:tcPr/>
                </a:tc>
                <a:tc>
                  <a:txBody>
                    <a:bodyPr/>
                    <a:lstStyle/>
                    <a:p>
                      <a:r>
                        <a:rPr lang="en-US" dirty="0" smtClean="0"/>
                        <a:t>7641</a:t>
                      </a:r>
                      <a:endParaRPr lang="en-US" dirty="0"/>
                    </a:p>
                  </a:txBody>
                  <a:tcPr>
                    <a:solidFill>
                      <a:schemeClr val="accent2">
                        <a:lumMod val="20000"/>
                        <a:lumOff val="80000"/>
                      </a:schemeClr>
                    </a:solidFill>
                  </a:tcPr>
                </a:tc>
                <a:tc>
                  <a:txBody>
                    <a:bodyPr/>
                    <a:lstStyle/>
                    <a:p>
                      <a:r>
                        <a:rPr lang="en-US" dirty="0" smtClean="0"/>
                        <a:t>5633</a:t>
                      </a:r>
                      <a:endParaRPr lang="en-US" dirty="0"/>
                    </a:p>
                  </a:txBody>
                  <a:tcPr>
                    <a:solidFill>
                      <a:schemeClr val="accent2">
                        <a:lumMod val="20000"/>
                        <a:lumOff val="80000"/>
                      </a:schemeClr>
                    </a:solidFill>
                  </a:tcPr>
                </a:tc>
              </a:tr>
              <a:tr h="665766">
                <a:tc>
                  <a:txBody>
                    <a:bodyPr/>
                    <a:lstStyle/>
                    <a:p>
                      <a:r>
                        <a:rPr lang="en-US" dirty="0" smtClean="0"/>
                        <a:t>Up in PCF</a:t>
                      </a:r>
                      <a:endParaRPr lang="en-US" dirty="0"/>
                    </a:p>
                  </a:txBody>
                  <a:tcPr/>
                </a:tc>
                <a:tc>
                  <a:txBody>
                    <a:bodyPr/>
                    <a:lstStyle/>
                    <a:p>
                      <a:r>
                        <a:rPr lang="en-US" dirty="0" smtClean="0"/>
                        <a:t>2635</a:t>
                      </a:r>
                      <a:endParaRPr lang="en-US" dirty="0"/>
                    </a:p>
                  </a:txBody>
                  <a:tcPr/>
                </a:tc>
                <a:tc>
                  <a:txBody>
                    <a:bodyPr/>
                    <a:lstStyle/>
                    <a:p>
                      <a:r>
                        <a:rPr lang="en-US" dirty="0" smtClean="0"/>
                        <a:t>1766</a:t>
                      </a:r>
                      <a:endParaRPr lang="en-US" dirty="0"/>
                    </a:p>
                  </a:txBody>
                  <a:tcPr/>
                </a:tc>
                <a:tc>
                  <a:txBody>
                    <a:bodyPr/>
                    <a:lstStyle/>
                    <a:p>
                      <a:r>
                        <a:rPr lang="en-US" dirty="0" smtClean="0"/>
                        <a:t>572</a:t>
                      </a:r>
                      <a:endParaRPr lang="en-US" dirty="0"/>
                    </a:p>
                  </a:txBody>
                  <a:tcPr>
                    <a:solidFill>
                      <a:schemeClr val="accent2">
                        <a:lumMod val="20000"/>
                        <a:lumOff val="80000"/>
                      </a:schemeClr>
                    </a:solidFill>
                  </a:tcPr>
                </a:tc>
                <a:tc>
                  <a:txBody>
                    <a:bodyPr/>
                    <a:lstStyle/>
                    <a:p>
                      <a:r>
                        <a:rPr lang="en-US" dirty="0" smtClean="0"/>
                        <a:t>1680</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286828" y="4184415"/>
            <a:ext cx="8229600" cy="2585323"/>
          </a:xfrm>
          <a:prstGeom prst="rect">
            <a:avLst/>
          </a:prstGeom>
          <a:noFill/>
        </p:spPr>
        <p:txBody>
          <a:bodyPr wrap="square" rtlCol="0">
            <a:spAutoFit/>
          </a:bodyPr>
          <a:lstStyle/>
          <a:p>
            <a:r>
              <a:rPr lang="en-US" dirty="0" smtClean="0"/>
              <a:t>A comparison of number of genes that are statistically differentially regulated between Marilyn and Christine’s samples. </a:t>
            </a:r>
          </a:p>
          <a:p>
            <a:pPr marL="285750" indent="-285750">
              <a:buFontTx/>
              <a:buChar char="-"/>
            </a:pPr>
            <a:r>
              <a:rPr lang="en-US" dirty="0" smtClean="0"/>
              <a:t>Data from Christine’s sample indicates more genes have differential mRNA concentration in the cell than being regulated at translational level.  Marilyn’s data suggests other way around. Potentially degraded RNAs of </a:t>
            </a:r>
            <a:r>
              <a:rPr lang="en-US" dirty="0" err="1" smtClean="0"/>
              <a:t>Cclayton.pcf</a:t>
            </a:r>
            <a:r>
              <a:rPr lang="en-US" dirty="0" smtClean="0"/>
              <a:t> data misleads the analysis.</a:t>
            </a:r>
          </a:p>
          <a:p>
            <a:pPr marL="285750" indent="-285750">
              <a:buFontTx/>
              <a:buChar char="-"/>
            </a:pPr>
            <a:r>
              <a:rPr lang="en-US" dirty="0" smtClean="0"/>
              <a:t>Number of genes differentially expressed by </a:t>
            </a:r>
            <a:r>
              <a:rPr lang="en-US" dirty="0" err="1" smtClean="0"/>
              <a:t>riboprof</a:t>
            </a:r>
            <a:r>
              <a:rPr lang="en-US" dirty="0" smtClean="0"/>
              <a:t> roughly stays same between Christine and Marilyn’s samples, while, </a:t>
            </a:r>
            <a:r>
              <a:rPr lang="en-US" dirty="0" err="1" smtClean="0"/>
              <a:t>Frag.mRNA</a:t>
            </a:r>
            <a:r>
              <a:rPr lang="en-US" dirty="0" smtClean="0"/>
              <a:t> indicates ~3 times more genes being differentially regulated in Christine’s samples. </a:t>
            </a:r>
            <a:endParaRPr lang="en-US" dirty="0" smtClean="0"/>
          </a:p>
        </p:txBody>
      </p:sp>
    </p:spTree>
    <p:extLst>
      <p:ext uri="{BB962C8B-B14F-4D97-AF65-F5344CB8AC3E}">
        <p14:creationId xmlns:p14="http://schemas.microsoft.com/office/powerpoint/2010/main" val="42625151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729"/>
            <a:ext cx="8229600" cy="869975"/>
          </a:xfrm>
        </p:spPr>
        <p:txBody>
          <a:bodyPr/>
          <a:lstStyle/>
          <a:p>
            <a:r>
              <a:rPr lang="en-US" dirty="0" smtClean="0"/>
              <a:t>Degradation check </a:t>
            </a:r>
            <a:r>
              <a:rPr lang="en-US" dirty="0" err="1" smtClean="0"/>
              <a:t>Frag.RNA</a:t>
            </a:r>
            <a:endParaRPr lang="en-US" dirty="0"/>
          </a:p>
        </p:txBody>
      </p:sp>
      <p:pic>
        <p:nvPicPr>
          <p:cNvPr id="6" name="Picture 5" descr="cc_degradation_check_multiplot.Frag.2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191" y="573113"/>
            <a:ext cx="7177597" cy="3883282"/>
          </a:xfrm>
          <a:prstGeom prst="rect">
            <a:avLst/>
          </a:prstGeom>
        </p:spPr>
      </p:pic>
      <p:sp>
        <p:nvSpPr>
          <p:cNvPr id="3" name="TextBox 2"/>
          <p:cNvSpPr txBox="1"/>
          <p:nvPr/>
        </p:nvSpPr>
        <p:spPr>
          <a:xfrm>
            <a:off x="356235" y="4456395"/>
            <a:ext cx="8580607" cy="2308324"/>
          </a:xfrm>
          <a:prstGeom prst="rect">
            <a:avLst/>
          </a:prstGeom>
          <a:noFill/>
        </p:spPr>
        <p:txBody>
          <a:bodyPr wrap="square" rtlCol="0">
            <a:spAutoFit/>
          </a:bodyPr>
          <a:lstStyle/>
          <a:p>
            <a:r>
              <a:rPr lang="en-US" sz="1200" b="1" dirty="0" smtClean="0"/>
              <a:t>Method: </a:t>
            </a:r>
            <a:r>
              <a:rPr lang="en-US" sz="1200" dirty="0" smtClean="0"/>
              <a:t>Following was done for each of the Christine’s library and one of Marilyn’s library. For each gene a median coverage was calculated. Then read coverage at each position of the gene was divided by the median read coverage of the gene. Values from all the genes longer than 2000 bases are then averaged for each position and </a:t>
            </a:r>
            <a:r>
              <a:rPr lang="en-US" sz="1200" dirty="0" err="1" smtClean="0"/>
              <a:t>ploted</a:t>
            </a:r>
            <a:r>
              <a:rPr lang="en-US" sz="1200" dirty="0" smtClean="0"/>
              <a:t>. Plot is drawn only from 2000 bases upstream stop codon (-2000; left end of plot) to  60 bases downstream of stop codon (+60; right end).</a:t>
            </a:r>
          </a:p>
          <a:p>
            <a:endParaRPr lang="en-US" sz="1200" dirty="0" smtClean="0"/>
          </a:p>
          <a:p>
            <a:r>
              <a:rPr lang="en-US" sz="1200" dirty="0" smtClean="0"/>
              <a:t>PCF </a:t>
            </a:r>
            <a:r>
              <a:rPr lang="en-US" sz="1200" dirty="0" err="1" smtClean="0"/>
              <a:t>Frag.RNA</a:t>
            </a:r>
            <a:r>
              <a:rPr lang="en-US" sz="1200" dirty="0" smtClean="0"/>
              <a:t> libraries from Marilyn and </a:t>
            </a:r>
            <a:r>
              <a:rPr lang="en-US" sz="1200" dirty="0" err="1" smtClean="0"/>
              <a:t>cBF</a:t>
            </a:r>
            <a:r>
              <a:rPr lang="en-US" sz="1200" dirty="0" smtClean="0"/>
              <a:t> </a:t>
            </a:r>
            <a:r>
              <a:rPr lang="en-US" sz="1200" dirty="0" err="1" smtClean="0"/>
              <a:t>Frag.RNA</a:t>
            </a:r>
            <a:r>
              <a:rPr lang="en-US" sz="1200" dirty="0" smtClean="0"/>
              <a:t> libs from Christine showed uniform coverage (of 1) across the gene region. However, we see enrichment around stop codon in Christine’s </a:t>
            </a:r>
            <a:r>
              <a:rPr lang="en-US" sz="1200" dirty="0" err="1" smtClean="0"/>
              <a:t>PCF.frag</a:t>
            </a:r>
            <a:r>
              <a:rPr lang="en-US" sz="1200" dirty="0" smtClean="0"/>
              <a:t> libraries. In other words, we see decreased RNA coverage in 5’ regions of the CDS compared to the 3’ region, indicating potential degradation of RNA. The libraries were constructed after selecting for </a:t>
            </a:r>
            <a:r>
              <a:rPr lang="en-US" sz="1200" dirty="0" err="1" smtClean="0"/>
              <a:t>polyA</a:t>
            </a:r>
            <a:r>
              <a:rPr lang="en-US" sz="1200" dirty="0" smtClean="0"/>
              <a:t> tail thus favoring enrichment in 3’ region.</a:t>
            </a:r>
          </a:p>
          <a:p>
            <a:endParaRPr lang="en-US" sz="1200" dirty="0"/>
          </a:p>
          <a:p>
            <a:r>
              <a:rPr lang="en-US" sz="1200" dirty="0" smtClean="0"/>
              <a:t>However this pattern is not that dramatic in </a:t>
            </a:r>
            <a:r>
              <a:rPr lang="en-US" sz="1200" dirty="0" err="1" smtClean="0"/>
              <a:t>PCF.RiboProfiling</a:t>
            </a:r>
            <a:r>
              <a:rPr lang="en-US" sz="1200" dirty="0" smtClean="0"/>
              <a:t> reads (next slide). I could have </a:t>
            </a:r>
            <a:r>
              <a:rPr lang="en-US" sz="1200" dirty="0" err="1" smtClean="0"/>
              <a:t>ploted</a:t>
            </a:r>
            <a:r>
              <a:rPr lang="en-US" sz="1200" dirty="0" smtClean="0"/>
              <a:t> the coverage with respect to median coverage of 3 end. But, would essentially convey the same story. </a:t>
            </a:r>
          </a:p>
        </p:txBody>
      </p:sp>
    </p:spTree>
    <p:extLst>
      <p:ext uri="{BB962C8B-B14F-4D97-AF65-F5344CB8AC3E}">
        <p14:creationId xmlns:p14="http://schemas.microsoft.com/office/powerpoint/2010/main" val="42713886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TotalTime>
  <Words>690</Words>
  <Application>Microsoft Macintosh PowerPoint</Application>
  <PresentationFormat>On-screen Show (4:3)</PresentationFormat>
  <Paragraphs>235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Christine Clayton’s RiboProf </vt:lpstr>
      <vt:lpstr>Sample Codes</vt:lpstr>
      <vt:lpstr>Read count distribution</vt:lpstr>
      <vt:lpstr>Correlation matrix between samples (log2 of raw read counts used)</vt:lpstr>
      <vt:lpstr>Correlation matrix between samples (log2 of raw read counts used)</vt:lpstr>
      <vt:lpstr>PowerPoint Presentation</vt:lpstr>
      <vt:lpstr>PowerPoint Presentation</vt:lpstr>
      <vt:lpstr>DE comparison edgeR</vt:lpstr>
      <vt:lpstr>Degradation check Frag.RNA</vt:lpstr>
      <vt:lpstr>Degradation check RiboProf</vt:lpstr>
    </vt:vector>
  </TitlesOfParts>
  <Company>Seattle BioMed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Christine Clayton’s RiboProf </dc:title>
  <dc:creator>Gowthaman Ramasamy</dc:creator>
  <cp:lastModifiedBy>Gowthaman Ramasamy</cp:lastModifiedBy>
  <cp:revision>21</cp:revision>
  <cp:lastPrinted>2014-03-31T18:22:43Z</cp:lastPrinted>
  <dcterms:created xsi:type="dcterms:W3CDTF">2014-03-31T17:51:51Z</dcterms:created>
  <dcterms:modified xsi:type="dcterms:W3CDTF">2014-04-15T20:50:55Z</dcterms:modified>
</cp:coreProperties>
</file>