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B503-82E8-41CA-B874-F2D43F1B16F9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199B-8F5F-411D-88D8-64618EF0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9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B503-82E8-41CA-B874-F2D43F1B16F9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199B-8F5F-411D-88D8-64618EF0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0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B503-82E8-41CA-B874-F2D43F1B16F9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199B-8F5F-411D-88D8-64618EF0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8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B503-82E8-41CA-B874-F2D43F1B16F9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199B-8F5F-411D-88D8-64618EF0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3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B503-82E8-41CA-B874-F2D43F1B16F9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199B-8F5F-411D-88D8-64618EF0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0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B503-82E8-41CA-B874-F2D43F1B16F9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199B-8F5F-411D-88D8-64618EF0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0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B503-82E8-41CA-B874-F2D43F1B16F9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199B-8F5F-411D-88D8-64618EF0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7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B503-82E8-41CA-B874-F2D43F1B16F9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199B-8F5F-411D-88D8-64618EF0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B503-82E8-41CA-B874-F2D43F1B16F9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199B-8F5F-411D-88D8-64618EF0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B503-82E8-41CA-B874-F2D43F1B16F9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199B-8F5F-411D-88D8-64618EF0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9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B503-82E8-41CA-B874-F2D43F1B16F9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199B-8F5F-411D-88D8-64618EF0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5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0B503-82E8-41CA-B874-F2D43F1B16F9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0199B-8F5F-411D-88D8-64618EF0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406525"/>
            <a:ext cx="4657725" cy="4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41914" y="2038686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1</a:t>
            </a:r>
            <a:endParaRPr lang="en-US" sz="2200"/>
          </a:p>
        </p:txBody>
      </p:sp>
      <p:sp>
        <p:nvSpPr>
          <p:cNvPr id="4" name="TextBox 3"/>
          <p:cNvSpPr txBox="1"/>
          <p:nvPr/>
        </p:nvSpPr>
        <p:spPr>
          <a:xfrm>
            <a:off x="6324600" y="2038686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9714" y="2027018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3</a:t>
            </a:r>
            <a:endParaRPr lang="en-US" sz="2200"/>
          </a:p>
        </p:txBody>
      </p:sp>
      <p:sp>
        <p:nvSpPr>
          <p:cNvPr id="6" name="TextBox 5"/>
          <p:cNvSpPr txBox="1"/>
          <p:nvPr/>
        </p:nvSpPr>
        <p:spPr>
          <a:xfrm>
            <a:off x="7851714" y="2027018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4</a:t>
            </a:r>
          </a:p>
        </p:txBody>
      </p:sp>
      <p:sp>
        <p:nvSpPr>
          <p:cNvPr id="8" name="TextBox 30"/>
          <p:cNvSpPr txBox="1"/>
          <p:nvPr/>
        </p:nvSpPr>
        <p:spPr>
          <a:xfrm>
            <a:off x="4191000" y="5951014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>
                <a:solidFill>
                  <a:schemeClr val="bg1"/>
                </a:solidFill>
              </a:rPr>
              <a:t>100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31"/>
          <p:cNvSpPr txBox="1"/>
          <p:nvPr/>
        </p:nvSpPr>
        <p:spPr>
          <a:xfrm>
            <a:off x="4191000" y="5496791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>
                <a:solidFill>
                  <a:schemeClr val="bg1"/>
                </a:solidFill>
              </a:rPr>
              <a:t>200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32"/>
          <p:cNvSpPr txBox="1"/>
          <p:nvPr/>
        </p:nvSpPr>
        <p:spPr>
          <a:xfrm>
            <a:off x="4191000" y="5067787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>
                <a:solidFill>
                  <a:schemeClr val="bg1"/>
                </a:solidFill>
              </a:rPr>
              <a:t>300</a:t>
            </a:r>
          </a:p>
        </p:txBody>
      </p:sp>
      <p:sp>
        <p:nvSpPr>
          <p:cNvPr id="11" name="TextBox 33"/>
          <p:cNvSpPr txBox="1"/>
          <p:nvPr/>
        </p:nvSpPr>
        <p:spPr>
          <a:xfrm>
            <a:off x="4191000" y="453785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>
                <a:solidFill>
                  <a:schemeClr val="bg1"/>
                </a:solidFill>
              </a:rPr>
              <a:t>500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34"/>
          <p:cNvSpPr txBox="1"/>
          <p:nvPr/>
        </p:nvSpPr>
        <p:spPr>
          <a:xfrm>
            <a:off x="4191000" y="4025232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>
                <a:solidFill>
                  <a:schemeClr val="bg1"/>
                </a:solidFill>
              </a:rPr>
              <a:t>800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35"/>
          <p:cNvSpPr txBox="1"/>
          <p:nvPr/>
        </p:nvSpPr>
        <p:spPr>
          <a:xfrm>
            <a:off x="4191000" y="357842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>
                <a:solidFill>
                  <a:schemeClr val="bg1"/>
                </a:solidFill>
              </a:rPr>
              <a:t>1250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36"/>
          <p:cNvSpPr txBox="1"/>
          <p:nvPr/>
        </p:nvSpPr>
        <p:spPr>
          <a:xfrm>
            <a:off x="4191000" y="310341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>
                <a:solidFill>
                  <a:schemeClr val="bg1"/>
                </a:solidFill>
              </a:rPr>
              <a:t>2000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37"/>
          <p:cNvSpPr txBox="1"/>
          <p:nvPr/>
        </p:nvSpPr>
        <p:spPr>
          <a:xfrm>
            <a:off x="4177146" y="255665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>
                <a:solidFill>
                  <a:schemeClr val="bg1"/>
                </a:solidFill>
              </a:rPr>
              <a:t>4000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618" y="2457905"/>
            <a:ext cx="26763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From same 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strand product</a:t>
            </a:r>
          </a:p>
          <a:p>
            <a:r>
              <a:rPr lang="en-US" sz="1400" dirty="0" smtClean="0"/>
              <a:t>as library sequenced using mi-</a:t>
            </a:r>
            <a:r>
              <a:rPr lang="en-US" sz="1400" dirty="0" err="1" smtClean="0"/>
              <a:t>Seq</a:t>
            </a:r>
            <a:endParaRPr lang="en-US" sz="1400" dirty="0" smtClean="0"/>
          </a:p>
          <a:p>
            <a:r>
              <a:rPr lang="en-US" sz="1400" dirty="0" smtClean="0"/>
              <a:t>(10 </a:t>
            </a:r>
            <a:r>
              <a:rPr lang="en-US" sz="1400" dirty="0" err="1" smtClean="0"/>
              <a:t>uM</a:t>
            </a:r>
            <a:r>
              <a:rPr lang="en-US" sz="1400" dirty="0" smtClean="0"/>
              <a:t> </a:t>
            </a:r>
            <a:r>
              <a:rPr lang="en-US" sz="1400" dirty="0" err="1" smtClean="0"/>
              <a:t>BrdU</a:t>
            </a:r>
            <a:r>
              <a:rPr lang="en-US" sz="1400" dirty="0" smtClean="0"/>
              <a:t>, 48 h)</a:t>
            </a:r>
          </a:p>
          <a:p>
            <a:endParaRPr lang="en-US" sz="1400" dirty="0"/>
          </a:p>
          <a:p>
            <a:r>
              <a:rPr lang="en-US" sz="1400" dirty="0" smtClean="0"/>
              <a:t>Used Gene Read Size Selection kit</a:t>
            </a:r>
          </a:p>
          <a:p>
            <a:r>
              <a:rPr lang="en-US" sz="1400" dirty="0" smtClean="0"/>
              <a:t>(150 </a:t>
            </a:r>
            <a:r>
              <a:rPr lang="en-US" sz="1400" dirty="0" err="1" smtClean="0"/>
              <a:t>bp</a:t>
            </a:r>
            <a:r>
              <a:rPr lang="en-US" sz="1400" dirty="0" smtClean="0"/>
              <a:t> advertised cutoff – looks</a:t>
            </a:r>
          </a:p>
          <a:p>
            <a:r>
              <a:rPr lang="en-US" sz="1400" dirty="0" smtClean="0"/>
              <a:t>more like 200-250 </a:t>
            </a:r>
            <a:r>
              <a:rPr lang="en-US" sz="1400" dirty="0" err="1" smtClean="0"/>
              <a:t>bp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979992" y="-1"/>
            <a:ext cx="26472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u="sng" dirty="0" smtClean="0">
                <a:solidFill>
                  <a:srgbClr val="FF0000"/>
                </a:solidFill>
              </a:rPr>
              <a:t>SL RNA-</a:t>
            </a:r>
            <a:r>
              <a:rPr lang="en-US" sz="1400" u="sng" dirty="0" err="1" smtClean="0">
                <a:solidFill>
                  <a:srgbClr val="FF0000"/>
                </a:solidFill>
              </a:rPr>
              <a:t>seq</a:t>
            </a:r>
            <a:r>
              <a:rPr lang="en-US" sz="1400" u="sng" dirty="0" smtClean="0">
                <a:solidFill>
                  <a:srgbClr val="FF0000"/>
                </a:solidFill>
              </a:rPr>
              <a:t> Libraries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Post </a:t>
            </a:r>
            <a:r>
              <a:rPr lang="en-US" sz="1400" b="1" u="sng" dirty="0" smtClean="0"/>
              <a:t>9 cycles </a:t>
            </a:r>
            <a:r>
              <a:rPr lang="en-US" sz="1400" dirty="0" smtClean="0"/>
              <a:t>PCR amplification</a:t>
            </a:r>
          </a:p>
          <a:p>
            <a:pPr algn="ctr"/>
            <a:r>
              <a:rPr lang="en-US" sz="1400" b="1" dirty="0" smtClean="0"/>
              <a:t>Post Gene Read Size Selection Kit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447267"/>
              </p:ext>
            </p:extLst>
          </p:nvPr>
        </p:nvGraphicFramePr>
        <p:xfrm>
          <a:off x="311149" y="990600"/>
          <a:ext cx="7759701" cy="952500"/>
        </p:xfrm>
        <a:graphic>
          <a:graphicData uri="http://schemas.openxmlformats.org/drawingml/2006/table">
            <a:tbl>
              <a:tblPr/>
              <a:tblGrid>
                <a:gridCol w="609351"/>
                <a:gridCol w="1663020"/>
                <a:gridCol w="964805"/>
                <a:gridCol w="1171096"/>
                <a:gridCol w="914026"/>
                <a:gridCol w="533182"/>
                <a:gridCol w="1904221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 details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RNA Sample 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RNA Seq Library 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Concentration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Volume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Indexing Primer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WT 25.2S: 0 uM BrdU, 48 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 ng/uL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 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RP_PCR_index1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WT 25.2S: 10 uM BrdU, 48 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7.3 ng/uL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 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RP_PCR_index2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WT 25.2S: 10 M BrdU, 0 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 ng/uL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 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RP_PCR_index3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WT 25.2S: 10 uM BrdU, 48 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 ng/uL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 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RP_PCR_index4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69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129</Words>
  <Application>Microsoft Office PowerPoint</Application>
  <PresentationFormat>On-screen Show (4:3)</PresentationFormat>
  <Paragraphs>56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Seattle BioMed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Helpdesk</dc:creator>
  <cp:lastModifiedBy>IT Helpdesk</cp:lastModifiedBy>
  <cp:revision>4</cp:revision>
  <dcterms:created xsi:type="dcterms:W3CDTF">2014-05-29T20:20:57Z</dcterms:created>
  <dcterms:modified xsi:type="dcterms:W3CDTF">2014-05-29T20:45:29Z</dcterms:modified>
</cp:coreProperties>
</file>