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13D1B-817A-4CB2-BB8C-20F98D8D02F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7526E-E42D-44F6-A324-1BD69C90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96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1AF74-19AE-4B1E-A637-9E23D2B89C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6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67EA-C6E0-416F-8243-65228B49EBA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09DD-78D3-44B9-BA34-940CFDA1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4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67EA-C6E0-416F-8243-65228B49EBA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09DD-78D3-44B9-BA34-940CFDA1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67EA-C6E0-416F-8243-65228B49EBA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09DD-78D3-44B9-BA34-940CFDA1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7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67EA-C6E0-416F-8243-65228B49EBA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09DD-78D3-44B9-BA34-940CFDA1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1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67EA-C6E0-416F-8243-65228B49EBA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09DD-78D3-44B9-BA34-940CFDA1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67EA-C6E0-416F-8243-65228B49EBA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09DD-78D3-44B9-BA34-940CFDA1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6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67EA-C6E0-416F-8243-65228B49EBA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09DD-78D3-44B9-BA34-940CFDA1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67EA-C6E0-416F-8243-65228B49EBA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09DD-78D3-44B9-BA34-940CFDA1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8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67EA-C6E0-416F-8243-65228B49EBA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09DD-78D3-44B9-BA34-940CFDA1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6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67EA-C6E0-416F-8243-65228B49EBA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09DD-78D3-44B9-BA34-940CFDA1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67EA-C6E0-416F-8243-65228B49EBA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09DD-78D3-44B9-BA34-940CFDA1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C67EA-C6E0-416F-8243-65228B49EBA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709DD-78D3-44B9-BA34-940CFDA1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" y="838200"/>
            <a:ext cx="8284028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4267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2745" y="38070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</a:t>
            </a:r>
            <a:r>
              <a:rPr lang="en-US" sz="1400" dirty="0" smtClean="0">
                <a:solidFill>
                  <a:schemeClr val="bg1"/>
                </a:solidFill>
              </a:rPr>
              <a:t>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182" y="34290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</a:t>
            </a:r>
            <a:r>
              <a:rPr lang="en-US" sz="1400" dirty="0" smtClean="0">
                <a:solidFill>
                  <a:schemeClr val="bg1"/>
                </a:solidFill>
              </a:rPr>
              <a:t>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290578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5</a:t>
            </a:r>
            <a:r>
              <a:rPr lang="en-US" sz="1400" dirty="0" smtClean="0">
                <a:solidFill>
                  <a:schemeClr val="bg1"/>
                </a:solidFill>
              </a:rPr>
              <a:t>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2477139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8</a:t>
            </a:r>
            <a:r>
              <a:rPr lang="en-US" sz="1400" dirty="0" smtClean="0">
                <a:solidFill>
                  <a:schemeClr val="bg1"/>
                </a:solidFill>
              </a:rPr>
              <a:t>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20544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1250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153938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2000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509" y="10668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4000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" y="0"/>
            <a:ext cx="838199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u="sng" dirty="0" smtClean="0">
                <a:solidFill>
                  <a:srgbClr val="FF0000"/>
                </a:solidFill>
              </a:rPr>
              <a:t>SL RNA-</a:t>
            </a:r>
            <a:r>
              <a:rPr lang="en-US" sz="1400" u="sng" dirty="0" err="1" smtClean="0">
                <a:solidFill>
                  <a:srgbClr val="FF0000"/>
                </a:solidFill>
              </a:rPr>
              <a:t>seq</a:t>
            </a:r>
            <a:r>
              <a:rPr lang="en-US" sz="1400" u="sng" dirty="0" smtClean="0">
                <a:solidFill>
                  <a:srgbClr val="FF0000"/>
                </a:solidFill>
              </a:rPr>
              <a:t> Libraries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Post </a:t>
            </a:r>
            <a:r>
              <a:rPr lang="en-US" sz="1400" b="1" u="sng" dirty="0" smtClean="0"/>
              <a:t>15 cycles </a:t>
            </a:r>
            <a:r>
              <a:rPr lang="en-US" sz="1400" dirty="0" smtClean="0"/>
              <a:t>PCR amplification</a:t>
            </a:r>
          </a:p>
          <a:p>
            <a:pPr algn="ctr"/>
            <a:r>
              <a:rPr lang="en-US" sz="1400" dirty="0" smtClean="0"/>
              <a:t>Post Gene Read Size Selection Kit</a:t>
            </a:r>
          </a:p>
          <a:p>
            <a:pPr algn="ctr"/>
            <a:r>
              <a:rPr lang="en-US" sz="1600" dirty="0" smtClean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2486" y="1524000"/>
            <a:ext cx="707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Samples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1             2            3             4             5            6            7             8            9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0600" y="229618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[</a:t>
            </a:r>
            <a:r>
              <a:rPr lang="en-US" sz="1400" dirty="0" err="1" smtClean="0">
                <a:solidFill>
                  <a:srgbClr val="00B050"/>
                </a:solidFill>
              </a:rPr>
              <a:t>dsDNA</a:t>
            </a:r>
            <a:r>
              <a:rPr lang="en-US" sz="1400" dirty="0" smtClean="0">
                <a:solidFill>
                  <a:srgbClr val="00B050"/>
                </a:solidFill>
              </a:rPr>
              <a:t>] </a:t>
            </a:r>
            <a:r>
              <a:rPr lang="en-US" sz="1400" dirty="0" err="1" smtClean="0">
                <a:solidFill>
                  <a:srgbClr val="00B050"/>
                </a:solidFill>
              </a:rPr>
              <a:t>ng</a:t>
            </a:r>
            <a:r>
              <a:rPr lang="en-US" sz="1400" dirty="0" smtClean="0">
                <a:solidFill>
                  <a:srgbClr val="00B050"/>
                </a:solidFill>
              </a:rPr>
              <a:t>/</a:t>
            </a:r>
            <a:r>
              <a:rPr lang="en-US" sz="1400" dirty="0" err="1" smtClean="0">
                <a:solidFill>
                  <a:srgbClr val="00B050"/>
                </a:solidFill>
              </a:rPr>
              <a:t>ul</a:t>
            </a:r>
            <a:r>
              <a:rPr lang="en-US" sz="1400" dirty="0" smtClean="0">
                <a:solidFill>
                  <a:srgbClr val="00B050"/>
                </a:solidFill>
              </a:rPr>
              <a:t> via </a:t>
            </a:r>
            <a:r>
              <a:rPr lang="en-US" sz="1400" dirty="0" err="1" smtClean="0">
                <a:solidFill>
                  <a:srgbClr val="00B050"/>
                </a:solidFill>
              </a:rPr>
              <a:t>Qubit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 smtClean="0">
                <a:solidFill>
                  <a:srgbClr val="00B050"/>
                </a:solidFill>
              </a:rPr>
              <a:t>                15               4.6              5.5             5.0               13              3.9             1.9               3.2             1.0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3000" y="290578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dsDNA</a:t>
            </a:r>
            <a:r>
              <a:rPr lang="en-US" sz="1400" dirty="0" smtClean="0">
                <a:solidFill>
                  <a:srgbClr val="FF0000"/>
                </a:solidFill>
              </a:rPr>
              <a:t> total </a:t>
            </a:r>
            <a:r>
              <a:rPr lang="en-US" sz="1400" dirty="0" err="1" smtClean="0">
                <a:solidFill>
                  <a:srgbClr val="FF0000"/>
                </a:solidFill>
              </a:rPr>
              <a:t>ng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       165               50              60               55              143              43              21                35                11</a:t>
            </a:r>
            <a:endParaRPr 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906427"/>
              </p:ext>
            </p:extLst>
          </p:nvPr>
        </p:nvGraphicFramePr>
        <p:xfrm>
          <a:off x="429985" y="5029200"/>
          <a:ext cx="8229600" cy="1700330"/>
        </p:xfrm>
        <a:graphic>
          <a:graphicData uri="http://schemas.openxmlformats.org/drawingml/2006/table">
            <a:tbl>
              <a:tblPr/>
              <a:tblGrid>
                <a:gridCol w="543918"/>
                <a:gridCol w="2787583"/>
                <a:gridCol w="861204"/>
                <a:gridCol w="1045344"/>
                <a:gridCol w="815878"/>
                <a:gridCol w="475928"/>
                <a:gridCol w="1699745"/>
              </a:tblGrid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Lane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 details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RNA Sample ID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RNA Seq Library ID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Concentration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Volume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Indexing Primer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FV1 quick 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SB018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AS009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 ul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RP_PCR_index1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 FV1 total – </a:t>
                      </a:r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</a:t>
                      </a:r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primer 2 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SB020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AS010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 ul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RP_PCR_index2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 FV1 total – Index primer 3 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SB021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AS011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 ul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RP_PCR_index3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 7.4 – Index primer 4 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SB011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AS013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 ul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RP_PCR_index4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PNA – Index primer 5 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SB012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AS014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 ul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RP_PCR_index5 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II AM (Used Indexing primer #6) 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SB013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AS012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 ul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RP_PCR_index6 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87 AMAST (Used Indexing primer #6) 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SB006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Did not submit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1.9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11 </a:t>
                      </a:r>
                      <a:r>
                        <a:rPr lang="en-US" sz="10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ul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RP_PCR_index6 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M2903 QUICK ama BR2 – Index primer 7 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SB053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AS018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 ul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RP_PCR_index7 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M2903 TOTAL lesion BR2 – Index primer 8 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SB047a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AS019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 ul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RP_PCR_index8 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96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44196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LmjF</a:t>
            </a:r>
            <a:r>
              <a:rPr lang="en-US" sz="2000" dirty="0" smtClean="0"/>
              <a:t>: </a:t>
            </a:r>
            <a:br>
              <a:rPr lang="en-US" sz="2000" dirty="0" smtClean="0"/>
            </a:br>
            <a:r>
              <a:rPr lang="en-US" sz="2000" dirty="0"/>
              <a:t>	</a:t>
            </a:r>
            <a:r>
              <a:rPr lang="en-US" sz="2000" dirty="0" smtClean="0"/>
              <a:t>1. 4 FV1 quick – Index primer 1</a:t>
            </a:r>
            <a:br>
              <a:rPr lang="en-US" sz="2000" dirty="0" smtClean="0"/>
            </a:br>
            <a:r>
              <a:rPr lang="en-US" sz="2000" dirty="0" smtClean="0"/>
              <a:t>        	2. 6 FV1 total</a:t>
            </a:r>
            <a:r>
              <a:rPr lang="en-US" sz="2000" dirty="0"/>
              <a:t> – Index primer </a:t>
            </a:r>
            <a:r>
              <a:rPr lang="en-US" sz="2000" dirty="0" smtClean="0"/>
              <a:t>2</a:t>
            </a:r>
            <a:br>
              <a:rPr lang="en-US" sz="2000" dirty="0" smtClean="0"/>
            </a:br>
            <a:r>
              <a:rPr lang="en-US" sz="2000" dirty="0" smtClean="0"/>
              <a:t>       	3. 7 FV1 total </a:t>
            </a:r>
            <a:r>
              <a:rPr lang="en-US" sz="2000" dirty="0"/>
              <a:t>– Index primer </a:t>
            </a:r>
            <a:r>
              <a:rPr lang="en-US" sz="2000" dirty="0" smtClean="0"/>
              <a:t>3</a:t>
            </a:r>
            <a:br>
              <a:rPr lang="en-US" sz="2000" dirty="0" smtClean="0"/>
            </a:br>
            <a:r>
              <a:rPr lang="en-US" sz="2000" dirty="0"/>
              <a:t> </a:t>
            </a:r>
            <a:r>
              <a:rPr lang="en-US" sz="2000" dirty="0" smtClean="0"/>
              <a:t>       	4. Log 7.4 </a:t>
            </a:r>
            <a:r>
              <a:rPr lang="en-US" sz="2000" dirty="0"/>
              <a:t>– Index primer </a:t>
            </a:r>
            <a:r>
              <a:rPr lang="en-US" sz="2000" dirty="0" smtClean="0"/>
              <a:t>4</a:t>
            </a:r>
            <a:br>
              <a:rPr lang="en-US" sz="2000" dirty="0" smtClean="0"/>
            </a:br>
            <a:r>
              <a:rPr lang="en-US" sz="2000" dirty="0"/>
              <a:t> </a:t>
            </a:r>
            <a:r>
              <a:rPr lang="en-US" sz="2000" dirty="0" smtClean="0"/>
              <a:t>      	5. PNA </a:t>
            </a:r>
            <a:r>
              <a:rPr lang="en-US" sz="2000" dirty="0"/>
              <a:t>– Index primer </a:t>
            </a:r>
            <a:r>
              <a:rPr lang="en-US" sz="2000" dirty="0" smtClean="0"/>
              <a:t>5</a:t>
            </a:r>
            <a:br>
              <a:rPr lang="en-US" sz="2000" dirty="0" smtClean="0"/>
            </a:br>
            <a:r>
              <a:rPr lang="en-US" sz="2000" dirty="0"/>
              <a:t> </a:t>
            </a:r>
            <a:r>
              <a:rPr lang="en-US" sz="2000" dirty="0" smtClean="0"/>
              <a:t>       	6. II AM </a:t>
            </a:r>
            <a:r>
              <a:rPr lang="en-US" sz="1800" u="sng" dirty="0" smtClean="0">
                <a:solidFill>
                  <a:srgbClr val="FF0000"/>
                </a:solidFill>
              </a:rPr>
              <a:t>(Used Indexing primer #6)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7. 87 AMAST </a:t>
            </a:r>
            <a:r>
              <a:rPr lang="en-US" sz="1800" u="sng" dirty="0" smtClean="0">
                <a:solidFill>
                  <a:srgbClr val="FF0000"/>
                </a:solidFill>
              </a:rPr>
              <a:t>(Used Indexing primer #6)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smtClean="0"/>
              <a:t>L. </a:t>
            </a:r>
            <a:r>
              <a:rPr lang="en-US" sz="2000" i="1" dirty="0" err="1" smtClean="0"/>
              <a:t>braziliensis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/>
              <a:t>	</a:t>
            </a:r>
            <a:r>
              <a:rPr lang="en-US" sz="2000" dirty="0" smtClean="0"/>
              <a:t>8. </a:t>
            </a:r>
            <a:r>
              <a:rPr lang="en-US" sz="2000" dirty="0"/>
              <a:t>M2903 QUICK </a:t>
            </a:r>
            <a:r>
              <a:rPr lang="en-US" sz="2000" dirty="0" err="1"/>
              <a:t>ama</a:t>
            </a:r>
            <a:r>
              <a:rPr lang="en-US" sz="2000" dirty="0"/>
              <a:t> </a:t>
            </a:r>
            <a:r>
              <a:rPr lang="en-US" sz="2000" dirty="0" smtClean="0"/>
              <a:t>BR2</a:t>
            </a:r>
            <a:r>
              <a:rPr lang="en-US" sz="2000" dirty="0"/>
              <a:t> – Index primer </a:t>
            </a:r>
            <a:r>
              <a:rPr lang="en-US" sz="2000" dirty="0" smtClean="0"/>
              <a:t>7</a:t>
            </a:r>
            <a:br>
              <a:rPr lang="en-US" sz="2000" dirty="0" smtClean="0"/>
            </a:br>
            <a:r>
              <a:rPr lang="en-US" sz="2000" dirty="0"/>
              <a:t>	9</a:t>
            </a:r>
            <a:r>
              <a:rPr lang="en-US" sz="2000" dirty="0" smtClean="0"/>
              <a:t>. M2903 TOTAL lesion BR2</a:t>
            </a:r>
            <a:r>
              <a:rPr lang="en-US" sz="1800" dirty="0"/>
              <a:t> </a:t>
            </a:r>
            <a:r>
              <a:rPr lang="en-US" sz="2000" dirty="0"/>
              <a:t>– Index primer 8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	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(</a:t>
            </a:r>
            <a:r>
              <a:rPr lang="en-US" sz="2000" dirty="0"/>
              <a:t>started with 64ng total instead of </a:t>
            </a:r>
            <a:r>
              <a:rPr lang="en-US" sz="2000" dirty="0" smtClean="0"/>
              <a:t>1ug)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5334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Beverly </a:t>
            </a:r>
            <a:r>
              <a:rPr lang="en-US" b="1" dirty="0" smtClean="0"/>
              <a:t>Samples (libraries completed 7/16/13)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43200" y="4876800"/>
            <a:ext cx="2286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23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209</Words>
  <Application>Microsoft Office PowerPoint</Application>
  <PresentationFormat>On-screen Show (4:3)</PresentationFormat>
  <Paragraphs>90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LmjF:   1. 4 FV1 quick – Index primer 1          2. 6 FV1 total – Index primer 2         3. 7 FV1 total – Index primer 3          4. Log 7.4 – Index primer 4         5. PNA – Index primer 5          6. II AM (Used Indexing primer #6)  7. 87 AMAST (Used Indexing primer #6)  L. braziliensis:  8. M2903 QUICK ama BR2 – Index primer 7  9. M2903 TOTAL lesion BR2 – Index primer 8      (started with 64ng total instead of 1ug)   </vt:lpstr>
    </vt:vector>
  </TitlesOfParts>
  <Company>Seattle BioMed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LmjF:   1. 4 FV1 quick – Index primer 1          2. 6 FV1 total – Index primer 2         3. 7 FV1 total – Index primer 3          4. Log 7.4 – Index primer 4         5. PNA – Index primer 5          6. II AM (Used Indexing primer #6)  7. 87 AMAST (Used Indexing primer #6)  L. braziliensis:  8. M2903 QUICK ama BR2 – Index primer 7  9. M2903 TOTAL lesion BR2 – Index primer 8      (started with 64ng total instead of 1ug)</dc:title>
  <dc:creator>IT Helpdesk</dc:creator>
  <cp:lastModifiedBy>IT Helpdesk</cp:lastModifiedBy>
  <cp:revision>3</cp:revision>
  <dcterms:created xsi:type="dcterms:W3CDTF">2014-05-29T20:40:32Z</dcterms:created>
  <dcterms:modified xsi:type="dcterms:W3CDTF">2014-05-29T20:59:31Z</dcterms:modified>
</cp:coreProperties>
</file>