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58" r:id="rId3"/>
    <p:sldId id="265" r:id="rId4"/>
    <p:sldId id="301" r:id="rId5"/>
    <p:sldId id="302" r:id="rId6"/>
    <p:sldId id="303" r:id="rId7"/>
    <p:sldId id="304" r:id="rId8"/>
    <p:sldId id="300" r:id="rId9"/>
    <p:sldId id="305" r:id="rId10"/>
    <p:sldId id="306" r:id="rId11"/>
    <p:sldId id="307" r:id="rId12"/>
    <p:sldId id="308" r:id="rId13"/>
    <p:sldId id="309" r:id="rId14"/>
    <p:sldId id="310" r:id="rId15"/>
    <p:sldId id="311" r:id="rId16"/>
    <p:sldId id="277"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8AF7C53-1F4A-4646-B93B-A2B14B2D2A6E}" type="datetimeFigureOut">
              <a:rPr lang="en-IN" smtClean="0"/>
              <a:t>25-09-2019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1CF659-86F9-423A-BDA8-456803AAFFDD}" type="slidenum">
              <a:rPr lang="en-IN" smtClean="0"/>
              <a:t>‹#›</a:t>
            </a:fld>
            <a:endParaRPr lang="en-IN"/>
          </a:p>
        </p:txBody>
      </p:sp>
    </p:spTree>
    <p:extLst>
      <p:ext uri="{BB962C8B-B14F-4D97-AF65-F5344CB8AC3E}">
        <p14:creationId xmlns:p14="http://schemas.microsoft.com/office/powerpoint/2010/main" val="2046850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8AF7C53-1F4A-4646-B93B-A2B14B2D2A6E}" type="datetimeFigureOut">
              <a:rPr lang="en-IN" smtClean="0"/>
              <a:t>25-09-2019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1CF659-86F9-423A-BDA8-456803AAFFDD}" type="slidenum">
              <a:rPr lang="en-IN" smtClean="0"/>
              <a:t>‹#›</a:t>
            </a:fld>
            <a:endParaRPr lang="en-IN"/>
          </a:p>
        </p:txBody>
      </p:sp>
    </p:spTree>
    <p:extLst>
      <p:ext uri="{BB962C8B-B14F-4D97-AF65-F5344CB8AC3E}">
        <p14:creationId xmlns:p14="http://schemas.microsoft.com/office/powerpoint/2010/main" val="686298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8AF7C53-1F4A-4646-B93B-A2B14B2D2A6E}" type="datetimeFigureOut">
              <a:rPr lang="en-IN" smtClean="0"/>
              <a:t>25-09-2019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1CF659-86F9-423A-BDA8-456803AAFFDD}" type="slidenum">
              <a:rPr lang="en-IN" smtClean="0"/>
              <a:t>‹#›</a:t>
            </a:fld>
            <a:endParaRPr lang="en-IN"/>
          </a:p>
        </p:txBody>
      </p:sp>
    </p:spTree>
    <p:extLst>
      <p:ext uri="{BB962C8B-B14F-4D97-AF65-F5344CB8AC3E}">
        <p14:creationId xmlns:p14="http://schemas.microsoft.com/office/powerpoint/2010/main" val="2439828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8AF7C53-1F4A-4646-B93B-A2B14B2D2A6E}" type="datetimeFigureOut">
              <a:rPr lang="en-IN" smtClean="0"/>
              <a:t>25-09-2019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1CF659-86F9-423A-BDA8-456803AAFFDD}" type="slidenum">
              <a:rPr lang="en-IN" smtClean="0"/>
              <a:t>‹#›</a:t>
            </a:fld>
            <a:endParaRPr lang="en-IN"/>
          </a:p>
        </p:txBody>
      </p:sp>
    </p:spTree>
    <p:extLst>
      <p:ext uri="{BB962C8B-B14F-4D97-AF65-F5344CB8AC3E}">
        <p14:creationId xmlns:p14="http://schemas.microsoft.com/office/powerpoint/2010/main" val="529098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AF7C53-1F4A-4646-B93B-A2B14B2D2A6E}" type="datetimeFigureOut">
              <a:rPr lang="en-IN" smtClean="0"/>
              <a:t>25-09-2019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1CF659-86F9-423A-BDA8-456803AAFFDD}" type="slidenum">
              <a:rPr lang="en-IN" smtClean="0"/>
              <a:t>‹#›</a:t>
            </a:fld>
            <a:endParaRPr lang="en-IN"/>
          </a:p>
        </p:txBody>
      </p:sp>
    </p:spTree>
    <p:extLst>
      <p:ext uri="{BB962C8B-B14F-4D97-AF65-F5344CB8AC3E}">
        <p14:creationId xmlns:p14="http://schemas.microsoft.com/office/powerpoint/2010/main" val="3714851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8AF7C53-1F4A-4646-B93B-A2B14B2D2A6E}" type="datetimeFigureOut">
              <a:rPr lang="en-IN" smtClean="0"/>
              <a:t>25-09-2019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1CF659-86F9-423A-BDA8-456803AAFFDD}" type="slidenum">
              <a:rPr lang="en-IN" smtClean="0"/>
              <a:t>‹#›</a:t>
            </a:fld>
            <a:endParaRPr lang="en-IN"/>
          </a:p>
        </p:txBody>
      </p:sp>
    </p:spTree>
    <p:extLst>
      <p:ext uri="{BB962C8B-B14F-4D97-AF65-F5344CB8AC3E}">
        <p14:creationId xmlns:p14="http://schemas.microsoft.com/office/powerpoint/2010/main" val="976983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8AF7C53-1F4A-4646-B93B-A2B14B2D2A6E}" type="datetimeFigureOut">
              <a:rPr lang="en-IN" smtClean="0"/>
              <a:t>25-09-2019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41CF659-86F9-423A-BDA8-456803AAFFDD}" type="slidenum">
              <a:rPr lang="en-IN" smtClean="0"/>
              <a:t>‹#›</a:t>
            </a:fld>
            <a:endParaRPr lang="en-IN"/>
          </a:p>
        </p:txBody>
      </p:sp>
    </p:spTree>
    <p:extLst>
      <p:ext uri="{BB962C8B-B14F-4D97-AF65-F5344CB8AC3E}">
        <p14:creationId xmlns:p14="http://schemas.microsoft.com/office/powerpoint/2010/main" val="528905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8AF7C53-1F4A-4646-B93B-A2B14B2D2A6E}" type="datetimeFigureOut">
              <a:rPr lang="en-IN" smtClean="0"/>
              <a:t>25-09-2019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41CF659-86F9-423A-BDA8-456803AAFFDD}" type="slidenum">
              <a:rPr lang="en-IN" smtClean="0"/>
              <a:t>‹#›</a:t>
            </a:fld>
            <a:endParaRPr lang="en-IN"/>
          </a:p>
        </p:txBody>
      </p:sp>
    </p:spTree>
    <p:extLst>
      <p:ext uri="{BB962C8B-B14F-4D97-AF65-F5344CB8AC3E}">
        <p14:creationId xmlns:p14="http://schemas.microsoft.com/office/powerpoint/2010/main" val="93405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AF7C53-1F4A-4646-B93B-A2B14B2D2A6E}" type="datetimeFigureOut">
              <a:rPr lang="en-IN" smtClean="0"/>
              <a:t>25-09-2019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41CF659-86F9-423A-BDA8-456803AAFFDD}" type="slidenum">
              <a:rPr lang="en-IN" smtClean="0"/>
              <a:t>‹#›</a:t>
            </a:fld>
            <a:endParaRPr lang="en-IN"/>
          </a:p>
        </p:txBody>
      </p:sp>
    </p:spTree>
    <p:extLst>
      <p:ext uri="{BB962C8B-B14F-4D97-AF65-F5344CB8AC3E}">
        <p14:creationId xmlns:p14="http://schemas.microsoft.com/office/powerpoint/2010/main" val="2019021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AF7C53-1F4A-4646-B93B-A2B14B2D2A6E}" type="datetimeFigureOut">
              <a:rPr lang="en-IN" smtClean="0"/>
              <a:t>25-09-2019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1CF659-86F9-423A-BDA8-456803AAFFDD}" type="slidenum">
              <a:rPr lang="en-IN" smtClean="0"/>
              <a:t>‹#›</a:t>
            </a:fld>
            <a:endParaRPr lang="en-IN"/>
          </a:p>
        </p:txBody>
      </p:sp>
    </p:spTree>
    <p:extLst>
      <p:ext uri="{BB962C8B-B14F-4D97-AF65-F5344CB8AC3E}">
        <p14:creationId xmlns:p14="http://schemas.microsoft.com/office/powerpoint/2010/main" val="1852609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AF7C53-1F4A-4646-B93B-A2B14B2D2A6E}" type="datetimeFigureOut">
              <a:rPr lang="en-IN" smtClean="0"/>
              <a:t>25-09-2019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1CF659-86F9-423A-BDA8-456803AAFFDD}" type="slidenum">
              <a:rPr lang="en-IN" smtClean="0"/>
              <a:t>‹#›</a:t>
            </a:fld>
            <a:endParaRPr lang="en-IN"/>
          </a:p>
        </p:txBody>
      </p:sp>
    </p:spTree>
    <p:extLst>
      <p:ext uri="{BB962C8B-B14F-4D97-AF65-F5344CB8AC3E}">
        <p14:creationId xmlns:p14="http://schemas.microsoft.com/office/powerpoint/2010/main" val="788410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8AF7C53-1F4A-4646-B93B-A2B14B2D2A6E}" type="datetimeFigureOut">
              <a:rPr lang="en-IN" smtClean="0"/>
              <a:t>25-09-2019</a:t>
            </a:fld>
            <a:endParaRPr lang="en-IN"/>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41CF659-86F9-423A-BDA8-456803AAFFDD}" type="slidenum">
              <a:rPr lang="en-IN" smtClean="0"/>
              <a:t>‹#›</a:t>
            </a:fld>
            <a:endParaRPr lang="en-IN"/>
          </a:p>
        </p:txBody>
      </p:sp>
    </p:spTree>
    <p:extLst>
      <p:ext uri="{BB962C8B-B14F-4D97-AF65-F5344CB8AC3E}">
        <p14:creationId xmlns:p14="http://schemas.microsoft.com/office/powerpoint/2010/main" val="34156391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131840" y="2067694"/>
            <a:ext cx="2270430" cy="523220"/>
          </a:xfrm>
          <a:prstGeom prst="rect">
            <a:avLst/>
          </a:prstGeom>
        </p:spPr>
        <p:txBody>
          <a:bodyPr wrap="none">
            <a:spAutoFit/>
          </a:bodyPr>
          <a:lstStyle/>
          <a:p>
            <a:r>
              <a:rPr lang="en-US" sz="2800" dirty="0" smtClean="0"/>
              <a:t>Decision Trees</a:t>
            </a:r>
            <a:endParaRPr lang="en-IN" sz="2800" dirty="0"/>
          </a:p>
        </p:txBody>
      </p:sp>
    </p:spTree>
    <p:extLst>
      <p:ext uri="{BB962C8B-B14F-4D97-AF65-F5344CB8AC3E}">
        <p14:creationId xmlns:p14="http://schemas.microsoft.com/office/powerpoint/2010/main" val="20090661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53508" y="196962"/>
            <a:ext cx="4450539" cy="857250"/>
          </a:xfrm>
        </p:spPr>
        <p:txBody>
          <a:bodyPr>
            <a:normAutofit fontScale="90000"/>
          </a:bodyPr>
          <a:lstStyle/>
          <a:p>
            <a:r>
              <a:rPr lang="en-US" sz="4000" b="1" dirty="0" smtClean="0">
                <a:latin typeface="+mn-lt"/>
                <a:cs typeface="Calibri" panose="020F0502020204030204" pitchFamily="34" charset="0"/>
              </a:rPr>
              <a:t>Intuition Behind Splits</a:t>
            </a:r>
            <a:endParaRPr lang="en-IN" sz="4000" b="1" dirty="0">
              <a:latin typeface="+mn-lt"/>
              <a:cs typeface="Calibri" panose="020F0502020204030204" pitchFamily="34" charset="0"/>
            </a:endParaRPr>
          </a:p>
        </p:txBody>
      </p:sp>
      <p:sp>
        <p:nvSpPr>
          <p:cNvPr id="4" name="Content Placeholder 2"/>
          <p:cNvSpPr>
            <a:spLocks noGrp="1"/>
          </p:cNvSpPr>
          <p:nvPr>
            <p:ph idx="1"/>
          </p:nvPr>
        </p:nvSpPr>
        <p:spPr>
          <a:xfrm>
            <a:off x="611560" y="1034931"/>
            <a:ext cx="7704856" cy="432048"/>
          </a:xfrm>
        </p:spPr>
        <p:txBody>
          <a:bodyPr>
            <a:normAutofit/>
          </a:bodyPr>
          <a:lstStyle/>
          <a:p>
            <a:pPr marL="0" indent="0">
              <a:buNone/>
            </a:pPr>
            <a:r>
              <a:rPr lang="en-US" sz="2000" dirty="0" smtClean="0"/>
              <a:t>Splitting on Y gives us a clear separation between classes</a:t>
            </a:r>
            <a:endParaRPr lang="en-US" sz="2000" dirty="0"/>
          </a:p>
        </p:txBody>
      </p:sp>
      <p:pic>
        <p:nvPicPr>
          <p:cNvPr id="5" name="Picture 4"/>
          <p:cNvPicPr>
            <a:picLocks noChangeAspect="1"/>
          </p:cNvPicPr>
          <p:nvPr/>
        </p:nvPicPr>
        <p:blipFill>
          <a:blip r:embed="rId2"/>
          <a:stretch>
            <a:fillRect/>
          </a:stretch>
        </p:blipFill>
        <p:spPr>
          <a:xfrm>
            <a:off x="1907704" y="1892181"/>
            <a:ext cx="5472608" cy="2487549"/>
          </a:xfrm>
          <a:prstGeom prst="rect">
            <a:avLst/>
          </a:prstGeom>
        </p:spPr>
      </p:pic>
    </p:spTree>
    <p:extLst>
      <p:ext uri="{BB962C8B-B14F-4D97-AF65-F5344CB8AC3E}">
        <p14:creationId xmlns:p14="http://schemas.microsoft.com/office/powerpoint/2010/main" val="19850912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53508" y="196962"/>
            <a:ext cx="4450539" cy="857250"/>
          </a:xfrm>
        </p:spPr>
        <p:txBody>
          <a:bodyPr>
            <a:normAutofit fontScale="90000"/>
          </a:bodyPr>
          <a:lstStyle/>
          <a:p>
            <a:r>
              <a:rPr lang="en-US" sz="4000" b="1" dirty="0" smtClean="0">
                <a:latin typeface="+mn-lt"/>
                <a:cs typeface="Calibri" panose="020F0502020204030204" pitchFamily="34" charset="0"/>
              </a:rPr>
              <a:t>Intuition Behind Splits</a:t>
            </a:r>
            <a:endParaRPr lang="en-IN" sz="4000" b="1" dirty="0">
              <a:latin typeface="+mn-lt"/>
              <a:cs typeface="Calibri" panose="020F0502020204030204" pitchFamily="34" charset="0"/>
            </a:endParaRPr>
          </a:p>
        </p:txBody>
      </p:sp>
      <p:sp>
        <p:nvSpPr>
          <p:cNvPr id="4" name="Content Placeholder 2"/>
          <p:cNvSpPr>
            <a:spLocks noGrp="1"/>
          </p:cNvSpPr>
          <p:nvPr>
            <p:ph idx="1"/>
          </p:nvPr>
        </p:nvSpPr>
        <p:spPr>
          <a:xfrm>
            <a:off x="611560" y="1034931"/>
            <a:ext cx="7704856" cy="432048"/>
          </a:xfrm>
        </p:spPr>
        <p:txBody>
          <a:bodyPr>
            <a:normAutofit/>
          </a:bodyPr>
          <a:lstStyle/>
          <a:p>
            <a:pPr marL="0" indent="0">
              <a:buNone/>
            </a:pPr>
            <a:r>
              <a:rPr lang="en-US" sz="2000" dirty="0" smtClean="0"/>
              <a:t>We could have also tried splitting on other features first</a:t>
            </a:r>
            <a:endParaRPr lang="en-US" sz="2000" dirty="0"/>
          </a:p>
        </p:txBody>
      </p:sp>
      <p:pic>
        <p:nvPicPr>
          <p:cNvPr id="2" name="Picture 1"/>
          <p:cNvPicPr>
            <a:picLocks noChangeAspect="1"/>
          </p:cNvPicPr>
          <p:nvPr/>
        </p:nvPicPr>
        <p:blipFill>
          <a:blip r:embed="rId2"/>
          <a:stretch>
            <a:fillRect/>
          </a:stretch>
        </p:blipFill>
        <p:spPr>
          <a:xfrm>
            <a:off x="867866" y="1707654"/>
            <a:ext cx="7448550" cy="2619375"/>
          </a:xfrm>
          <a:prstGeom prst="rect">
            <a:avLst/>
          </a:prstGeom>
        </p:spPr>
      </p:pic>
    </p:spTree>
    <p:extLst>
      <p:ext uri="{BB962C8B-B14F-4D97-AF65-F5344CB8AC3E}">
        <p14:creationId xmlns:p14="http://schemas.microsoft.com/office/powerpoint/2010/main" val="13673853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53508" y="196962"/>
            <a:ext cx="4450539" cy="857250"/>
          </a:xfrm>
        </p:spPr>
        <p:txBody>
          <a:bodyPr>
            <a:normAutofit fontScale="90000"/>
          </a:bodyPr>
          <a:lstStyle/>
          <a:p>
            <a:r>
              <a:rPr lang="en-US" sz="4000" b="1" dirty="0" smtClean="0">
                <a:latin typeface="+mn-lt"/>
                <a:cs typeface="Calibri" panose="020F0502020204030204" pitchFamily="34" charset="0"/>
              </a:rPr>
              <a:t>Intuition Behind Splits</a:t>
            </a:r>
            <a:endParaRPr lang="en-IN" sz="4000" b="1" dirty="0">
              <a:latin typeface="+mn-lt"/>
              <a:cs typeface="Calibri" panose="020F0502020204030204" pitchFamily="34" charset="0"/>
            </a:endParaRPr>
          </a:p>
        </p:txBody>
      </p:sp>
      <p:sp>
        <p:nvSpPr>
          <p:cNvPr id="4" name="Content Placeholder 2"/>
          <p:cNvSpPr>
            <a:spLocks noGrp="1"/>
          </p:cNvSpPr>
          <p:nvPr>
            <p:ph idx="1"/>
          </p:nvPr>
        </p:nvSpPr>
        <p:spPr>
          <a:xfrm>
            <a:off x="611560" y="1034930"/>
            <a:ext cx="7560840" cy="1248788"/>
          </a:xfrm>
        </p:spPr>
        <p:txBody>
          <a:bodyPr>
            <a:noAutofit/>
          </a:bodyPr>
          <a:lstStyle/>
          <a:p>
            <a:r>
              <a:rPr lang="en-US" sz="1600" dirty="0" smtClean="0"/>
              <a:t>Entropy and Information Gain are the mathematical methods of choosing the best split.</a:t>
            </a:r>
          </a:p>
          <a:p>
            <a:r>
              <a:rPr lang="en-US" sz="1600" dirty="0" smtClean="0"/>
              <a:t>Information </a:t>
            </a:r>
            <a:r>
              <a:rPr lang="en-US" sz="1600" dirty="0"/>
              <a:t>gain is a statistical property that measures how well a given attribute separates the training examples according to their target classification</a:t>
            </a:r>
          </a:p>
        </p:txBody>
      </p:sp>
      <p:pic>
        <p:nvPicPr>
          <p:cNvPr id="2050" name="Picture 2" descr="https://s3-ap-southeast-1.amazonaws.com/he-public-data/high%20information%20gaine8d394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283718"/>
            <a:ext cx="3404627" cy="244827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s3-ap-southeast-1.amazonaws.com/he-public-data/low%20information%20gainef0016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2340" y="2375375"/>
            <a:ext cx="3415994" cy="2140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0675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53508" y="196962"/>
            <a:ext cx="4450539" cy="857250"/>
          </a:xfrm>
        </p:spPr>
        <p:txBody>
          <a:bodyPr>
            <a:normAutofit fontScale="90000"/>
          </a:bodyPr>
          <a:lstStyle/>
          <a:p>
            <a:r>
              <a:rPr lang="en-US" sz="4000" b="1" dirty="0" smtClean="0">
                <a:latin typeface="+mn-lt"/>
                <a:cs typeface="Calibri" panose="020F0502020204030204" pitchFamily="34" charset="0"/>
              </a:rPr>
              <a:t>Intuition Behind Splits</a:t>
            </a:r>
            <a:endParaRPr lang="en-IN" sz="4000" b="1" dirty="0">
              <a:latin typeface="+mn-lt"/>
              <a:cs typeface="Calibri" panose="020F0502020204030204" pitchFamily="34" charset="0"/>
            </a:endParaRPr>
          </a:p>
        </p:txBody>
      </p:sp>
      <p:sp>
        <p:nvSpPr>
          <p:cNvPr id="4" name="Content Placeholder 2"/>
          <p:cNvSpPr>
            <a:spLocks noGrp="1"/>
          </p:cNvSpPr>
          <p:nvPr>
            <p:ph idx="1"/>
          </p:nvPr>
        </p:nvSpPr>
        <p:spPr>
          <a:xfrm>
            <a:off x="611560" y="1034930"/>
            <a:ext cx="7560840" cy="960756"/>
          </a:xfrm>
        </p:spPr>
        <p:txBody>
          <a:bodyPr>
            <a:noAutofit/>
          </a:bodyPr>
          <a:lstStyle/>
          <a:p>
            <a:r>
              <a:rPr lang="en-US" sz="1600" dirty="0" smtClean="0"/>
              <a:t>To define information gain precisely, we need to define a measure commonly used in information theory called </a:t>
            </a:r>
            <a:r>
              <a:rPr lang="en-US" sz="1600" b="1" dirty="0" smtClean="0"/>
              <a:t>entropy</a:t>
            </a:r>
            <a:r>
              <a:rPr lang="en-US" sz="1600" dirty="0" smtClean="0"/>
              <a:t> that measures the level of impurity in a group of examples.</a:t>
            </a:r>
            <a:endParaRPr lang="en-US" sz="1600" dirty="0"/>
          </a:p>
        </p:txBody>
      </p:sp>
      <p:pic>
        <p:nvPicPr>
          <p:cNvPr id="2" name="Picture 1"/>
          <p:cNvPicPr>
            <a:picLocks noChangeAspect="1"/>
          </p:cNvPicPr>
          <p:nvPr/>
        </p:nvPicPr>
        <p:blipFill>
          <a:blip r:embed="rId2"/>
          <a:stretch>
            <a:fillRect/>
          </a:stretch>
        </p:blipFill>
        <p:spPr>
          <a:xfrm>
            <a:off x="2627784" y="1998897"/>
            <a:ext cx="3914775" cy="2400300"/>
          </a:xfrm>
          <a:prstGeom prst="rect">
            <a:avLst/>
          </a:prstGeom>
        </p:spPr>
      </p:pic>
    </p:spTree>
    <p:extLst>
      <p:ext uri="{BB962C8B-B14F-4D97-AF65-F5344CB8AC3E}">
        <p14:creationId xmlns:p14="http://schemas.microsoft.com/office/powerpoint/2010/main" val="6780939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53509" y="196962"/>
            <a:ext cx="2074276" cy="857250"/>
          </a:xfrm>
        </p:spPr>
        <p:txBody>
          <a:bodyPr>
            <a:normAutofit/>
          </a:bodyPr>
          <a:lstStyle/>
          <a:p>
            <a:r>
              <a:rPr lang="en-US" sz="4000" b="1" dirty="0" smtClean="0">
                <a:latin typeface="+mn-lt"/>
                <a:cs typeface="Calibri" panose="020F0502020204030204" pitchFamily="34" charset="0"/>
              </a:rPr>
              <a:t>Notes:</a:t>
            </a:r>
            <a:endParaRPr lang="en-IN" sz="4000" b="1" dirty="0">
              <a:latin typeface="+mn-lt"/>
              <a:cs typeface="Calibri" panose="020F0502020204030204" pitchFamily="34" charset="0"/>
            </a:endParaRPr>
          </a:p>
        </p:txBody>
      </p:sp>
      <p:sp>
        <p:nvSpPr>
          <p:cNvPr id="4" name="Content Placeholder 2"/>
          <p:cNvSpPr>
            <a:spLocks noGrp="1"/>
          </p:cNvSpPr>
          <p:nvPr>
            <p:ph idx="1"/>
          </p:nvPr>
        </p:nvSpPr>
        <p:spPr>
          <a:xfrm>
            <a:off x="611560" y="1034930"/>
            <a:ext cx="7560840" cy="672724"/>
          </a:xfrm>
        </p:spPr>
        <p:txBody>
          <a:bodyPr>
            <a:noAutofit/>
          </a:bodyPr>
          <a:lstStyle/>
          <a:p>
            <a:r>
              <a:rPr lang="en-US" sz="1600" dirty="0" smtClean="0"/>
              <a:t>As number of nodes increases the chances of overfitting increases in decision tree algorithm</a:t>
            </a:r>
            <a:endParaRPr lang="en-US" sz="1600"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1907710"/>
            <a:ext cx="3912369" cy="29342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7" name="Line 4"/>
          <p:cNvSpPr>
            <a:spLocks noChangeShapeType="1"/>
          </p:cNvSpPr>
          <p:nvPr/>
        </p:nvSpPr>
        <p:spPr bwMode="auto">
          <a:xfrm flipH="1">
            <a:off x="4847456" y="1707654"/>
            <a:ext cx="12576" cy="3619500"/>
          </a:xfrm>
          <a:prstGeom prst="line">
            <a:avLst/>
          </a:prstGeom>
          <a:noFill/>
          <a:ln w="25400">
            <a:solidFill>
              <a:srgbClr val="8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 name="Text Box 5"/>
          <p:cNvSpPr txBox="1">
            <a:spLocks noChangeArrowheads="1"/>
          </p:cNvSpPr>
          <p:nvPr/>
        </p:nvSpPr>
        <p:spPr bwMode="auto">
          <a:xfrm>
            <a:off x="4892188" y="2156789"/>
            <a:ext cx="991344"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1400" dirty="0">
                <a:latin typeface="Arial" charset="0"/>
                <a:ea typeface="ＭＳ Ｐゴシック" charset="0"/>
              </a:rPr>
              <a:t>Overfitting</a:t>
            </a:r>
            <a:endParaRPr lang="en-US" sz="1400" dirty="0">
              <a:latin typeface="Arial" charset="0"/>
              <a:ea typeface="ＭＳ Ｐゴシック" charset="0"/>
              <a:sym typeface="Symbol" charset="0"/>
            </a:endParaRPr>
          </a:p>
        </p:txBody>
      </p:sp>
    </p:spTree>
    <p:extLst>
      <p:ext uri="{BB962C8B-B14F-4D97-AF65-F5344CB8AC3E}">
        <p14:creationId xmlns:p14="http://schemas.microsoft.com/office/powerpoint/2010/main" val="35317656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53509" y="196962"/>
            <a:ext cx="2074276" cy="857250"/>
          </a:xfrm>
        </p:spPr>
        <p:txBody>
          <a:bodyPr>
            <a:normAutofit/>
          </a:bodyPr>
          <a:lstStyle/>
          <a:p>
            <a:r>
              <a:rPr lang="en-US" sz="4000" b="1" dirty="0" smtClean="0">
                <a:latin typeface="+mn-lt"/>
                <a:cs typeface="Calibri" panose="020F0502020204030204" pitchFamily="34" charset="0"/>
              </a:rPr>
              <a:t>Notes:</a:t>
            </a:r>
            <a:endParaRPr lang="en-IN" sz="4000" b="1" dirty="0">
              <a:latin typeface="+mn-lt"/>
              <a:cs typeface="Calibri" panose="020F0502020204030204" pitchFamily="34" charset="0"/>
            </a:endParaRPr>
          </a:p>
        </p:txBody>
      </p:sp>
      <p:sp>
        <p:nvSpPr>
          <p:cNvPr id="4" name="Content Placeholder 2"/>
          <p:cNvSpPr>
            <a:spLocks noGrp="1"/>
          </p:cNvSpPr>
          <p:nvPr>
            <p:ph idx="1"/>
          </p:nvPr>
        </p:nvSpPr>
        <p:spPr>
          <a:xfrm>
            <a:off x="611560" y="1034930"/>
            <a:ext cx="7560840" cy="2112884"/>
          </a:xfrm>
        </p:spPr>
        <p:txBody>
          <a:bodyPr>
            <a:noAutofit/>
          </a:bodyPr>
          <a:lstStyle/>
          <a:p>
            <a:r>
              <a:rPr lang="en-US" sz="1600" dirty="0"/>
              <a:t>Classification and Regression Trees or CART for short is a term introduced by Leo </a:t>
            </a:r>
            <a:r>
              <a:rPr lang="en-US" sz="1600" dirty="0" err="1"/>
              <a:t>Breiman</a:t>
            </a:r>
            <a:r>
              <a:rPr lang="en-US" sz="1600" dirty="0"/>
              <a:t> to refer to Decision Tree algorithms that can be used for classification or regression predictive modeling </a:t>
            </a:r>
            <a:r>
              <a:rPr lang="en-US" sz="1600" dirty="0" smtClean="0"/>
              <a:t>problems</a:t>
            </a:r>
          </a:p>
          <a:p>
            <a:r>
              <a:rPr lang="en-US" sz="1600" dirty="0" smtClean="0"/>
              <a:t>CART is a modern term for Decision Tree</a:t>
            </a:r>
          </a:p>
          <a:p>
            <a:r>
              <a:rPr lang="en-US" sz="1600" dirty="0" smtClean="0"/>
              <a:t>R programming uses CART name</a:t>
            </a:r>
          </a:p>
          <a:p>
            <a:r>
              <a:rPr lang="en-US" sz="1600" dirty="0" smtClean="0"/>
              <a:t>In Regression Tree, the target variable is continuous (not popular) </a:t>
            </a:r>
          </a:p>
          <a:p>
            <a:endParaRPr lang="en-US" sz="1600" dirty="0"/>
          </a:p>
        </p:txBody>
      </p:sp>
    </p:spTree>
    <p:extLst>
      <p:ext uri="{BB962C8B-B14F-4D97-AF65-F5344CB8AC3E}">
        <p14:creationId xmlns:p14="http://schemas.microsoft.com/office/powerpoint/2010/main" val="1282101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619672" y="2067694"/>
            <a:ext cx="5616624" cy="954107"/>
          </a:xfrm>
          <a:prstGeom prst="rect">
            <a:avLst/>
          </a:prstGeom>
        </p:spPr>
        <p:txBody>
          <a:bodyPr wrap="square">
            <a:spAutoFit/>
          </a:bodyPr>
          <a:lstStyle/>
          <a:p>
            <a:r>
              <a:rPr lang="en-US" sz="2800" dirty="0" smtClean="0"/>
              <a:t>Let’s get into action with python, see you in next lecture!</a:t>
            </a:r>
            <a:endParaRPr lang="en-IN" sz="2800" dirty="0"/>
          </a:p>
        </p:txBody>
      </p:sp>
    </p:spTree>
    <p:extLst>
      <p:ext uri="{BB962C8B-B14F-4D97-AF65-F5344CB8AC3E}">
        <p14:creationId xmlns:p14="http://schemas.microsoft.com/office/powerpoint/2010/main" val="7129354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6366" y="1071290"/>
            <a:ext cx="8229600" cy="3394472"/>
          </a:xfrm>
        </p:spPr>
        <p:txBody>
          <a:bodyPr anchor="ctr">
            <a:normAutofit/>
          </a:bodyPr>
          <a:lstStyle/>
          <a:p>
            <a:pPr marL="0" indent="0">
              <a:buNone/>
            </a:pPr>
            <a:r>
              <a:rPr lang="en-IN" sz="2800" dirty="0" smtClean="0"/>
              <a:t>Chapter 8 of the Introduction to Statistical Learning By Gareth James, et all</a:t>
            </a:r>
            <a:endParaRPr lang="en-IN" sz="2800" dirty="0"/>
          </a:p>
        </p:txBody>
      </p:sp>
      <p:sp>
        <p:nvSpPr>
          <p:cNvPr id="6" name="Title 1"/>
          <p:cNvSpPr>
            <a:spLocks noGrp="1"/>
          </p:cNvSpPr>
          <p:nvPr>
            <p:ph type="title"/>
          </p:nvPr>
        </p:nvSpPr>
        <p:spPr>
          <a:xfrm>
            <a:off x="467544" y="186966"/>
            <a:ext cx="4104456" cy="857250"/>
          </a:xfrm>
        </p:spPr>
        <p:txBody>
          <a:bodyPr>
            <a:normAutofit fontScale="90000"/>
          </a:bodyPr>
          <a:lstStyle/>
          <a:p>
            <a:r>
              <a:rPr lang="en-US" sz="4000" b="1" dirty="0" smtClean="0">
                <a:latin typeface="+mn-lt"/>
                <a:cs typeface="Calibri" panose="020F0502020204030204" pitchFamily="34" charset="0"/>
              </a:rPr>
              <a:t>Reading Assignment</a:t>
            </a:r>
            <a:endParaRPr lang="en-IN" sz="4000" b="1" dirty="0">
              <a:latin typeface="+mn-lt"/>
              <a:cs typeface="Calibri" panose="020F0502020204030204" pitchFamily="34" charset="0"/>
            </a:endParaRPr>
          </a:p>
        </p:txBody>
      </p:sp>
    </p:spTree>
    <p:extLst>
      <p:ext uri="{BB962C8B-B14F-4D97-AF65-F5344CB8AC3E}">
        <p14:creationId xmlns:p14="http://schemas.microsoft.com/office/powerpoint/2010/main" val="10274926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53508" y="196962"/>
            <a:ext cx="4450539" cy="857250"/>
          </a:xfrm>
        </p:spPr>
        <p:txBody>
          <a:bodyPr>
            <a:normAutofit/>
          </a:bodyPr>
          <a:lstStyle/>
          <a:p>
            <a:r>
              <a:rPr lang="en-US" sz="4000" b="1" dirty="0" smtClean="0">
                <a:latin typeface="+mn-lt"/>
                <a:cs typeface="Calibri" panose="020F0502020204030204" pitchFamily="34" charset="0"/>
              </a:rPr>
              <a:t>Tree based methods</a:t>
            </a:r>
            <a:endParaRPr lang="en-IN" sz="4000" b="1" dirty="0">
              <a:latin typeface="+mn-lt"/>
              <a:cs typeface="Calibri" panose="020F0502020204030204" pitchFamily="34" charset="0"/>
            </a:endParaRPr>
          </a:p>
        </p:txBody>
      </p:sp>
      <p:sp>
        <p:nvSpPr>
          <p:cNvPr id="8" name="Content Placeholder 2"/>
          <p:cNvSpPr>
            <a:spLocks noGrp="1"/>
          </p:cNvSpPr>
          <p:nvPr>
            <p:ph idx="1"/>
          </p:nvPr>
        </p:nvSpPr>
        <p:spPr>
          <a:xfrm>
            <a:off x="767823" y="1131590"/>
            <a:ext cx="7584978" cy="3677777"/>
          </a:xfrm>
        </p:spPr>
        <p:txBody>
          <a:bodyPr>
            <a:normAutofit/>
          </a:bodyPr>
          <a:lstStyle/>
          <a:p>
            <a:pPr marL="0" indent="0">
              <a:buNone/>
            </a:pPr>
            <a:r>
              <a:rPr lang="en-US" sz="2000" dirty="0" smtClean="0"/>
              <a:t>Let’s start with an example:</a:t>
            </a:r>
          </a:p>
          <a:p>
            <a:pPr marL="0" indent="0">
              <a:buNone/>
            </a:pPr>
            <a:endParaRPr lang="en-US" sz="2000" dirty="0" smtClean="0"/>
          </a:p>
          <a:p>
            <a:pPr marL="0" indent="0">
              <a:buNone/>
            </a:pPr>
            <a:r>
              <a:rPr lang="en-US" sz="2000" dirty="0"/>
              <a:t>Let's assume we want to play badminton on a particular day — say Saturday — how will you decide whether to play or not. Let's say you go out and check if it's hot or cold, check the speed of the wind and humidity, how the weather is, i.e. is it sunny, cloudy, or rainy. You take all these factors into account to decide if you want to play or not.</a:t>
            </a:r>
          </a:p>
          <a:p>
            <a:pPr marL="0" indent="0">
              <a:buNone/>
            </a:pPr>
            <a:endParaRPr lang="en-US" sz="2000" dirty="0"/>
          </a:p>
        </p:txBody>
      </p:sp>
      <p:sp>
        <p:nvSpPr>
          <p:cNvPr id="9" name="Google Shape;105;p15"/>
          <p:cNvSpPr/>
          <p:nvPr/>
        </p:nvSpPr>
        <p:spPr>
          <a:xfrm>
            <a:off x="553509" y="1258886"/>
            <a:ext cx="214314" cy="160736"/>
          </a:xfrm>
          <a:prstGeom prst="rect">
            <a:avLst/>
          </a:prstGeom>
          <a:noFill/>
          <a:ln w="25400" cap="flat" cmpd="sng">
            <a:solidFill>
              <a:srgbClr val="595959"/>
            </a:solidFill>
            <a:prstDash val="solid"/>
            <a:round/>
            <a:headEnd type="none" w="sm" len="sm"/>
            <a:tailEnd type="none" w="sm" len="sm"/>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a:solidFill>
                <a:schemeClr val="lt1"/>
              </a:solidFill>
              <a:latin typeface="Calibri"/>
              <a:ea typeface="Calibri"/>
              <a:cs typeface="Calibri"/>
              <a:sym typeface="Calibri"/>
            </a:endParaRPr>
          </a:p>
        </p:txBody>
      </p:sp>
      <p:sp>
        <p:nvSpPr>
          <p:cNvPr id="10" name="Google Shape;105;p15"/>
          <p:cNvSpPr/>
          <p:nvPr/>
        </p:nvSpPr>
        <p:spPr>
          <a:xfrm>
            <a:off x="553508" y="1995686"/>
            <a:ext cx="214314" cy="160736"/>
          </a:xfrm>
          <a:prstGeom prst="rect">
            <a:avLst/>
          </a:prstGeom>
          <a:noFill/>
          <a:ln w="25400" cap="flat" cmpd="sng">
            <a:solidFill>
              <a:srgbClr val="595959"/>
            </a:solidFill>
            <a:prstDash val="solid"/>
            <a:round/>
            <a:headEnd type="none" w="sm" len="sm"/>
            <a:tailEnd type="none" w="sm" len="sm"/>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19233732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23528" y="188121"/>
            <a:ext cx="4450539" cy="857250"/>
          </a:xfrm>
        </p:spPr>
        <p:txBody>
          <a:bodyPr>
            <a:normAutofit/>
          </a:bodyPr>
          <a:lstStyle/>
          <a:p>
            <a:r>
              <a:rPr lang="en-US" sz="3600" b="1" dirty="0" smtClean="0">
                <a:latin typeface="+mn-lt"/>
                <a:cs typeface="Calibri" panose="020F0502020204030204" pitchFamily="34" charset="0"/>
              </a:rPr>
              <a:t>Tree based methods</a:t>
            </a:r>
            <a:endParaRPr lang="en-IN" sz="3600" b="1" dirty="0">
              <a:latin typeface="+mn-lt"/>
              <a:cs typeface="Calibri" panose="020F0502020204030204" pitchFamily="34" charset="0"/>
            </a:endParaRPr>
          </a:p>
        </p:txBody>
      </p:sp>
      <p:sp>
        <p:nvSpPr>
          <p:cNvPr id="8" name="Content Placeholder 2"/>
          <p:cNvSpPr>
            <a:spLocks noGrp="1"/>
          </p:cNvSpPr>
          <p:nvPr>
            <p:ph idx="1"/>
          </p:nvPr>
        </p:nvSpPr>
        <p:spPr>
          <a:xfrm>
            <a:off x="611560" y="910977"/>
            <a:ext cx="3444137" cy="432048"/>
          </a:xfrm>
        </p:spPr>
        <p:txBody>
          <a:bodyPr>
            <a:normAutofit/>
          </a:bodyPr>
          <a:lstStyle/>
          <a:p>
            <a:pPr marL="0" indent="0">
              <a:buNone/>
            </a:pPr>
            <a:r>
              <a:rPr lang="en-US" sz="2000" dirty="0" smtClean="0"/>
              <a:t>Observation for last 10 days</a:t>
            </a:r>
            <a:endParaRPr lang="en-US" sz="2000" dirty="0"/>
          </a:p>
        </p:txBody>
      </p:sp>
      <p:pic>
        <p:nvPicPr>
          <p:cNvPr id="2" name="Picture 1"/>
          <p:cNvPicPr>
            <a:picLocks noChangeAspect="1"/>
          </p:cNvPicPr>
          <p:nvPr/>
        </p:nvPicPr>
        <p:blipFill>
          <a:blip r:embed="rId2"/>
          <a:stretch>
            <a:fillRect/>
          </a:stretch>
        </p:blipFill>
        <p:spPr>
          <a:xfrm>
            <a:off x="2267744" y="1219547"/>
            <a:ext cx="4848225" cy="3800475"/>
          </a:xfrm>
          <a:prstGeom prst="rect">
            <a:avLst/>
          </a:prstGeom>
        </p:spPr>
      </p:pic>
    </p:spTree>
    <p:extLst>
      <p:ext uri="{BB962C8B-B14F-4D97-AF65-F5344CB8AC3E}">
        <p14:creationId xmlns:p14="http://schemas.microsoft.com/office/powerpoint/2010/main" val="23809056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23528" y="188121"/>
            <a:ext cx="4450539" cy="857250"/>
          </a:xfrm>
        </p:spPr>
        <p:txBody>
          <a:bodyPr>
            <a:normAutofit/>
          </a:bodyPr>
          <a:lstStyle/>
          <a:p>
            <a:r>
              <a:rPr lang="en-US" sz="3600" b="1" dirty="0" smtClean="0">
                <a:latin typeface="+mn-lt"/>
                <a:cs typeface="Calibri" panose="020F0502020204030204" pitchFamily="34" charset="0"/>
              </a:rPr>
              <a:t>Tree based methods</a:t>
            </a:r>
            <a:endParaRPr lang="en-IN" sz="3600" b="1" dirty="0">
              <a:latin typeface="+mn-lt"/>
              <a:cs typeface="Calibri" panose="020F0502020204030204" pitchFamily="34" charset="0"/>
            </a:endParaRPr>
          </a:p>
        </p:txBody>
      </p:sp>
      <p:sp>
        <p:nvSpPr>
          <p:cNvPr id="8" name="Content Placeholder 2"/>
          <p:cNvSpPr>
            <a:spLocks noGrp="1"/>
          </p:cNvSpPr>
          <p:nvPr>
            <p:ph idx="1"/>
          </p:nvPr>
        </p:nvSpPr>
        <p:spPr>
          <a:xfrm>
            <a:off x="827584" y="1563638"/>
            <a:ext cx="3024336" cy="1872208"/>
          </a:xfrm>
        </p:spPr>
        <p:txBody>
          <a:bodyPr>
            <a:normAutofit/>
          </a:bodyPr>
          <a:lstStyle/>
          <a:p>
            <a:pPr marL="0" indent="0">
              <a:buNone/>
            </a:pPr>
            <a:r>
              <a:rPr lang="en-US" sz="2000" dirty="0" smtClean="0"/>
              <a:t>Now if you want to decide whether to play or not, an intuitive way to decide would be through decision tree</a:t>
            </a:r>
            <a:endParaRPr lang="en-US" sz="2000" dirty="0"/>
          </a:p>
        </p:txBody>
      </p:sp>
      <p:pic>
        <p:nvPicPr>
          <p:cNvPr id="2" name="Picture 1"/>
          <p:cNvPicPr>
            <a:picLocks noChangeAspect="1"/>
          </p:cNvPicPr>
          <p:nvPr/>
        </p:nvPicPr>
        <p:blipFill>
          <a:blip r:embed="rId2"/>
          <a:stretch>
            <a:fillRect/>
          </a:stretch>
        </p:blipFill>
        <p:spPr>
          <a:xfrm>
            <a:off x="3833061" y="1546745"/>
            <a:ext cx="5195899" cy="2681189"/>
          </a:xfrm>
          <a:prstGeom prst="rect">
            <a:avLst/>
          </a:prstGeom>
        </p:spPr>
      </p:pic>
    </p:spTree>
    <p:extLst>
      <p:ext uri="{BB962C8B-B14F-4D97-AF65-F5344CB8AC3E}">
        <p14:creationId xmlns:p14="http://schemas.microsoft.com/office/powerpoint/2010/main" val="4824654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23528" y="188121"/>
            <a:ext cx="4450539" cy="857250"/>
          </a:xfrm>
        </p:spPr>
        <p:txBody>
          <a:bodyPr>
            <a:normAutofit/>
          </a:bodyPr>
          <a:lstStyle/>
          <a:p>
            <a:r>
              <a:rPr lang="en-US" sz="3600" b="1" dirty="0" smtClean="0">
                <a:latin typeface="+mn-lt"/>
                <a:cs typeface="Calibri" panose="020F0502020204030204" pitchFamily="34" charset="0"/>
              </a:rPr>
              <a:t>Tree based methods</a:t>
            </a:r>
            <a:endParaRPr lang="en-IN" sz="3600" b="1" dirty="0">
              <a:latin typeface="+mn-lt"/>
              <a:cs typeface="Calibri" panose="020F0502020204030204" pitchFamily="34" charset="0"/>
            </a:endParaRPr>
          </a:p>
        </p:txBody>
      </p:sp>
      <p:sp>
        <p:nvSpPr>
          <p:cNvPr id="8" name="Content Placeholder 2"/>
          <p:cNvSpPr>
            <a:spLocks noGrp="1"/>
          </p:cNvSpPr>
          <p:nvPr>
            <p:ph idx="1"/>
          </p:nvPr>
        </p:nvSpPr>
        <p:spPr>
          <a:xfrm>
            <a:off x="827584" y="1563638"/>
            <a:ext cx="3312368" cy="2160240"/>
          </a:xfrm>
        </p:spPr>
        <p:txBody>
          <a:bodyPr>
            <a:normAutofit lnSpcReduction="10000"/>
          </a:bodyPr>
          <a:lstStyle/>
          <a:p>
            <a:pPr marL="0" indent="0">
              <a:buNone/>
            </a:pPr>
            <a:r>
              <a:rPr lang="en-US" sz="2000" dirty="0" smtClean="0"/>
              <a:t>In this tree we have:</a:t>
            </a:r>
          </a:p>
          <a:p>
            <a:r>
              <a:rPr lang="en-US" sz="2000" b="1" dirty="0" smtClean="0"/>
              <a:t>Nodes</a:t>
            </a:r>
          </a:p>
          <a:p>
            <a:pPr lvl="1"/>
            <a:r>
              <a:rPr lang="en-US" sz="1600" dirty="0" smtClean="0"/>
              <a:t>Split for the value of a certain attribute</a:t>
            </a:r>
          </a:p>
          <a:p>
            <a:r>
              <a:rPr lang="en-US" sz="2000" b="1" dirty="0" smtClean="0"/>
              <a:t>Edges</a:t>
            </a:r>
          </a:p>
          <a:p>
            <a:pPr lvl="1"/>
            <a:r>
              <a:rPr lang="en-US" sz="1600" dirty="0" smtClean="0"/>
              <a:t>Outcome of a split to next node</a:t>
            </a:r>
          </a:p>
        </p:txBody>
      </p:sp>
      <p:pic>
        <p:nvPicPr>
          <p:cNvPr id="5" name="Picture 4"/>
          <p:cNvPicPr>
            <a:picLocks noChangeAspect="1"/>
          </p:cNvPicPr>
          <p:nvPr/>
        </p:nvPicPr>
        <p:blipFill>
          <a:blip r:embed="rId2"/>
          <a:stretch>
            <a:fillRect/>
          </a:stretch>
        </p:blipFill>
        <p:spPr>
          <a:xfrm>
            <a:off x="3833061" y="1546745"/>
            <a:ext cx="5195899" cy="2681189"/>
          </a:xfrm>
          <a:prstGeom prst="rect">
            <a:avLst/>
          </a:prstGeom>
        </p:spPr>
      </p:pic>
    </p:spTree>
    <p:extLst>
      <p:ext uri="{BB962C8B-B14F-4D97-AF65-F5344CB8AC3E}">
        <p14:creationId xmlns:p14="http://schemas.microsoft.com/office/powerpoint/2010/main" val="5091305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23528" y="188121"/>
            <a:ext cx="4450539" cy="857250"/>
          </a:xfrm>
        </p:spPr>
        <p:txBody>
          <a:bodyPr>
            <a:normAutofit/>
          </a:bodyPr>
          <a:lstStyle/>
          <a:p>
            <a:r>
              <a:rPr lang="en-US" sz="3600" b="1" dirty="0" smtClean="0">
                <a:latin typeface="+mn-lt"/>
                <a:cs typeface="Calibri" panose="020F0502020204030204" pitchFamily="34" charset="0"/>
              </a:rPr>
              <a:t>Tree based methods</a:t>
            </a:r>
            <a:endParaRPr lang="en-IN" sz="3600" b="1" dirty="0">
              <a:latin typeface="+mn-lt"/>
              <a:cs typeface="Calibri" panose="020F0502020204030204" pitchFamily="34" charset="0"/>
            </a:endParaRPr>
          </a:p>
        </p:txBody>
      </p:sp>
      <p:sp>
        <p:nvSpPr>
          <p:cNvPr id="8" name="Content Placeholder 2"/>
          <p:cNvSpPr>
            <a:spLocks noGrp="1"/>
          </p:cNvSpPr>
          <p:nvPr>
            <p:ph idx="1"/>
          </p:nvPr>
        </p:nvSpPr>
        <p:spPr>
          <a:xfrm>
            <a:off x="683568" y="1563638"/>
            <a:ext cx="3312368" cy="2160240"/>
          </a:xfrm>
        </p:spPr>
        <p:txBody>
          <a:bodyPr>
            <a:normAutofit lnSpcReduction="10000"/>
          </a:bodyPr>
          <a:lstStyle/>
          <a:p>
            <a:pPr marL="0" indent="0">
              <a:buNone/>
            </a:pPr>
            <a:r>
              <a:rPr lang="en-US" sz="2000" dirty="0" smtClean="0"/>
              <a:t>In this tree we have:</a:t>
            </a:r>
          </a:p>
          <a:p>
            <a:r>
              <a:rPr lang="en-US" sz="2000" b="1" dirty="0" smtClean="0"/>
              <a:t>Root</a:t>
            </a:r>
          </a:p>
          <a:p>
            <a:pPr lvl="1"/>
            <a:r>
              <a:rPr lang="en-US" sz="1600" dirty="0" smtClean="0"/>
              <a:t>The node that performs the first split</a:t>
            </a:r>
          </a:p>
          <a:p>
            <a:r>
              <a:rPr lang="en-US" sz="2000" b="1" dirty="0" smtClean="0"/>
              <a:t>Leaves</a:t>
            </a:r>
          </a:p>
          <a:p>
            <a:pPr lvl="1"/>
            <a:r>
              <a:rPr lang="en-US" sz="1600" dirty="0" smtClean="0"/>
              <a:t>Terminal nodes that predict the outcome</a:t>
            </a:r>
          </a:p>
        </p:txBody>
      </p:sp>
      <p:pic>
        <p:nvPicPr>
          <p:cNvPr id="5" name="Picture 4"/>
          <p:cNvPicPr>
            <a:picLocks noChangeAspect="1"/>
          </p:cNvPicPr>
          <p:nvPr/>
        </p:nvPicPr>
        <p:blipFill>
          <a:blip r:embed="rId2"/>
          <a:stretch>
            <a:fillRect/>
          </a:stretch>
        </p:blipFill>
        <p:spPr>
          <a:xfrm>
            <a:off x="3923928" y="1546745"/>
            <a:ext cx="5195899" cy="2681189"/>
          </a:xfrm>
          <a:prstGeom prst="rect">
            <a:avLst/>
          </a:prstGeom>
        </p:spPr>
      </p:pic>
    </p:spTree>
    <p:extLst>
      <p:ext uri="{BB962C8B-B14F-4D97-AF65-F5344CB8AC3E}">
        <p14:creationId xmlns:p14="http://schemas.microsoft.com/office/powerpoint/2010/main" val="1094326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53508" y="196962"/>
            <a:ext cx="4450539" cy="857250"/>
          </a:xfrm>
        </p:spPr>
        <p:txBody>
          <a:bodyPr>
            <a:normAutofit/>
          </a:bodyPr>
          <a:lstStyle/>
          <a:p>
            <a:r>
              <a:rPr lang="en-US" sz="4000" b="1" dirty="0" smtClean="0">
                <a:latin typeface="+mn-lt"/>
                <a:cs typeface="Calibri" panose="020F0502020204030204" pitchFamily="34" charset="0"/>
              </a:rPr>
              <a:t>Tree based methods</a:t>
            </a:r>
            <a:endParaRPr lang="en-IN" sz="4000" b="1" dirty="0">
              <a:latin typeface="+mn-lt"/>
              <a:cs typeface="Calibri" panose="020F0502020204030204" pitchFamily="34" charset="0"/>
            </a:endParaRPr>
          </a:p>
        </p:txBody>
      </p:sp>
      <p:pic>
        <p:nvPicPr>
          <p:cNvPr id="1026" name="Picture 2" descr="https://miro.medium.com/max/966/1*7EeUAcoUOPLP6DRDhl5IU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0161" y="1422477"/>
            <a:ext cx="4091749" cy="360040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p:cNvSpPr>
            <a:spLocks noGrp="1"/>
          </p:cNvSpPr>
          <p:nvPr>
            <p:ph idx="1"/>
          </p:nvPr>
        </p:nvSpPr>
        <p:spPr>
          <a:xfrm>
            <a:off x="683568" y="987574"/>
            <a:ext cx="3672408" cy="432048"/>
          </a:xfrm>
        </p:spPr>
        <p:txBody>
          <a:bodyPr>
            <a:normAutofit fontScale="85000" lnSpcReduction="10000"/>
          </a:bodyPr>
          <a:lstStyle/>
          <a:p>
            <a:pPr marL="0" indent="0">
              <a:buNone/>
            </a:pPr>
            <a:r>
              <a:rPr lang="en-US" sz="2000" dirty="0" smtClean="0"/>
              <a:t>Another example using titanic dataset</a:t>
            </a:r>
            <a:endParaRPr lang="en-US" sz="2000" dirty="0"/>
          </a:p>
        </p:txBody>
      </p:sp>
    </p:spTree>
    <p:extLst>
      <p:ext uri="{BB962C8B-B14F-4D97-AF65-F5344CB8AC3E}">
        <p14:creationId xmlns:p14="http://schemas.microsoft.com/office/powerpoint/2010/main" val="34006574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53508" y="196962"/>
            <a:ext cx="4450539" cy="857250"/>
          </a:xfrm>
        </p:spPr>
        <p:txBody>
          <a:bodyPr>
            <a:normAutofit fontScale="90000"/>
          </a:bodyPr>
          <a:lstStyle/>
          <a:p>
            <a:r>
              <a:rPr lang="en-US" sz="4000" b="1" dirty="0" smtClean="0">
                <a:latin typeface="+mn-lt"/>
                <a:cs typeface="Calibri" panose="020F0502020204030204" pitchFamily="34" charset="0"/>
              </a:rPr>
              <a:t>Intuition Behind Splits</a:t>
            </a:r>
            <a:endParaRPr lang="en-IN" sz="4000" b="1" dirty="0">
              <a:latin typeface="+mn-lt"/>
              <a:cs typeface="Calibri" panose="020F0502020204030204" pitchFamily="34" charset="0"/>
            </a:endParaRPr>
          </a:p>
        </p:txBody>
      </p:sp>
      <p:sp>
        <p:nvSpPr>
          <p:cNvPr id="4" name="Content Placeholder 2"/>
          <p:cNvSpPr>
            <a:spLocks noGrp="1"/>
          </p:cNvSpPr>
          <p:nvPr>
            <p:ph idx="1"/>
          </p:nvPr>
        </p:nvSpPr>
        <p:spPr>
          <a:xfrm>
            <a:off x="611560" y="1034931"/>
            <a:ext cx="7704856" cy="432048"/>
          </a:xfrm>
        </p:spPr>
        <p:txBody>
          <a:bodyPr>
            <a:normAutofit fontScale="92500"/>
          </a:bodyPr>
          <a:lstStyle/>
          <a:p>
            <a:pPr marL="0" indent="0">
              <a:buNone/>
            </a:pPr>
            <a:r>
              <a:rPr lang="en-US" sz="2000" dirty="0" smtClean="0"/>
              <a:t>Imaginary dataset with 3 features (X,Y and Z) and 2 possible classes A and B</a:t>
            </a:r>
            <a:endParaRPr lang="en-US" sz="2000" dirty="0"/>
          </a:p>
        </p:txBody>
      </p:sp>
      <p:pic>
        <p:nvPicPr>
          <p:cNvPr id="3" name="Picture 2"/>
          <p:cNvPicPr>
            <a:picLocks noChangeAspect="1"/>
          </p:cNvPicPr>
          <p:nvPr/>
        </p:nvPicPr>
        <p:blipFill>
          <a:blip r:embed="rId2"/>
          <a:stretch>
            <a:fillRect/>
          </a:stretch>
        </p:blipFill>
        <p:spPr>
          <a:xfrm>
            <a:off x="827584" y="1879746"/>
            <a:ext cx="7343801" cy="2087186"/>
          </a:xfrm>
          <a:prstGeom prst="rect">
            <a:avLst/>
          </a:prstGeom>
        </p:spPr>
      </p:pic>
    </p:spTree>
    <p:extLst>
      <p:ext uri="{BB962C8B-B14F-4D97-AF65-F5344CB8AC3E}">
        <p14:creationId xmlns:p14="http://schemas.microsoft.com/office/powerpoint/2010/main" val="32587582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7224</TotalTime>
  <Words>407</Words>
  <Application>Microsoft Office PowerPoint</Application>
  <PresentationFormat>On-screen Show (16:9)</PresentationFormat>
  <Paragraphs>45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ＭＳ Ｐゴシック</vt:lpstr>
      <vt:lpstr>Arial</vt:lpstr>
      <vt:lpstr>Calibri</vt:lpstr>
      <vt:lpstr>Symbol</vt:lpstr>
      <vt:lpstr>Office Theme</vt:lpstr>
      <vt:lpstr>PowerPoint Presentation</vt:lpstr>
      <vt:lpstr>Reading Assignment</vt:lpstr>
      <vt:lpstr>Tree based methods</vt:lpstr>
      <vt:lpstr>Tree based methods</vt:lpstr>
      <vt:lpstr>Tree based methods</vt:lpstr>
      <vt:lpstr>Tree based methods</vt:lpstr>
      <vt:lpstr>Tree based methods</vt:lpstr>
      <vt:lpstr>Tree based methods</vt:lpstr>
      <vt:lpstr>Intuition Behind Splits</vt:lpstr>
      <vt:lpstr>Intuition Behind Splits</vt:lpstr>
      <vt:lpstr>Intuition Behind Splits</vt:lpstr>
      <vt:lpstr>Intuition Behind Splits</vt:lpstr>
      <vt:lpstr>Intuition Behind Splits</vt:lpstr>
      <vt:lpstr>Notes:</vt:lpstr>
      <vt:lpstr>Notes: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Brain Valley</dc:creator>
  <cp:lastModifiedBy>Sharan Sasi</cp:lastModifiedBy>
  <cp:revision>67</cp:revision>
  <dcterms:created xsi:type="dcterms:W3CDTF">2019-06-22T06:28:12Z</dcterms:created>
  <dcterms:modified xsi:type="dcterms:W3CDTF">2019-09-25T12:59:08Z</dcterms:modified>
</cp:coreProperties>
</file>