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65" r:id="rId4"/>
    <p:sldId id="313" r:id="rId5"/>
    <p:sldId id="312" r:id="rId6"/>
    <p:sldId id="314" r:id="rId7"/>
    <p:sldId id="310" r:id="rId8"/>
    <p:sldId id="311" r:id="rId9"/>
    <p:sldId id="27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04685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68629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43982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52909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F7C53-1F4A-4646-B93B-A2B14B2D2A6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371485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AF7C53-1F4A-4646-B93B-A2B14B2D2A6E}"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97698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AF7C53-1F4A-4646-B93B-A2B14B2D2A6E}" type="datetimeFigureOut">
              <a:rPr lang="en-IN" smtClean="0"/>
              <a:t>25-09-2019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52890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AF7C53-1F4A-4646-B93B-A2B14B2D2A6E}" type="datetimeFigureOut">
              <a:rPr lang="en-IN" smtClean="0"/>
              <a:t>25-09-2019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9340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F7C53-1F4A-4646-B93B-A2B14B2D2A6E}" type="datetimeFigureOut">
              <a:rPr lang="en-IN" smtClean="0"/>
              <a:t>25-09-2019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01902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F7C53-1F4A-4646-B93B-A2B14B2D2A6E}"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185260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F7C53-1F4A-4646-B93B-A2B14B2D2A6E}"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78841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8AF7C53-1F4A-4646-B93B-A2B14B2D2A6E}" type="datetimeFigureOut">
              <a:rPr lang="en-IN" smtClean="0"/>
              <a:t>25-09-2019</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41CF659-86F9-423A-BDA8-456803AAFFDD}" type="slidenum">
              <a:rPr lang="en-IN" smtClean="0"/>
              <a:t>‹#›</a:t>
            </a:fld>
            <a:endParaRPr lang="en-IN"/>
          </a:p>
        </p:txBody>
      </p:sp>
    </p:spTree>
    <p:extLst>
      <p:ext uri="{BB962C8B-B14F-4D97-AF65-F5344CB8AC3E}">
        <p14:creationId xmlns:p14="http://schemas.microsoft.com/office/powerpoint/2010/main" val="3415639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31840" y="2067694"/>
            <a:ext cx="2392706" cy="523220"/>
          </a:xfrm>
          <a:prstGeom prst="rect">
            <a:avLst/>
          </a:prstGeom>
        </p:spPr>
        <p:txBody>
          <a:bodyPr wrap="none">
            <a:spAutoFit/>
          </a:bodyPr>
          <a:lstStyle/>
          <a:p>
            <a:r>
              <a:rPr lang="en-US" sz="2800" dirty="0" smtClean="0"/>
              <a:t>Random Forest</a:t>
            </a:r>
            <a:endParaRPr lang="en-IN" sz="2800" dirty="0"/>
          </a:p>
        </p:txBody>
      </p:sp>
    </p:spTree>
    <p:extLst>
      <p:ext uri="{BB962C8B-B14F-4D97-AF65-F5344CB8AC3E}">
        <p14:creationId xmlns:p14="http://schemas.microsoft.com/office/powerpoint/2010/main" val="200906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366" y="1071290"/>
            <a:ext cx="8229600" cy="3394472"/>
          </a:xfrm>
        </p:spPr>
        <p:txBody>
          <a:bodyPr anchor="ctr">
            <a:normAutofit/>
          </a:bodyPr>
          <a:lstStyle/>
          <a:p>
            <a:pPr marL="0" indent="0">
              <a:buNone/>
            </a:pPr>
            <a:r>
              <a:rPr lang="en-IN" sz="2800" dirty="0" smtClean="0"/>
              <a:t>Chapter 8 of the Introduction to Statistical Learning By Gareth James, et all</a:t>
            </a:r>
            <a:endParaRPr lang="en-IN" sz="2800" dirty="0"/>
          </a:p>
        </p:txBody>
      </p:sp>
      <p:sp>
        <p:nvSpPr>
          <p:cNvPr id="6" name="Title 1"/>
          <p:cNvSpPr>
            <a:spLocks noGrp="1"/>
          </p:cNvSpPr>
          <p:nvPr>
            <p:ph type="title"/>
          </p:nvPr>
        </p:nvSpPr>
        <p:spPr>
          <a:xfrm>
            <a:off x="467544" y="186966"/>
            <a:ext cx="4104456" cy="857250"/>
          </a:xfrm>
        </p:spPr>
        <p:txBody>
          <a:bodyPr>
            <a:normAutofit fontScale="90000"/>
          </a:bodyPr>
          <a:lstStyle/>
          <a:p>
            <a:r>
              <a:rPr lang="en-US" sz="4000" b="1" dirty="0" smtClean="0">
                <a:latin typeface="+mn-lt"/>
                <a:cs typeface="Calibri" panose="020F0502020204030204" pitchFamily="34" charset="0"/>
              </a:rPr>
              <a:t>Reading Assignment</a:t>
            </a:r>
            <a:endParaRPr lang="en-IN" sz="4000" b="1" dirty="0">
              <a:latin typeface="+mn-lt"/>
              <a:cs typeface="Calibri" panose="020F0502020204030204" pitchFamily="34" charset="0"/>
            </a:endParaRPr>
          </a:p>
        </p:txBody>
      </p:sp>
    </p:spTree>
    <p:extLst>
      <p:ext uri="{BB962C8B-B14F-4D97-AF65-F5344CB8AC3E}">
        <p14:creationId xmlns:p14="http://schemas.microsoft.com/office/powerpoint/2010/main" val="1027492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450539" cy="857250"/>
          </a:xfrm>
        </p:spPr>
        <p:txBody>
          <a:bodyPr>
            <a:normAutofit/>
          </a:bodyPr>
          <a:lstStyle/>
          <a:p>
            <a:r>
              <a:rPr lang="en-US" sz="4000" b="1" dirty="0" smtClean="0">
                <a:latin typeface="+mn-lt"/>
                <a:cs typeface="Calibri" panose="020F0502020204030204" pitchFamily="34" charset="0"/>
              </a:rPr>
              <a:t>Ensemble Learning</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755576" y="1045371"/>
            <a:ext cx="7584978" cy="3677777"/>
          </a:xfrm>
        </p:spPr>
        <p:txBody>
          <a:bodyPr>
            <a:normAutofit/>
          </a:bodyPr>
          <a:lstStyle/>
          <a:p>
            <a:r>
              <a:rPr lang="en-US" sz="2000" dirty="0" smtClean="0"/>
              <a:t>Ensemble </a:t>
            </a:r>
            <a:r>
              <a:rPr lang="en-US" sz="2000" dirty="0"/>
              <a:t>learning is when you take multiple machine learning algorithms and </a:t>
            </a:r>
            <a:r>
              <a:rPr lang="en-US" sz="2000" dirty="0" smtClean="0"/>
              <a:t>put them together to make on big machine learning algorithm</a:t>
            </a:r>
          </a:p>
          <a:p>
            <a:endParaRPr lang="en-US" sz="2000" dirty="0"/>
          </a:p>
          <a:p>
            <a:r>
              <a:rPr lang="en-US" sz="2000" dirty="0" smtClean="0"/>
              <a:t>So, how it is done?</a:t>
            </a:r>
            <a:endParaRPr lang="en-US" sz="2000" dirty="0"/>
          </a:p>
        </p:txBody>
      </p:sp>
    </p:spTree>
    <p:extLst>
      <p:ext uri="{BB962C8B-B14F-4D97-AF65-F5344CB8AC3E}">
        <p14:creationId xmlns:p14="http://schemas.microsoft.com/office/powerpoint/2010/main" val="192337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7906924" cy="857250"/>
          </a:xfrm>
        </p:spPr>
        <p:txBody>
          <a:bodyPr>
            <a:normAutofit fontScale="90000"/>
          </a:bodyPr>
          <a:lstStyle/>
          <a:p>
            <a:r>
              <a:rPr lang="en-US" sz="4000" b="1" dirty="0" smtClean="0">
                <a:latin typeface="+mn-lt"/>
                <a:cs typeface="Calibri" panose="020F0502020204030204" pitchFamily="34" charset="0"/>
              </a:rPr>
              <a:t>Ensemble Learning step by step process</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755576" y="1045371"/>
            <a:ext cx="7584978" cy="3677777"/>
          </a:xfrm>
        </p:spPr>
        <p:txBody>
          <a:bodyPr>
            <a:normAutofit/>
          </a:bodyPr>
          <a:lstStyle/>
          <a:p>
            <a:r>
              <a:rPr lang="en-US" sz="2000" dirty="0" smtClean="0"/>
              <a:t>Step 1: Pick a random K data points from the training set</a:t>
            </a:r>
            <a:endParaRPr lang="en-US" sz="2000" dirty="0" smtClean="0"/>
          </a:p>
          <a:p>
            <a:endParaRPr lang="en-US" sz="2000" dirty="0"/>
          </a:p>
          <a:p>
            <a:r>
              <a:rPr lang="en-US" sz="2000" dirty="0" smtClean="0"/>
              <a:t>Step 2: Build decision tree associated to these k data points</a:t>
            </a:r>
          </a:p>
          <a:p>
            <a:endParaRPr lang="en-US" sz="2000" dirty="0"/>
          </a:p>
          <a:p>
            <a:r>
              <a:rPr lang="en-US" sz="2000" dirty="0" smtClean="0"/>
              <a:t>Step 3: Choose the number (N) of trees you want to build and repeat the Steps 1 and 2.</a:t>
            </a:r>
          </a:p>
          <a:p>
            <a:endParaRPr lang="en-US" sz="2000" dirty="0"/>
          </a:p>
          <a:p>
            <a:r>
              <a:rPr lang="en-US" sz="2000" dirty="0" smtClean="0"/>
              <a:t>Step 4: For a new data point, make each one of your N trees to predict the category to which the data points belongs, and assign the new data point to the category that wins the majority vote.</a:t>
            </a:r>
            <a:endParaRPr lang="en-US" sz="2000" dirty="0"/>
          </a:p>
        </p:txBody>
      </p:sp>
    </p:spTree>
    <p:extLst>
      <p:ext uri="{BB962C8B-B14F-4D97-AF65-F5344CB8AC3E}">
        <p14:creationId xmlns:p14="http://schemas.microsoft.com/office/powerpoint/2010/main" val="206127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5517" y="205755"/>
            <a:ext cx="4450539" cy="857250"/>
          </a:xfrm>
        </p:spPr>
        <p:txBody>
          <a:bodyPr>
            <a:normAutofit/>
          </a:bodyPr>
          <a:lstStyle/>
          <a:p>
            <a:r>
              <a:rPr lang="en-US" sz="4000" b="1" dirty="0" smtClean="0">
                <a:latin typeface="+mn-lt"/>
                <a:cs typeface="Calibri" panose="020F0502020204030204" pitchFamily="34" charset="0"/>
              </a:rPr>
              <a:t>Ensemble Learning</a:t>
            </a:r>
            <a:endParaRPr lang="en-IN" sz="4000" b="1" dirty="0">
              <a:latin typeface="+mn-lt"/>
              <a:cs typeface="Calibri" panose="020F0502020204030204" pitchFamily="34" charset="0"/>
            </a:endParaRPr>
          </a:p>
        </p:txBody>
      </p:sp>
      <p:pic>
        <p:nvPicPr>
          <p:cNvPr id="1026" name="Picture 2" descr="bag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419622"/>
            <a:ext cx="4581525" cy="343852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827584" y="987574"/>
            <a:ext cx="5904656" cy="360040"/>
          </a:xfrm>
        </p:spPr>
        <p:txBody>
          <a:bodyPr>
            <a:normAutofit fontScale="77500" lnSpcReduction="20000"/>
          </a:bodyPr>
          <a:lstStyle/>
          <a:p>
            <a:pPr marL="0" indent="0">
              <a:buNone/>
            </a:pPr>
            <a:r>
              <a:rPr lang="en-US" sz="2000" dirty="0" smtClean="0"/>
              <a:t>Bagging: One of the commonly </a:t>
            </a:r>
            <a:r>
              <a:rPr lang="en-US" sz="2000" dirty="0" smtClean="0"/>
              <a:t>used ensemble learning techniques</a:t>
            </a:r>
            <a:endParaRPr lang="en-US" sz="2000" dirty="0"/>
          </a:p>
        </p:txBody>
      </p:sp>
    </p:spTree>
    <p:extLst>
      <p:ext uri="{BB962C8B-B14F-4D97-AF65-F5344CB8AC3E}">
        <p14:creationId xmlns:p14="http://schemas.microsoft.com/office/powerpoint/2010/main" val="332652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658452" cy="857250"/>
          </a:xfrm>
        </p:spPr>
        <p:txBody>
          <a:bodyPr>
            <a:normAutofit/>
          </a:bodyPr>
          <a:lstStyle/>
          <a:p>
            <a:r>
              <a:rPr lang="en-US" sz="4000" b="1" dirty="0" smtClean="0">
                <a:latin typeface="+mn-lt"/>
                <a:cs typeface="Calibri" panose="020F0502020204030204" pitchFamily="34" charset="0"/>
              </a:rPr>
              <a:t>Random Forest</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755576" y="1045371"/>
            <a:ext cx="7584978" cy="3677777"/>
          </a:xfrm>
        </p:spPr>
        <p:txBody>
          <a:bodyPr>
            <a:normAutofit lnSpcReduction="10000"/>
          </a:bodyPr>
          <a:lstStyle/>
          <a:p>
            <a:r>
              <a:rPr lang="en-US" sz="2000" dirty="0" smtClean="0"/>
              <a:t>So basically, Random forest is a ensemble learning model build on decision trees. </a:t>
            </a:r>
          </a:p>
          <a:p>
            <a:endParaRPr lang="en-US" sz="2000" dirty="0" smtClean="0"/>
          </a:p>
          <a:p>
            <a:r>
              <a:rPr lang="en-US" sz="2000" dirty="0" smtClean="0"/>
              <a:t>So you can build ‘N’ number of trees on a randomly selected subsets of training data. </a:t>
            </a:r>
          </a:p>
          <a:p>
            <a:endParaRPr lang="en-US" sz="2000" dirty="0"/>
          </a:p>
          <a:p>
            <a:r>
              <a:rPr lang="en-US" sz="2000" dirty="0" smtClean="0"/>
              <a:t>Even though, each one of the tree might not be ideal, but overall they can perform very well. That’s the major advantage of this algorithm, instead of checking one tree, it’s checking all the trees and it takes the majority of the vote and decides classification based on that.</a:t>
            </a:r>
            <a:endParaRPr lang="en-US" sz="2000" dirty="0"/>
          </a:p>
        </p:txBody>
      </p:sp>
    </p:spTree>
    <p:extLst>
      <p:ext uri="{BB962C8B-B14F-4D97-AF65-F5344CB8AC3E}">
        <p14:creationId xmlns:p14="http://schemas.microsoft.com/office/powerpoint/2010/main" val="176946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9" y="196962"/>
            <a:ext cx="2074276" cy="857250"/>
          </a:xfrm>
        </p:spPr>
        <p:txBody>
          <a:bodyPr>
            <a:normAutofit/>
          </a:bodyPr>
          <a:lstStyle/>
          <a:p>
            <a:r>
              <a:rPr lang="en-US" sz="4000" b="1" dirty="0" smtClean="0">
                <a:latin typeface="+mn-lt"/>
                <a:cs typeface="Calibri" panose="020F0502020204030204" pitchFamily="34" charset="0"/>
              </a:rPr>
              <a:t>Notes:</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611560" y="1034930"/>
            <a:ext cx="7560840" cy="672724"/>
          </a:xfrm>
        </p:spPr>
        <p:txBody>
          <a:bodyPr>
            <a:noAutofit/>
          </a:bodyPr>
          <a:lstStyle/>
          <a:p>
            <a:r>
              <a:rPr lang="en-US" sz="1600" dirty="0" smtClean="0"/>
              <a:t>As number of nodes increases the chances of overfitting increases in decision tree algorithm</a:t>
            </a:r>
            <a:endParaRPr lang="en-US" sz="16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907710"/>
            <a:ext cx="3912369" cy="29342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 name="Line 4"/>
          <p:cNvSpPr>
            <a:spLocks noChangeShapeType="1"/>
          </p:cNvSpPr>
          <p:nvPr/>
        </p:nvSpPr>
        <p:spPr bwMode="auto">
          <a:xfrm flipH="1">
            <a:off x="4847456" y="1707654"/>
            <a:ext cx="12576" cy="3619500"/>
          </a:xfrm>
          <a:prstGeom prst="line">
            <a:avLst/>
          </a:prstGeom>
          <a:noFill/>
          <a:ln w="25400">
            <a:solidFill>
              <a:srgbClr val="8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 name="Text Box 5"/>
          <p:cNvSpPr txBox="1">
            <a:spLocks noChangeArrowheads="1"/>
          </p:cNvSpPr>
          <p:nvPr/>
        </p:nvSpPr>
        <p:spPr bwMode="auto">
          <a:xfrm>
            <a:off x="4892188" y="2156789"/>
            <a:ext cx="99134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dirty="0">
                <a:latin typeface="Arial" charset="0"/>
                <a:ea typeface="ＭＳ Ｐゴシック" charset="0"/>
              </a:rPr>
              <a:t>Overfitting</a:t>
            </a:r>
            <a:endParaRPr lang="en-US" sz="1400" dirty="0">
              <a:latin typeface="Arial" charset="0"/>
              <a:ea typeface="ＭＳ Ｐゴシック" charset="0"/>
              <a:sym typeface="Symbol" charset="0"/>
            </a:endParaRPr>
          </a:p>
        </p:txBody>
      </p:sp>
    </p:spTree>
    <p:extLst>
      <p:ext uri="{BB962C8B-B14F-4D97-AF65-F5344CB8AC3E}">
        <p14:creationId xmlns:p14="http://schemas.microsoft.com/office/powerpoint/2010/main" val="3531765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9" y="196962"/>
            <a:ext cx="2074276" cy="857250"/>
          </a:xfrm>
        </p:spPr>
        <p:txBody>
          <a:bodyPr>
            <a:normAutofit/>
          </a:bodyPr>
          <a:lstStyle/>
          <a:p>
            <a:r>
              <a:rPr lang="en-US" sz="4000" b="1" dirty="0" smtClean="0">
                <a:latin typeface="+mn-lt"/>
                <a:cs typeface="Calibri" panose="020F0502020204030204" pitchFamily="34" charset="0"/>
              </a:rPr>
              <a:t>Notes:</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611560" y="1034930"/>
            <a:ext cx="7560840" cy="2112884"/>
          </a:xfrm>
        </p:spPr>
        <p:txBody>
          <a:bodyPr>
            <a:noAutofit/>
          </a:bodyPr>
          <a:lstStyle/>
          <a:p>
            <a:r>
              <a:rPr lang="en-US" sz="1600" dirty="0"/>
              <a:t>Classification and Regression Trees or CART for short is a term introduced by Leo </a:t>
            </a:r>
            <a:r>
              <a:rPr lang="en-US" sz="1600" dirty="0" err="1"/>
              <a:t>Breiman</a:t>
            </a:r>
            <a:r>
              <a:rPr lang="en-US" sz="1600" dirty="0"/>
              <a:t> to refer to Decision Tree algorithms that can be used for classification or regression predictive modeling </a:t>
            </a:r>
            <a:r>
              <a:rPr lang="en-US" sz="1600" dirty="0" smtClean="0"/>
              <a:t>problems</a:t>
            </a:r>
          </a:p>
          <a:p>
            <a:r>
              <a:rPr lang="en-US" sz="1600" dirty="0" smtClean="0"/>
              <a:t>CART is a modern term for Decision Tree</a:t>
            </a:r>
          </a:p>
          <a:p>
            <a:r>
              <a:rPr lang="en-US" sz="1600" dirty="0" smtClean="0"/>
              <a:t>R programming uses CART name</a:t>
            </a:r>
          </a:p>
          <a:p>
            <a:r>
              <a:rPr lang="en-US" sz="1600" dirty="0" smtClean="0"/>
              <a:t>In Regression Tree, the target variable is continuous (not popular) </a:t>
            </a:r>
          </a:p>
          <a:p>
            <a:endParaRPr lang="en-US" sz="1600" dirty="0"/>
          </a:p>
        </p:txBody>
      </p:sp>
    </p:spTree>
    <p:extLst>
      <p:ext uri="{BB962C8B-B14F-4D97-AF65-F5344CB8AC3E}">
        <p14:creationId xmlns:p14="http://schemas.microsoft.com/office/powerpoint/2010/main" val="128210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19672" y="2067694"/>
            <a:ext cx="5616624" cy="954107"/>
          </a:xfrm>
          <a:prstGeom prst="rect">
            <a:avLst/>
          </a:prstGeom>
        </p:spPr>
        <p:txBody>
          <a:bodyPr wrap="square">
            <a:spAutoFit/>
          </a:bodyPr>
          <a:lstStyle/>
          <a:p>
            <a:r>
              <a:rPr lang="en-US" sz="2800" dirty="0" smtClean="0"/>
              <a:t>Let’s get into action with python, see you in next lecture!</a:t>
            </a:r>
            <a:endParaRPr lang="en-IN" sz="2800" dirty="0"/>
          </a:p>
        </p:txBody>
      </p:sp>
    </p:spTree>
    <p:extLst>
      <p:ext uri="{BB962C8B-B14F-4D97-AF65-F5344CB8AC3E}">
        <p14:creationId xmlns:p14="http://schemas.microsoft.com/office/powerpoint/2010/main" val="712935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7470</TotalTime>
  <Words>337</Words>
  <Application>Microsoft Office PowerPoint</Application>
  <PresentationFormat>On-screen Show (16:9)</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ＭＳ Ｐゴシック</vt:lpstr>
      <vt:lpstr>Arial</vt:lpstr>
      <vt:lpstr>Calibri</vt:lpstr>
      <vt:lpstr>Symbol</vt:lpstr>
      <vt:lpstr>Office Theme</vt:lpstr>
      <vt:lpstr>PowerPoint Presentation</vt:lpstr>
      <vt:lpstr>Reading Assignment</vt:lpstr>
      <vt:lpstr>Ensemble Learning</vt:lpstr>
      <vt:lpstr>Ensemble Learning step by step process</vt:lpstr>
      <vt:lpstr>Ensemble Learning</vt:lpstr>
      <vt:lpstr>Random Forest</vt:lpstr>
      <vt:lpstr>Notes:</vt:lpstr>
      <vt:lpstr>Notes: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Brain Valley</dc:creator>
  <cp:lastModifiedBy>Sharan Sasi</cp:lastModifiedBy>
  <cp:revision>74</cp:revision>
  <dcterms:created xsi:type="dcterms:W3CDTF">2019-06-22T06:28:12Z</dcterms:created>
  <dcterms:modified xsi:type="dcterms:W3CDTF">2019-09-25T21:04:18Z</dcterms:modified>
</cp:coreProperties>
</file>