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301" r:id="rId2"/>
    <p:sldId id="303" r:id="rId3"/>
    <p:sldId id="304" r:id="rId4"/>
    <p:sldId id="305" r:id="rId5"/>
    <p:sldId id="306" r:id="rId6"/>
    <p:sldId id="356" r:id="rId7"/>
    <p:sldId id="357" r:id="rId8"/>
    <p:sldId id="358" r:id="rId9"/>
    <p:sldId id="359" r:id="rId10"/>
    <p:sldId id="307" r:id="rId11"/>
    <p:sldId id="308" r:id="rId12"/>
    <p:sldId id="309" r:id="rId13"/>
    <p:sldId id="310" r:id="rId14"/>
    <p:sldId id="311" r:id="rId15"/>
    <p:sldId id="313" r:id="rId16"/>
    <p:sldId id="315" r:id="rId17"/>
    <p:sldId id="317" r:id="rId18"/>
    <p:sldId id="318" r:id="rId19"/>
    <p:sldId id="319" r:id="rId20"/>
    <p:sldId id="320" r:id="rId21"/>
    <p:sldId id="321" r:id="rId22"/>
    <p:sldId id="322" r:id="rId23"/>
    <p:sldId id="323" r:id="rId24"/>
    <p:sldId id="324" r:id="rId25"/>
    <p:sldId id="325" r:id="rId26"/>
    <p:sldId id="326" r:id="rId27"/>
    <p:sldId id="327" r:id="rId28"/>
    <p:sldId id="367" r:id="rId29"/>
    <p:sldId id="328" r:id="rId30"/>
    <p:sldId id="329" r:id="rId31"/>
    <p:sldId id="330" r:id="rId32"/>
    <p:sldId id="331" r:id="rId33"/>
    <p:sldId id="332" r:id="rId34"/>
    <p:sldId id="333" r:id="rId35"/>
    <p:sldId id="368" r:id="rId36"/>
    <p:sldId id="334" r:id="rId37"/>
    <p:sldId id="335" r:id="rId38"/>
    <p:sldId id="336" r:id="rId39"/>
    <p:sldId id="338" r:id="rId40"/>
    <p:sldId id="339" r:id="rId41"/>
    <p:sldId id="340" r:id="rId42"/>
    <p:sldId id="361" r:id="rId43"/>
    <p:sldId id="362" r:id="rId44"/>
    <p:sldId id="363" r:id="rId45"/>
    <p:sldId id="364" r:id="rId46"/>
    <p:sldId id="355" r:id="rId47"/>
    <p:sldId id="371" r:id="rId48"/>
    <p:sldId id="372" r:id="rId49"/>
    <p:sldId id="373" r:id="rId50"/>
    <p:sldId id="374" r:id="rId51"/>
    <p:sldId id="360" r:id="rId52"/>
    <p:sldId id="375" r:id="rId53"/>
    <p:sldId id="376" r:id="rId54"/>
    <p:sldId id="377" r:id="rId55"/>
    <p:sldId id="378" r:id="rId56"/>
    <p:sldId id="379" r:id="rId57"/>
    <p:sldId id="380" r:id="rId58"/>
    <p:sldId id="381" r:id="rId59"/>
    <p:sldId id="382" r:id="rId60"/>
    <p:sldId id="383" r:id="rId61"/>
    <p:sldId id="384" r:id="rId62"/>
    <p:sldId id="385" r:id="rId63"/>
    <p:sldId id="386" r:id="rId64"/>
    <p:sldId id="387" r:id="rId65"/>
    <p:sldId id="388" r:id="rId66"/>
    <p:sldId id="389" r:id="rId67"/>
    <p:sldId id="390" r:id="rId68"/>
    <p:sldId id="391" r:id="rId69"/>
    <p:sldId id="392" r:id="rId70"/>
    <p:sldId id="393" r:id="rId71"/>
    <p:sldId id="394" r:id="rId72"/>
    <p:sldId id="395" r:id="rId73"/>
    <p:sldId id="396" r:id="rId74"/>
    <p:sldId id="397" r:id="rId75"/>
    <p:sldId id="424" r:id="rId76"/>
    <p:sldId id="425" r:id="rId77"/>
    <p:sldId id="426" r:id="rId78"/>
    <p:sldId id="427" r:id="rId79"/>
    <p:sldId id="428" r:id="rId80"/>
    <p:sldId id="429" r:id="rId81"/>
    <p:sldId id="430" r:id="rId82"/>
    <p:sldId id="431" r:id="rId83"/>
    <p:sldId id="432" r:id="rId84"/>
    <p:sldId id="433" r:id="rId85"/>
    <p:sldId id="434" r:id="rId86"/>
    <p:sldId id="435" r:id="rId87"/>
    <p:sldId id="436" r:id="rId88"/>
    <p:sldId id="437" r:id="rId89"/>
    <p:sldId id="438" r:id="rId90"/>
    <p:sldId id="398" r:id="rId91"/>
    <p:sldId id="399" r:id="rId92"/>
    <p:sldId id="400" r:id="rId93"/>
    <p:sldId id="401" r:id="rId94"/>
    <p:sldId id="402" r:id="rId95"/>
    <p:sldId id="403" r:id="rId96"/>
    <p:sldId id="404" r:id="rId97"/>
    <p:sldId id="411" r:id="rId98"/>
    <p:sldId id="412"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07D01B-663A-446D-A8A7-16F58529358F}" type="datetimeFigureOut">
              <a:rPr lang="en-US" smtClean="0"/>
              <a:t>3/21/2020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958F8-E611-49CA-9950-07CF02634284}" type="slidenum">
              <a:rPr lang="en-US" smtClean="0"/>
              <a:t>‹#›</a:t>
            </a:fld>
            <a:endParaRPr lang="en-US"/>
          </a:p>
        </p:txBody>
      </p:sp>
    </p:spTree>
    <p:extLst>
      <p:ext uri="{BB962C8B-B14F-4D97-AF65-F5344CB8AC3E}">
        <p14:creationId xmlns:p14="http://schemas.microsoft.com/office/powerpoint/2010/main" val="388725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6435-BADD-44E6-8BBC-3663D4DAC5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C1CE60-9A52-4DE1-ABC2-23F36957B3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6CB437-7000-470F-B04B-E59FD557D47D}"/>
              </a:ext>
            </a:extLst>
          </p:cNvPr>
          <p:cNvSpPr>
            <a:spLocks noGrp="1"/>
          </p:cNvSpPr>
          <p:nvPr>
            <p:ph type="dt" sz="half" idx="10"/>
          </p:nvPr>
        </p:nvSpPr>
        <p:spPr/>
        <p:txBody>
          <a:bodyPr/>
          <a:lstStyle/>
          <a:p>
            <a:fld id="{8C5E7B7D-3DB4-4416-9BD3-FDA2A8041249}" type="datetimeFigureOut">
              <a:rPr lang="en-US" smtClean="0"/>
              <a:t>3/21/2020</a:t>
            </a:fld>
            <a:endParaRPr lang="en-US"/>
          </a:p>
        </p:txBody>
      </p:sp>
      <p:sp>
        <p:nvSpPr>
          <p:cNvPr id="5" name="Footer Placeholder 4">
            <a:extLst>
              <a:ext uri="{FF2B5EF4-FFF2-40B4-BE49-F238E27FC236}">
                <a16:creationId xmlns:a16="http://schemas.microsoft.com/office/drawing/2014/main" id="{3A5E0867-A3FD-42E0-8A60-34B3DAD9D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A82DA-6E8D-479E-BE4E-CE7A2BC48157}"/>
              </a:ext>
            </a:extLst>
          </p:cNvPr>
          <p:cNvSpPr>
            <a:spLocks noGrp="1"/>
          </p:cNvSpPr>
          <p:nvPr>
            <p:ph type="sldNum" sz="quarter" idx="12"/>
          </p:nvPr>
        </p:nvSpPr>
        <p:spPr/>
        <p:txBody>
          <a:bodyPr/>
          <a:lstStyle/>
          <a:p>
            <a:fld id="{F22815B8-EFE4-447B-8C92-18750D52E842}" type="slidenum">
              <a:rPr lang="en-US" smtClean="0"/>
              <a:t>‹#›</a:t>
            </a:fld>
            <a:endParaRPr lang="en-US"/>
          </a:p>
        </p:txBody>
      </p:sp>
    </p:spTree>
    <p:extLst>
      <p:ext uri="{BB962C8B-B14F-4D97-AF65-F5344CB8AC3E}">
        <p14:creationId xmlns:p14="http://schemas.microsoft.com/office/powerpoint/2010/main" val="195166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D60D-14C8-4E74-929C-FF05C91B2D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41F63C-299A-4B55-8570-65BBCB3CE2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D41E6-C837-4572-807D-6AF235B11509}"/>
              </a:ext>
            </a:extLst>
          </p:cNvPr>
          <p:cNvSpPr>
            <a:spLocks noGrp="1"/>
          </p:cNvSpPr>
          <p:nvPr>
            <p:ph type="dt" sz="half" idx="10"/>
          </p:nvPr>
        </p:nvSpPr>
        <p:spPr/>
        <p:txBody>
          <a:bodyPr/>
          <a:lstStyle/>
          <a:p>
            <a:fld id="{8C5E7B7D-3DB4-4416-9BD3-FDA2A8041249}" type="datetimeFigureOut">
              <a:rPr lang="en-US" smtClean="0"/>
              <a:t>3/21/2020</a:t>
            </a:fld>
            <a:endParaRPr lang="en-US"/>
          </a:p>
        </p:txBody>
      </p:sp>
      <p:sp>
        <p:nvSpPr>
          <p:cNvPr id="5" name="Footer Placeholder 4">
            <a:extLst>
              <a:ext uri="{FF2B5EF4-FFF2-40B4-BE49-F238E27FC236}">
                <a16:creationId xmlns:a16="http://schemas.microsoft.com/office/drawing/2014/main" id="{E4620129-1051-4741-8587-6C3FA7DD7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85FF6-DCDF-4C2E-AFB2-A1B0438053DC}"/>
              </a:ext>
            </a:extLst>
          </p:cNvPr>
          <p:cNvSpPr>
            <a:spLocks noGrp="1"/>
          </p:cNvSpPr>
          <p:nvPr>
            <p:ph type="sldNum" sz="quarter" idx="12"/>
          </p:nvPr>
        </p:nvSpPr>
        <p:spPr/>
        <p:txBody>
          <a:bodyPr/>
          <a:lstStyle/>
          <a:p>
            <a:fld id="{F22815B8-EFE4-447B-8C92-18750D52E842}" type="slidenum">
              <a:rPr lang="en-US" smtClean="0"/>
              <a:t>‹#›</a:t>
            </a:fld>
            <a:endParaRPr lang="en-US"/>
          </a:p>
        </p:txBody>
      </p:sp>
    </p:spTree>
    <p:extLst>
      <p:ext uri="{BB962C8B-B14F-4D97-AF65-F5344CB8AC3E}">
        <p14:creationId xmlns:p14="http://schemas.microsoft.com/office/powerpoint/2010/main" val="31625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89CA6-CF8D-4995-949F-0E5F956B7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105415-CB49-4F24-9EC6-B7C353E75E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E4180-E5DF-4C85-9C41-262B06115EE1}"/>
              </a:ext>
            </a:extLst>
          </p:cNvPr>
          <p:cNvSpPr>
            <a:spLocks noGrp="1"/>
          </p:cNvSpPr>
          <p:nvPr>
            <p:ph type="dt" sz="half" idx="10"/>
          </p:nvPr>
        </p:nvSpPr>
        <p:spPr/>
        <p:txBody>
          <a:bodyPr/>
          <a:lstStyle/>
          <a:p>
            <a:fld id="{8C5E7B7D-3DB4-4416-9BD3-FDA2A8041249}" type="datetimeFigureOut">
              <a:rPr lang="en-US" smtClean="0"/>
              <a:t>3/21/2020</a:t>
            </a:fld>
            <a:endParaRPr lang="en-US"/>
          </a:p>
        </p:txBody>
      </p:sp>
      <p:sp>
        <p:nvSpPr>
          <p:cNvPr id="5" name="Footer Placeholder 4">
            <a:extLst>
              <a:ext uri="{FF2B5EF4-FFF2-40B4-BE49-F238E27FC236}">
                <a16:creationId xmlns:a16="http://schemas.microsoft.com/office/drawing/2014/main" id="{3D30AFA7-302B-4EE3-830F-E44C497E51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CEA7D-07AF-4DA2-9CCE-B67317084C6C}"/>
              </a:ext>
            </a:extLst>
          </p:cNvPr>
          <p:cNvSpPr>
            <a:spLocks noGrp="1"/>
          </p:cNvSpPr>
          <p:nvPr>
            <p:ph type="sldNum" sz="quarter" idx="12"/>
          </p:nvPr>
        </p:nvSpPr>
        <p:spPr/>
        <p:txBody>
          <a:bodyPr/>
          <a:lstStyle/>
          <a:p>
            <a:fld id="{F22815B8-EFE4-447B-8C92-18750D52E842}" type="slidenum">
              <a:rPr lang="en-US" smtClean="0"/>
              <a:t>‹#›</a:t>
            </a:fld>
            <a:endParaRPr lang="en-US"/>
          </a:p>
        </p:txBody>
      </p:sp>
    </p:spTree>
    <p:extLst>
      <p:ext uri="{BB962C8B-B14F-4D97-AF65-F5344CB8AC3E}">
        <p14:creationId xmlns:p14="http://schemas.microsoft.com/office/powerpoint/2010/main" val="276804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8CAA7-882A-4073-8431-4827A71CF1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1A0A68-D01D-469C-B171-FD4362CB20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A93135-5270-4092-92F0-407DD59E3862}"/>
              </a:ext>
            </a:extLst>
          </p:cNvPr>
          <p:cNvSpPr>
            <a:spLocks noGrp="1"/>
          </p:cNvSpPr>
          <p:nvPr>
            <p:ph type="dt" sz="half" idx="10"/>
          </p:nvPr>
        </p:nvSpPr>
        <p:spPr/>
        <p:txBody>
          <a:bodyPr/>
          <a:lstStyle/>
          <a:p>
            <a:fld id="{8C5E7B7D-3DB4-4416-9BD3-FDA2A8041249}" type="datetimeFigureOut">
              <a:rPr lang="en-US" smtClean="0"/>
              <a:t>3/21/2020</a:t>
            </a:fld>
            <a:endParaRPr lang="en-US"/>
          </a:p>
        </p:txBody>
      </p:sp>
      <p:sp>
        <p:nvSpPr>
          <p:cNvPr id="5" name="Footer Placeholder 4">
            <a:extLst>
              <a:ext uri="{FF2B5EF4-FFF2-40B4-BE49-F238E27FC236}">
                <a16:creationId xmlns:a16="http://schemas.microsoft.com/office/drawing/2014/main" id="{BF99CD44-7A6A-4542-951B-22502FF67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F284C-2224-4E2A-A4CD-1513AACA19A7}"/>
              </a:ext>
            </a:extLst>
          </p:cNvPr>
          <p:cNvSpPr>
            <a:spLocks noGrp="1"/>
          </p:cNvSpPr>
          <p:nvPr>
            <p:ph type="sldNum" sz="quarter" idx="12"/>
          </p:nvPr>
        </p:nvSpPr>
        <p:spPr/>
        <p:txBody>
          <a:bodyPr/>
          <a:lstStyle/>
          <a:p>
            <a:fld id="{F22815B8-EFE4-447B-8C92-18750D52E842}" type="slidenum">
              <a:rPr lang="en-US" smtClean="0"/>
              <a:t>‹#›</a:t>
            </a:fld>
            <a:endParaRPr lang="en-US"/>
          </a:p>
        </p:txBody>
      </p:sp>
    </p:spTree>
    <p:extLst>
      <p:ext uri="{BB962C8B-B14F-4D97-AF65-F5344CB8AC3E}">
        <p14:creationId xmlns:p14="http://schemas.microsoft.com/office/powerpoint/2010/main" val="263571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1399-A401-470B-9692-2F3DDAE9C3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57EF06-4292-4E43-A06A-CB8A5C8201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92E51B-9A96-45DA-B860-A4D6CDAB13B1}"/>
              </a:ext>
            </a:extLst>
          </p:cNvPr>
          <p:cNvSpPr>
            <a:spLocks noGrp="1"/>
          </p:cNvSpPr>
          <p:nvPr>
            <p:ph type="dt" sz="half" idx="10"/>
          </p:nvPr>
        </p:nvSpPr>
        <p:spPr/>
        <p:txBody>
          <a:bodyPr/>
          <a:lstStyle/>
          <a:p>
            <a:fld id="{8C5E7B7D-3DB4-4416-9BD3-FDA2A8041249}" type="datetimeFigureOut">
              <a:rPr lang="en-US" smtClean="0"/>
              <a:t>3/21/2020</a:t>
            </a:fld>
            <a:endParaRPr lang="en-US"/>
          </a:p>
        </p:txBody>
      </p:sp>
      <p:sp>
        <p:nvSpPr>
          <p:cNvPr id="5" name="Footer Placeholder 4">
            <a:extLst>
              <a:ext uri="{FF2B5EF4-FFF2-40B4-BE49-F238E27FC236}">
                <a16:creationId xmlns:a16="http://schemas.microsoft.com/office/drawing/2014/main" id="{666930B4-650F-4526-A780-B968CC4B6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835DC-11A0-4DE0-85D5-69CB98610226}"/>
              </a:ext>
            </a:extLst>
          </p:cNvPr>
          <p:cNvSpPr>
            <a:spLocks noGrp="1"/>
          </p:cNvSpPr>
          <p:nvPr>
            <p:ph type="sldNum" sz="quarter" idx="12"/>
          </p:nvPr>
        </p:nvSpPr>
        <p:spPr/>
        <p:txBody>
          <a:bodyPr/>
          <a:lstStyle/>
          <a:p>
            <a:fld id="{F22815B8-EFE4-447B-8C92-18750D52E842}" type="slidenum">
              <a:rPr lang="en-US" smtClean="0"/>
              <a:t>‹#›</a:t>
            </a:fld>
            <a:endParaRPr lang="en-US"/>
          </a:p>
        </p:txBody>
      </p:sp>
    </p:spTree>
    <p:extLst>
      <p:ext uri="{BB962C8B-B14F-4D97-AF65-F5344CB8AC3E}">
        <p14:creationId xmlns:p14="http://schemas.microsoft.com/office/powerpoint/2010/main" val="396110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61E7-CD64-4D04-8675-E27A21064A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1EA9E9-1F03-487B-9C8D-B917D63D4C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1971EB-6F78-44D8-A5B1-AF78B6050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F366E4-F2AA-4E9C-97A2-7689BFA81810}"/>
              </a:ext>
            </a:extLst>
          </p:cNvPr>
          <p:cNvSpPr>
            <a:spLocks noGrp="1"/>
          </p:cNvSpPr>
          <p:nvPr>
            <p:ph type="dt" sz="half" idx="10"/>
          </p:nvPr>
        </p:nvSpPr>
        <p:spPr/>
        <p:txBody>
          <a:bodyPr/>
          <a:lstStyle/>
          <a:p>
            <a:fld id="{8C5E7B7D-3DB4-4416-9BD3-FDA2A8041249}" type="datetimeFigureOut">
              <a:rPr lang="en-US" smtClean="0"/>
              <a:t>3/21/2020</a:t>
            </a:fld>
            <a:endParaRPr lang="en-US"/>
          </a:p>
        </p:txBody>
      </p:sp>
      <p:sp>
        <p:nvSpPr>
          <p:cNvPr id="6" name="Footer Placeholder 5">
            <a:extLst>
              <a:ext uri="{FF2B5EF4-FFF2-40B4-BE49-F238E27FC236}">
                <a16:creationId xmlns:a16="http://schemas.microsoft.com/office/drawing/2014/main" id="{A01BA41A-FA60-4569-B8C9-B094CCEBF0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87579D-2823-4639-9CA9-78E733F44B72}"/>
              </a:ext>
            </a:extLst>
          </p:cNvPr>
          <p:cNvSpPr>
            <a:spLocks noGrp="1"/>
          </p:cNvSpPr>
          <p:nvPr>
            <p:ph type="sldNum" sz="quarter" idx="12"/>
          </p:nvPr>
        </p:nvSpPr>
        <p:spPr/>
        <p:txBody>
          <a:bodyPr/>
          <a:lstStyle/>
          <a:p>
            <a:fld id="{F22815B8-EFE4-447B-8C92-18750D52E842}" type="slidenum">
              <a:rPr lang="en-US" smtClean="0"/>
              <a:t>‹#›</a:t>
            </a:fld>
            <a:endParaRPr lang="en-US"/>
          </a:p>
        </p:txBody>
      </p:sp>
    </p:spTree>
    <p:extLst>
      <p:ext uri="{BB962C8B-B14F-4D97-AF65-F5344CB8AC3E}">
        <p14:creationId xmlns:p14="http://schemas.microsoft.com/office/powerpoint/2010/main" val="150356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176D-840E-4BC2-94FF-5752F267F4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7F62AA-687C-40C6-BB70-1658EF539E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EA823C-F610-4181-A5B7-C4F8934493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AD7832-973A-49B2-9C65-9ACA10BA99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665A8A-1CAA-481B-A654-3C9FF9F993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9ED301-E89B-479E-9A2C-AAEE2C4F2DC1}"/>
              </a:ext>
            </a:extLst>
          </p:cNvPr>
          <p:cNvSpPr>
            <a:spLocks noGrp="1"/>
          </p:cNvSpPr>
          <p:nvPr>
            <p:ph type="dt" sz="half" idx="10"/>
          </p:nvPr>
        </p:nvSpPr>
        <p:spPr/>
        <p:txBody>
          <a:bodyPr/>
          <a:lstStyle/>
          <a:p>
            <a:fld id="{8C5E7B7D-3DB4-4416-9BD3-FDA2A8041249}" type="datetimeFigureOut">
              <a:rPr lang="en-US" smtClean="0"/>
              <a:t>3/21/2020</a:t>
            </a:fld>
            <a:endParaRPr lang="en-US"/>
          </a:p>
        </p:txBody>
      </p:sp>
      <p:sp>
        <p:nvSpPr>
          <p:cNvPr id="8" name="Footer Placeholder 7">
            <a:extLst>
              <a:ext uri="{FF2B5EF4-FFF2-40B4-BE49-F238E27FC236}">
                <a16:creationId xmlns:a16="http://schemas.microsoft.com/office/drawing/2014/main" id="{BE5B36E8-8C9E-45BF-BF63-23CBC773E7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FB1B1F-4DEC-4353-B9D6-9BA162FA3EBC}"/>
              </a:ext>
            </a:extLst>
          </p:cNvPr>
          <p:cNvSpPr>
            <a:spLocks noGrp="1"/>
          </p:cNvSpPr>
          <p:nvPr>
            <p:ph type="sldNum" sz="quarter" idx="12"/>
          </p:nvPr>
        </p:nvSpPr>
        <p:spPr/>
        <p:txBody>
          <a:bodyPr/>
          <a:lstStyle/>
          <a:p>
            <a:fld id="{F22815B8-EFE4-447B-8C92-18750D52E842}" type="slidenum">
              <a:rPr lang="en-US" smtClean="0"/>
              <a:t>‹#›</a:t>
            </a:fld>
            <a:endParaRPr lang="en-US"/>
          </a:p>
        </p:txBody>
      </p:sp>
    </p:spTree>
    <p:extLst>
      <p:ext uri="{BB962C8B-B14F-4D97-AF65-F5344CB8AC3E}">
        <p14:creationId xmlns:p14="http://schemas.microsoft.com/office/powerpoint/2010/main" val="1551467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8FC8-3FB3-411D-803F-82ACD772B5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76E2A7-67C1-40C3-922F-25AB94541A73}"/>
              </a:ext>
            </a:extLst>
          </p:cNvPr>
          <p:cNvSpPr>
            <a:spLocks noGrp="1"/>
          </p:cNvSpPr>
          <p:nvPr>
            <p:ph type="dt" sz="half" idx="10"/>
          </p:nvPr>
        </p:nvSpPr>
        <p:spPr/>
        <p:txBody>
          <a:bodyPr/>
          <a:lstStyle/>
          <a:p>
            <a:fld id="{8C5E7B7D-3DB4-4416-9BD3-FDA2A8041249}" type="datetimeFigureOut">
              <a:rPr lang="en-US" smtClean="0"/>
              <a:t>3/21/2020</a:t>
            </a:fld>
            <a:endParaRPr lang="en-US"/>
          </a:p>
        </p:txBody>
      </p:sp>
      <p:sp>
        <p:nvSpPr>
          <p:cNvPr id="4" name="Footer Placeholder 3">
            <a:extLst>
              <a:ext uri="{FF2B5EF4-FFF2-40B4-BE49-F238E27FC236}">
                <a16:creationId xmlns:a16="http://schemas.microsoft.com/office/drawing/2014/main" id="{A3093941-5E06-48AD-9E3C-89E34BC4C5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4EA28F-523E-4610-8B0F-6237C6826377}"/>
              </a:ext>
            </a:extLst>
          </p:cNvPr>
          <p:cNvSpPr>
            <a:spLocks noGrp="1"/>
          </p:cNvSpPr>
          <p:nvPr>
            <p:ph type="sldNum" sz="quarter" idx="12"/>
          </p:nvPr>
        </p:nvSpPr>
        <p:spPr/>
        <p:txBody>
          <a:bodyPr/>
          <a:lstStyle/>
          <a:p>
            <a:fld id="{F22815B8-EFE4-447B-8C92-18750D52E842}" type="slidenum">
              <a:rPr lang="en-US" smtClean="0"/>
              <a:t>‹#›</a:t>
            </a:fld>
            <a:endParaRPr lang="en-US"/>
          </a:p>
        </p:txBody>
      </p:sp>
    </p:spTree>
    <p:extLst>
      <p:ext uri="{BB962C8B-B14F-4D97-AF65-F5344CB8AC3E}">
        <p14:creationId xmlns:p14="http://schemas.microsoft.com/office/powerpoint/2010/main" val="1103088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6F5AE7-83A8-43F4-B9D6-D202389F59B0}"/>
              </a:ext>
            </a:extLst>
          </p:cNvPr>
          <p:cNvSpPr>
            <a:spLocks noGrp="1"/>
          </p:cNvSpPr>
          <p:nvPr>
            <p:ph type="dt" sz="half" idx="10"/>
          </p:nvPr>
        </p:nvSpPr>
        <p:spPr/>
        <p:txBody>
          <a:bodyPr/>
          <a:lstStyle/>
          <a:p>
            <a:fld id="{8C5E7B7D-3DB4-4416-9BD3-FDA2A8041249}" type="datetimeFigureOut">
              <a:rPr lang="en-US" smtClean="0"/>
              <a:t>3/21/2020</a:t>
            </a:fld>
            <a:endParaRPr lang="en-US"/>
          </a:p>
        </p:txBody>
      </p:sp>
      <p:sp>
        <p:nvSpPr>
          <p:cNvPr id="3" name="Footer Placeholder 2">
            <a:extLst>
              <a:ext uri="{FF2B5EF4-FFF2-40B4-BE49-F238E27FC236}">
                <a16:creationId xmlns:a16="http://schemas.microsoft.com/office/drawing/2014/main" id="{E74926C2-8C84-4410-9E32-07A1435FDA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C3063D-6B41-4C36-8B07-CF381B1B1475}"/>
              </a:ext>
            </a:extLst>
          </p:cNvPr>
          <p:cNvSpPr>
            <a:spLocks noGrp="1"/>
          </p:cNvSpPr>
          <p:nvPr>
            <p:ph type="sldNum" sz="quarter" idx="12"/>
          </p:nvPr>
        </p:nvSpPr>
        <p:spPr/>
        <p:txBody>
          <a:bodyPr/>
          <a:lstStyle/>
          <a:p>
            <a:fld id="{F22815B8-EFE4-447B-8C92-18750D52E842}" type="slidenum">
              <a:rPr lang="en-US" smtClean="0"/>
              <a:t>‹#›</a:t>
            </a:fld>
            <a:endParaRPr lang="en-US"/>
          </a:p>
        </p:txBody>
      </p:sp>
    </p:spTree>
    <p:extLst>
      <p:ext uri="{BB962C8B-B14F-4D97-AF65-F5344CB8AC3E}">
        <p14:creationId xmlns:p14="http://schemas.microsoft.com/office/powerpoint/2010/main" val="2710563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0B81-8FDE-4F3C-9817-E145CF800B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EB08A3-2A56-4B77-B978-5D9049A73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86D26F-B7F6-474F-93C4-626D29B43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EE525-BE98-40DF-AF55-8C86C29CB9D7}"/>
              </a:ext>
            </a:extLst>
          </p:cNvPr>
          <p:cNvSpPr>
            <a:spLocks noGrp="1"/>
          </p:cNvSpPr>
          <p:nvPr>
            <p:ph type="dt" sz="half" idx="10"/>
          </p:nvPr>
        </p:nvSpPr>
        <p:spPr/>
        <p:txBody>
          <a:bodyPr/>
          <a:lstStyle/>
          <a:p>
            <a:fld id="{8C5E7B7D-3DB4-4416-9BD3-FDA2A8041249}" type="datetimeFigureOut">
              <a:rPr lang="en-US" smtClean="0"/>
              <a:t>3/21/2020</a:t>
            </a:fld>
            <a:endParaRPr lang="en-US"/>
          </a:p>
        </p:txBody>
      </p:sp>
      <p:sp>
        <p:nvSpPr>
          <p:cNvPr id="6" name="Footer Placeholder 5">
            <a:extLst>
              <a:ext uri="{FF2B5EF4-FFF2-40B4-BE49-F238E27FC236}">
                <a16:creationId xmlns:a16="http://schemas.microsoft.com/office/drawing/2014/main" id="{3CE0547A-AA9D-4B99-A4AF-ED6D237BC9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905D20-D214-4730-80BC-7B5B1BC822E6}"/>
              </a:ext>
            </a:extLst>
          </p:cNvPr>
          <p:cNvSpPr>
            <a:spLocks noGrp="1"/>
          </p:cNvSpPr>
          <p:nvPr>
            <p:ph type="sldNum" sz="quarter" idx="12"/>
          </p:nvPr>
        </p:nvSpPr>
        <p:spPr/>
        <p:txBody>
          <a:bodyPr/>
          <a:lstStyle/>
          <a:p>
            <a:fld id="{F22815B8-EFE4-447B-8C92-18750D52E842}" type="slidenum">
              <a:rPr lang="en-US" smtClean="0"/>
              <a:t>‹#›</a:t>
            </a:fld>
            <a:endParaRPr lang="en-US"/>
          </a:p>
        </p:txBody>
      </p:sp>
    </p:spTree>
    <p:extLst>
      <p:ext uri="{BB962C8B-B14F-4D97-AF65-F5344CB8AC3E}">
        <p14:creationId xmlns:p14="http://schemas.microsoft.com/office/powerpoint/2010/main" val="1425254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C6996-CA4A-409E-BE28-78EB031FF8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4E8201-D81A-49C2-848F-3FC31FCFA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34D7DC-22EE-4BBB-8E69-478664F74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0E249B-C1F6-40D1-8A5C-D9179FD2A6FA}"/>
              </a:ext>
            </a:extLst>
          </p:cNvPr>
          <p:cNvSpPr>
            <a:spLocks noGrp="1"/>
          </p:cNvSpPr>
          <p:nvPr>
            <p:ph type="dt" sz="half" idx="10"/>
          </p:nvPr>
        </p:nvSpPr>
        <p:spPr/>
        <p:txBody>
          <a:bodyPr/>
          <a:lstStyle/>
          <a:p>
            <a:fld id="{8C5E7B7D-3DB4-4416-9BD3-FDA2A8041249}" type="datetimeFigureOut">
              <a:rPr lang="en-US" smtClean="0"/>
              <a:t>3/21/2020</a:t>
            </a:fld>
            <a:endParaRPr lang="en-US"/>
          </a:p>
        </p:txBody>
      </p:sp>
      <p:sp>
        <p:nvSpPr>
          <p:cNvPr id="6" name="Footer Placeholder 5">
            <a:extLst>
              <a:ext uri="{FF2B5EF4-FFF2-40B4-BE49-F238E27FC236}">
                <a16:creationId xmlns:a16="http://schemas.microsoft.com/office/drawing/2014/main" id="{5EDBB0CA-F070-48BC-9A7A-FDC135CA5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49F46-A6F1-4A29-B773-46254570D15A}"/>
              </a:ext>
            </a:extLst>
          </p:cNvPr>
          <p:cNvSpPr>
            <a:spLocks noGrp="1"/>
          </p:cNvSpPr>
          <p:nvPr>
            <p:ph type="sldNum" sz="quarter" idx="12"/>
          </p:nvPr>
        </p:nvSpPr>
        <p:spPr/>
        <p:txBody>
          <a:bodyPr/>
          <a:lstStyle/>
          <a:p>
            <a:fld id="{F22815B8-EFE4-447B-8C92-18750D52E842}" type="slidenum">
              <a:rPr lang="en-US" smtClean="0"/>
              <a:t>‹#›</a:t>
            </a:fld>
            <a:endParaRPr lang="en-US"/>
          </a:p>
        </p:txBody>
      </p:sp>
    </p:spTree>
    <p:extLst>
      <p:ext uri="{BB962C8B-B14F-4D97-AF65-F5344CB8AC3E}">
        <p14:creationId xmlns:p14="http://schemas.microsoft.com/office/powerpoint/2010/main" val="171016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977824-E4A9-43AF-BBB9-152371FD4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BB782C-6BF3-49F2-B3D2-AE180D3AAF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EA097-0D67-48C8-8C94-0C9EFE7616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E7B7D-3DB4-4416-9BD3-FDA2A8041249}" type="datetimeFigureOut">
              <a:rPr lang="en-US" smtClean="0"/>
              <a:t>3/21/2020</a:t>
            </a:fld>
            <a:endParaRPr lang="en-US"/>
          </a:p>
        </p:txBody>
      </p:sp>
      <p:sp>
        <p:nvSpPr>
          <p:cNvPr id="5" name="Footer Placeholder 4">
            <a:extLst>
              <a:ext uri="{FF2B5EF4-FFF2-40B4-BE49-F238E27FC236}">
                <a16:creationId xmlns:a16="http://schemas.microsoft.com/office/drawing/2014/main" id="{ABB537C4-D23A-4EFF-A0EC-99966492B0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0051F2-3B3E-4903-9886-A14A070FD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815B8-EFE4-447B-8C92-18750D52E842}" type="slidenum">
              <a:rPr lang="en-US" smtClean="0"/>
              <a:t>‹#›</a:t>
            </a:fld>
            <a:endParaRPr lang="en-US"/>
          </a:p>
        </p:txBody>
      </p:sp>
    </p:spTree>
    <p:extLst>
      <p:ext uri="{BB962C8B-B14F-4D97-AF65-F5344CB8AC3E}">
        <p14:creationId xmlns:p14="http://schemas.microsoft.com/office/powerpoint/2010/main" val="1109843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hyperlink" Target="http://www.1keydata.com/sql/sql-isnull.html" TargetMode="External"/><Relationship Id="rId2" Type="http://schemas.openxmlformats.org/officeDocument/2006/relationships/hyperlink" Target="http://www.1keydata.com/sql/sql-ifnull.html"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752600" y="0"/>
            <a:ext cx="1770036" cy="523220"/>
          </a:xfrm>
          <a:prstGeom prst="rect">
            <a:avLst/>
          </a:prstGeom>
          <a:noFill/>
          <a:ln w="9525">
            <a:noFill/>
            <a:miter lim="800000"/>
            <a:headEnd/>
            <a:tailEnd/>
          </a:ln>
          <a:effectLst/>
        </p:spPr>
        <p:txBody>
          <a:bodyPr wrap="none">
            <a:spAutoFit/>
          </a:bodyPr>
          <a:lstStyle/>
          <a:p>
            <a:pPr>
              <a:buFont typeface="Wingdings" pitchFamily="2" charset="2"/>
              <a:buNone/>
            </a:pPr>
            <a:r>
              <a:rPr lang="en-US" sz="2800" kern="0" dirty="0">
                <a:solidFill>
                  <a:srgbClr val="FFFFFF"/>
                </a:solidFill>
                <a:latin typeface="Bookman Old Style" pitchFamily="18" charset="0"/>
                <a:ea typeface="+mj-ea"/>
                <a:cs typeface="+mj-cs"/>
              </a:rPr>
              <a:t>AGENDA</a:t>
            </a:r>
          </a:p>
        </p:txBody>
      </p:sp>
      <p:sp>
        <p:nvSpPr>
          <p:cNvPr id="10" name="Rectangle 9"/>
          <p:cNvSpPr/>
          <p:nvPr/>
        </p:nvSpPr>
        <p:spPr>
          <a:xfrm>
            <a:off x="1752600" y="678388"/>
            <a:ext cx="4572000" cy="5493812"/>
          </a:xfrm>
          <a:prstGeom prst="rect">
            <a:avLst/>
          </a:prstGeom>
        </p:spPr>
        <p:txBody>
          <a:bodyPr wrap="square">
            <a:spAutoFit/>
          </a:bodyPr>
          <a:lstStyle/>
          <a:p>
            <a:pPr eaLnBrk="0" hangingPunct="0">
              <a:lnSpc>
                <a:spcPct val="150000"/>
              </a:lnSpc>
              <a:buFont typeface="Wingdings" pitchFamily="2" charset="2"/>
              <a:buChar char="Ø"/>
              <a:tabLst>
                <a:tab pos="179388" algn="l"/>
                <a:tab pos="282575" algn="l"/>
                <a:tab pos="401638" algn="l"/>
                <a:tab pos="625475" algn="l"/>
                <a:tab pos="863600" algn="l"/>
                <a:tab pos="1027113" algn="l"/>
              </a:tabLst>
            </a:pPr>
            <a:r>
              <a:rPr lang="en-US" dirty="0">
                <a:cs typeface="Times New Roman" pitchFamily="18" charset="0"/>
              </a:rPr>
              <a:t>  	Constraints</a:t>
            </a:r>
          </a:p>
          <a:p>
            <a:pPr eaLnBrk="0" hangingPunct="0">
              <a:lnSpc>
                <a:spcPct val="150000"/>
              </a:lnSpc>
              <a:buFont typeface="Wingdings" pitchFamily="2" charset="2"/>
              <a:buChar char="Ø"/>
              <a:tabLst>
                <a:tab pos="179388" algn="l"/>
                <a:tab pos="282575" algn="l"/>
                <a:tab pos="401638" algn="l"/>
                <a:tab pos="625475" algn="l"/>
                <a:tab pos="863600" algn="l"/>
                <a:tab pos="1027113" algn="l"/>
              </a:tabLst>
            </a:pPr>
            <a:r>
              <a:rPr lang="en-US" dirty="0">
                <a:cs typeface="Times New Roman" pitchFamily="18" charset="0"/>
              </a:rPr>
              <a:t> 	 	What is Database?</a:t>
            </a:r>
          </a:p>
          <a:p>
            <a:pPr eaLnBrk="0" hangingPunct="0">
              <a:lnSpc>
                <a:spcPct val="150000"/>
              </a:lnSpc>
              <a:buFont typeface="Wingdings" pitchFamily="2" charset="2"/>
              <a:buChar char="Ø"/>
              <a:tabLst>
                <a:tab pos="179388" algn="l"/>
                <a:tab pos="282575" algn="l"/>
                <a:tab pos="401638" algn="l"/>
                <a:tab pos="625475" algn="l"/>
                <a:tab pos="863600" algn="l"/>
                <a:tab pos="1027113" algn="l"/>
              </a:tabLst>
            </a:pPr>
            <a:r>
              <a:rPr lang="en-US" dirty="0">
                <a:cs typeface="Times New Roman" pitchFamily="18" charset="0"/>
              </a:rPr>
              <a:t>  	Basic Database Concepts</a:t>
            </a:r>
          </a:p>
          <a:p>
            <a:pPr eaLnBrk="0" hangingPunct="0">
              <a:lnSpc>
                <a:spcPct val="150000"/>
              </a:lnSpc>
              <a:buFont typeface="Wingdings" pitchFamily="2" charset="2"/>
              <a:buChar char="Ø"/>
              <a:tabLst>
                <a:tab pos="179388" algn="l"/>
                <a:tab pos="282575" algn="l"/>
                <a:tab pos="401638" algn="l"/>
                <a:tab pos="625475" algn="l"/>
                <a:tab pos="863600" algn="l"/>
                <a:tab pos="1027113" algn="l"/>
              </a:tabLst>
            </a:pPr>
            <a:r>
              <a:rPr lang="en-US" dirty="0">
                <a:cs typeface="Times New Roman" pitchFamily="18" charset="0"/>
              </a:rPr>
              <a:t>  	Introduction to DBMS</a:t>
            </a:r>
          </a:p>
          <a:p>
            <a:pPr eaLnBrk="0" hangingPunct="0">
              <a:lnSpc>
                <a:spcPct val="150000"/>
              </a:lnSpc>
              <a:buFont typeface="Wingdings" pitchFamily="2" charset="2"/>
              <a:buChar char="Ø"/>
              <a:tabLst>
                <a:tab pos="179388" algn="l"/>
                <a:tab pos="282575" algn="l"/>
                <a:tab pos="401638" algn="l"/>
                <a:tab pos="625475" algn="l"/>
                <a:tab pos="863600" algn="l"/>
                <a:tab pos="1027113" algn="l"/>
              </a:tabLst>
            </a:pPr>
            <a:r>
              <a:rPr lang="en-US" dirty="0">
                <a:cs typeface="Times New Roman" pitchFamily="18" charset="0"/>
              </a:rPr>
              <a:t>	 	Data Model</a:t>
            </a:r>
          </a:p>
          <a:p>
            <a:pPr eaLnBrk="0" hangingPunct="0">
              <a:lnSpc>
                <a:spcPct val="150000"/>
              </a:lnSpc>
              <a:buFont typeface="Wingdings" pitchFamily="2" charset="2"/>
              <a:buChar char="Ø"/>
              <a:tabLst>
                <a:tab pos="179388" algn="l"/>
                <a:tab pos="282575" algn="l"/>
                <a:tab pos="401638" algn="l"/>
                <a:tab pos="625475" algn="l"/>
                <a:tab pos="863600" algn="l"/>
                <a:tab pos="1027113" algn="l"/>
              </a:tabLst>
            </a:pPr>
            <a:r>
              <a:rPr lang="en-US" dirty="0">
                <a:cs typeface="Times New Roman" pitchFamily="18" charset="0"/>
              </a:rPr>
              <a:t>   	Introduction to RDBMS</a:t>
            </a:r>
          </a:p>
          <a:p>
            <a:pPr eaLnBrk="0" hangingPunct="0">
              <a:lnSpc>
                <a:spcPct val="150000"/>
              </a:lnSpc>
              <a:buFont typeface="Wingdings" pitchFamily="2" charset="2"/>
              <a:buChar char="Ø"/>
              <a:tabLst>
                <a:tab pos="179388" algn="l"/>
                <a:tab pos="282575" algn="l"/>
                <a:tab pos="401638" algn="l"/>
                <a:tab pos="625475" algn="l"/>
                <a:tab pos="863600" algn="l"/>
                <a:tab pos="1027113" algn="l"/>
              </a:tabLst>
            </a:pPr>
            <a:r>
              <a:rPr lang="en-US" dirty="0">
                <a:cs typeface="Times New Roman" pitchFamily="18" charset="0"/>
              </a:rPr>
              <a:t>  	DBMS Vs RDBMS </a:t>
            </a:r>
          </a:p>
          <a:p>
            <a:pPr eaLnBrk="0" hangingPunct="0">
              <a:lnSpc>
                <a:spcPct val="150000"/>
              </a:lnSpc>
              <a:buFont typeface="Wingdings" pitchFamily="2" charset="2"/>
              <a:buChar char="Ø"/>
              <a:tabLst>
                <a:tab pos="179388" algn="l"/>
                <a:tab pos="282575" algn="l"/>
                <a:tab pos="401638" algn="l"/>
                <a:tab pos="625475" algn="l"/>
                <a:tab pos="863600" algn="l"/>
                <a:tab pos="1027113" algn="l"/>
              </a:tabLst>
            </a:pPr>
            <a:r>
              <a:rPr lang="en-US" dirty="0">
                <a:cs typeface="Times New Roman" pitchFamily="18" charset="0"/>
              </a:rPr>
              <a:t>   	Data Definition Language</a:t>
            </a:r>
          </a:p>
          <a:p>
            <a:pPr eaLnBrk="0" hangingPunct="0">
              <a:lnSpc>
                <a:spcPct val="150000"/>
              </a:lnSpc>
              <a:buFont typeface="Wingdings" pitchFamily="2" charset="2"/>
              <a:buChar char="Ø"/>
              <a:tabLst>
                <a:tab pos="179388" algn="l"/>
                <a:tab pos="282575" algn="l"/>
                <a:tab pos="401638" algn="l"/>
                <a:tab pos="625475" algn="l"/>
                <a:tab pos="863600" algn="l"/>
                <a:tab pos="1027113" algn="l"/>
              </a:tabLst>
            </a:pPr>
            <a:r>
              <a:rPr lang="en-US" dirty="0">
                <a:cs typeface="Times New Roman" pitchFamily="18" charset="0"/>
              </a:rPr>
              <a:t> 		Data Manipulation Language</a:t>
            </a:r>
          </a:p>
          <a:p>
            <a:pPr eaLnBrk="0" hangingPunct="0">
              <a:lnSpc>
                <a:spcPct val="150000"/>
              </a:lnSpc>
              <a:buFont typeface="Wingdings" pitchFamily="2" charset="2"/>
              <a:buChar char="Ø"/>
              <a:tabLst>
                <a:tab pos="179388" algn="l"/>
                <a:tab pos="282575" algn="l"/>
                <a:tab pos="401638" algn="l"/>
                <a:tab pos="625475" algn="l"/>
                <a:tab pos="863600" algn="l"/>
                <a:tab pos="1027113" algn="l"/>
              </a:tabLst>
            </a:pPr>
            <a:r>
              <a:rPr lang="en-US" dirty="0">
                <a:cs typeface="Times New Roman" pitchFamily="18" charset="0"/>
              </a:rPr>
              <a:t> 		Data Control Language</a:t>
            </a:r>
          </a:p>
          <a:p>
            <a:pPr eaLnBrk="0" hangingPunct="0">
              <a:lnSpc>
                <a:spcPct val="150000"/>
              </a:lnSpc>
              <a:buFont typeface="Wingdings" pitchFamily="2" charset="2"/>
              <a:buChar char="Ø"/>
              <a:tabLst>
                <a:tab pos="179388" algn="l"/>
                <a:tab pos="282575" algn="l"/>
                <a:tab pos="401638" algn="l"/>
                <a:tab pos="625475" algn="l"/>
                <a:tab pos="863600" algn="l"/>
                <a:tab pos="1027113" algn="l"/>
              </a:tabLst>
            </a:pPr>
            <a:r>
              <a:rPr lang="en-US" dirty="0">
                <a:cs typeface="Times New Roman" pitchFamily="18" charset="0"/>
              </a:rPr>
              <a:t>  	Union</a:t>
            </a:r>
          </a:p>
          <a:p>
            <a:pPr eaLnBrk="0" hangingPunct="0">
              <a:lnSpc>
                <a:spcPct val="150000"/>
              </a:lnSpc>
              <a:buFont typeface="Wingdings" pitchFamily="2" charset="2"/>
              <a:buChar char="Ø"/>
              <a:tabLst>
                <a:tab pos="179388" algn="l"/>
                <a:tab pos="282575" algn="l"/>
                <a:tab pos="401638" algn="l"/>
                <a:tab pos="625475" algn="l"/>
                <a:tab pos="863600" algn="l"/>
                <a:tab pos="1027113" algn="l"/>
              </a:tabLst>
            </a:pPr>
            <a:r>
              <a:rPr lang="en-US" dirty="0">
                <a:cs typeface="Times New Roman" pitchFamily="18" charset="0"/>
              </a:rPr>
              <a:t>  	Intersection</a:t>
            </a:r>
          </a:p>
          <a:p>
            <a:pPr eaLnBrk="0" hangingPunct="0">
              <a:lnSpc>
                <a:spcPct val="150000"/>
              </a:lnSpc>
              <a:buFont typeface="Wingdings" pitchFamily="2" charset="2"/>
              <a:buChar char="Ø"/>
              <a:tabLst>
                <a:tab pos="179388" algn="l"/>
                <a:tab pos="282575" algn="l"/>
                <a:tab pos="401638" algn="l"/>
                <a:tab pos="625475" algn="l"/>
                <a:tab pos="863600" algn="l"/>
                <a:tab pos="1027113" algn="l"/>
              </a:tabLst>
            </a:pPr>
            <a:r>
              <a:rPr lang="en-US" dirty="0">
                <a:cs typeface="Times New Roman" pitchFamily="18" charset="0"/>
              </a:rPr>
              <a:t>  	Except</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78000" y="0"/>
            <a:ext cx="6908800" cy="558800"/>
          </a:xfrm>
          <a:prstGeom prst="rect">
            <a:avLst/>
          </a:prstGeom>
          <a:noFill/>
          <a:ln w="12700">
            <a:noFill/>
            <a:miter lim="800000"/>
            <a:headEnd/>
            <a:tailEnd/>
          </a:ln>
          <a:effectLst/>
        </p:spPr>
        <p:txBody>
          <a:bodyPr lIns="90488" tIns="44450" rIns="90488" bIns="44450" anchor="ctr"/>
          <a:lstStyle/>
          <a:p>
            <a:r>
              <a:rPr lang="en-US" sz="2800" kern="0" dirty="0">
                <a:solidFill>
                  <a:srgbClr val="FFFFFF"/>
                </a:solidFill>
                <a:latin typeface="Bookman Old Style" pitchFamily="18" charset="0"/>
                <a:ea typeface="+mj-ea"/>
                <a:cs typeface="+mj-cs"/>
              </a:rPr>
              <a:t>What is a Database?</a:t>
            </a:r>
          </a:p>
        </p:txBody>
      </p:sp>
      <p:sp>
        <p:nvSpPr>
          <p:cNvPr id="3" name="Rectangle 3"/>
          <p:cNvSpPr>
            <a:spLocks noChangeArrowheads="1"/>
          </p:cNvSpPr>
          <p:nvPr/>
        </p:nvSpPr>
        <p:spPr bwMode="auto">
          <a:xfrm>
            <a:off x="1752600" y="1066800"/>
            <a:ext cx="7048500" cy="1981200"/>
          </a:xfrm>
          <a:prstGeom prst="rect">
            <a:avLst/>
          </a:prstGeom>
          <a:noFill/>
          <a:ln w="12700">
            <a:noFill/>
            <a:miter lim="800000"/>
            <a:headEnd/>
            <a:tailEnd/>
          </a:ln>
          <a:effectLst/>
        </p:spPr>
        <p:txBody>
          <a:bodyPr lIns="90488" tIns="44450" rIns="90488" bIns="44450"/>
          <a:lstStyle/>
          <a:p>
            <a:pPr marL="342900" indent="-342900">
              <a:lnSpc>
                <a:spcPct val="90000"/>
              </a:lnSpc>
              <a:spcBef>
                <a:spcPct val="20000"/>
              </a:spcBef>
              <a:buSzPct val="50000"/>
              <a:buFontTx/>
              <a:buChar char="•"/>
            </a:pPr>
            <a:r>
              <a:rPr lang="en-US" sz="2000"/>
              <a:t>A structured collection of related data </a:t>
            </a:r>
          </a:p>
          <a:p>
            <a:pPr marL="342900" indent="-342900">
              <a:lnSpc>
                <a:spcPct val="90000"/>
              </a:lnSpc>
              <a:spcBef>
                <a:spcPct val="45000"/>
              </a:spcBef>
              <a:buSzPct val="50000"/>
              <a:buFontTx/>
              <a:buChar char="•"/>
            </a:pPr>
            <a:r>
              <a:rPr lang="en-US" sz="2000"/>
              <a:t>An filing cabinet, an address book, a telephone directory, a timetable, etc.</a:t>
            </a:r>
          </a:p>
          <a:p>
            <a:pPr marL="342900" indent="-342900">
              <a:lnSpc>
                <a:spcPct val="90000"/>
              </a:lnSpc>
              <a:spcBef>
                <a:spcPct val="45000"/>
              </a:spcBef>
              <a:buSzPct val="50000"/>
              <a:buFontTx/>
              <a:buChar char="•"/>
            </a:pPr>
            <a:r>
              <a:rPr lang="en-US" sz="2000"/>
              <a:t>In Access, your Database is your collection of related </a:t>
            </a:r>
            <a:r>
              <a:rPr lang="en-US" sz="2000" i="1"/>
              <a:t>tables</a:t>
            </a:r>
          </a:p>
        </p:txBody>
      </p:sp>
      <p:grpSp>
        <p:nvGrpSpPr>
          <p:cNvPr id="4" name="Group 4"/>
          <p:cNvGrpSpPr>
            <a:grpSpLocks/>
          </p:cNvGrpSpPr>
          <p:nvPr/>
        </p:nvGrpSpPr>
        <p:grpSpPr bwMode="auto">
          <a:xfrm>
            <a:off x="2743200" y="3429000"/>
            <a:ext cx="6400800" cy="2209800"/>
            <a:chOff x="912" y="2208"/>
            <a:chExt cx="4460" cy="1731"/>
          </a:xfrm>
        </p:grpSpPr>
        <p:grpSp>
          <p:nvGrpSpPr>
            <p:cNvPr id="5" name="Group 5"/>
            <p:cNvGrpSpPr>
              <a:grpSpLocks/>
            </p:cNvGrpSpPr>
            <p:nvPr/>
          </p:nvGrpSpPr>
          <p:grpSpPr bwMode="auto">
            <a:xfrm>
              <a:off x="4704" y="2208"/>
              <a:ext cx="668" cy="1491"/>
              <a:chOff x="3028" y="1877"/>
              <a:chExt cx="668" cy="1491"/>
            </a:xfrm>
          </p:grpSpPr>
          <p:sp>
            <p:nvSpPr>
              <p:cNvPr id="62" name="Rectangle 6"/>
              <p:cNvSpPr>
                <a:spLocks noChangeArrowheads="1"/>
              </p:cNvSpPr>
              <p:nvPr/>
            </p:nvSpPr>
            <p:spPr bwMode="auto">
              <a:xfrm>
                <a:off x="3028" y="1877"/>
                <a:ext cx="668" cy="1491"/>
              </a:xfrm>
              <a:prstGeom prst="rect">
                <a:avLst/>
              </a:prstGeom>
              <a:solidFill>
                <a:srgbClr val="C0C0C0"/>
              </a:solidFill>
              <a:ln w="9525">
                <a:solidFill>
                  <a:srgbClr val="000000"/>
                </a:solidFill>
                <a:miter lim="800000"/>
                <a:headEnd/>
                <a:tailEnd/>
              </a:ln>
            </p:spPr>
            <p:txBody>
              <a:bodyPr/>
              <a:lstStyle/>
              <a:p>
                <a:endParaRPr lang="en-US"/>
              </a:p>
            </p:txBody>
          </p:sp>
          <p:grpSp>
            <p:nvGrpSpPr>
              <p:cNvPr id="63" name="Group 7"/>
              <p:cNvGrpSpPr>
                <a:grpSpLocks/>
              </p:cNvGrpSpPr>
              <p:nvPr/>
            </p:nvGrpSpPr>
            <p:grpSpPr bwMode="auto">
              <a:xfrm>
                <a:off x="3073" y="1944"/>
                <a:ext cx="576" cy="424"/>
                <a:chOff x="3073" y="1944"/>
                <a:chExt cx="576" cy="424"/>
              </a:xfrm>
            </p:grpSpPr>
            <p:sp>
              <p:nvSpPr>
                <p:cNvPr id="100" name="Rectangle 8"/>
                <p:cNvSpPr>
                  <a:spLocks noChangeArrowheads="1"/>
                </p:cNvSpPr>
                <p:nvPr/>
              </p:nvSpPr>
              <p:spPr bwMode="auto">
                <a:xfrm>
                  <a:off x="3073" y="1944"/>
                  <a:ext cx="576" cy="424"/>
                </a:xfrm>
                <a:prstGeom prst="rect">
                  <a:avLst/>
                </a:prstGeom>
                <a:solidFill>
                  <a:srgbClr val="9F9F9F"/>
                </a:solidFill>
                <a:ln w="9525">
                  <a:solidFill>
                    <a:srgbClr val="000000"/>
                  </a:solidFill>
                  <a:miter lim="800000"/>
                  <a:headEnd/>
                  <a:tailEnd/>
                </a:ln>
              </p:spPr>
              <p:txBody>
                <a:bodyPr/>
                <a:lstStyle/>
                <a:p>
                  <a:endParaRPr lang="en-US"/>
                </a:p>
              </p:txBody>
            </p:sp>
            <p:grpSp>
              <p:nvGrpSpPr>
                <p:cNvPr id="101" name="Group 9"/>
                <p:cNvGrpSpPr>
                  <a:grpSpLocks/>
                </p:cNvGrpSpPr>
                <p:nvPr/>
              </p:nvGrpSpPr>
              <p:grpSpPr bwMode="auto">
                <a:xfrm>
                  <a:off x="3250" y="2010"/>
                  <a:ext cx="253" cy="345"/>
                  <a:chOff x="3250" y="2010"/>
                  <a:chExt cx="253" cy="345"/>
                </a:xfrm>
              </p:grpSpPr>
              <p:grpSp>
                <p:nvGrpSpPr>
                  <p:cNvPr id="102" name="Group 10"/>
                  <p:cNvGrpSpPr>
                    <a:grpSpLocks/>
                  </p:cNvGrpSpPr>
                  <p:nvPr/>
                </p:nvGrpSpPr>
                <p:grpSpPr bwMode="auto">
                  <a:xfrm>
                    <a:off x="3250" y="2010"/>
                    <a:ext cx="253" cy="77"/>
                    <a:chOff x="3250" y="2010"/>
                    <a:chExt cx="253" cy="77"/>
                  </a:xfrm>
                </p:grpSpPr>
                <p:sp>
                  <p:nvSpPr>
                    <p:cNvPr id="112" name="Freeform 11"/>
                    <p:cNvSpPr>
                      <a:spLocks/>
                    </p:cNvSpPr>
                    <p:nvPr/>
                  </p:nvSpPr>
                  <p:spPr bwMode="auto">
                    <a:xfrm>
                      <a:off x="3250" y="2016"/>
                      <a:ext cx="253" cy="71"/>
                    </a:xfrm>
                    <a:custGeom>
                      <a:avLst/>
                      <a:gdLst/>
                      <a:ahLst/>
                      <a:cxnLst>
                        <a:cxn ang="0">
                          <a:pos x="34" y="55"/>
                        </a:cxn>
                        <a:cxn ang="0">
                          <a:pos x="79" y="115"/>
                        </a:cxn>
                        <a:cxn ang="0">
                          <a:pos x="487" y="115"/>
                        </a:cxn>
                        <a:cxn ang="0">
                          <a:pos x="433" y="45"/>
                        </a:cxn>
                        <a:cxn ang="0">
                          <a:pos x="433" y="0"/>
                        </a:cxn>
                        <a:cxn ang="0">
                          <a:pos x="507" y="97"/>
                        </a:cxn>
                        <a:cxn ang="0">
                          <a:pos x="507" y="143"/>
                        </a:cxn>
                        <a:cxn ang="0">
                          <a:pos x="68" y="143"/>
                        </a:cxn>
                        <a:cxn ang="0">
                          <a:pos x="0" y="55"/>
                        </a:cxn>
                        <a:cxn ang="0">
                          <a:pos x="34" y="55"/>
                        </a:cxn>
                      </a:cxnLst>
                      <a:rect l="0" t="0" r="r" b="b"/>
                      <a:pathLst>
                        <a:path w="507" h="143">
                          <a:moveTo>
                            <a:pt x="34" y="55"/>
                          </a:moveTo>
                          <a:lnTo>
                            <a:pt x="79" y="115"/>
                          </a:lnTo>
                          <a:lnTo>
                            <a:pt x="487" y="115"/>
                          </a:lnTo>
                          <a:lnTo>
                            <a:pt x="433" y="45"/>
                          </a:lnTo>
                          <a:lnTo>
                            <a:pt x="433" y="0"/>
                          </a:lnTo>
                          <a:lnTo>
                            <a:pt x="507" y="97"/>
                          </a:lnTo>
                          <a:lnTo>
                            <a:pt x="507" y="143"/>
                          </a:lnTo>
                          <a:lnTo>
                            <a:pt x="68" y="143"/>
                          </a:lnTo>
                          <a:lnTo>
                            <a:pt x="0" y="55"/>
                          </a:lnTo>
                          <a:lnTo>
                            <a:pt x="34" y="55"/>
                          </a:lnTo>
                          <a:close/>
                        </a:path>
                      </a:pathLst>
                    </a:custGeom>
                    <a:solidFill>
                      <a:srgbClr val="5F5F5F"/>
                    </a:solidFill>
                    <a:ln w="9525">
                      <a:noFill/>
                      <a:round/>
                      <a:headEnd/>
                      <a:tailEnd/>
                    </a:ln>
                  </p:spPr>
                  <p:txBody>
                    <a:bodyPr/>
                    <a:lstStyle/>
                    <a:p>
                      <a:endParaRPr lang="en-US"/>
                    </a:p>
                  </p:txBody>
                </p:sp>
                <p:sp>
                  <p:nvSpPr>
                    <p:cNvPr id="113" name="Freeform 12"/>
                    <p:cNvSpPr>
                      <a:spLocks/>
                    </p:cNvSpPr>
                    <p:nvPr/>
                  </p:nvSpPr>
                  <p:spPr bwMode="auto">
                    <a:xfrm>
                      <a:off x="3250" y="2010"/>
                      <a:ext cx="116" cy="34"/>
                    </a:xfrm>
                    <a:custGeom>
                      <a:avLst/>
                      <a:gdLst/>
                      <a:ahLst/>
                      <a:cxnLst>
                        <a:cxn ang="0">
                          <a:pos x="25" y="23"/>
                        </a:cxn>
                        <a:cxn ang="0">
                          <a:pos x="31" y="0"/>
                        </a:cxn>
                        <a:cxn ang="0">
                          <a:pos x="11" y="0"/>
                        </a:cxn>
                        <a:cxn ang="0">
                          <a:pos x="0" y="23"/>
                        </a:cxn>
                        <a:cxn ang="0">
                          <a:pos x="0" y="69"/>
                        </a:cxn>
                        <a:cxn ang="0">
                          <a:pos x="232" y="69"/>
                        </a:cxn>
                        <a:cxn ang="0">
                          <a:pos x="232" y="23"/>
                        </a:cxn>
                        <a:cxn ang="0">
                          <a:pos x="25" y="23"/>
                        </a:cxn>
                      </a:cxnLst>
                      <a:rect l="0" t="0" r="r" b="b"/>
                      <a:pathLst>
                        <a:path w="232" h="69">
                          <a:moveTo>
                            <a:pt x="25" y="23"/>
                          </a:moveTo>
                          <a:lnTo>
                            <a:pt x="31" y="0"/>
                          </a:lnTo>
                          <a:lnTo>
                            <a:pt x="11" y="0"/>
                          </a:lnTo>
                          <a:lnTo>
                            <a:pt x="0" y="23"/>
                          </a:lnTo>
                          <a:lnTo>
                            <a:pt x="0" y="69"/>
                          </a:lnTo>
                          <a:lnTo>
                            <a:pt x="232" y="69"/>
                          </a:lnTo>
                          <a:lnTo>
                            <a:pt x="232" y="23"/>
                          </a:lnTo>
                          <a:lnTo>
                            <a:pt x="25" y="23"/>
                          </a:lnTo>
                          <a:close/>
                        </a:path>
                      </a:pathLst>
                    </a:custGeom>
                    <a:solidFill>
                      <a:srgbClr val="C0C0C0"/>
                    </a:solidFill>
                    <a:ln w="9525">
                      <a:noFill/>
                      <a:round/>
                      <a:headEnd/>
                      <a:tailEnd/>
                    </a:ln>
                  </p:spPr>
                  <p:txBody>
                    <a:bodyPr/>
                    <a:lstStyle/>
                    <a:p>
                      <a:endParaRPr lang="en-US"/>
                    </a:p>
                  </p:txBody>
                </p:sp>
                <p:sp>
                  <p:nvSpPr>
                    <p:cNvPr id="114" name="Freeform 13"/>
                    <p:cNvSpPr>
                      <a:spLocks/>
                    </p:cNvSpPr>
                    <p:nvPr/>
                  </p:nvSpPr>
                  <p:spPr bwMode="auto">
                    <a:xfrm>
                      <a:off x="3355" y="2010"/>
                      <a:ext cx="116" cy="34"/>
                    </a:xfrm>
                    <a:custGeom>
                      <a:avLst/>
                      <a:gdLst/>
                      <a:ahLst/>
                      <a:cxnLst>
                        <a:cxn ang="0">
                          <a:pos x="207" y="23"/>
                        </a:cxn>
                        <a:cxn ang="0">
                          <a:pos x="200" y="0"/>
                        </a:cxn>
                        <a:cxn ang="0">
                          <a:pos x="220" y="0"/>
                        </a:cxn>
                        <a:cxn ang="0">
                          <a:pos x="231" y="23"/>
                        </a:cxn>
                        <a:cxn ang="0">
                          <a:pos x="231" y="69"/>
                        </a:cxn>
                        <a:cxn ang="0">
                          <a:pos x="0" y="69"/>
                        </a:cxn>
                        <a:cxn ang="0">
                          <a:pos x="0" y="23"/>
                        </a:cxn>
                        <a:cxn ang="0">
                          <a:pos x="207" y="23"/>
                        </a:cxn>
                      </a:cxnLst>
                      <a:rect l="0" t="0" r="r" b="b"/>
                      <a:pathLst>
                        <a:path w="231" h="69">
                          <a:moveTo>
                            <a:pt x="207" y="23"/>
                          </a:moveTo>
                          <a:lnTo>
                            <a:pt x="200" y="0"/>
                          </a:lnTo>
                          <a:lnTo>
                            <a:pt x="220" y="0"/>
                          </a:lnTo>
                          <a:lnTo>
                            <a:pt x="231" y="23"/>
                          </a:lnTo>
                          <a:lnTo>
                            <a:pt x="231" y="69"/>
                          </a:lnTo>
                          <a:lnTo>
                            <a:pt x="0" y="69"/>
                          </a:lnTo>
                          <a:lnTo>
                            <a:pt x="0" y="23"/>
                          </a:lnTo>
                          <a:lnTo>
                            <a:pt x="207" y="23"/>
                          </a:lnTo>
                          <a:close/>
                        </a:path>
                      </a:pathLst>
                    </a:custGeom>
                    <a:solidFill>
                      <a:srgbClr val="C0C0C0"/>
                    </a:solidFill>
                    <a:ln w="9525">
                      <a:noFill/>
                      <a:round/>
                      <a:headEnd/>
                      <a:tailEnd/>
                    </a:ln>
                  </p:spPr>
                  <p:txBody>
                    <a:bodyPr/>
                    <a:lstStyle/>
                    <a:p>
                      <a:endParaRPr lang="en-US"/>
                    </a:p>
                  </p:txBody>
                </p:sp>
                <p:sp>
                  <p:nvSpPr>
                    <p:cNvPr id="115" name="Freeform 14"/>
                    <p:cNvSpPr>
                      <a:spLocks/>
                    </p:cNvSpPr>
                    <p:nvPr/>
                  </p:nvSpPr>
                  <p:spPr bwMode="auto">
                    <a:xfrm>
                      <a:off x="3250" y="2010"/>
                      <a:ext cx="16" cy="11"/>
                    </a:xfrm>
                    <a:custGeom>
                      <a:avLst/>
                      <a:gdLst/>
                      <a:ahLst/>
                      <a:cxnLst>
                        <a:cxn ang="0">
                          <a:pos x="25" y="23"/>
                        </a:cxn>
                        <a:cxn ang="0">
                          <a:pos x="31" y="0"/>
                        </a:cxn>
                        <a:cxn ang="0">
                          <a:pos x="11" y="0"/>
                        </a:cxn>
                        <a:cxn ang="0">
                          <a:pos x="0" y="23"/>
                        </a:cxn>
                        <a:cxn ang="0">
                          <a:pos x="25" y="23"/>
                        </a:cxn>
                      </a:cxnLst>
                      <a:rect l="0" t="0" r="r" b="b"/>
                      <a:pathLst>
                        <a:path w="31" h="23">
                          <a:moveTo>
                            <a:pt x="25" y="23"/>
                          </a:moveTo>
                          <a:lnTo>
                            <a:pt x="31" y="0"/>
                          </a:lnTo>
                          <a:lnTo>
                            <a:pt x="11" y="0"/>
                          </a:lnTo>
                          <a:lnTo>
                            <a:pt x="0" y="23"/>
                          </a:lnTo>
                          <a:lnTo>
                            <a:pt x="25" y="23"/>
                          </a:lnTo>
                          <a:close/>
                        </a:path>
                      </a:pathLst>
                    </a:custGeom>
                    <a:solidFill>
                      <a:srgbClr val="808080"/>
                    </a:solidFill>
                    <a:ln w="9525">
                      <a:noFill/>
                      <a:round/>
                      <a:headEnd/>
                      <a:tailEnd/>
                    </a:ln>
                  </p:spPr>
                  <p:txBody>
                    <a:bodyPr/>
                    <a:lstStyle/>
                    <a:p>
                      <a:endParaRPr lang="en-US"/>
                    </a:p>
                  </p:txBody>
                </p:sp>
                <p:sp>
                  <p:nvSpPr>
                    <p:cNvPr id="116" name="Freeform 15"/>
                    <p:cNvSpPr>
                      <a:spLocks/>
                    </p:cNvSpPr>
                    <p:nvPr/>
                  </p:nvSpPr>
                  <p:spPr bwMode="auto">
                    <a:xfrm>
                      <a:off x="3456" y="2010"/>
                      <a:ext cx="15" cy="11"/>
                    </a:xfrm>
                    <a:custGeom>
                      <a:avLst/>
                      <a:gdLst/>
                      <a:ahLst/>
                      <a:cxnLst>
                        <a:cxn ang="0">
                          <a:pos x="7" y="23"/>
                        </a:cxn>
                        <a:cxn ang="0">
                          <a:pos x="0" y="0"/>
                        </a:cxn>
                        <a:cxn ang="0">
                          <a:pos x="20" y="0"/>
                        </a:cxn>
                        <a:cxn ang="0">
                          <a:pos x="31" y="23"/>
                        </a:cxn>
                        <a:cxn ang="0">
                          <a:pos x="7" y="23"/>
                        </a:cxn>
                      </a:cxnLst>
                      <a:rect l="0" t="0" r="r" b="b"/>
                      <a:pathLst>
                        <a:path w="31" h="23">
                          <a:moveTo>
                            <a:pt x="7" y="23"/>
                          </a:moveTo>
                          <a:lnTo>
                            <a:pt x="0" y="0"/>
                          </a:lnTo>
                          <a:lnTo>
                            <a:pt x="20" y="0"/>
                          </a:lnTo>
                          <a:lnTo>
                            <a:pt x="31" y="23"/>
                          </a:lnTo>
                          <a:lnTo>
                            <a:pt x="7" y="23"/>
                          </a:lnTo>
                          <a:close/>
                        </a:path>
                      </a:pathLst>
                    </a:custGeom>
                    <a:solidFill>
                      <a:srgbClr val="808080"/>
                    </a:solidFill>
                    <a:ln w="9525">
                      <a:noFill/>
                      <a:round/>
                      <a:headEnd/>
                      <a:tailEnd/>
                    </a:ln>
                  </p:spPr>
                  <p:txBody>
                    <a:bodyPr/>
                    <a:lstStyle/>
                    <a:p>
                      <a:endParaRPr lang="en-US"/>
                    </a:p>
                  </p:txBody>
                </p:sp>
              </p:grpSp>
              <p:grpSp>
                <p:nvGrpSpPr>
                  <p:cNvPr id="103" name="Group 16"/>
                  <p:cNvGrpSpPr>
                    <a:grpSpLocks/>
                  </p:cNvGrpSpPr>
                  <p:nvPr/>
                </p:nvGrpSpPr>
                <p:grpSpPr bwMode="auto">
                  <a:xfrm>
                    <a:off x="3258" y="2217"/>
                    <a:ext cx="207" cy="138"/>
                    <a:chOff x="3258" y="2217"/>
                    <a:chExt cx="207" cy="138"/>
                  </a:xfrm>
                </p:grpSpPr>
                <p:sp>
                  <p:nvSpPr>
                    <p:cNvPr id="104" name="Rectangle 17"/>
                    <p:cNvSpPr>
                      <a:spLocks noChangeArrowheads="1"/>
                    </p:cNvSpPr>
                    <p:nvPr/>
                  </p:nvSpPr>
                  <p:spPr bwMode="auto">
                    <a:xfrm>
                      <a:off x="3258" y="2217"/>
                      <a:ext cx="207" cy="66"/>
                    </a:xfrm>
                    <a:prstGeom prst="rect">
                      <a:avLst/>
                    </a:prstGeom>
                    <a:solidFill>
                      <a:srgbClr val="808080"/>
                    </a:solidFill>
                    <a:ln w="9525">
                      <a:solidFill>
                        <a:srgbClr val="000000"/>
                      </a:solidFill>
                      <a:miter lim="800000"/>
                      <a:headEnd/>
                      <a:tailEnd/>
                    </a:ln>
                  </p:spPr>
                  <p:txBody>
                    <a:bodyPr/>
                    <a:lstStyle/>
                    <a:p>
                      <a:endParaRPr lang="en-US"/>
                    </a:p>
                  </p:txBody>
                </p:sp>
                <p:sp>
                  <p:nvSpPr>
                    <p:cNvPr id="105" name="Rectangle 18"/>
                    <p:cNvSpPr>
                      <a:spLocks noChangeArrowheads="1"/>
                    </p:cNvSpPr>
                    <p:nvPr/>
                  </p:nvSpPr>
                  <p:spPr bwMode="auto">
                    <a:xfrm>
                      <a:off x="3270" y="2226"/>
                      <a:ext cx="182" cy="49"/>
                    </a:xfrm>
                    <a:prstGeom prst="rect">
                      <a:avLst/>
                    </a:prstGeom>
                    <a:solidFill>
                      <a:srgbClr val="FFFFFF"/>
                    </a:solidFill>
                    <a:ln w="9525">
                      <a:solidFill>
                        <a:srgbClr val="000000"/>
                      </a:solidFill>
                      <a:miter lim="800000"/>
                      <a:headEnd/>
                      <a:tailEnd/>
                    </a:ln>
                  </p:spPr>
                  <p:txBody>
                    <a:bodyPr/>
                    <a:lstStyle/>
                    <a:p>
                      <a:endParaRPr lang="en-US"/>
                    </a:p>
                  </p:txBody>
                </p:sp>
                <p:grpSp>
                  <p:nvGrpSpPr>
                    <p:cNvPr id="106" name="Group 19"/>
                    <p:cNvGrpSpPr>
                      <a:grpSpLocks/>
                    </p:cNvGrpSpPr>
                    <p:nvPr/>
                  </p:nvGrpSpPr>
                  <p:grpSpPr bwMode="auto">
                    <a:xfrm>
                      <a:off x="3334" y="2299"/>
                      <a:ext cx="54" cy="56"/>
                      <a:chOff x="3334" y="2299"/>
                      <a:chExt cx="54" cy="56"/>
                    </a:xfrm>
                  </p:grpSpPr>
                  <p:sp>
                    <p:nvSpPr>
                      <p:cNvPr id="107" name="Oval 20"/>
                      <p:cNvSpPr>
                        <a:spLocks noChangeArrowheads="1"/>
                      </p:cNvSpPr>
                      <p:nvPr/>
                    </p:nvSpPr>
                    <p:spPr bwMode="auto">
                      <a:xfrm>
                        <a:off x="3338" y="2303"/>
                        <a:ext cx="50" cy="52"/>
                      </a:xfrm>
                      <a:prstGeom prst="ellipse">
                        <a:avLst/>
                      </a:prstGeom>
                      <a:solidFill>
                        <a:srgbClr val="3F3F3F"/>
                      </a:solidFill>
                      <a:ln w="9525">
                        <a:solidFill>
                          <a:srgbClr val="3F3F3F"/>
                        </a:solidFill>
                        <a:round/>
                        <a:headEnd/>
                        <a:tailEnd/>
                      </a:ln>
                    </p:spPr>
                    <p:txBody>
                      <a:bodyPr/>
                      <a:lstStyle/>
                      <a:p>
                        <a:endParaRPr lang="en-US"/>
                      </a:p>
                    </p:txBody>
                  </p:sp>
                  <p:grpSp>
                    <p:nvGrpSpPr>
                      <p:cNvPr id="108" name="Group 21"/>
                      <p:cNvGrpSpPr>
                        <a:grpSpLocks/>
                      </p:cNvGrpSpPr>
                      <p:nvPr/>
                    </p:nvGrpSpPr>
                    <p:grpSpPr bwMode="auto">
                      <a:xfrm>
                        <a:off x="3334" y="2299"/>
                        <a:ext cx="50" cy="53"/>
                        <a:chOff x="3334" y="2299"/>
                        <a:chExt cx="50" cy="53"/>
                      </a:xfrm>
                    </p:grpSpPr>
                    <p:sp>
                      <p:nvSpPr>
                        <p:cNvPr id="109" name="Oval 22"/>
                        <p:cNvSpPr>
                          <a:spLocks noChangeArrowheads="1"/>
                        </p:cNvSpPr>
                        <p:nvPr/>
                      </p:nvSpPr>
                      <p:spPr bwMode="auto">
                        <a:xfrm>
                          <a:off x="3334" y="2299"/>
                          <a:ext cx="50" cy="53"/>
                        </a:xfrm>
                        <a:prstGeom prst="ellipse">
                          <a:avLst/>
                        </a:prstGeom>
                        <a:solidFill>
                          <a:srgbClr val="C0C0C0"/>
                        </a:solidFill>
                        <a:ln w="9525">
                          <a:solidFill>
                            <a:srgbClr val="808080"/>
                          </a:solidFill>
                          <a:round/>
                          <a:headEnd/>
                          <a:tailEnd/>
                        </a:ln>
                      </p:spPr>
                      <p:txBody>
                        <a:bodyPr/>
                        <a:lstStyle/>
                        <a:p>
                          <a:endParaRPr lang="en-US"/>
                        </a:p>
                      </p:txBody>
                    </p:sp>
                    <p:sp>
                      <p:nvSpPr>
                        <p:cNvPr id="110" name="Oval 23"/>
                        <p:cNvSpPr>
                          <a:spLocks noChangeArrowheads="1"/>
                        </p:cNvSpPr>
                        <p:nvPr/>
                      </p:nvSpPr>
                      <p:spPr bwMode="auto">
                        <a:xfrm>
                          <a:off x="3353" y="2310"/>
                          <a:ext cx="12" cy="12"/>
                        </a:xfrm>
                        <a:prstGeom prst="ellipse">
                          <a:avLst/>
                        </a:prstGeom>
                        <a:solidFill>
                          <a:srgbClr val="3F3F3F"/>
                        </a:solidFill>
                        <a:ln w="9525">
                          <a:solidFill>
                            <a:srgbClr val="3F3F3F"/>
                          </a:solidFill>
                          <a:round/>
                          <a:headEnd/>
                          <a:tailEnd/>
                        </a:ln>
                      </p:spPr>
                      <p:txBody>
                        <a:bodyPr/>
                        <a:lstStyle/>
                        <a:p>
                          <a:endParaRPr lang="en-US"/>
                        </a:p>
                      </p:txBody>
                    </p:sp>
                    <p:sp>
                      <p:nvSpPr>
                        <p:cNvPr id="111" name="Freeform 24"/>
                        <p:cNvSpPr>
                          <a:spLocks/>
                        </p:cNvSpPr>
                        <p:nvPr/>
                      </p:nvSpPr>
                      <p:spPr bwMode="auto">
                        <a:xfrm>
                          <a:off x="3349" y="2323"/>
                          <a:ext cx="19" cy="19"/>
                        </a:xfrm>
                        <a:custGeom>
                          <a:avLst/>
                          <a:gdLst/>
                          <a:ahLst/>
                          <a:cxnLst>
                            <a:cxn ang="0">
                              <a:pos x="13" y="0"/>
                            </a:cxn>
                            <a:cxn ang="0">
                              <a:pos x="0" y="38"/>
                            </a:cxn>
                            <a:cxn ang="0">
                              <a:pos x="37" y="38"/>
                            </a:cxn>
                            <a:cxn ang="0">
                              <a:pos x="26" y="0"/>
                            </a:cxn>
                            <a:cxn ang="0">
                              <a:pos x="13" y="0"/>
                            </a:cxn>
                          </a:cxnLst>
                          <a:rect l="0" t="0" r="r" b="b"/>
                          <a:pathLst>
                            <a:path w="37" h="38">
                              <a:moveTo>
                                <a:pt x="13" y="0"/>
                              </a:moveTo>
                              <a:lnTo>
                                <a:pt x="0" y="38"/>
                              </a:lnTo>
                              <a:lnTo>
                                <a:pt x="37" y="38"/>
                              </a:lnTo>
                              <a:lnTo>
                                <a:pt x="26" y="0"/>
                              </a:lnTo>
                              <a:lnTo>
                                <a:pt x="13" y="0"/>
                              </a:lnTo>
                              <a:close/>
                            </a:path>
                          </a:pathLst>
                        </a:custGeom>
                        <a:solidFill>
                          <a:srgbClr val="3F3F3F"/>
                        </a:solidFill>
                        <a:ln w="9525">
                          <a:noFill/>
                          <a:round/>
                          <a:headEnd/>
                          <a:tailEnd/>
                        </a:ln>
                      </p:spPr>
                      <p:txBody>
                        <a:bodyPr/>
                        <a:lstStyle/>
                        <a:p>
                          <a:endParaRPr lang="en-US"/>
                        </a:p>
                      </p:txBody>
                    </p:sp>
                  </p:grpSp>
                </p:grpSp>
              </p:grpSp>
            </p:grpSp>
          </p:grpSp>
          <p:grpSp>
            <p:nvGrpSpPr>
              <p:cNvPr id="64" name="Group 25"/>
              <p:cNvGrpSpPr>
                <a:grpSpLocks/>
              </p:cNvGrpSpPr>
              <p:nvPr/>
            </p:nvGrpSpPr>
            <p:grpSpPr bwMode="auto">
              <a:xfrm>
                <a:off x="3073" y="2418"/>
                <a:ext cx="576" cy="423"/>
                <a:chOff x="3073" y="2418"/>
                <a:chExt cx="576" cy="423"/>
              </a:xfrm>
            </p:grpSpPr>
            <p:sp>
              <p:nvSpPr>
                <p:cNvPr id="83" name="Rectangle 26"/>
                <p:cNvSpPr>
                  <a:spLocks noChangeArrowheads="1"/>
                </p:cNvSpPr>
                <p:nvPr/>
              </p:nvSpPr>
              <p:spPr bwMode="auto">
                <a:xfrm>
                  <a:off x="3073" y="2418"/>
                  <a:ext cx="576" cy="423"/>
                </a:xfrm>
                <a:prstGeom prst="rect">
                  <a:avLst/>
                </a:prstGeom>
                <a:solidFill>
                  <a:srgbClr val="9F9F9F"/>
                </a:solidFill>
                <a:ln w="9525">
                  <a:solidFill>
                    <a:srgbClr val="000000"/>
                  </a:solidFill>
                  <a:miter lim="800000"/>
                  <a:headEnd/>
                  <a:tailEnd/>
                </a:ln>
              </p:spPr>
              <p:txBody>
                <a:bodyPr/>
                <a:lstStyle/>
                <a:p>
                  <a:endParaRPr lang="en-US"/>
                </a:p>
              </p:txBody>
            </p:sp>
            <p:grpSp>
              <p:nvGrpSpPr>
                <p:cNvPr id="84" name="Group 27"/>
                <p:cNvGrpSpPr>
                  <a:grpSpLocks/>
                </p:cNvGrpSpPr>
                <p:nvPr/>
              </p:nvGrpSpPr>
              <p:grpSpPr bwMode="auto">
                <a:xfrm>
                  <a:off x="3250" y="2484"/>
                  <a:ext cx="253" cy="344"/>
                  <a:chOff x="3250" y="2484"/>
                  <a:chExt cx="253" cy="344"/>
                </a:xfrm>
              </p:grpSpPr>
              <p:grpSp>
                <p:nvGrpSpPr>
                  <p:cNvPr id="85" name="Group 28"/>
                  <p:cNvGrpSpPr>
                    <a:grpSpLocks/>
                  </p:cNvGrpSpPr>
                  <p:nvPr/>
                </p:nvGrpSpPr>
                <p:grpSpPr bwMode="auto">
                  <a:xfrm>
                    <a:off x="3250" y="2484"/>
                    <a:ext cx="253" cy="78"/>
                    <a:chOff x="3250" y="2484"/>
                    <a:chExt cx="253" cy="78"/>
                  </a:xfrm>
                </p:grpSpPr>
                <p:sp>
                  <p:nvSpPr>
                    <p:cNvPr id="95" name="Freeform 29"/>
                    <p:cNvSpPr>
                      <a:spLocks/>
                    </p:cNvSpPr>
                    <p:nvPr/>
                  </p:nvSpPr>
                  <p:spPr bwMode="auto">
                    <a:xfrm>
                      <a:off x="3250" y="2490"/>
                      <a:ext cx="253" cy="72"/>
                    </a:xfrm>
                    <a:custGeom>
                      <a:avLst/>
                      <a:gdLst/>
                      <a:ahLst/>
                      <a:cxnLst>
                        <a:cxn ang="0">
                          <a:pos x="34" y="55"/>
                        </a:cxn>
                        <a:cxn ang="0">
                          <a:pos x="79" y="115"/>
                        </a:cxn>
                        <a:cxn ang="0">
                          <a:pos x="487" y="115"/>
                        </a:cxn>
                        <a:cxn ang="0">
                          <a:pos x="433" y="44"/>
                        </a:cxn>
                        <a:cxn ang="0">
                          <a:pos x="433" y="0"/>
                        </a:cxn>
                        <a:cxn ang="0">
                          <a:pos x="507" y="96"/>
                        </a:cxn>
                        <a:cxn ang="0">
                          <a:pos x="507" y="142"/>
                        </a:cxn>
                        <a:cxn ang="0">
                          <a:pos x="68" y="142"/>
                        </a:cxn>
                        <a:cxn ang="0">
                          <a:pos x="0" y="55"/>
                        </a:cxn>
                        <a:cxn ang="0">
                          <a:pos x="34" y="55"/>
                        </a:cxn>
                      </a:cxnLst>
                      <a:rect l="0" t="0" r="r" b="b"/>
                      <a:pathLst>
                        <a:path w="507" h="142">
                          <a:moveTo>
                            <a:pt x="34" y="55"/>
                          </a:moveTo>
                          <a:lnTo>
                            <a:pt x="79" y="115"/>
                          </a:lnTo>
                          <a:lnTo>
                            <a:pt x="487" y="115"/>
                          </a:lnTo>
                          <a:lnTo>
                            <a:pt x="433" y="44"/>
                          </a:lnTo>
                          <a:lnTo>
                            <a:pt x="433" y="0"/>
                          </a:lnTo>
                          <a:lnTo>
                            <a:pt x="507" y="96"/>
                          </a:lnTo>
                          <a:lnTo>
                            <a:pt x="507" y="142"/>
                          </a:lnTo>
                          <a:lnTo>
                            <a:pt x="68" y="142"/>
                          </a:lnTo>
                          <a:lnTo>
                            <a:pt x="0" y="55"/>
                          </a:lnTo>
                          <a:lnTo>
                            <a:pt x="34" y="55"/>
                          </a:lnTo>
                          <a:close/>
                        </a:path>
                      </a:pathLst>
                    </a:custGeom>
                    <a:solidFill>
                      <a:srgbClr val="5F5F5F"/>
                    </a:solidFill>
                    <a:ln w="9525">
                      <a:noFill/>
                      <a:round/>
                      <a:headEnd/>
                      <a:tailEnd/>
                    </a:ln>
                  </p:spPr>
                  <p:txBody>
                    <a:bodyPr/>
                    <a:lstStyle/>
                    <a:p>
                      <a:endParaRPr lang="en-US"/>
                    </a:p>
                  </p:txBody>
                </p:sp>
                <p:sp>
                  <p:nvSpPr>
                    <p:cNvPr id="96" name="Freeform 30"/>
                    <p:cNvSpPr>
                      <a:spLocks/>
                    </p:cNvSpPr>
                    <p:nvPr/>
                  </p:nvSpPr>
                  <p:spPr bwMode="auto">
                    <a:xfrm>
                      <a:off x="3250" y="2484"/>
                      <a:ext cx="116" cy="35"/>
                    </a:xfrm>
                    <a:custGeom>
                      <a:avLst/>
                      <a:gdLst/>
                      <a:ahLst/>
                      <a:cxnLst>
                        <a:cxn ang="0">
                          <a:pos x="25" y="23"/>
                        </a:cxn>
                        <a:cxn ang="0">
                          <a:pos x="31" y="0"/>
                        </a:cxn>
                        <a:cxn ang="0">
                          <a:pos x="11" y="0"/>
                        </a:cxn>
                        <a:cxn ang="0">
                          <a:pos x="0" y="23"/>
                        </a:cxn>
                        <a:cxn ang="0">
                          <a:pos x="0" y="69"/>
                        </a:cxn>
                        <a:cxn ang="0">
                          <a:pos x="232" y="69"/>
                        </a:cxn>
                        <a:cxn ang="0">
                          <a:pos x="232" y="23"/>
                        </a:cxn>
                        <a:cxn ang="0">
                          <a:pos x="25" y="23"/>
                        </a:cxn>
                      </a:cxnLst>
                      <a:rect l="0" t="0" r="r" b="b"/>
                      <a:pathLst>
                        <a:path w="232" h="69">
                          <a:moveTo>
                            <a:pt x="25" y="23"/>
                          </a:moveTo>
                          <a:lnTo>
                            <a:pt x="31" y="0"/>
                          </a:lnTo>
                          <a:lnTo>
                            <a:pt x="11" y="0"/>
                          </a:lnTo>
                          <a:lnTo>
                            <a:pt x="0" y="23"/>
                          </a:lnTo>
                          <a:lnTo>
                            <a:pt x="0" y="69"/>
                          </a:lnTo>
                          <a:lnTo>
                            <a:pt x="232" y="69"/>
                          </a:lnTo>
                          <a:lnTo>
                            <a:pt x="232" y="23"/>
                          </a:lnTo>
                          <a:lnTo>
                            <a:pt x="25" y="23"/>
                          </a:lnTo>
                          <a:close/>
                        </a:path>
                      </a:pathLst>
                    </a:custGeom>
                    <a:solidFill>
                      <a:srgbClr val="C0C0C0"/>
                    </a:solidFill>
                    <a:ln w="9525">
                      <a:noFill/>
                      <a:round/>
                      <a:headEnd/>
                      <a:tailEnd/>
                    </a:ln>
                  </p:spPr>
                  <p:txBody>
                    <a:bodyPr/>
                    <a:lstStyle/>
                    <a:p>
                      <a:endParaRPr lang="en-US"/>
                    </a:p>
                  </p:txBody>
                </p:sp>
                <p:sp>
                  <p:nvSpPr>
                    <p:cNvPr id="97" name="Freeform 31"/>
                    <p:cNvSpPr>
                      <a:spLocks/>
                    </p:cNvSpPr>
                    <p:nvPr/>
                  </p:nvSpPr>
                  <p:spPr bwMode="auto">
                    <a:xfrm>
                      <a:off x="3355" y="2484"/>
                      <a:ext cx="116" cy="35"/>
                    </a:xfrm>
                    <a:custGeom>
                      <a:avLst/>
                      <a:gdLst/>
                      <a:ahLst/>
                      <a:cxnLst>
                        <a:cxn ang="0">
                          <a:pos x="207" y="23"/>
                        </a:cxn>
                        <a:cxn ang="0">
                          <a:pos x="200" y="0"/>
                        </a:cxn>
                        <a:cxn ang="0">
                          <a:pos x="220" y="0"/>
                        </a:cxn>
                        <a:cxn ang="0">
                          <a:pos x="231" y="23"/>
                        </a:cxn>
                        <a:cxn ang="0">
                          <a:pos x="231" y="69"/>
                        </a:cxn>
                        <a:cxn ang="0">
                          <a:pos x="0" y="69"/>
                        </a:cxn>
                        <a:cxn ang="0">
                          <a:pos x="0" y="23"/>
                        </a:cxn>
                        <a:cxn ang="0">
                          <a:pos x="207" y="23"/>
                        </a:cxn>
                      </a:cxnLst>
                      <a:rect l="0" t="0" r="r" b="b"/>
                      <a:pathLst>
                        <a:path w="231" h="69">
                          <a:moveTo>
                            <a:pt x="207" y="23"/>
                          </a:moveTo>
                          <a:lnTo>
                            <a:pt x="200" y="0"/>
                          </a:lnTo>
                          <a:lnTo>
                            <a:pt x="220" y="0"/>
                          </a:lnTo>
                          <a:lnTo>
                            <a:pt x="231" y="23"/>
                          </a:lnTo>
                          <a:lnTo>
                            <a:pt x="231" y="69"/>
                          </a:lnTo>
                          <a:lnTo>
                            <a:pt x="0" y="69"/>
                          </a:lnTo>
                          <a:lnTo>
                            <a:pt x="0" y="23"/>
                          </a:lnTo>
                          <a:lnTo>
                            <a:pt x="207" y="23"/>
                          </a:lnTo>
                          <a:close/>
                        </a:path>
                      </a:pathLst>
                    </a:custGeom>
                    <a:solidFill>
                      <a:srgbClr val="C0C0C0"/>
                    </a:solidFill>
                    <a:ln w="9525">
                      <a:noFill/>
                      <a:round/>
                      <a:headEnd/>
                      <a:tailEnd/>
                    </a:ln>
                  </p:spPr>
                  <p:txBody>
                    <a:bodyPr/>
                    <a:lstStyle/>
                    <a:p>
                      <a:endParaRPr lang="en-US"/>
                    </a:p>
                  </p:txBody>
                </p:sp>
                <p:sp>
                  <p:nvSpPr>
                    <p:cNvPr id="98" name="Freeform 32"/>
                    <p:cNvSpPr>
                      <a:spLocks/>
                    </p:cNvSpPr>
                    <p:nvPr/>
                  </p:nvSpPr>
                  <p:spPr bwMode="auto">
                    <a:xfrm>
                      <a:off x="3250" y="2484"/>
                      <a:ext cx="16" cy="12"/>
                    </a:xfrm>
                    <a:custGeom>
                      <a:avLst/>
                      <a:gdLst/>
                      <a:ahLst/>
                      <a:cxnLst>
                        <a:cxn ang="0">
                          <a:pos x="25" y="23"/>
                        </a:cxn>
                        <a:cxn ang="0">
                          <a:pos x="31" y="0"/>
                        </a:cxn>
                        <a:cxn ang="0">
                          <a:pos x="11" y="0"/>
                        </a:cxn>
                        <a:cxn ang="0">
                          <a:pos x="0" y="23"/>
                        </a:cxn>
                        <a:cxn ang="0">
                          <a:pos x="25" y="23"/>
                        </a:cxn>
                      </a:cxnLst>
                      <a:rect l="0" t="0" r="r" b="b"/>
                      <a:pathLst>
                        <a:path w="31" h="23">
                          <a:moveTo>
                            <a:pt x="25" y="23"/>
                          </a:moveTo>
                          <a:lnTo>
                            <a:pt x="31" y="0"/>
                          </a:lnTo>
                          <a:lnTo>
                            <a:pt x="11" y="0"/>
                          </a:lnTo>
                          <a:lnTo>
                            <a:pt x="0" y="23"/>
                          </a:lnTo>
                          <a:lnTo>
                            <a:pt x="25" y="23"/>
                          </a:lnTo>
                          <a:close/>
                        </a:path>
                      </a:pathLst>
                    </a:custGeom>
                    <a:solidFill>
                      <a:srgbClr val="808080"/>
                    </a:solidFill>
                    <a:ln w="9525">
                      <a:noFill/>
                      <a:round/>
                      <a:headEnd/>
                      <a:tailEnd/>
                    </a:ln>
                  </p:spPr>
                  <p:txBody>
                    <a:bodyPr/>
                    <a:lstStyle/>
                    <a:p>
                      <a:endParaRPr lang="en-US"/>
                    </a:p>
                  </p:txBody>
                </p:sp>
                <p:sp>
                  <p:nvSpPr>
                    <p:cNvPr id="99" name="Freeform 33"/>
                    <p:cNvSpPr>
                      <a:spLocks/>
                    </p:cNvSpPr>
                    <p:nvPr/>
                  </p:nvSpPr>
                  <p:spPr bwMode="auto">
                    <a:xfrm>
                      <a:off x="3456" y="2484"/>
                      <a:ext cx="15" cy="12"/>
                    </a:xfrm>
                    <a:custGeom>
                      <a:avLst/>
                      <a:gdLst/>
                      <a:ahLst/>
                      <a:cxnLst>
                        <a:cxn ang="0">
                          <a:pos x="7" y="23"/>
                        </a:cxn>
                        <a:cxn ang="0">
                          <a:pos x="0" y="0"/>
                        </a:cxn>
                        <a:cxn ang="0">
                          <a:pos x="20" y="0"/>
                        </a:cxn>
                        <a:cxn ang="0">
                          <a:pos x="31" y="23"/>
                        </a:cxn>
                        <a:cxn ang="0">
                          <a:pos x="7" y="23"/>
                        </a:cxn>
                      </a:cxnLst>
                      <a:rect l="0" t="0" r="r" b="b"/>
                      <a:pathLst>
                        <a:path w="31" h="23">
                          <a:moveTo>
                            <a:pt x="7" y="23"/>
                          </a:moveTo>
                          <a:lnTo>
                            <a:pt x="0" y="0"/>
                          </a:lnTo>
                          <a:lnTo>
                            <a:pt x="20" y="0"/>
                          </a:lnTo>
                          <a:lnTo>
                            <a:pt x="31" y="23"/>
                          </a:lnTo>
                          <a:lnTo>
                            <a:pt x="7" y="23"/>
                          </a:lnTo>
                          <a:close/>
                        </a:path>
                      </a:pathLst>
                    </a:custGeom>
                    <a:solidFill>
                      <a:srgbClr val="808080"/>
                    </a:solidFill>
                    <a:ln w="9525">
                      <a:noFill/>
                      <a:round/>
                      <a:headEnd/>
                      <a:tailEnd/>
                    </a:ln>
                  </p:spPr>
                  <p:txBody>
                    <a:bodyPr/>
                    <a:lstStyle/>
                    <a:p>
                      <a:endParaRPr lang="en-US"/>
                    </a:p>
                  </p:txBody>
                </p:sp>
              </p:grpSp>
              <p:grpSp>
                <p:nvGrpSpPr>
                  <p:cNvPr id="86" name="Group 34"/>
                  <p:cNvGrpSpPr>
                    <a:grpSpLocks/>
                  </p:cNvGrpSpPr>
                  <p:nvPr/>
                </p:nvGrpSpPr>
                <p:grpSpPr bwMode="auto">
                  <a:xfrm>
                    <a:off x="3258" y="2692"/>
                    <a:ext cx="207" cy="136"/>
                    <a:chOff x="3258" y="2692"/>
                    <a:chExt cx="207" cy="136"/>
                  </a:xfrm>
                </p:grpSpPr>
                <p:sp>
                  <p:nvSpPr>
                    <p:cNvPr id="87" name="Rectangle 35"/>
                    <p:cNvSpPr>
                      <a:spLocks noChangeArrowheads="1"/>
                    </p:cNvSpPr>
                    <p:nvPr/>
                  </p:nvSpPr>
                  <p:spPr bwMode="auto">
                    <a:xfrm>
                      <a:off x="3258" y="2692"/>
                      <a:ext cx="207" cy="64"/>
                    </a:xfrm>
                    <a:prstGeom prst="rect">
                      <a:avLst/>
                    </a:prstGeom>
                    <a:solidFill>
                      <a:srgbClr val="808080"/>
                    </a:solidFill>
                    <a:ln w="9525">
                      <a:solidFill>
                        <a:srgbClr val="000000"/>
                      </a:solidFill>
                      <a:miter lim="800000"/>
                      <a:headEnd/>
                      <a:tailEnd/>
                    </a:ln>
                  </p:spPr>
                  <p:txBody>
                    <a:bodyPr/>
                    <a:lstStyle/>
                    <a:p>
                      <a:endParaRPr lang="en-US"/>
                    </a:p>
                  </p:txBody>
                </p:sp>
                <p:sp>
                  <p:nvSpPr>
                    <p:cNvPr id="88" name="Rectangle 36"/>
                    <p:cNvSpPr>
                      <a:spLocks noChangeArrowheads="1"/>
                    </p:cNvSpPr>
                    <p:nvPr/>
                  </p:nvSpPr>
                  <p:spPr bwMode="auto">
                    <a:xfrm>
                      <a:off x="3270" y="2700"/>
                      <a:ext cx="182" cy="49"/>
                    </a:xfrm>
                    <a:prstGeom prst="rect">
                      <a:avLst/>
                    </a:prstGeom>
                    <a:solidFill>
                      <a:srgbClr val="FFFFFF"/>
                    </a:solidFill>
                    <a:ln w="9525">
                      <a:solidFill>
                        <a:srgbClr val="000000"/>
                      </a:solidFill>
                      <a:miter lim="800000"/>
                      <a:headEnd/>
                      <a:tailEnd/>
                    </a:ln>
                  </p:spPr>
                  <p:txBody>
                    <a:bodyPr/>
                    <a:lstStyle/>
                    <a:p>
                      <a:endParaRPr lang="en-US"/>
                    </a:p>
                  </p:txBody>
                </p:sp>
                <p:grpSp>
                  <p:nvGrpSpPr>
                    <p:cNvPr id="89" name="Group 37"/>
                    <p:cNvGrpSpPr>
                      <a:grpSpLocks/>
                    </p:cNvGrpSpPr>
                    <p:nvPr/>
                  </p:nvGrpSpPr>
                  <p:grpSpPr bwMode="auto">
                    <a:xfrm>
                      <a:off x="3334" y="2773"/>
                      <a:ext cx="54" cy="55"/>
                      <a:chOff x="3334" y="2773"/>
                      <a:chExt cx="54" cy="55"/>
                    </a:xfrm>
                  </p:grpSpPr>
                  <p:sp>
                    <p:nvSpPr>
                      <p:cNvPr id="90" name="Oval 38"/>
                      <p:cNvSpPr>
                        <a:spLocks noChangeArrowheads="1"/>
                      </p:cNvSpPr>
                      <p:nvPr/>
                    </p:nvSpPr>
                    <p:spPr bwMode="auto">
                      <a:xfrm>
                        <a:off x="3338" y="2776"/>
                        <a:ext cx="50" cy="52"/>
                      </a:xfrm>
                      <a:prstGeom prst="ellipse">
                        <a:avLst/>
                      </a:prstGeom>
                      <a:solidFill>
                        <a:srgbClr val="3F3F3F"/>
                      </a:solidFill>
                      <a:ln w="9525">
                        <a:solidFill>
                          <a:srgbClr val="3F3F3F"/>
                        </a:solidFill>
                        <a:round/>
                        <a:headEnd/>
                        <a:tailEnd/>
                      </a:ln>
                    </p:spPr>
                    <p:txBody>
                      <a:bodyPr/>
                      <a:lstStyle/>
                      <a:p>
                        <a:endParaRPr lang="en-US"/>
                      </a:p>
                    </p:txBody>
                  </p:sp>
                  <p:grpSp>
                    <p:nvGrpSpPr>
                      <p:cNvPr id="91" name="Group 39"/>
                      <p:cNvGrpSpPr>
                        <a:grpSpLocks/>
                      </p:cNvGrpSpPr>
                      <p:nvPr/>
                    </p:nvGrpSpPr>
                    <p:grpSpPr bwMode="auto">
                      <a:xfrm>
                        <a:off x="3334" y="2773"/>
                        <a:ext cx="50" cy="52"/>
                        <a:chOff x="3334" y="2773"/>
                        <a:chExt cx="50" cy="52"/>
                      </a:xfrm>
                    </p:grpSpPr>
                    <p:sp>
                      <p:nvSpPr>
                        <p:cNvPr id="92" name="Oval 40"/>
                        <p:cNvSpPr>
                          <a:spLocks noChangeArrowheads="1"/>
                        </p:cNvSpPr>
                        <p:nvPr/>
                      </p:nvSpPr>
                      <p:spPr bwMode="auto">
                        <a:xfrm>
                          <a:off x="3334" y="2773"/>
                          <a:ext cx="50" cy="52"/>
                        </a:xfrm>
                        <a:prstGeom prst="ellipse">
                          <a:avLst/>
                        </a:prstGeom>
                        <a:solidFill>
                          <a:srgbClr val="C0C0C0"/>
                        </a:solidFill>
                        <a:ln w="9525">
                          <a:solidFill>
                            <a:srgbClr val="808080"/>
                          </a:solidFill>
                          <a:round/>
                          <a:headEnd/>
                          <a:tailEnd/>
                        </a:ln>
                      </p:spPr>
                      <p:txBody>
                        <a:bodyPr/>
                        <a:lstStyle/>
                        <a:p>
                          <a:endParaRPr lang="en-US"/>
                        </a:p>
                      </p:txBody>
                    </p:sp>
                    <p:sp>
                      <p:nvSpPr>
                        <p:cNvPr id="93" name="Oval 41"/>
                        <p:cNvSpPr>
                          <a:spLocks noChangeArrowheads="1"/>
                        </p:cNvSpPr>
                        <p:nvPr/>
                      </p:nvSpPr>
                      <p:spPr bwMode="auto">
                        <a:xfrm>
                          <a:off x="3353" y="2784"/>
                          <a:ext cx="12" cy="11"/>
                        </a:xfrm>
                        <a:prstGeom prst="ellipse">
                          <a:avLst/>
                        </a:prstGeom>
                        <a:solidFill>
                          <a:srgbClr val="3F3F3F"/>
                        </a:solidFill>
                        <a:ln w="9525">
                          <a:solidFill>
                            <a:srgbClr val="3F3F3F"/>
                          </a:solidFill>
                          <a:round/>
                          <a:headEnd/>
                          <a:tailEnd/>
                        </a:ln>
                      </p:spPr>
                      <p:txBody>
                        <a:bodyPr/>
                        <a:lstStyle/>
                        <a:p>
                          <a:endParaRPr lang="en-US"/>
                        </a:p>
                      </p:txBody>
                    </p:sp>
                    <p:sp>
                      <p:nvSpPr>
                        <p:cNvPr id="94" name="Freeform 42"/>
                        <p:cNvSpPr>
                          <a:spLocks/>
                        </p:cNvSpPr>
                        <p:nvPr/>
                      </p:nvSpPr>
                      <p:spPr bwMode="auto">
                        <a:xfrm>
                          <a:off x="3349" y="2796"/>
                          <a:ext cx="19" cy="19"/>
                        </a:xfrm>
                        <a:custGeom>
                          <a:avLst/>
                          <a:gdLst/>
                          <a:ahLst/>
                          <a:cxnLst>
                            <a:cxn ang="0">
                              <a:pos x="13" y="0"/>
                            </a:cxn>
                            <a:cxn ang="0">
                              <a:pos x="0" y="38"/>
                            </a:cxn>
                            <a:cxn ang="0">
                              <a:pos x="37" y="38"/>
                            </a:cxn>
                            <a:cxn ang="0">
                              <a:pos x="26" y="0"/>
                            </a:cxn>
                            <a:cxn ang="0">
                              <a:pos x="13" y="0"/>
                            </a:cxn>
                          </a:cxnLst>
                          <a:rect l="0" t="0" r="r" b="b"/>
                          <a:pathLst>
                            <a:path w="37" h="38">
                              <a:moveTo>
                                <a:pt x="13" y="0"/>
                              </a:moveTo>
                              <a:lnTo>
                                <a:pt x="0" y="38"/>
                              </a:lnTo>
                              <a:lnTo>
                                <a:pt x="37" y="38"/>
                              </a:lnTo>
                              <a:lnTo>
                                <a:pt x="26" y="0"/>
                              </a:lnTo>
                              <a:lnTo>
                                <a:pt x="13" y="0"/>
                              </a:lnTo>
                              <a:close/>
                            </a:path>
                          </a:pathLst>
                        </a:custGeom>
                        <a:solidFill>
                          <a:srgbClr val="3F3F3F"/>
                        </a:solidFill>
                        <a:ln w="9525">
                          <a:noFill/>
                          <a:round/>
                          <a:headEnd/>
                          <a:tailEnd/>
                        </a:ln>
                      </p:spPr>
                      <p:txBody>
                        <a:bodyPr/>
                        <a:lstStyle/>
                        <a:p>
                          <a:endParaRPr lang="en-US"/>
                        </a:p>
                      </p:txBody>
                    </p:sp>
                  </p:grpSp>
                </p:grpSp>
              </p:grpSp>
            </p:grpSp>
          </p:grpSp>
          <p:grpSp>
            <p:nvGrpSpPr>
              <p:cNvPr id="65" name="Group 43"/>
              <p:cNvGrpSpPr>
                <a:grpSpLocks/>
              </p:cNvGrpSpPr>
              <p:nvPr/>
            </p:nvGrpSpPr>
            <p:grpSpPr bwMode="auto">
              <a:xfrm>
                <a:off x="3073" y="2887"/>
                <a:ext cx="576" cy="424"/>
                <a:chOff x="3073" y="2887"/>
                <a:chExt cx="576" cy="424"/>
              </a:xfrm>
            </p:grpSpPr>
            <p:sp>
              <p:nvSpPr>
                <p:cNvPr id="66" name="Rectangle 44"/>
                <p:cNvSpPr>
                  <a:spLocks noChangeArrowheads="1"/>
                </p:cNvSpPr>
                <p:nvPr/>
              </p:nvSpPr>
              <p:spPr bwMode="auto">
                <a:xfrm>
                  <a:off x="3073" y="2887"/>
                  <a:ext cx="576" cy="424"/>
                </a:xfrm>
                <a:prstGeom prst="rect">
                  <a:avLst/>
                </a:prstGeom>
                <a:solidFill>
                  <a:srgbClr val="9F9F9F"/>
                </a:solidFill>
                <a:ln w="9525">
                  <a:solidFill>
                    <a:srgbClr val="000000"/>
                  </a:solidFill>
                  <a:miter lim="800000"/>
                  <a:headEnd/>
                  <a:tailEnd/>
                </a:ln>
              </p:spPr>
              <p:txBody>
                <a:bodyPr/>
                <a:lstStyle/>
                <a:p>
                  <a:endParaRPr lang="en-US"/>
                </a:p>
              </p:txBody>
            </p:sp>
            <p:grpSp>
              <p:nvGrpSpPr>
                <p:cNvPr id="67" name="Group 45"/>
                <p:cNvGrpSpPr>
                  <a:grpSpLocks/>
                </p:cNvGrpSpPr>
                <p:nvPr/>
              </p:nvGrpSpPr>
              <p:grpSpPr bwMode="auto">
                <a:xfrm>
                  <a:off x="3250" y="2953"/>
                  <a:ext cx="253" cy="345"/>
                  <a:chOff x="3250" y="2953"/>
                  <a:chExt cx="253" cy="345"/>
                </a:xfrm>
              </p:grpSpPr>
              <p:grpSp>
                <p:nvGrpSpPr>
                  <p:cNvPr id="68" name="Group 46"/>
                  <p:cNvGrpSpPr>
                    <a:grpSpLocks/>
                  </p:cNvGrpSpPr>
                  <p:nvPr/>
                </p:nvGrpSpPr>
                <p:grpSpPr bwMode="auto">
                  <a:xfrm>
                    <a:off x="3250" y="2953"/>
                    <a:ext cx="253" cy="78"/>
                    <a:chOff x="3250" y="2953"/>
                    <a:chExt cx="253" cy="78"/>
                  </a:xfrm>
                </p:grpSpPr>
                <p:sp>
                  <p:nvSpPr>
                    <p:cNvPr id="78" name="Freeform 47"/>
                    <p:cNvSpPr>
                      <a:spLocks/>
                    </p:cNvSpPr>
                    <p:nvPr/>
                  </p:nvSpPr>
                  <p:spPr bwMode="auto">
                    <a:xfrm>
                      <a:off x="3250" y="2959"/>
                      <a:ext cx="253" cy="72"/>
                    </a:xfrm>
                    <a:custGeom>
                      <a:avLst/>
                      <a:gdLst/>
                      <a:ahLst/>
                      <a:cxnLst>
                        <a:cxn ang="0">
                          <a:pos x="34" y="56"/>
                        </a:cxn>
                        <a:cxn ang="0">
                          <a:pos x="79" y="117"/>
                        </a:cxn>
                        <a:cxn ang="0">
                          <a:pos x="487" y="117"/>
                        </a:cxn>
                        <a:cxn ang="0">
                          <a:pos x="433" y="45"/>
                        </a:cxn>
                        <a:cxn ang="0">
                          <a:pos x="433" y="0"/>
                        </a:cxn>
                        <a:cxn ang="0">
                          <a:pos x="507" y="98"/>
                        </a:cxn>
                        <a:cxn ang="0">
                          <a:pos x="507" y="144"/>
                        </a:cxn>
                        <a:cxn ang="0">
                          <a:pos x="68" y="144"/>
                        </a:cxn>
                        <a:cxn ang="0">
                          <a:pos x="0" y="56"/>
                        </a:cxn>
                        <a:cxn ang="0">
                          <a:pos x="34" y="56"/>
                        </a:cxn>
                      </a:cxnLst>
                      <a:rect l="0" t="0" r="r" b="b"/>
                      <a:pathLst>
                        <a:path w="507" h="144">
                          <a:moveTo>
                            <a:pt x="34" y="56"/>
                          </a:moveTo>
                          <a:lnTo>
                            <a:pt x="79" y="117"/>
                          </a:lnTo>
                          <a:lnTo>
                            <a:pt x="487" y="117"/>
                          </a:lnTo>
                          <a:lnTo>
                            <a:pt x="433" y="45"/>
                          </a:lnTo>
                          <a:lnTo>
                            <a:pt x="433" y="0"/>
                          </a:lnTo>
                          <a:lnTo>
                            <a:pt x="507" y="98"/>
                          </a:lnTo>
                          <a:lnTo>
                            <a:pt x="507" y="144"/>
                          </a:lnTo>
                          <a:lnTo>
                            <a:pt x="68" y="144"/>
                          </a:lnTo>
                          <a:lnTo>
                            <a:pt x="0" y="56"/>
                          </a:lnTo>
                          <a:lnTo>
                            <a:pt x="34" y="56"/>
                          </a:lnTo>
                          <a:close/>
                        </a:path>
                      </a:pathLst>
                    </a:custGeom>
                    <a:solidFill>
                      <a:srgbClr val="5F5F5F"/>
                    </a:solidFill>
                    <a:ln w="9525">
                      <a:noFill/>
                      <a:round/>
                      <a:headEnd/>
                      <a:tailEnd/>
                    </a:ln>
                  </p:spPr>
                  <p:txBody>
                    <a:bodyPr/>
                    <a:lstStyle/>
                    <a:p>
                      <a:endParaRPr lang="en-US"/>
                    </a:p>
                  </p:txBody>
                </p:sp>
                <p:sp>
                  <p:nvSpPr>
                    <p:cNvPr id="79" name="Freeform 48"/>
                    <p:cNvSpPr>
                      <a:spLocks/>
                    </p:cNvSpPr>
                    <p:nvPr/>
                  </p:nvSpPr>
                  <p:spPr bwMode="auto">
                    <a:xfrm>
                      <a:off x="3250" y="2953"/>
                      <a:ext cx="116" cy="35"/>
                    </a:xfrm>
                    <a:custGeom>
                      <a:avLst/>
                      <a:gdLst/>
                      <a:ahLst/>
                      <a:cxnLst>
                        <a:cxn ang="0">
                          <a:pos x="25" y="23"/>
                        </a:cxn>
                        <a:cxn ang="0">
                          <a:pos x="31" y="0"/>
                        </a:cxn>
                        <a:cxn ang="0">
                          <a:pos x="11" y="0"/>
                        </a:cxn>
                        <a:cxn ang="0">
                          <a:pos x="0" y="23"/>
                        </a:cxn>
                        <a:cxn ang="0">
                          <a:pos x="0" y="69"/>
                        </a:cxn>
                        <a:cxn ang="0">
                          <a:pos x="232" y="69"/>
                        </a:cxn>
                        <a:cxn ang="0">
                          <a:pos x="232" y="23"/>
                        </a:cxn>
                        <a:cxn ang="0">
                          <a:pos x="25" y="23"/>
                        </a:cxn>
                      </a:cxnLst>
                      <a:rect l="0" t="0" r="r" b="b"/>
                      <a:pathLst>
                        <a:path w="232" h="69">
                          <a:moveTo>
                            <a:pt x="25" y="23"/>
                          </a:moveTo>
                          <a:lnTo>
                            <a:pt x="31" y="0"/>
                          </a:lnTo>
                          <a:lnTo>
                            <a:pt x="11" y="0"/>
                          </a:lnTo>
                          <a:lnTo>
                            <a:pt x="0" y="23"/>
                          </a:lnTo>
                          <a:lnTo>
                            <a:pt x="0" y="69"/>
                          </a:lnTo>
                          <a:lnTo>
                            <a:pt x="232" y="69"/>
                          </a:lnTo>
                          <a:lnTo>
                            <a:pt x="232" y="23"/>
                          </a:lnTo>
                          <a:lnTo>
                            <a:pt x="25" y="23"/>
                          </a:lnTo>
                          <a:close/>
                        </a:path>
                      </a:pathLst>
                    </a:custGeom>
                    <a:solidFill>
                      <a:srgbClr val="C0C0C0"/>
                    </a:solidFill>
                    <a:ln w="9525">
                      <a:noFill/>
                      <a:round/>
                      <a:headEnd/>
                      <a:tailEnd/>
                    </a:ln>
                  </p:spPr>
                  <p:txBody>
                    <a:bodyPr/>
                    <a:lstStyle/>
                    <a:p>
                      <a:endParaRPr lang="en-US"/>
                    </a:p>
                  </p:txBody>
                </p:sp>
                <p:sp>
                  <p:nvSpPr>
                    <p:cNvPr id="80" name="Freeform 49"/>
                    <p:cNvSpPr>
                      <a:spLocks/>
                    </p:cNvSpPr>
                    <p:nvPr/>
                  </p:nvSpPr>
                  <p:spPr bwMode="auto">
                    <a:xfrm>
                      <a:off x="3355" y="2953"/>
                      <a:ext cx="116" cy="35"/>
                    </a:xfrm>
                    <a:custGeom>
                      <a:avLst/>
                      <a:gdLst/>
                      <a:ahLst/>
                      <a:cxnLst>
                        <a:cxn ang="0">
                          <a:pos x="207" y="23"/>
                        </a:cxn>
                        <a:cxn ang="0">
                          <a:pos x="200" y="0"/>
                        </a:cxn>
                        <a:cxn ang="0">
                          <a:pos x="220" y="0"/>
                        </a:cxn>
                        <a:cxn ang="0">
                          <a:pos x="231" y="23"/>
                        </a:cxn>
                        <a:cxn ang="0">
                          <a:pos x="231" y="69"/>
                        </a:cxn>
                        <a:cxn ang="0">
                          <a:pos x="0" y="69"/>
                        </a:cxn>
                        <a:cxn ang="0">
                          <a:pos x="0" y="23"/>
                        </a:cxn>
                        <a:cxn ang="0">
                          <a:pos x="207" y="23"/>
                        </a:cxn>
                      </a:cxnLst>
                      <a:rect l="0" t="0" r="r" b="b"/>
                      <a:pathLst>
                        <a:path w="231" h="69">
                          <a:moveTo>
                            <a:pt x="207" y="23"/>
                          </a:moveTo>
                          <a:lnTo>
                            <a:pt x="200" y="0"/>
                          </a:lnTo>
                          <a:lnTo>
                            <a:pt x="220" y="0"/>
                          </a:lnTo>
                          <a:lnTo>
                            <a:pt x="231" y="23"/>
                          </a:lnTo>
                          <a:lnTo>
                            <a:pt x="231" y="69"/>
                          </a:lnTo>
                          <a:lnTo>
                            <a:pt x="0" y="69"/>
                          </a:lnTo>
                          <a:lnTo>
                            <a:pt x="0" y="23"/>
                          </a:lnTo>
                          <a:lnTo>
                            <a:pt x="207" y="23"/>
                          </a:lnTo>
                          <a:close/>
                        </a:path>
                      </a:pathLst>
                    </a:custGeom>
                    <a:solidFill>
                      <a:srgbClr val="C0C0C0"/>
                    </a:solidFill>
                    <a:ln w="9525">
                      <a:noFill/>
                      <a:round/>
                      <a:headEnd/>
                      <a:tailEnd/>
                    </a:ln>
                  </p:spPr>
                  <p:txBody>
                    <a:bodyPr/>
                    <a:lstStyle/>
                    <a:p>
                      <a:endParaRPr lang="en-US"/>
                    </a:p>
                  </p:txBody>
                </p:sp>
                <p:sp>
                  <p:nvSpPr>
                    <p:cNvPr id="81" name="Freeform 50"/>
                    <p:cNvSpPr>
                      <a:spLocks/>
                    </p:cNvSpPr>
                    <p:nvPr/>
                  </p:nvSpPr>
                  <p:spPr bwMode="auto">
                    <a:xfrm>
                      <a:off x="3250" y="2953"/>
                      <a:ext cx="16" cy="12"/>
                    </a:xfrm>
                    <a:custGeom>
                      <a:avLst/>
                      <a:gdLst/>
                      <a:ahLst/>
                      <a:cxnLst>
                        <a:cxn ang="0">
                          <a:pos x="25" y="23"/>
                        </a:cxn>
                        <a:cxn ang="0">
                          <a:pos x="31" y="0"/>
                        </a:cxn>
                        <a:cxn ang="0">
                          <a:pos x="11" y="0"/>
                        </a:cxn>
                        <a:cxn ang="0">
                          <a:pos x="0" y="23"/>
                        </a:cxn>
                        <a:cxn ang="0">
                          <a:pos x="25" y="23"/>
                        </a:cxn>
                      </a:cxnLst>
                      <a:rect l="0" t="0" r="r" b="b"/>
                      <a:pathLst>
                        <a:path w="31" h="23">
                          <a:moveTo>
                            <a:pt x="25" y="23"/>
                          </a:moveTo>
                          <a:lnTo>
                            <a:pt x="31" y="0"/>
                          </a:lnTo>
                          <a:lnTo>
                            <a:pt x="11" y="0"/>
                          </a:lnTo>
                          <a:lnTo>
                            <a:pt x="0" y="23"/>
                          </a:lnTo>
                          <a:lnTo>
                            <a:pt x="25" y="23"/>
                          </a:lnTo>
                          <a:close/>
                        </a:path>
                      </a:pathLst>
                    </a:custGeom>
                    <a:solidFill>
                      <a:srgbClr val="808080"/>
                    </a:solidFill>
                    <a:ln w="9525">
                      <a:noFill/>
                      <a:round/>
                      <a:headEnd/>
                      <a:tailEnd/>
                    </a:ln>
                  </p:spPr>
                  <p:txBody>
                    <a:bodyPr/>
                    <a:lstStyle/>
                    <a:p>
                      <a:endParaRPr lang="en-US"/>
                    </a:p>
                  </p:txBody>
                </p:sp>
                <p:sp>
                  <p:nvSpPr>
                    <p:cNvPr id="82" name="Freeform 51"/>
                    <p:cNvSpPr>
                      <a:spLocks/>
                    </p:cNvSpPr>
                    <p:nvPr/>
                  </p:nvSpPr>
                  <p:spPr bwMode="auto">
                    <a:xfrm>
                      <a:off x="3456" y="2953"/>
                      <a:ext cx="15" cy="12"/>
                    </a:xfrm>
                    <a:custGeom>
                      <a:avLst/>
                      <a:gdLst/>
                      <a:ahLst/>
                      <a:cxnLst>
                        <a:cxn ang="0">
                          <a:pos x="7" y="23"/>
                        </a:cxn>
                        <a:cxn ang="0">
                          <a:pos x="0" y="0"/>
                        </a:cxn>
                        <a:cxn ang="0">
                          <a:pos x="20" y="0"/>
                        </a:cxn>
                        <a:cxn ang="0">
                          <a:pos x="31" y="23"/>
                        </a:cxn>
                        <a:cxn ang="0">
                          <a:pos x="7" y="23"/>
                        </a:cxn>
                      </a:cxnLst>
                      <a:rect l="0" t="0" r="r" b="b"/>
                      <a:pathLst>
                        <a:path w="31" h="23">
                          <a:moveTo>
                            <a:pt x="7" y="23"/>
                          </a:moveTo>
                          <a:lnTo>
                            <a:pt x="0" y="0"/>
                          </a:lnTo>
                          <a:lnTo>
                            <a:pt x="20" y="0"/>
                          </a:lnTo>
                          <a:lnTo>
                            <a:pt x="31" y="23"/>
                          </a:lnTo>
                          <a:lnTo>
                            <a:pt x="7" y="23"/>
                          </a:lnTo>
                          <a:close/>
                        </a:path>
                      </a:pathLst>
                    </a:custGeom>
                    <a:solidFill>
                      <a:srgbClr val="808080"/>
                    </a:solidFill>
                    <a:ln w="9525">
                      <a:noFill/>
                      <a:round/>
                      <a:headEnd/>
                      <a:tailEnd/>
                    </a:ln>
                  </p:spPr>
                  <p:txBody>
                    <a:bodyPr/>
                    <a:lstStyle/>
                    <a:p>
                      <a:endParaRPr lang="en-US"/>
                    </a:p>
                  </p:txBody>
                </p:sp>
              </p:grpSp>
              <p:grpSp>
                <p:nvGrpSpPr>
                  <p:cNvPr id="69" name="Group 52"/>
                  <p:cNvGrpSpPr>
                    <a:grpSpLocks/>
                  </p:cNvGrpSpPr>
                  <p:nvPr/>
                </p:nvGrpSpPr>
                <p:grpSpPr bwMode="auto">
                  <a:xfrm>
                    <a:off x="3258" y="3161"/>
                    <a:ext cx="207" cy="137"/>
                    <a:chOff x="3258" y="3161"/>
                    <a:chExt cx="207" cy="137"/>
                  </a:xfrm>
                </p:grpSpPr>
                <p:sp>
                  <p:nvSpPr>
                    <p:cNvPr id="70" name="Rectangle 53"/>
                    <p:cNvSpPr>
                      <a:spLocks noChangeArrowheads="1"/>
                    </p:cNvSpPr>
                    <p:nvPr/>
                  </p:nvSpPr>
                  <p:spPr bwMode="auto">
                    <a:xfrm>
                      <a:off x="3258" y="3161"/>
                      <a:ext cx="207" cy="65"/>
                    </a:xfrm>
                    <a:prstGeom prst="rect">
                      <a:avLst/>
                    </a:prstGeom>
                    <a:solidFill>
                      <a:srgbClr val="808080"/>
                    </a:solidFill>
                    <a:ln w="9525">
                      <a:solidFill>
                        <a:srgbClr val="000000"/>
                      </a:solidFill>
                      <a:miter lim="800000"/>
                      <a:headEnd/>
                      <a:tailEnd/>
                    </a:ln>
                  </p:spPr>
                  <p:txBody>
                    <a:bodyPr/>
                    <a:lstStyle/>
                    <a:p>
                      <a:endParaRPr lang="en-US"/>
                    </a:p>
                  </p:txBody>
                </p:sp>
                <p:sp>
                  <p:nvSpPr>
                    <p:cNvPr id="71" name="Rectangle 54"/>
                    <p:cNvSpPr>
                      <a:spLocks noChangeArrowheads="1"/>
                    </p:cNvSpPr>
                    <p:nvPr/>
                  </p:nvSpPr>
                  <p:spPr bwMode="auto">
                    <a:xfrm>
                      <a:off x="3270" y="3170"/>
                      <a:ext cx="182" cy="48"/>
                    </a:xfrm>
                    <a:prstGeom prst="rect">
                      <a:avLst/>
                    </a:prstGeom>
                    <a:solidFill>
                      <a:srgbClr val="FFFFFF"/>
                    </a:solidFill>
                    <a:ln w="9525">
                      <a:solidFill>
                        <a:srgbClr val="000000"/>
                      </a:solidFill>
                      <a:miter lim="800000"/>
                      <a:headEnd/>
                      <a:tailEnd/>
                    </a:ln>
                  </p:spPr>
                  <p:txBody>
                    <a:bodyPr/>
                    <a:lstStyle/>
                    <a:p>
                      <a:endParaRPr lang="en-US"/>
                    </a:p>
                  </p:txBody>
                </p:sp>
                <p:grpSp>
                  <p:nvGrpSpPr>
                    <p:cNvPr id="72" name="Group 55"/>
                    <p:cNvGrpSpPr>
                      <a:grpSpLocks/>
                    </p:cNvGrpSpPr>
                    <p:nvPr/>
                  </p:nvGrpSpPr>
                  <p:grpSpPr bwMode="auto">
                    <a:xfrm>
                      <a:off x="3334" y="3243"/>
                      <a:ext cx="54" cy="55"/>
                      <a:chOff x="3334" y="3243"/>
                      <a:chExt cx="54" cy="55"/>
                    </a:xfrm>
                  </p:grpSpPr>
                  <p:sp>
                    <p:nvSpPr>
                      <p:cNvPr id="73" name="Oval 56"/>
                      <p:cNvSpPr>
                        <a:spLocks noChangeArrowheads="1"/>
                      </p:cNvSpPr>
                      <p:nvPr/>
                    </p:nvSpPr>
                    <p:spPr bwMode="auto">
                      <a:xfrm>
                        <a:off x="3338" y="3246"/>
                        <a:ext cx="50" cy="52"/>
                      </a:xfrm>
                      <a:prstGeom prst="ellipse">
                        <a:avLst/>
                      </a:prstGeom>
                      <a:solidFill>
                        <a:srgbClr val="3F3F3F"/>
                      </a:solidFill>
                      <a:ln w="9525">
                        <a:solidFill>
                          <a:srgbClr val="3F3F3F"/>
                        </a:solidFill>
                        <a:round/>
                        <a:headEnd/>
                        <a:tailEnd/>
                      </a:ln>
                    </p:spPr>
                    <p:txBody>
                      <a:bodyPr/>
                      <a:lstStyle/>
                      <a:p>
                        <a:endParaRPr lang="en-US"/>
                      </a:p>
                    </p:txBody>
                  </p:sp>
                  <p:grpSp>
                    <p:nvGrpSpPr>
                      <p:cNvPr id="74" name="Group 57"/>
                      <p:cNvGrpSpPr>
                        <a:grpSpLocks/>
                      </p:cNvGrpSpPr>
                      <p:nvPr/>
                    </p:nvGrpSpPr>
                    <p:grpSpPr bwMode="auto">
                      <a:xfrm>
                        <a:off x="3334" y="3243"/>
                        <a:ext cx="50" cy="52"/>
                        <a:chOff x="3334" y="3243"/>
                        <a:chExt cx="50" cy="52"/>
                      </a:xfrm>
                    </p:grpSpPr>
                    <p:sp>
                      <p:nvSpPr>
                        <p:cNvPr id="75" name="Oval 58"/>
                        <p:cNvSpPr>
                          <a:spLocks noChangeArrowheads="1"/>
                        </p:cNvSpPr>
                        <p:nvPr/>
                      </p:nvSpPr>
                      <p:spPr bwMode="auto">
                        <a:xfrm>
                          <a:off x="3334" y="3243"/>
                          <a:ext cx="50" cy="52"/>
                        </a:xfrm>
                        <a:prstGeom prst="ellipse">
                          <a:avLst/>
                        </a:prstGeom>
                        <a:solidFill>
                          <a:srgbClr val="C0C0C0"/>
                        </a:solidFill>
                        <a:ln w="9525">
                          <a:solidFill>
                            <a:srgbClr val="808080"/>
                          </a:solidFill>
                          <a:round/>
                          <a:headEnd/>
                          <a:tailEnd/>
                        </a:ln>
                      </p:spPr>
                      <p:txBody>
                        <a:bodyPr/>
                        <a:lstStyle/>
                        <a:p>
                          <a:endParaRPr lang="en-US"/>
                        </a:p>
                      </p:txBody>
                    </p:sp>
                    <p:sp>
                      <p:nvSpPr>
                        <p:cNvPr id="76" name="Oval 59"/>
                        <p:cNvSpPr>
                          <a:spLocks noChangeArrowheads="1"/>
                        </p:cNvSpPr>
                        <p:nvPr/>
                      </p:nvSpPr>
                      <p:spPr bwMode="auto">
                        <a:xfrm>
                          <a:off x="3353" y="3253"/>
                          <a:ext cx="12" cy="12"/>
                        </a:xfrm>
                        <a:prstGeom prst="ellipse">
                          <a:avLst/>
                        </a:prstGeom>
                        <a:solidFill>
                          <a:srgbClr val="3F3F3F"/>
                        </a:solidFill>
                        <a:ln w="9525">
                          <a:solidFill>
                            <a:srgbClr val="3F3F3F"/>
                          </a:solidFill>
                          <a:round/>
                          <a:headEnd/>
                          <a:tailEnd/>
                        </a:ln>
                      </p:spPr>
                      <p:txBody>
                        <a:bodyPr/>
                        <a:lstStyle/>
                        <a:p>
                          <a:endParaRPr lang="en-US"/>
                        </a:p>
                      </p:txBody>
                    </p:sp>
                    <p:sp>
                      <p:nvSpPr>
                        <p:cNvPr id="77" name="Freeform 60"/>
                        <p:cNvSpPr>
                          <a:spLocks/>
                        </p:cNvSpPr>
                        <p:nvPr/>
                      </p:nvSpPr>
                      <p:spPr bwMode="auto">
                        <a:xfrm>
                          <a:off x="3349" y="3266"/>
                          <a:ext cx="19" cy="19"/>
                        </a:xfrm>
                        <a:custGeom>
                          <a:avLst/>
                          <a:gdLst/>
                          <a:ahLst/>
                          <a:cxnLst>
                            <a:cxn ang="0">
                              <a:pos x="13" y="0"/>
                            </a:cxn>
                            <a:cxn ang="0">
                              <a:pos x="0" y="39"/>
                            </a:cxn>
                            <a:cxn ang="0">
                              <a:pos x="37" y="39"/>
                            </a:cxn>
                            <a:cxn ang="0">
                              <a:pos x="26" y="0"/>
                            </a:cxn>
                            <a:cxn ang="0">
                              <a:pos x="13" y="0"/>
                            </a:cxn>
                          </a:cxnLst>
                          <a:rect l="0" t="0" r="r" b="b"/>
                          <a:pathLst>
                            <a:path w="37" h="39">
                              <a:moveTo>
                                <a:pt x="13" y="0"/>
                              </a:moveTo>
                              <a:lnTo>
                                <a:pt x="0" y="39"/>
                              </a:lnTo>
                              <a:lnTo>
                                <a:pt x="37" y="39"/>
                              </a:lnTo>
                              <a:lnTo>
                                <a:pt x="26" y="0"/>
                              </a:lnTo>
                              <a:lnTo>
                                <a:pt x="13" y="0"/>
                              </a:lnTo>
                              <a:close/>
                            </a:path>
                          </a:pathLst>
                        </a:custGeom>
                        <a:solidFill>
                          <a:srgbClr val="3F3F3F"/>
                        </a:solidFill>
                        <a:ln w="9525">
                          <a:noFill/>
                          <a:round/>
                          <a:headEnd/>
                          <a:tailEnd/>
                        </a:ln>
                      </p:spPr>
                      <p:txBody>
                        <a:bodyPr/>
                        <a:lstStyle/>
                        <a:p>
                          <a:endParaRPr lang="en-US"/>
                        </a:p>
                      </p:txBody>
                    </p:sp>
                  </p:grpSp>
                </p:grpSp>
              </p:grpSp>
            </p:grpSp>
          </p:grpSp>
        </p:grpSp>
        <p:pic>
          <p:nvPicPr>
            <p:cNvPr id="6" name="Picture 61" descr="BellSouthPhoneBook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60" y="2352"/>
              <a:ext cx="511" cy="605"/>
            </a:xfrm>
            <a:prstGeom prst="rect">
              <a:avLst/>
            </a:prstGeom>
            <a:noFill/>
          </p:spPr>
        </p:pic>
        <p:grpSp>
          <p:nvGrpSpPr>
            <p:cNvPr id="7" name="Group 62"/>
            <p:cNvGrpSpPr>
              <a:grpSpLocks/>
            </p:cNvGrpSpPr>
            <p:nvPr/>
          </p:nvGrpSpPr>
          <p:grpSpPr bwMode="auto">
            <a:xfrm>
              <a:off x="2544" y="2448"/>
              <a:ext cx="863" cy="1491"/>
              <a:chOff x="3769" y="1877"/>
              <a:chExt cx="863" cy="1491"/>
            </a:xfrm>
          </p:grpSpPr>
          <p:grpSp>
            <p:nvGrpSpPr>
              <p:cNvPr id="10" name="Group 63"/>
              <p:cNvGrpSpPr>
                <a:grpSpLocks/>
              </p:cNvGrpSpPr>
              <p:nvPr/>
            </p:nvGrpSpPr>
            <p:grpSpPr bwMode="auto">
              <a:xfrm>
                <a:off x="3861" y="1877"/>
                <a:ext cx="668" cy="1491"/>
                <a:chOff x="3861" y="1877"/>
                <a:chExt cx="668" cy="1491"/>
              </a:xfrm>
            </p:grpSpPr>
            <p:sp>
              <p:nvSpPr>
                <p:cNvPr id="42" name="Rectangle 64"/>
                <p:cNvSpPr>
                  <a:spLocks noChangeArrowheads="1"/>
                </p:cNvSpPr>
                <p:nvPr/>
              </p:nvSpPr>
              <p:spPr bwMode="auto">
                <a:xfrm>
                  <a:off x="3861" y="1877"/>
                  <a:ext cx="668" cy="1491"/>
                </a:xfrm>
                <a:prstGeom prst="rect">
                  <a:avLst/>
                </a:prstGeom>
                <a:solidFill>
                  <a:srgbClr val="C0C0C0"/>
                </a:solidFill>
                <a:ln w="9525">
                  <a:solidFill>
                    <a:srgbClr val="000000"/>
                  </a:solidFill>
                  <a:miter lim="800000"/>
                  <a:headEnd/>
                  <a:tailEnd/>
                </a:ln>
              </p:spPr>
              <p:txBody>
                <a:bodyPr/>
                <a:lstStyle/>
                <a:p>
                  <a:endParaRPr lang="en-US"/>
                </a:p>
              </p:txBody>
            </p:sp>
            <p:sp>
              <p:nvSpPr>
                <p:cNvPr id="43" name="Rectangle 65"/>
                <p:cNvSpPr>
                  <a:spLocks noChangeArrowheads="1"/>
                </p:cNvSpPr>
                <p:nvPr/>
              </p:nvSpPr>
              <p:spPr bwMode="auto">
                <a:xfrm>
                  <a:off x="3907" y="1944"/>
                  <a:ext cx="575" cy="424"/>
                </a:xfrm>
                <a:prstGeom prst="rect">
                  <a:avLst/>
                </a:prstGeom>
                <a:solidFill>
                  <a:srgbClr val="9F9F9F"/>
                </a:solidFill>
                <a:ln w="9525">
                  <a:solidFill>
                    <a:srgbClr val="000000"/>
                  </a:solidFill>
                  <a:miter lim="800000"/>
                  <a:headEnd/>
                  <a:tailEnd/>
                </a:ln>
              </p:spPr>
              <p:txBody>
                <a:bodyPr/>
                <a:lstStyle/>
                <a:p>
                  <a:endParaRPr lang="en-US"/>
                </a:p>
              </p:txBody>
            </p:sp>
            <p:sp>
              <p:nvSpPr>
                <p:cNvPr id="44" name="Rectangle 66"/>
                <p:cNvSpPr>
                  <a:spLocks noChangeArrowheads="1"/>
                </p:cNvSpPr>
                <p:nvPr/>
              </p:nvSpPr>
              <p:spPr bwMode="auto">
                <a:xfrm>
                  <a:off x="3864" y="2854"/>
                  <a:ext cx="662" cy="216"/>
                </a:xfrm>
                <a:prstGeom prst="rect">
                  <a:avLst/>
                </a:prstGeom>
                <a:solidFill>
                  <a:srgbClr val="9F9F9F"/>
                </a:solidFill>
                <a:ln w="9525">
                  <a:noFill/>
                  <a:miter lim="800000"/>
                  <a:headEnd/>
                  <a:tailEnd/>
                </a:ln>
              </p:spPr>
              <p:txBody>
                <a:bodyPr/>
                <a:lstStyle/>
                <a:p>
                  <a:endParaRPr lang="en-US"/>
                </a:p>
              </p:txBody>
            </p:sp>
            <p:sp>
              <p:nvSpPr>
                <p:cNvPr id="45" name="Rectangle 67"/>
                <p:cNvSpPr>
                  <a:spLocks noChangeArrowheads="1"/>
                </p:cNvSpPr>
                <p:nvPr/>
              </p:nvSpPr>
              <p:spPr bwMode="auto">
                <a:xfrm>
                  <a:off x="3907" y="2887"/>
                  <a:ext cx="575" cy="424"/>
                </a:xfrm>
                <a:prstGeom prst="rect">
                  <a:avLst/>
                </a:prstGeom>
                <a:solidFill>
                  <a:srgbClr val="9F9F9F"/>
                </a:solidFill>
                <a:ln w="9525">
                  <a:solidFill>
                    <a:srgbClr val="000000"/>
                  </a:solidFill>
                  <a:miter lim="800000"/>
                  <a:headEnd/>
                  <a:tailEnd/>
                </a:ln>
              </p:spPr>
              <p:txBody>
                <a:bodyPr/>
                <a:lstStyle/>
                <a:p>
                  <a:endParaRPr lang="en-US"/>
                </a:p>
              </p:txBody>
            </p:sp>
            <p:sp>
              <p:nvSpPr>
                <p:cNvPr id="46" name="Rectangle 68"/>
                <p:cNvSpPr>
                  <a:spLocks noChangeArrowheads="1"/>
                </p:cNvSpPr>
                <p:nvPr/>
              </p:nvSpPr>
              <p:spPr bwMode="auto">
                <a:xfrm>
                  <a:off x="3902" y="2855"/>
                  <a:ext cx="584" cy="213"/>
                </a:xfrm>
                <a:prstGeom prst="rect">
                  <a:avLst/>
                </a:prstGeom>
                <a:solidFill>
                  <a:srgbClr val="808080"/>
                </a:solidFill>
                <a:ln w="9525">
                  <a:noFill/>
                  <a:miter lim="800000"/>
                  <a:headEnd/>
                  <a:tailEnd/>
                </a:ln>
              </p:spPr>
              <p:txBody>
                <a:bodyPr/>
                <a:lstStyle/>
                <a:p>
                  <a:endParaRPr lang="en-US"/>
                </a:p>
              </p:txBody>
            </p:sp>
            <p:grpSp>
              <p:nvGrpSpPr>
                <p:cNvPr id="47" name="Group 69"/>
                <p:cNvGrpSpPr>
                  <a:grpSpLocks/>
                </p:cNvGrpSpPr>
                <p:nvPr/>
              </p:nvGrpSpPr>
              <p:grpSpPr bwMode="auto">
                <a:xfrm>
                  <a:off x="4084" y="2953"/>
                  <a:ext cx="253" cy="78"/>
                  <a:chOff x="4084" y="2953"/>
                  <a:chExt cx="253" cy="78"/>
                </a:xfrm>
              </p:grpSpPr>
              <p:sp>
                <p:nvSpPr>
                  <p:cNvPr id="57" name="Freeform 70"/>
                  <p:cNvSpPr>
                    <a:spLocks/>
                  </p:cNvSpPr>
                  <p:nvPr/>
                </p:nvSpPr>
                <p:spPr bwMode="auto">
                  <a:xfrm>
                    <a:off x="4084" y="2959"/>
                    <a:ext cx="253" cy="72"/>
                  </a:xfrm>
                  <a:custGeom>
                    <a:avLst/>
                    <a:gdLst/>
                    <a:ahLst/>
                    <a:cxnLst>
                      <a:cxn ang="0">
                        <a:pos x="33" y="56"/>
                      </a:cxn>
                      <a:cxn ang="0">
                        <a:pos x="78" y="117"/>
                      </a:cxn>
                      <a:cxn ang="0">
                        <a:pos x="486" y="117"/>
                      </a:cxn>
                      <a:cxn ang="0">
                        <a:pos x="432" y="45"/>
                      </a:cxn>
                      <a:cxn ang="0">
                        <a:pos x="432" y="0"/>
                      </a:cxn>
                      <a:cxn ang="0">
                        <a:pos x="506" y="98"/>
                      </a:cxn>
                      <a:cxn ang="0">
                        <a:pos x="506" y="144"/>
                      </a:cxn>
                      <a:cxn ang="0">
                        <a:pos x="67" y="144"/>
                      </a:cxn>
                      <a:cxn ang="0">
                        <a:pos x="0" y="56"/>
                      </a:cxn>
                      <a:cxn ang="0">
                        <a:pos x="33" y="56"/>
                      </a:cxn>
                    </a:cxnLst>
                    <a:rect l="0" t="0" r="r" b="b"/>
                    <a:pathLst>
                      <a:path w="506" h="144">
                        <a:moveTo>
                          <a:pt x="33" y="56"/>
                        </a:moveTo>
                        <a:lnTo>
                          <a:pt x="78" y="117"/>
                        </a:lnTo>
                        <a:lnTo>
                          <a:pt x="486" y="117"/>
                        </a:lnTo>
                        <a:lnTo>
                          <a:pt x="432" y="45"/>
                        </a:lnTo>
                        <a:lnTo>
                          <a:pt x="432" y="0"/>
                        </a:lnTo>
                        <a:lnTo>
                          <a:pt x="506" y="98"/>
                        </a:lnTo>
                        <a:lnTo>
                          <a:pt x="506" y="144"/>
                        </a:lnTo>
                        <a:lnTo>
                          <a:pt x="67" y="144"/>
                        </a:lnTo>
                        <a:lnTo>
                          <a:pt x="0" y="56"/>
                        </a:lnTo>
                        <a:lnTo>
                          <a:pt x="33" y="56"/>
                        </a:lnTo>
                        <a:close/>
                      </a:path>
                    </a:pathLst>
                  </a:custGeom>
                  <a:solidFill>
                    <a:srgbClr val="3F3F3F"/>
                  </a:solidFill>
                  <a:ln w="9525">
                    <a:noFill/>
                    <a:round/>
                    <a:headEnd/>
                    <a:tailEnd/>
                  </a:ln>
                </p:spPr>
                <p:txBody>
                  <a:bodyPr/>
                  <a:lstStyle/>
                  <a:p>
                    <a:endParaRPr lang="en-US"/>
                  </a:p>
                </p:txBody>
              </p:sp>
              <p:sp>
                <p:nvSpPr>
                  <p:cNvPr id="58" name="Freeform 71"/>
                  <p:cNvSpPr>
                    <a:spLocks/>
                  </p:cNvSpPr>
                  <p:nvPr/>
                </p:nvSpPr>
                <p:spPr bwMode="auto">
                  <a:xfrm>
                    <a:off x="4084" y="2953"/>
                    <a:ext cx="116" cy="35"/>
                  </a:xfrm>
                  <a:custGeom>
                    <a:avLst/>
                    <a:gdLst/>
                    <a:ahLst/>
                    <a:cxnLst>
                      <a:cxn ang="0">
                        <a:pos x="24" y="23"/>
                      </a:cxn>
                      <a:cxn ang="0">
                        <a:pos x="30" y="0"/>
                      </a:cxn>
                      <a:cxn ang="0">
                        <a:pos x="10" y="0"/>
                      </a:cxn>
                      <a:cxn ang="0">
                        <a:pos x="0" y="23"/>
                      </a:cxn>
                      <a:cxn ang="0">
                        <a:pos x="0" y="69"/>
                      </a:cxn>
                      <a:cxn ang="0">
                        <a:pos x="231" y="69"/>
                      </a:cxn>
                      <a:cxn ang="0">
                        <a:pos x="231" y="23"/>
                      </a:cxn>
                      <a:cxn ang="0">
                        <a:pos x="24" y="23"/>
                      </a:cxn>
                    </a:cxnLst>
                    <a:rect l="0" t="0" r="r" b="b"/>
                    <a:pathLst>
                      <a:path w="231" h="69">
                        <a:moveTo>
                          <a:pt x="24" y="23"/>
                        </a:moveTo>
                        <a:lnTo>
                          <a:pt x="30" y="0"/>
                        </a:lnTo>
                        <a:lnTo>
                          <a:pt x="10" y="0"/>
                        </a:lnTo>
                        <a:lnTo>
                          <a:pt x="0" y="23"/>
                        </a:lnTo>
                        <a:lnTo>
                          <a:pt x="0" y="69"/>
                        </a:lnTo>
                        <a:lnTo>
                          <a:pt x="231" y="69"/>
                        </a:lnTo>
                        <a:lnTo>
                          <a:pt x="231" y="23"/>
                        </a:lnTo>
                        <a:lnTo>
                          <a:pt x="24" y="23"/>
                        </a:lnTo>
                        <a:close/>
                      </a:path>
                    </a:pathLst>
                  </a:custGeom>
                  <a:solidFill>
                    <a:srgbClr val="9F9F9F"/>
                  </a:solidFill>
                  <a:ln w="9525">
                    <a:noFill/>
                    <a:round/>
                    <a:headEnd/>
                    <a:tailEnd/>
                  </a:ln>
                </p:spPr>
                <p:txBody>
                  <a:bodyPr/>
                  <a:lstStyle/>
                  <a:p>
                    <a:endParaRPr lang="en-US"/>
                  </a:p>
                </p:txBody>
              </p:sp>
              <p:sp>
                <p:nvSpPr>
                  <p:cNvPr id="59" name="Freeform 72"/>
                  <p:cNvSpPr>
                    <a:spLocks/>
                  </p:cNvSpPr>
                  <p:nvPr/>
                </p:nvSpPr>
                <p:spPr bwMode="auto">
                  <a:xfrm>
                    <a:off x="4189" y="2953"/>
                    <a:ext cx="116" cy="35"/>
                  </a:xfrm>
                  <a:custGeom>
                    <a:avLst/>
                    <a:gdLst/>
                    <a:ahLst/>
                    <a:cxnLst>
                      <a:cxn ang="0">
                        <a:pos x="207" y="23"/>
                      </a:cxn>
                      <a:cxn ang="0">
                        <a:pos x="201" y="0"/>
                      </a:cxn>
                      <a:cxn ang="0">
                        <a:pos x="221" y="0"/>
                      </a:cxn>
                      <a:cxn ang="0">
                        <a:pos x="231" y="23"/>
                      </a:cxn>
                      <a:cxn ang="0">
                        <a:pos x="231" y="69"/>
                      </a:cxn>
                      <a:cxn ang="0">
                        <a:pos x="0" y="69"/>
                      </a:cxn>
                      <a:cxn ang="0">
                        <a:pos x="0" y="23"/>
                      </a:cxn>
                      <a:cxn ang="0">
                        <a:pos x="207" y="23"/>
                      </a:cxn>
                    </a:cxnLst>
                    <a:rect l="0" t="0" r="r" b="b"/>
                    <a:pathLst>
                      <a:path w="231" h="69">
                        <a:moveTo>
                          <a:pt x="207" y="23"/>
                        </a:moveTo>
                        <a:lnTo>
                          <a:pt x="201" y="0"/>
                        </a:lnTo>
                        <a:lnTo>
                          <a:pt x="221" y="0"/>
                        </a:lnTo>
                        <a:lnTo>
                          <a:pt x="231" y="23"/>
                        </a:lnTo>
                        <a:lnTo>
                          <a:pt x="231" y="69"/>
                        </a:lnTo>
                        <a:lnTo>
                          <a:pt x="0" y="69"/>
                        </a:lnTo>
                        <a:lnTo>
                          <a:pt x="0" y="23"/>
                        </a:lnTo>
                        <a:lnTo>
                          <a:pt x="207" y="23"/>
                        </a:lnTo>
                        <a:close/>
                      </a:path>
                    </a:pathLst>
                  </a:custGeom>
                  <a:solidFill>
                    <a:srgbClr val="9F9F9F"/>
                  </a:solidFill>
                  <a:ln w="9525">
                    <a:noFill/>
                    <a:round/>
                    <a:headEnd/>
                    <a:tailEnd/>
                  </a:ln>
                </p:spPr>
                <p:txBody>
                  <a:bodyPr/>
                  <a:lstStyle/>
                  <a:p>
                    <a:endParaRPr lang="en-US"/>
                  </a:p>
                </p:txBody>
              </p:sp>
              <p:sp>
                <p:nvSpPr>
                  <p:cNvPr id="60" name="Freeform 73"/>
                  <p:cNvSpPr>
                    <a:spLocks/>
                  </p:cNvSpPr>
                  <p:nvPr/>
                </p:nvSpPr>
                <p:spPr bwMode="auto">
                  <a:xfrm>
                    <a:off x="4084" y="2953"/>
                    <a:ext cx="15" cy="12"/>
                  </a:xfrm>
                  <a:custGeom>
                    <a:avLst/>
                    <a:gdLst/>
                    <a:ahLst/>
                    <a:cxnLst>
                      <a:cxn ang="0">
                        <a:pos x="24" y="23"/>
                      </a:cxn>
                      <a:cxn ang="0">
                        <a:pos x="30" y="0"/>
                      </a:cxn>
                      <a:cxn ang="0">
                        <a:pos x="10" y="0"/>
                      </a:cxn>
                      <a:cxn ang="0">
                        <a:pos x="0" y="23"/>
                      </a:cxn>
                      <a:cxn ang="0">
                        <a:pos x="24" y="23"/>
                      </a:cxn>
                    </a:cxnLst>
                    <a:rect l="0" t="0" r="r" b="b"/>
                    <a:pathLst>
                      <a:path w="30" h="23">
                        <a:moveTo>
                          <a:pt x="24" y="23"/>
                        </a:moveTo>
                        <a:lnTo>
                          <a:pt x="30" y="0"/>
                        </a:lnTo>
                        <a:lnTo>
                          <a:pt x="10" y="0"/>
                        </a:lnTo>
                        <a:lnTo>
                          <a:pt x="0" y="23"/>
                        </a:lnTo>
                        <a:lnTo>
                          <a:pt x="24" y="23"/>
                        </a:lnTo>
                        <a:close/>
                      </a:path>
                    </a:pathLst>
                  </a:custGeom>
                  <a:solidFill>
                    <a:srgbClr val="5F5F5F"/>
                  </a:solidFill>
                  <a:ln w="9525">
                    <a:noFill/>
                    <a:round/>
                    <a:headEnd/>
                    <a:tailEnd/>
                  </a:ln>
                </p:spPr>
                <p:txBody>
                  <a:bodyPr/>
                  <a:lstStyle/>
                  <a:p>
                    <a:endParaRPr lang="en-US"/>
                  </a:p>
                </p:txBody>
              </p:sp>
              <p:sp>
                <p:nvSpPr>
                  <p:cNvPr id="61" name="Freeform 74"/>
                  <p:cNvSpPr>
                    <a:spLocks/>
                  </p:cNvSpPr>
                  <p:nvPr/>
                </p:nvSpPr>
                <p:spPr bwMode="auto">
                  <a:xfrm>
                    <a:off x="4289" y="2953"/>
                    <a:ext cx="16" cy="12"/>
                  </a:xfrm>
                  <a:custGeom>
                    <a:avLst/>
                    <a:gdLst/>
                    <a:ahLst/>
                    <a:cxnLst>
                      <a:cxn ang="0">
                        <a:pos x="6" y="23"/>
                      </a:cxn>
                      <a:cxn ang="0">
                        <a:pos x="0" y="0"/>
                      </a:cxn>
                      <a:cxn ang="0">
                        <a:pos x="20" y="0"/>
                      </a:cxn>
                      <a:cxn ang="0">
                        <a:pos x="30" y="23"/>
                      </a:cxn>
                      <a:cxn ang="0">
                        <a:pos x="6" y="23"/>
                      </a:cxn>
                    </a:cxnLst>
                    <a:rect l="0" t="0" r="r" b="b"/>
                    <a:pathLst>
                      <a:path w="30" h="23">
                        <a:moveTo>
                          <a:pt x="6" y="23"/>
                        </a:moveTo>
                        <a:lnTo>
                          <a:pt x="0" y="0"/>
                        </a:lnTo>
                        <a:lnTo>
                          <a:pt x="20" y="0"/>
                        </a:lnTo>
                        <a:lnTo>
                          <a:pt x="30" y="23"/>
                        </a:lnTo>
                        <a:lnTo>
                          <a:pt x="6" y="23"/>
                        </a:lnTo>
                        <a:close/>
                      </a:path>
                    </a:pathLst>
                  </a:custGeom>
                  <a:solidFill>
                    <a:srgbClr val="5F5F5F"/>
                  </a:solidFill>
                  <a:ln w="9525">
                    <a:noFill/>
                    <a:round/>
                    <a:headEnd/>
                    <a:tailEnd/>
                  </a:ln>
                </p:spPr>
                <p:txBody>
                  <a:bodyPr/>
                  <a:lstStyle/>
                  <a:p>
                    <a:endParaRPr lang="en-US"/>
                  </a:p>
                </p:txBody>
              </p:sp>
            </p:grpSp>
            <p:grpSp>
              <p:nvGrpSpPr>
                <p:cNvPr id="48" name="Group 75"/>
                <p:cNvGrpSpPr>
                  <a:grpSpLocks/>
                </p:cNvGrpSpPr>
                <p:nvPr/>
              </p:nvGrpSpPr>
              <p:grpSpPr bwMode="auto">
                <a:xfrm>
                  <a:off x="4091" y="3161"/>
                  <a:ext cx="208" cy="137"/>
                  <a:chOff x="4091" y="3161"/>
                  <a:chExt cx="208" cy="137"/>
                </a:xfrm>
              </p:grpSpPr>
              <p:sp>
                <p:nvSpPr>
                  <p:cNvPr id="49" name="Rectangle 76"/>
                  <p:cNvSpPr>
                    <a:spLocks noChangeArrowheads="1"/>
                  </p:cNvSpPr>
                  <p:nvPr/>
                </p:nvSpPr>
                <p:spPr bwMode="auto">
                  <a:xfrm>
                    <a:off x="4091" y="3161"/>
                    <a:ext cx="208" cy="65"/>
                  </a:xfrm>
                  <a:prstGeom prst="rect">
                    <a:avLst/>
                  </a:prstGeom>
                  <a:solidFill>
                    <a:srgbClr val="808080"/>
                  </a:solidFill>
                  <a:ln w="9525">
                    <a:solidFill>
                      <a:srgbClr val="000000"/>
                    </a:solidFill>
                    <a:miter lim="800000"/>
                    <a:headEnd/>
                    <a:tailEnd/>
                  </a:ln>
                </p:spPr>
                <p:txBody>
                  <a:bodyPr/>
                  <a:lstStyle/>
                  <a:p>
                    <a:endParaRPr lang="en-US"/>
                  </a:p>
                </p:txBody>
              </p:sp>
              <p:sp>
                <p:nvSpPr>
                  <p:cNvPr id="50" name="Rectangle 77"/>
                  <p:cNvSpPr>
                    <a:spLocks noChangeArrowheads="1"/>
                  </p:cNvSpPr>
                  <p:nvPr/>
                </p:nvSpPr>
                <p:spPr bwMode="auto">
                  <a:xfrm>
                    <a:off x="4104" y="3170"/>
                    <a:ext cx="182" cy="48"/>
                  </a:xfrm>
                  <a:prstGeom prst="rect">
                    <a:avLst/>
                  </a:prstGeom>
                  <a:solidFill>
                    <a:srgbClr val="FFFFFF"/>
                  </a:solidFill>
                  <a:ln w="9525">
                    <a:solidFill>
                      <a:srgbClr val="000000"/>
                    </a:solidFill>
                    <a:miter lim="800000"/>
                    <a:headEnd/>
                    <a:tailEnd/>
                  </a:ln>
                </p:spPr>
                <p:txBody>
                  <a:bodyPr/>
                  <a:lstStyle/>
                  <a:p>
                    <a:endParaRPr lang="en-US"/>
                  </a:p>
                </p:txBody>
              </p:sp>
              <p:grpSp>
                <p:nvGrpSpPr>
                  <p:cNvPr id="51" name="Group 78"/>
                  <p:cNvGrpSpPr>
                    <a:grpSpLocks/>
                  </p:cNvGrpSpPr>
                  <p:nvPr/>
                </p:nvGrpSpPr>
                <p:grpSpPr bwMode="auto">
                  <a:xfrm>
                    <a:off x="4167" y="3243"/>
                    <a:ext cx="55" cy="55"/>
                    <a:chOff x="4167" y="3243"/>
                    <a:chExt cx="55" cy="55"/>
                  </a:xfrm>
                </p:grpSpPr>
                <p:sp>
                  <p:nvSpPr>
                    <p:cNvPr id="52" name="Oval 79"/>
                    <p:cNvSpPr>
                      <a:spLocks noChangeArrowheads="1"/>
                    </p:cNvSpPr>
                    <p:nvPr/>
                  </p:nvSpPr>
                  <p:spPr bwMode="auto">
                    <a:xfrm>
                      <a:off x="4171" y="3246"/>
                      <a:ext cx="51" cy="52"/>
                    </a:xfrm>
                    <a:prstGeom prst="ellipse">
                      <a:avLst/>
                    </a:prstGeom>
                    <a:solidFill>
                      <a:srgbClr val="3F3F3F"/>
                    </a:solidFill>
                    <a:ln w="9525">
                      <a:solidFill>
                        <a:srgbClr val="3F3F3F"/>
                      </a:solidFill>
                      <a:round/>
                      <a:headEnd/>
                      <a:tailEnd/>
                    </a:ln>
                  </p:spPr>
                  <p:txBody>
                    <a:bodyPr/>
                    <a:lstStyle/>
                    <a:p>
                      <a:endParaRPr lang="en-US"/>
                    </a:p>
                  </p:txBody>
                </p:sp>
                <p:grpSp>
                  <p:nvGrpSpPr>
                    <p:cNvPr id="53" name="Group 80"/>
                    <p:cNvGrpSpPr>
                      <a:grpSpLocks/>
                    </p:cNvGrpSpPr>
                    <p:nvPr/>
                  </p:nvGrpSpPr>
                  <p:grpSpPr bwMode="auto">
                    <a:xfrm>
                      <a:off x="4167" y="3243"/>
                      <a:ext cx="51" cy="52"/>
                      <a:chOff x="4167" y="3243"/>
                      <a:chExt cx="51" cy="52"/>
                    </a:xfrm>
                  </p:grpSpPr>
                  <p:sp>
                    <p:nvSpPr>
                      <p:cNvPr id="54" name="Oval 81"/>
                      <p:cNvSpPr>
                        <a:spLocks noChangeArrowheads="1"/>
                      </p:cNvSpPr>
                      <p:nvPr/>
                    </p:nvSpPr>
                    <p:spPr bwMode="auto">
                      <a:xfrm>
                        <a:off x="4167" y="3243"/>
                        <a:ext cx="51" cy="52"/>
                      </a:xfrm>
                      <a:prstGeom prst="ellipse">
                        <a:avLst/>
                      </a:prstGeom>
                      <a:solidFill>
                        <a:srgbClr val="C0C0C0"/>
                      </a:solidFill>
                      <a:ln w="9525">
                        <a:solidFill>
                          <a:srgbClr val="808080"/>
                        </a:solidFill>
                        <a:round/>
                        <a:headEnd/>
                        <a:tailEnd/>
                      </a:ln>
                    </p:spPr>
                    <p:txBody>
                      <a:bodyPr/>
                      <a:lstStyle/>
                      <a:p>
                        <a:endParaRPr lang="en-US"/>
                      </a:p>
                    </p:txBody>
                  </p:sp>
                  <p:sp>
                    <p:nvSpPr>
                      <p:cNvPr id="55" name="Oval 82"/>
                      <p:cNvSpPr>
                        <a:spLocks noChangeArrowheads="1"/>
                      </p:cNvSpPr>
                      <p:nvPr/>
                    </p:nvSpPr>
                    <p:spPr bwMode="auto">
                      <a:xfrm>
                        <a:off x="4187" y="3253"/>
                        <a:ext cx="11" cy="12"/>
                      </a:xfrm>
                      <a:prstGeom prst="ellipse">
                        <a:avLst/>
                      </a:prstGeom>
                      <a:solidFill>
                        <a:srgbClr val="3F3F3F"/>
                      </a:solidFill>
                      <a:ln w="9525">
                        <a:solidFill>
                          <a:srgbClr val="3F3F3F"/>
                        </a:solidFill>
                        <a:round/>
                        <a:headEnd/>
                        <a:tailEnd/>
                      </a:ln>
                    </p:spPr>
                    <p:txBody>
                      <a:bodyPr/>
                      <a:lstStyle/>
                      <a:p>
                        <a:endParaRPr lang="en-US"/>
                      </a:p>
                    </p:txBody>
                  </p:sp>
                  <p:sp>
                    <p:nvSpPr>
                      <p:cNvPr id="56" name="Freeform 83"/>
                      <p:cNvSpPr>
                        <a:spLocks/>
                      </p:cNvSpPr>
                      <p:nvPr/>
                    </p:nvSpPr>
                    <p:spPr bwMode="auto">
                      <a:xfrm>
                        <a:off x="4183" y="3266"/>
                        <a:ext cx="18" cy="19"/>
                      </a:xfrm>
                      <a:custGeom>
                        <a:avLst/>
                        <a:gdLst/>
                        <a:ahLst/>
                        <a:cxnLst>
                          <a:cxn ang="0">
                            <a:pos x="13" y="0"/>
                          </a:cxn>
                          <a:cxn ang="0">
                            <a:pos x="0" y="39"/>
                          </a:cxn>
                          <a:cxn ang="0">
                            <a:pos x="37" y="39"/>
                          </a:cxn>
                          <a:cxn ang="0">
                            <a:pos x="27" y="0"/>
                          </a:cxn>
                          <a:cxn ang="0">
                            <a:pos x="13" y="0"/>
                          </a:cxn>
                        </a:cxnLst>
                        <a:rect l="0" t="0" r="r" b="b"/>
                        <a:pathLst>
                          <a:path w="37" h="39">
                            <a:moveTo>
                              <a:pt x="13" y="0"/>
                            </a:moveTo>
                            <a:lnTo>
                              <a:pt x="0" y="39"/>
                            </a:lnTo>
                            <a:lnTo>
                              <a:pt x="37" y="39"/>
                            </a:lnTo>
                            <a:lnTo>
                              <a:pt x="27" y="0"/>
                            </a:lnTo>
                            <a:lnTo>
                              <a:pt x="13" y="0"/>
                            </a:lnTo>
                            <a:close/>
                          </a:path>
                        </a:pathLst>
                      </a:custGeom>
                      <a:solidFill>
                        <a:srgbClr val="3F3F3F"/>
                      </a:solidFill>
                      <a:ln w="9525">
                        <a:noFill/>
                        <a:round/>
                        <a:headEnd/>
                        <a:tailEnd/>
                      </a:ln>
                    </p:spPr>
                    <p:txBody>
                      <a:bodyPr/>
                      <a:lstStyle/>
                      <a:p>
                        <a:endParaRPr lang="en-US"/>
                      </a:p>
                    </p:txBody>
                  </p:sp>
                </p:grpSp>
              </p:grpSp>
            </p:grpSp>
          </p:grpSp>
          <p:grpSp>
            <p:nvGrpSpPr>
              <p:cNvPr id="11" name="Group 84"/>
              <p:cNvGrpSpPr>
                <a:grpSpLocks/>
              </p:cNvGrpSpPr>
              <p:nvPr/>
            </p:nvGrpSpPr>
            <p:grpSpPr bwMode="auto">
              <a:xfrm>
                <a:off x="3769" y="1937"/>
                <a:ext cx="863" cy="984"/>
                <a:chOff x="3769" y="1937"/>
                <a:chExt cx="863" cy="984"/>
              </a:xfrm>
            </p:grpSpPr>
            <p:grpSp>
              <p:nvGrpSpPr>
                <p:cNvPr id="12" name="Group 85"/>
                <p:cNvGrpSpPr>
                  <a:grpSpLocks/>
                </p:cNvGrpSpPr>
                <p:nvPr/>
              </p:nvGrpSpPr>
              <p:grpSpPr bwMode="auto">
                <a:xfrm>
                  <a:off x="4231" y="1965"/>
                  <a:ext cx="359" cy="336"/>
                  <a:chOff x="4231" y="1965"/>
                  <a:chExt cx="359" cy="336"/>
                </a:xfrm>
              </p:grpSpPr>
              <p:sp>
                <p:nvSpPr>
                  <p:cNvPr id="38" name="Freeform 86"/>
                  <p:cNvSpPr>
                    <a:spLocks/>
                  </p:cNvSpPr>
                  <p:nvPr/>
                </p:nvSpPr>
                <p:spPr bwMode="auto">
                  <a:xfrm>
                    <a:off x="4256" y="1965"/>
                    <a:ext cx="334" cy="336"/>
                  </a:xfrm>
                  <a:custGeom>
                    <a:avLst/>
                    <a:gdLst/>
                    <a:ahLst/>
                    <a:cxnLst>
                      <a:cxn ang="0">
                        <a:pos x="149" y="0"/>
                      </a:cxn>
                      <a:cxn ang="0">
                        <a:pos x="669" y="33"/>
                      </a:cxn>
                      <a:cxn ang="0">
                        <a:pos x="485" y="673"/>
                      </a:cxn>
                      <a:cxn ang="0">
                        <a:pos x="0" y="673"/>
                      </a:cxn>
                      <a:cxn ang="0">
                        <a:pos x="149" y="0"/>
                      </a:cxn>
                    </a:cxnLst>
                    <a:rect l="0" t="0" r="r" b="b"/>
                    <a:pathLst>
                      <a:path w="669" h="673">
                        <a:moveTo>
                          <a:pt x="149" y="0"/>
                        </a:moveTo>
                        <a:lnTo>
                          <a:pt x="669" y="33"/>
                        </a:lnTo>
                        <a:lnTo>
                          <a:pt x="485" y="673"/>
                        </a:lnTo>
                        <a:lnTo>
                          <a:pt x="0" y="673"/>
                        </a:lnTo>
                        <a:lnTo>
                          <a:pt x="149" y="0"/>
                        </a:lnTo>
                        <a:close/>
                      </a:path>
                    </a:pathLst>
                  </a:custGeom>
                  <a:solidFill>
                    <a:srgbClr val="9F9FBF"/>
                  </a:solidFill>
                  <a:ln w="9525">
                    <a:noFill/>
                    <a:round/>
                    <a:headEnd/>
                    <a:tailEnd/>
                  </a:ln>
                </p:spPr>
                <p:txBody>
                  <a:bodyPr/>
                  <a:lstStyle/>
                  <a:p>
                    <a:endParaRPr lang="en-US"/>
                  </a:p>
                </p:txBody>
              </p:sp>
              <p:sp>
                <p:nvSpPr>
                  <p:cNvPr id="39" name="Freeform 87"/>
                  <p:cNvSpPr>
                    <a:spLocks/>
                  </p:cNvSpPr>
                  <p:nvPr/>
                </p:nvSpPr>
                <p:spPr bwMode="auto">
                  <a:xfrm>
                    <a:off x="4249" y="1974"/>
                    <a:ext cx="322" cy="324"/>
                  </a:xfrm>
                  <a:custGeom>
                    <a:avLst/>
                    <a:gdLst/>
                    <a:ahLst/>
                    <a:cxnLst>
                      <a:cxn ang="0">
                        <a:pos x="143" y="0"/>
                      </a:cxn>
                      <a:cxn ang="0">
                        <a:pos x="645" y="30"/>
                      </a:cxn>
                      <a:cxn ang="0">
                        <a:pos x="468" y="648"/>
                      </a:cxn>
                      <a:cxn ang="0">
                        <a:pos x="0" y="648"/>
                      </a:cxn>
                      <a:cxn ang="0">
                        <a:pos x="143" y="0"/>
                      </a:cxn>
                    </a:cxnLst>
                    <a:rect l="0" t="0" r="r" b="b"/>
                    <a:pathLst>
                      <a:path w="645" h="648">
                        <a:moveTo>
                          <a:pt x="143" y="0"/>
                        </a:moveTo>
                        <a:lnTo>
                          <a:pt x="645" y="30"/>
                        </a:lnTo>
                        <a:lnTo>
                          <a:pt x="468" y="648"/>
                        </a:lnTo>
                        <a:lnTo>
                          <a:pt x="0" y="648"/>
                        </a:lnTo>
                        <a:lnTo>
                          <a:pt x="143" y="0"/>
                        </a:lnTo>
                        <a:close/>
                      </a:path>
                    </a:pathLst>
                  </a:custGeom>
                  <a:solidFill>
                    <a:srgbClr val="BFBFDF"/>
                  </a:solidFill>
                  <a:ln w="9525">
                    <a:noFill/>
                    <a:round/>
                    <a:headEnd/>
                    <a:tailEnd/>
                  </a:ln>
                </p:spPr>
                <p:txBody>
                  <a:bodyPr/>
                  <a:lstStyle/>
                  <a:p>
                    <a:endParaRPr lang="en-US"/>
                  </a:p>
                </p:txBody>
              </p:sp>
              <p:sp>
                <p:nvSpPr>
                  <p:cNvPr id="40" name="Freeform 88"/>
                  <p:cNvSpPr>
                    <a:spLocks/>
                  </p:cNvSpPr>
                  <p:nvPr/>
                </p:nvSpPr>
                <p:spPr bwMode="auto">
                  <a:xfrm>
                    <a:off x="4239" y="1986"/>
                    <a:ext cx="299" cy="301"/>
                  </a:xfrm>
                  <a:custGeom>
                    <a:avLst/>
                    <a:gdLst/>
                    <a:ahLst/>
                    <a:cxnLst>
                      <a:cxn ang="0">
                        <a:pos x="132" y="0"/>
                      </a:cxn>
                      <a:cxn ang="0">
                        <a:pos x="597" y="28"/>
                      </a:cxn>
                      <a:cxn ang="0">
                        <a:pos x="434" y="601"/>
                      </a:cxn>
                      <a:cxn ang="0">
                        <a:pos x="0" y="601"/>
                      </a:cxn>
                      <a:cxn ang="0">
                        <a:pos x="132" y="0"/>
                      </a:cxn>
                    </a:cxnLst>
                    <a:rect l="0" t="0" r="r" b="b"/>
                    <a:pathLst>
                      <a:path w="597" h="601">
                        <a:moveTo>
                          <a:pt x="132" y="0"/>
                        </a:moveTo>
                        <a:lnTo>
                          <a:pt x="597" y="28"/>
                        </a:lnTo>
                        <a:lnTo>
                          <a:pt x="434" y="601"/>
                        </a:lnTo>
                        <a:lnTo>
                          <a:pt x="0" y="601"/>
                        </a:lnTo>
                        <a:lnTo>
                          <a:pt x="132" y="0"/>
                        </a:lnTo>
                        <a:close/>
                      </a:path>
                    </a:pathLst>
                  </a:custGeom>
                  <a:solidFill>
                    <a:srgbClr val="DFDFFF"/>
                  </a:solidFill>
                  <a:ln w="9525">
                    <a:noFill/>
                    <a:round/>
                    <a:headEnd/>
                    <a:tailEnd/>
                  </a:ln>
                </p:spPr>
                <p:txBody>
                  <a:bodyPr/>
                  <a:lstStyle/>
                  <a:p>
                    <a:endParaRPr lang="en-US"/>
                  </a:p>
                </p:txBody>
              </p:sp>
              <p:sp>
                <p:nvSpPr>
                  <p:cNvPr id="41" name="Freeform 89"/>
                  <p:cNvSpPr>
                    <a:spLocks/>
                  </p:cNvSpPr>
                  <p:nvPr/>
                </p:nvSpPr>
                <p:spPr bwMode="auto">
                  <a:xfrm>
                    <a:off x="4231" y="1997"/>
                    <a:ext cx="277" cy="299"/>
                  </a:xfrm>
                  <a:custGeom>
                    <a:avLst/>
                    <a:gdLst/>
                    <a:ahLst/>
                    <a:cxnLst>
                      <a:cxn ang="0">
                        <a:pos x="134" y="0"/>
                      </a:cxn>
                      <a:cxn ang="0">
                        <a:pos x="554" y="24"/>
                      </a:cxn>
                      <a:cxn ang="0">
                        <a:pos x="385" y="596"/>
                      </a:cxn>
                      <a:cxn ang="0">
                        <a:pos x="0" y="597"/>
                      </a:cxn>
                      <a:cxn ang="0">
                        <a:pos x="134" y="0"/>
                      </a:cxn>
                    </a:cxnLst>
                    <a:rect l="0" t="0" r="r" b="b"/>
                    <a:pathLst>
                      <a:path w="554" h="597">
                        <a:moveTo>
                          <a:pt x="134" y="0"/>
                        </a:moveTo>
                        <a:lnTo>
                          <a:pt x="554" y="24"/>
                        </a:lnTo>
                        <a:lnTo>
                          <a:pt x="385" y="596"/>
                        </a:lnTo>
                        <a:lnTo>
                          <a:pt x="0" y="597"/>
                        </a:lnTo>
                        <a:lnTo>
                          <a:pt x="134" y="0"/>
                        </a:lnTo>
                        <a:close/>
                      </a:path>
                    </a:pathLst>
                  </a:custGeom>
                  <a:solidFill>
                    <a:srgbClr val="FFFFFF"/>
                  </a:solidFill>
                  <a:ln w="9525">
                    <a:noFill/>
                    <a:round/>
                    <a:headEnd/>
                    <a:tailEnd/>
                  </a:ln>
                </p:spPr>
                <p:txBody>
                  <a:bodyPr/>
                  <a:lstStyle/>
                  <a:p>
                    <a:endParaRPr lang="en-US"/>
                  </a:p>
                </p:txBody>
              </p:sp>
            </p:grpSp>
            <p:grpSp>
              <p:nvGrpSpPr>
                <p:cNvPr id="13" name="Group 90"/>
                <p:cNvGrpSpPr>
                  <a:grpSpLocks/>
                </p:cNvGrpSpPr>
                <p:nvPr/>
              </p:nvGrpSpPr>
              <p:grpSpPr bwMode="auto">
                <a:xfrm>
                  <a:off x="3790" y="1985"/>
                  <a:ext cx="351" cy="337"/>
                  <a:chOff x="3790" y="1985"/>
                  <a:chExt cx="351" cy="337"/>
                </a:xfrm>
              </p:grpSpPr>
              <p:sp>
                <p:nvSpPr>
                  <p:cNvPr id="34" name="Freeform 91"/>
                  <p:cNvSpPr>
                    <a:spLocks/>
                  </p:cNvSpPr>
                  <p:nvPr/>
                </p:nvSpPr>
                <p:spPr bwMode="auto">
                  <a:xfrm>
                    <a:off x="3790" y="1985"/>
                    <a:ext cx="334" cy="337"/>
                  </a:xfrm>
                  <a:custGeom>
                    <a:avLst/>
                    <a:gdLst/>
                    <a:ahLst/>
                    <a:cxnLst>
                      <a:cxn ang="0">
                        <a:pos x="520" y="0"/>
                      </a:cxn>
                      <a:cxn ang="0">
                        <a:pos x="0" y="32"/>
                      </a:cxn>
                      <a:cxn ang="0">
                        <a:pos x="184" y="672"/>
                      </a:cxn>
                      <a:cxn ang="0">
                        <a:pos x="669" y="672"/>
                      </a:cxn>
                      <a:cxn ang="0">
                        <a:pos x="520" y="0"/>
                      </a:cxn>
                    </a:cxnLst>
                    <a:rect l="0" t="0" r="r" b="b"/>
                    <a:pathLst>
                      <a:path w="669" h="672">
                        <a:moveTo>
                          <a:pt x="520" y="0"/>
                        </a:moveTo>
                        <a:lnTo>
                          <a:pt x="0" y="32"/>
                        </a:lnTo>
                        <a:lnTo>
                          <a:pt x="184" y="672"/>
                        </a:lnTo>
                        <a:lnTo>
                          <a:pt x="669" y="672"/>
                        </a:lnTo>
                        <a:lnTo>
                          <a:pt x="520" y="0"/>
                        </a:lnTo>
                        <a:close/>
                      </a:path>
                    </a:pathLst>
                  </a:custGeom>
                  <a:solidFill>
                    <a:srgbClr val="FFFF9F"/>
                  </a:solidFill>
                  <a:ln w="9525">
                    <a:noFill/>
                    <a:round/>
                    <a:headEnd/>
                    <a:tailEnd/>
                  </a:ln>
                </p:spPr>
                <p:txBody>
                  <a:bodyPr/>
                  <a:lstStyle/>
                  <a:p>
                    <a:endParaRPr lang="en-US"/>
                  </a:p>
                </p:txBody>
              </p:sp>
              <p:sp>
                <p:nvSpPr>
                  <p:cNvPr id="35" name="Freeform 92"/>
                  <p:cNvSpPr>
                    <a:spLocks/>
                  </p:cNvSpPr>
                  <p:nvPr/>
                </p:nvSpPr>
                <p:spPr bwMode="auto">
                  <a:xfrm>
                    <a:off x="3806" y="1995"/>
                    <a:ext cx="322" cy="324"/>
                  </a:xfrm>
                  <a:custGeom>
                    <a:avLst/>
                    <a:gdLst/>
                    <a:ahLst/>
                    <a:cxnLst>
                      <a:cxn ang="0">
                        <a:pos x="502" y="0"/>
                      </a:cxn>
                      <a:cxn ang="0">
                        <a:pos x="0" y="31"/>
                      </a:cxn>
                      <a:cxn ang="0">
                        <a:pos x="177" y="648"/>
                      </a:cxn>
                      <a:cxn ang="0">
                        <a:pos x="645" y="648"/>
                      </a:cxn>
                      <a:cxn ang="0">
                        <a:pos x="502" y="0"/>
                      </a:cxn>
                    </a:cxnLst>
                    <a:rect l="0" t="0" r="r" b="b"/>
                    <a:pathLst>
                      <a:path w="645" h="648">
                        <a:moveTo>
                          <a:pt x="502" y="0"/>
                        </a:moveTo>
                        <a:lnTo>
                          <a:pt x="0" y="31"/>
                        </a:lnTo>
                        <a:lnTo>
                          <a:pt x="177" y="648"/>
                        </a:lnTo>
                        <a:lnTo>
                          <a:pt x="645" y="648"/>
                        </a:lnTo>
                        <a:lnTo>
                          <a:pt x="502" y="0"/>
                        </a:lnTo>
                        <a:close/>
                      </a:path>
                    </a:pathLst>
                  </a:custGeom>
                  <a:solidFill>
                    <a:srgbClr val="FFFFBF"/>
                  </a:solidFill>
                  <a:ln w="9525">
                    <a:noFill/>
                    <a:round/>
                    <a:headEnd/>
                    <a:tailEnd/>
                  </a:ln>
                </p:spPr>
                <p:txBody>
                  <a:bodyPr/>
                  <a:lstStyle/>
                  <a:p>
                    <a:endParaRPr lang="en-US"/>
                  </a:p>
                </p:txBody>
              </p:sp>
              <p:sp>
                <p:nvSpPr>
                  <p:cNvPr id="36" name="Freeform 93"/>
                  <p:cNvSpPr>
                    <a:spLocks/>
                  </p:cNvSpPr>
                  <p:nvPr/>
                </p:nvSpPr>
                <p:spPr bwMode="auto">
                  <a:xfrm>
                    <a:off x="3833" y="2002"/>
                    <a:ext cx="298" cy="301"/>
                  </a:xfrm>
                  <a:custGeom>
                    <a:avLst/>
                    <a:gdLst/>
                    <a:ahLst/>
                    <a:cxnLst>
                      <a:cxn ang="0">
                        <a:pos x="465" y="0"/>
                      </a:cxn>
                      <a:cxn ang="0">
                        <a:pos x="0" y="28"/>
                      </a:cxn>
                      <a:cxn ang="0">
                        <a:pos x="163" y="601"/>
                      </a:cxn>
                      <a:cxn ang="0">
                        <a:pos x="597" y="601"/>
                      </a:cxn>
                      <a:cxn ang="0">
                        <a:pos x="465" y="0"/>
                      </a:cxn>
                    </a:cxnLst>
                    <a:rect l="0" t="0" r="r" b="b"/>
                    <a:pathLst>
                      <a:path w="597" h="601">
                        <a:moveTo>
                          <a:pt x="465" y="0"/>
                        </a:moveTo>
                        <a:lnTo>
                          <a:pt x="0" y="28"/>
                        </a:lnTo>
                        <a:lnTo>
                          <a:pt x="163" y="601"/>
                        </a:lnTo>
                        <a:lnTo>
                          <a:pt x="597" y="601"/>
                        </a:lnTo>
                        <a:lnTo>
                          <a:pt x="465" y="0"/>
                        </a:lnTo>
                        <a:close/>
                      </a:path>
                    </a:pathLst>
                  </a:custGeom>
                  <a:solidFill>
                    <a:srgbClr val="FFFFDF"/>
                  </a:solidFill>
                  <a:ln w="9525">
                    <a:noFill/>
                    <a:round/>
                    <a:headEnd/>
                    <a:tailEnd/>
                  </a:ln>
                </p:spPr>
                <p:txBody>
                  <a:bodyPr/>
                  <a:lstStyle/>
                  <a:p>
                    <a:endParaRPr lang="en-US"/>
                  </a:p>
                </p:txBody>
              </p:sp>
              <p:sp>
                <p:nvSpPr>
                  <p:cNvPr id="37" name="Freeform 94"/>
                  <p:cNvSpPr>
                    <a:spLocks/>
                  </p:cNvSpPr>
                  <p:nvPr/>
                </p:nvSpPr>
                <p:spPr bwMode="auto">
                  <a:xfrm>
                    <a:off x="3864" y="2013"/>
                    <a:ext cx="277" cy="299"/>
                  </a:xfrm>
                  <a:custGeom>
                    <a:avLst/>
                    <a:gdLst/>
                    <a:ahLst/>
                    <a:cxnLst>
                      <a:cxn ang="0">
                        <a:pos x="421" y="0"/>
                      </a:cxn>
                      <a:cxn ang="0">
                        <a:pos x="0" y="24"/>
                      </a:cxn>
                      <a:cxn ang="0">
                        <a:pos x="169" y="596"/>
                      </a:cxn>
                      <a:cxn ang="0">
                        <a:pos x="554" y="598"/>
                      </a:cxn>
                      <a:cxn ang="0">
                        <a:pos x="421" y="0"/>
                      </a:cxn>
                    </a:cxnLst>
                    <a:rect l="0" t="0" r="r" b="b"/>
                    <a:pathLst>
                      <a:path w="554" h="598">
                        <a:moveTo>
                          <a:pt x="421" y="0"/>
                        </a:moveTo>
                        <a:lnTo>
                          <a:pt x="0" y="24"/>
                        </a:lnTo>
                        <a:lnTo>
                          <a:pt x="169" y="596"/>
                        </a:lnTo>
                        <a:lnTo>
                          <a:pt x="554" y="598"/>
                        </a:lnTo>
                        <a:lnTo>
                          <a:pt x="421" y="0"/>
                        </a:lnTo>
                        <a:close/>
                      </a:path>
                    </a:pathLst>
                  </a:custGeom>
                  <a:solidFill>
                    <a:srgbClr val="FFFFFF"/>
                  </a:solidFill>
                  <a:ln w="9525">
                    <a:noFill/>
                    <a:round/>
                    <a:headEnd/>
                    <a:tailEnd/>
                  </a:ln>
                </p:spPr>
                <p:txBody>
                  <a:bodyPr/>
                  <a:lstStyle/>
                  <a:p>
                    <a:endParaRPr lang="en-US"/>
                  </a:p>
                </p:txBody>
              </p:sp>
            </p:grpSp>
            <p:grpSp>
              <p:nvGrpSpPr>
                <p:cNvPr id="14" name="Group 95"/>
                <p:cNvGrpSpPr>
                  <a:grpSpLocks/>
                </p:cNvGrpSpPr>
                <p:nvPr/>
              </p:nvGrpSpPr>
              <p:grpSpPr bwMode="auto">
                <a:xfrm>
                  <a:off x="3999" y="1937"/>
                  <a:ext cx="369" cy="410"/>
                  <a:chOff x="3999" y="1937"/>
                  <a:chExt cx="369" cy="410"/>
                </a:xfrm>
              </p:grpSpPr>
              <p:sp>
                <p:nvSpPr>
                  <p:cNvPr id="31" name="Freeform 96"/>
                  <p:cNvSpPr>
                    <a:spLocks/>
                  </p:cNvSpPr>
                  <p:nvPr/>
                </p:nvSpPr>
                <p:spPr bwMode="auto">
                  <a:xfrm>
                    <a:off x="3999" y="1937"/>
                    <a:ext cx="369" cy="410"/>
                  </a:xfrm>
                  <a:custGeom>
                    <a:avLst/>
                    <a:gdLst/>
                    <a:ahLst/>
                    <a:cxnLst>
                      <a:cxn ang="0">
                        <a:pos x="92" y="820"/>
                      </a:cxn>
                      <a:cxn ang="0">
                        <a:pos x="0" y="28"/>
                      </a:cxn>
                      <a:cxn ang="0">
                        <a:pos x="359" y="0"/>
                      </a:cxn>
                      <a:cxn ang="0">
                        <a:pos x="736" y="19"/>
                      </a:cxn>
                      <a:cxn ang="0">
                        <a:pos x="709" y="820"/>
                      </a:cxn>
                      <a:cxn ang="0">
                        <a:pos x="92" y="820"/>
                      </a:cxn>
                    </a:cxnLst>
                    <a:rect l="0" t="0" r="r" b="b"/>
                    <a:pathLst>
                      <a:path w="736" h="820">
                        <a:moveTo>
                          <a:pt x="92" y="820"/>
                        </a:moveTo>
                        <a:lnTo>
                          <a:pt x="0" y="28"/>
                        </a:lnTo>
                        <a:lnTo>
                          <a:pt x="359" y="0"/>
                        </a:lnTo>
                        <a:lnTo>
                          <a:pt x="736" y="19"/>
                        </a:lnTo>
                        <a:lnTo>
                          <a:pt x="709" y="820"/>
                        </a:lnTo>
                        <a:lnTo>
                          <a:pt x="92" y="820"/>
                        </a:lnTo>
                        <a:close/>
                      </a:path>
                    </a:pathLst>
                  </a:custGeom>
                  <a:solidFill>
                    <a:srgbClr val="9F9F9F"/>
                  </a:solidFill>
                  <a:ln w="9525">
                    <a:noFill/>
                    <a:round/>
                    <a:headEnd/>
                    <a:tailEnd/>
                  </a:ln>
                </p:spPr>
                <p:txBody>
                  <a:bodyPr/>
                  <a:lstStyle/>
                  <a:p>
                    <a:endParaRPr lang="en-US"/>
                  </a:p>
                </p:txBody>
              </p:sp>
              <p:sp>
                <p:nvSpPr>
                  <p:cNvPr id="32" name="Freeform 97"/>
                  <p:cNvSpPr>
                    <a:spLocks/>
                  </p:cNvSpPr>
                  <p:nvPr/>
                </p:nvSpPr>
                <p:spPr bwMode="auto">
                  <a:xfrm>
                    <a:off x="4013" y="1949"/>
                    <a:ext cx="345" cy="383"/>
                  </a:xfrm>
                  <a:custGeom>
                    <a:avLst/>
                    <a:gdLst/>
                    <a:ahLst/>
                    <a:cxnLst>
                      <a:cxn ang="0">
                        <a:pos x="85" y="768"/>
                      </a:cxn>
                      <a:cxn ang="0">
                        <a:pos x="0" y="25"/>
                      </a:cxn>
                      <a:cxn ang="0">
                        <a:pos x="335" y="0"/>
                      </a:cxn>
                      <a:cxn ang="0">
                        <a:pos x="690" y="17"/>
                      </a:cxn>
                      <a:cxn ang="0">
                        <a:pos x="664" y="768"/>
                      </a:cxn>
                      <a:cxn ang="0">
                        <a:pos x="85" y="768"/>
                      </a:cxn>
                    </a:cxnLst>
                    <a:rect l="0" t="0" r="r" b="b"/>
                    <a:pathLst>
                      <a:path w="690" h="768">
                        <a:moveTo>
                          <a:pt x="85" y="768"/>
                        </a:moveTo>
                        <a:lnTo>
                          <a:pt x="0" y="25"/>
                        </a:lnTo>
                        <a:lnTo>
                          <a:pt x="335" y="0"/>
                        </a:lnTo>
                        <a:lnTo>
                          <a:pt x="690" y="17"/>
                        </a:lnTo>
                        <a:lnTo>
                          <a:pt x="664" y="768"/>
                        </a:lnTo>
                        <a:lnTo>
                          <a:pt x="85" y="768"/>
                        </a:lnTo>
                        <a:close/>
                      </a:path>
                    </a:pathLst>
                  </a:custGeom>
                  <a:solidFill>
                    <a:srgbClr val="C0C0C0"/>
                  </a:solidFill>
                  <a:ln w="9525">
                    <a:noFill/>
                    <a:round/>
                    <a:headEnd/>
                    <a:tailEnd/>
                  </a:ln>
                </p:spPr>
                <p:txBody>
                  <a:bodyPr/>
                  <a:lstStyle/>
                  <a:p>
                    <a:endParaRPr lang="en-US"/>
                  </a:p>
                </p:txBody>
              </p:sp>
              <p:sp>
                <p:nvSpPr>
                  <p:cNvPr id="33" name="Freeform 98"/>
                  <p:cNvSpPr>
                    <a:spLocks/>
                  </p:cNvSpPr>
                  <p:nvPr/>
                </p:nvSpPr>
                <p:spPr bwMode="auto">
                  <a:xfrm>
                    <a:off x="4022" y="1965"/>
                    <a:ext cx="326" cy="362"/>
                  </a:xfrm>
                  <a:custGeom>
                    <a:avLst/>
                    <a:gdLst/>
                    <a:ahLst/>
                    <a:cxnLst>
                      <a:cxn ang="0">
                        <a:pos x="81" y="725"/>
                      </a:cxn>
                      <a:cxn ang="0">
                        <a:pos x="0" y="23"/>
                      </a:cxn>
                      <a:cxn ang="0">
                        <a:pos x="317" y="0"/>
                      </a:cxn>
                      <a:cxn ang="0">
                        <a:pos x="652" y="16"/>
                      </a:cxn>
                      <a:cxn ang="0">
                        <a:pos x="627" y="725"/>
                      </a:cxn>
                      <a:cxn ang="0">
                        <a:pos x="81" y="725"/>
                      </a:cxn>
                    </a:cxnLst>
                    <a:rect l="0" t="0" r="r" b="b"/>
                    <a:pathLst>
                      <a:path w="652" h="725">
                        <a:moveTo>
                          <a:pt x="81" y="725"/>
                        </a:moveTo>
                        <a:lnTo>
                          <a:pt x="0" y="23"/>
                        </a:lnTo>
                        <a:lnTo>
                          <a:pt x="317" y="0"/>
                        </a:lnTo>
                        <a:lnTo>
                          <a:pt x="652" y="16"/>
                        </a:lnTo>
                        <a:lnTo>
                          <a:pt x="627" y="725"/>
                        </a:lnTo>
                        <a:lnTo>
                          <a:pt x="81" y="725"/>
                        </a:lnTo>
                        <a:close/>
                      </a:path>
                    </a:pathLst>
                  </a:custGeom>
                  <a:solidFill>
                    <a:srgbClr val="FFFFFF"/>
                  </a:solidFill>
                  <a:ln w="9525">
                    <a:noFill/>
                    <a:round/>
                    <a:headEnd/>
                    <a:tailEnd/>
                  </a:ln>
                </p:spPr>
                <p:txBody>
                  <a:bodyPr/>
                  <a:lstStyle/>
                  <a:p>
                    <a:endParaRPr lang="en-US"/>
                  </a:p>
                </p:txBody>
              </p:sp>
            </p:grpSp>
            <p:grpSp>
              <p:nvGrpSpPr>
                <p:cNvPr id="15" name="Group 99"/>
                <p:cNvGrpSpPr>
                  <a:grpSpLocks/>
                </p:cNvGrpSpPr>
                <p:nvPr/>
              </p:nvGrpSpPr>
              <p:grpSpPr bwMode="auto">
                <a:xfrm>
                  <a:off x="3769" y="2300"/>
                  <a:ext cx="863" cy="621"/>
                  <a:chOff x="3769" y="2300"/>
                  <a:chExt cx="863" cy="621"/>
                </a:xfrm>
              </p:grpSpPr>
              <p:sp>
                <p:nvSpPr>
                  <p:cNvPr id="16" name="Freeform 100"/>
                  <p:cNvSpPr>
                    <a:spLocks/>
                  </p:cNvSpPr>
                  <p:nvPr/>
                </p:nvSpPr>
                <p:spPr bwMode="auto">
                  <a:xfrm>
                    <a:off x="3769" y="2300"/>
                    <a:ext cx="863" cy="621"/>
                  </a:xfrm>
                  <a:custGeom>
                    <a:avLst/>
                    <a:gdLst/>
                    <a:ahLst/>
                    <a:cxnLst>
                      <a:cxn ang="0">
                        <a:pos x="1572" y="0"/>
                      </a:cxn>
                      <a:cxn ang="0">
                        <a:pos x="157" y="0"/>
                      </a:cxn>
                      <a:cxn ang="0">
                        <a:pos x="137" y="40"/>
                      </a:cxn>
                      <a:cxn ang="0">
                        <a:pos x="118" y="80"/>
                      </a:cxn>
                      <a:cxn ang="0">
                        <a:pos x="100" y="123"/>
                      </a:cxn>
                      <a:cxn ang="0">
                        <a:pos x="85" y="159"/>
                      </a:cxn>
                      <a:cxn ang="0">
                        <a:pos x="69" y="212"/>
                      </a:cxn>
                      <a:cxn ang="0">
                        <a:pos x="55" y="256"/>
                      </a:cxn>
                      <a:cxn ang="0">
                        <a:pos x="43" y="303"/>
                      </a:cxn>
                      <a:cxn ang="0">
                        <a:pos x="32" y="351"/>
                      </a:cxn>
                      <a:cxn ang="0">
                        <a:pos x="19" y="411"/>
                      </a:cxn>
                      <a:cxn ang="0">
                        <a:pos x="8" y="472"/>
                      </a:cxn>
                      <a:cxn ang="0">
                        <a:pos x="3" y="552"/>
                      </a:cxn>
                      <a:cxn ang="0">
                        <a:pos x="0" y="651"/>
                      </a:cxn>
                      <a:cxn ang="0">
                        <a:pos x="2" y="740"/>
                      </a:cxn>
                      <a:cxn ang="0">
                        <a:pos x="8" y="812"/>
                      </a:cxn>
                      <a:cxn ang="0">
                        <a:pos x="17" y="884"/>
                      </a:cxn>
                      <a:cxn ang="0">
                        <a:pos x="28" y="947"/>
                      </a:cxn>
                      <a:cxn ang="0">
                        <a:pos x="43" y="1019"/>
                      </a:cxn>
                      <a:cxn ang="0">
                        <a:pos x="60" y="1079"/>
                      </a:cxn>
                      <a:cxn ang="0">
                        <a:pos x="83" y="1152"/>
                      </a:cxn>
                      <a:cxn ang="0">
                        <a:pos x="117" y="1243"/>
                      </a:cxn>
                      <a:cxn ang="0">
                        <a:pos x="1612" y="1243"/>
                      </a:cxn>
                      <a:cxn ang="0">
                        <a:pos x="1634" y="1185"/>
                      </a:cxn>
                      <a:cxn ang="0">
                        <a:pos x="1654" y="1126"/>
                      </a:cxn>
                      <a:cxn ang="0">
                        <a:pos x="1671" y="1077"/>
                      </a:cxn>
                      <a:cxn ang="0">
                        <a:pos x="1684" y="1025"/>
                      </a:cxn>
                      <a:cxn ang="0">
                        <a:pos x="1698" y="964"/>
                      </a:cxn>
                      <a:cxn ang="0">
                        <a:pos x="1707" y="906"/>
                      </a:cxn>
                      <a:cxn ang="0">
                        <a:pos x="1717" y="844"/>
                      </a:cxn>
                      <a:cxn ang="0">
                        <a:pos x="1723" y="788"/>
                      </a:cxn>
                      <a:cxn ang="0">
                        <a:pos x="1726" y="737"/>
                      </a:cxn>
                      <a:cxn ang="0">
                        <a:pos x="1727" y="676"/>
                      </a:cxn>
                      <a:cxn ang="0">
                        <a:pos x="1727" y="619"/>
                      </a:cxn>
                      <a:cxn ang="0">
                        <a:pos x="1724" y="558"/>
                      </a:cxn>
                      <a:cxn ang="0">
                        <a:pos x="1718" y="501"/>
                      </a:cxn>
                      <a:cxn ang="0">
                        <a:pos x="1713" y="452"/>
                      </a:cxn>
                      <a:cxn ang="0">
                        <a:pos x="1706" y="405"/>
                      </a:cxn>
                      <a:cxn ang="0">
                        <a:pos x="1697" y="354"/>
                      </a:cxn>
                      <a:cxn ang="0">
                        <a:pos x="1684" y="302"/>
                      </a:cxn>
                      <a:cxn ang="0">
                        <a:pos x="1671" y="248"/>
                      </a:cxn>
                      <a:cxn ang="0">
                        <a:pos x="1654" y="198"/>
                      </a:cxn>
                      <a:cxn ang="0">
                        <a:pos x="1635" y="147"/>
                      </a:cxn>
                      <a:cxn ang="0">
                        <a:pos x="1614" y="92"/>
                      </a:cxn>
                      <a:cxn ang="0">
                        <a:pos x="1591" y="41"/>
                      </a:cxn>
                      <a:cxn ang="0">
                        <a:pos x="1572" y="0"/>
                      </a:cxn>
                    </a:cxnLst>
                    <a:rect l="0" t="0" r="r" b="b"/>
                    <a:pathLst>
                      <a:path w="1727" h="1243">
                        <a:moveTo>
                          <a:pt x="1572" y="0"/>
                        </a:moveTo>
                        <a:lnTo>
                          <a:pt x="157" y="0"/>
                        </a:lnTo>
                        <a:lnTo>
                          <a:pt x="137" y="40"/>
                        </a:lnTo>
                        <a:lnTo>
                          <a:pt x="118" y="80"/>
                        </a:lnTo>
                        <a:lnTo>
                          <a:pt x="100" y="123"/>
                        </a:lnTo>
                        <a:lnTo>
                          <a:pt x="85" y="159"/>
                        </a:lnTo>
                        <a:lnTo>
                          <a:pt x="69" y="212"/>
                        </a:lnTo>
                        <a:lnTo>
                          <a:pt x="55" y="256"/>
                        </a:lnTo>
                        <a:lnTo>
                          <a:pt x="43" y="303"/>
                        </a:lnTo>
                        <a:lnTo>
                          <a:pt x="32" y="351"/>
                        </a:lnTo>
                        <a:lnTo>
                          <a:pt x="19" y="411"/>
                        </a:lnTo>
                        <a:lnTo>
                          <a:pt x="8" y="472"/>
                        </a:lnTo>
                        <a:lnTo>
                          <a:pt x="3" y="552"/>
                        </a:lnTo>
                        <a:lnTo>
                          <a:pt x="0" y="651"/>
                        </a:lnTo>
                        <a:lnTo>
                          <a:pt x="2" y="740"/>
                        </a:lnTo>
                        <a:lnTo>
                          <a:pt x="8" y="812"/>
                        </a:lnTo>
                        <a:lnTo>
                          <a:pt x="17" y="884"/>
                        </a:lnTo>
                        <a:lnTo>
                          <a:pt x="28" y="947"/>
                        </a:lnTo>
                        <a:lnTo>
                          <a:pt x="43" y="1019"/>
                        </a:lnTo>
                        <a:lnTo>
                          <a:pt x="60" y="1079"/>
                        </a:lnTo>
                        <a:lnTo>
                          <a:pt x="83" y="1152"/>
                        </a:lnTo>
                        <a:lnTo>
                          <a:pt x="117" y="1243"/>
                        </a:lnTo>
                        <a:lnTo>
                          <a:pt x="1612" y="1243"/>
                        </a:lnTo>
                        <a:lnTo>
                          <a:pt x="1634" y="1185"/>
                        </a:lnTo>
                        <a:lnTo>
                          <a:pt x="1654" y="1126"/>
                        </a:lnTo>
                        <a:lnTo>
                          <a:pt x="1671" y="1077"/>
                        </a:lnTo>
                        <a:lnTo>
                          <a:pt x="1684" y="1025"/>
                        </a:lnTo>
                        <a:lnTo>
                          <a:pt x="1698" y="964"/>
                        </a:lnTo>
                        <a:lnTo>
                          <a:pt x="1707" y="906"/>
                        </a:lnTo>
                        <a:lnTo>
                          <a:pt x="1717" y="844"/>
                        </a:lnTo>
                        <a:lnTo>
                          <a:pt x="1723" y="788"/>
                        </a:lnTo>
                        <a:lnTo>
                          <a:pt x="1726" y="737"/>
                        </a:lnTo>
                        <a:lnTo>
                          <a:pt x="1727" y="676"/>
                        </a:lnTo>
                        <a:lnTo>
                          <a:pt x="1727" y="619"/>
                        </a:lnTo>
                        <a:lnTo>
                          <a:pt x="1724" y="558"/>
                        </a:lnTo>
                        <a:lnTo>
                          <a:pt x="1718" y="501"/>
                        </a:lnTo>
                        <a:lnTo>
                          <a:pt x="1713" y="452"/>
                        </a:lnTo>
                        <a:lnTo>
                          <a:pt x="1706" y="405"/>
                        </a:lnTo>
                        <a:lnTo>
                          <a:pt x="1697" y="354"/>
                        </a:lnTo>
                        <a:lnTo>
                          <a:pt x="1684" y="302"/>
                        </a:lnTo>
                        <a:lnTo>
                          <a:pt x="1671" y="248"/>
                        </a:lnTo>
                        <a:lnTo>
                          <a:pt x="1654" y="198"/>
                        </a:lnTo>
                        <a:lnTo>
                          <a:pt x="1635" y="147"/>
                        </a:lnTo>
                        <a:lnTo>
                          <a:pt x="1614" y="92"/>
                        </a:lnTo>
                        <a:lnTo>
                          <a:pt x="1591" y="41"/>
                        </a:lnTo>
                        <a:lnTo>
                          <a:pt x="1572" y="0"/>
                        </a:lnTo>
                        <a:close/>
                      </a:path>
                    </a:pathLst>
                  </a:custGeom>
                  <a:solidFill>
                    <a:srgbClr val="C0C0C0"/>
                  </a:solidFill>
                  <a:ln w="9525">
                    <a:solidFill>
                      <a:srgbClr val="000000"/>
                    </a:solidFill>
                    <a:prstDash val="solid"/>
                    <a:round/>
                    <a:headEnd/>
                    <a:tailEnd/>
                  </a:ln>
                </p:spPr>
                <p:txBody>
                  <a:bodyPr/>
                  <a:lstStyle/>
                  <a:p>
                    <a:endParaRPr lang="en-US"/>
                  </a:p>
                </p:txBody>
              </p:sp>
              <p:grpSp>
                <p:nvGrpSpPr>
                  <p:cNvPr id="17" name="Group 101"/>
                  <p:cNvGrpSpPr>
                    <a:grpSpLocks/>
                  </p:cNvGrpSpPr>
                  <p:nvPr/>
                </p:nvGrpSpPr>
                <p:grpSpPr bwMode="auto">
                  <a:xfrm>
                    <a:off x="4042" y="2424"/>
                    <a:ext cx="331" cy="102"/>
                    <a:chOff x="4042" y="2424"/>
                    <a:chExt cx="331" cy="102"/>
                  </a:xfrm>
                </p:grpSpPr>
                <p:sp>
                  <p:nvSpPr>
                    <p:cNvPr id="26" name="Freeform 102"/>
                    <p:cNvSpPr>
                      <a:spLocks/>
                    </p:cNvSpPr>
                    <p:nvPr/>
                  </p:nvSpPr>
                  <p:spPr bwMode="auto">
                    <a:xfrm>
                      <a:off x="4042" y="2432"/>
                      <a:ext cx="331" cy="94"/>
                    </a:xfrm>
                    <a:custGeom>
                      <a:avLst/>
                      <a:gdLst/>
                      <a:ahLst/>
                      <a:cxnLst>
                        <a:cxn ang="0">
                          <a:pos x="43" y="72"/>
                        </a:cxn>
                        <a:cxn ang="0">
                          <a:pos x="101" y="152"/>
                        </a:cxn>
                        <a:cxn ang="0">
                          <a:pos x="635" y="152"/>
                        </a:cxn>
                        <a:cxn ang="0">
                          <a:pos x="566" y="58"/>
                        </a:cxn>
                        <a:cxn ang="0">
                          <a:pos x="566" y="0"/>
                        </a:cxn>
                        <a:cxn ang="0">
                          <a:pos x="661" y="127"/>
                        </a:cxn>
                        <a:cxn ang="0">
                          <a:pos x="661" y="187"/>
                        </a:cxn>
                        <a:cxn ang="0">
                          <a:pos x="87" y="187"/>
                        </a:cxn>
                        <a:cxn ang="0">
                          <a:pos x="0" y="72"/>
                        </a:cxn>
                        <a:cxn ang="0">
                          <a:pos x="43" y="72"/>
                        </a:cxn>
                      </a:cxnLst>
                      <a:rect l="0" t="0" r="r" b="b"/>
                      <a:pathLst>
                        <a:path w="661" h="187">
                          <a:moveTo>
                            <a:pt x="43" y="72"/>
                          </a:moveTo>
                          <a:lnTo>
                            <a:pt x="101" y="152"/>
                          </a:lnTo>
                          <a:lnTo>
                            <a:pt x="635" y="152"/>
                          </a:lnTo>
                          <a:lnTo>
                            <a:pt x="566" y="58"/>
                          </a:lnTo>
                          <a:lnTo>
                            <a:pt x="566" y="0"/>
                          </a:lnTo>
                          <a:lnTo>
                            <a:pt x="661" y="127"/>
                          </a:lnTo>
                          <a:lnTo>
                            <a:pt x="661" y="187"/>
                          </a:lnTo>
                          <a:lnTo>
                            <a:pt x="87" y="187"/>
                          </a:lnTo>
                          <a:lnTo>
                            <a:pt x="0" y="72"/>
                          </a:lnTo>
                          <a:lnTo>
                            <a:pt x="43" y="72"/>
                          </a:lnTo>
                          <a:close/>
                        </a:path>
                      </a:pathLst>
                    </a:custGeom>
                    <a:solidFill>
                      <a:srgbClr val="5F5F5F"/>
                    </a:solidFill>
                    <a:ln w="9525">
                      <a:noFill/>
                      <a:round/>
                      <a:headEnd/>
                      <a:tailEnd/>
                    </a:ln>
                  </p:spPr>
                  <p:txBody>
                    <a:bodyPr/>
                    <a:lstStyle/>
                    <a:p>
                      <a:endParaRPr lang="en-US"/>
                    </a:p>
                  </p:txBody>
                </p:sp>
                <p:sp>
                  <p:nvSpPr>
                    <p:cNvPr id="27" name="Freeform 103"/>
                    <p:cNvSpPr>
                      <a:spLocks/>
                    </p:cNvSpPr>
                    <p:nvPr/>
                  </p:nvSpPr>
                  <p:spPr bwMode="auto">
                    <a:xfrm>
                      <a:off x="4042" y="2424"/>
                      <a:ext cx="151" cy="46"/>
                    </a:xfrm>
                    <a:custGeom>
                      <a:avLst/>
                      <a:gdLst/>
                      <a:ahLst/>
                      <a:cxnLst>
                        <a:cxn ang="0">
                          <a:pos x="30" y="29"/>
                        </a:cxn>
                        <a:cxn ang="0">
                          <a:pos x="40" y="0"/>
                        </a:cxn>
                        <a:cxn ang="0">
                          <a:pos x="14" y="0"/>
                        </a:cxn>
                        <a:cxn ang="0">
                          <a:pos x="0" y="29"/>
                        </a:cxn>
                        <a:cxn ang="0">
                          <a:pos x="0" y="90"/>
                        </a:cxn>
                        <a:cxn ang="0">
                          <a:pos x="302" y="90"/>
                        </a:cxn>
                        <a:cxn ang="0">
                          <a:pos x="302" y="29"/>
                        </a:cxn>
                        <a:cxn ang="0">
                          <a:pos x="30" y="29"/>
                        </a:cxn>
                      </a:cxnLst>
                      <a:rect l="0" t="0" r="r" b="b"/>
                      <a:pathLst>
                        <a:path w="302" h="90">
                          <a:moveTo>
                            <a:pt x="30" y="29"/>
                          </a:moveTo>
                          <a:lnTo>
                            <a:pt x="40" y="0"/>
                          </a:lnTo>
                          <a:lnTo>
                            <a:pt x="14" y="0"/>
                          </a:lnTo>
                          <a:lnTo>
                            <a:pt x="0" y="29"/>
                          </a:lnTo>
                          <a:lnTo>
                            <a:pt x="0" y="90"/>
                          </a:lnTo>
                          <a:lnTo>
                            <a:pt x="302" y="90"/>
                          </a:lnTo>
                          <a:lnTo>
                            <a:pt x="302" y="29"/>
                          </a:lnTo>
                          <a:lnTo>
                            <a:pt x="30" y="29"/>
                          </a:lnTo>
                          <a:close/>
                        </a:path>
                      </a:pathLst>
                    </a:custGeom>
                    <a:solidFill>
                      <a:srgbClr val="9F9F9F"/>
                    </a:solidFill>
                    <a:ln w="9525">
                      <a:noFill/>
                      <a:round/>
                      <a:headEnd/>
                      <a:tailEnd/>
                    </a:ln>
                  </p:spPr>
                  <p:txBody>
                    <a:bodyPr/>
                    <a:lstStyle/>
                    <a:p>
                      <a:endParaRPr lang="en-US"/>
                    </a:p>
                  </p:txBody>
                </p:sp>
                <p:sp>
                  <p:nvSpPr>
                    <p:cNvPr id="28" name="Freeform 104"/>
                    <p:cNvSpPr>
                      <a:spLocks/>
                    </p:cNvSpPr>
                    <p:nvPr/>
                  </p:nvSpPr>
                  <p:spPr bwMode="auto">
                    <a:xfrm>
                      <a:off x="4180" y="2424"/>
                      <a:ext cx="152" cy="46"/>
                    </a:xfrm>
                    <a:custGeom>
                      <a:avLst/>
                      <a:gdLst/>
                      <a:ahLst/>
                      <a:cxnLst>
                        <a:cxn ang="0">
                          <a:pos x="272" y="29"/>
                        </a:cxn>
                        <a:cxn ang="0">
                          <a:pos x="263" y="0"/>
                        </a:cxn>
                        <a:cxn ang="0">
                          <a:pos x="289" y="0"/>
                        </a:cxn>
                        <a:cxn ang="0">
                          <a:pos x="304" y="29"/>
                        </a:cxn>
                        <a:cxn ang="0">
                          <a:pos x="304" y="90"/>
                        </a:cxn>
                        <a:cxn ang="0">
                          <a:pos x="0" y="90"/>
                        </a:cxn>
                        <a:cxn ang="0">
                          <a:pos x="0" y="29"/>
                        </a:cxn>
                        <a:cxn ang="0">
                          <a:pos x="272" y="29"/>
                        </a:cxn>
                      </a:cxnLst>
                      <a:rect l="0" t="0" r="r" b="b"/>
                      <a:pathLst>
                        <a:path w="304" h="90">
                          <a:moveTo>
                            <a:pt x="272" y="29"/>
                          </a:moveTo>
                          <a:lnTo>
                            <a:pt x="263" y="0"/>
                          </a:lnTo>
                          <a:lnTo>
                            <a:pt x="289" y="0"/>
                          </a:lnTo>
                          <a:lnTo>
                            <a:pt x="304" y="29"/>
                          </a:lnTo>
                          <a:lnTo>
                            <a:pt x="304" y="90"/>
                          </a:lnTo>
                          <a:lnTo>
                            <a:pt x="0" y="90"/>
                          </a:lnTo>
                          <a:lnTo>
                            <a:pt x="0" y="29"/>
                          </a:lnTo>
                          <a:lnTo>
                            <a:pt x="272" y="29"/>
                          </a:lnTo>
                          <a:close/>
                        </a:path>
                      </a:pathLst>
                    </a:custGeom>
                    <a:solidFill>
                      <a:srgbClr val="9F9F9F"/>
                    </a:solidFill>
                    <a:ln w="9525">
                      <a:noFill/>
                      <a:round/>
                      <a:headEnd/>
                      <a:tailEnd/>
                    </a:ln>
                  </p:spPr>
                  <p:txBody>
                    <a:bodyPr/>
                    <a:lstStyle/>
                    <a:p>
                      <a:endParaRPr lang="en-US"/>
                    </a:p>
                  </p:txBody>
                </p:sp>
                <p:sp>
                  <p:nvSpPr>
                    <p:cNvPr id="29" name="Freeform 105"/>
                    <p:cNvSpPr>
                      <a:spLocks/>
                    </p:cNvSpPr>
                    <p:nvPr/>
                  </p:nvSpPr>
                  <p:spPr bwMode="auto">
                    <a:xfrm>
                      <a:off x="4042" y="2424"/>
                      <a:ext cx="20" cy="15"/>
                    </a:xfrm>
                    <a:custGeom>
                      <a:avLst/>
                      <a:gdLst/>
                      <a:ahLst/>
                      <a:cxnLst>
                        <a:cxn ang="0">
                          <a:pos x="30" y="29"/>
                        </a:cxn>
                        <a:cxn ang="0">
                          <a:pos x="40" y="0"/>
                        </a:cxn>
                        <a:cxn ang="0">
                          <a:pos x="14" y="0"/>
                        </a:cxn>
                        <a:cxn ang="0">
                          <a:pos x="0" y="29"/>
                        </a:cxn>
                        <a:cxn ang="0">
                          <a:pos x="30" y="29"/>
                        </a:cxn>
                      </a:cxnLst>
                      <a:rect l="0" t="0" r="r" b="b"/>
                      <a:pathLst>
                        <a:path w="40" h="29">
                          <a:moveTo>
                            <a:pt x="30" y="29"/>
                          </a:moveTo>
                          <a:lnTo>
                            <a:pt x="40" y="0"/>
                          </a:lnTo>
                          <a:lnTo>
                            <a:pt x="14" y="0"/>
                          </a:lnTo>
                          <a:lnTo>
                            <a:pt x="0" y="29"/>
                          </a:lnTo>
                          <a:lnTo>
                            <a:pt x="30" y="29"/>
                          </a:lnTo>
                          <a:close/>
                        </a:path>
                      </a:pathLst>
                    </a:custGeom>
                    <a:solidFill>
                      <a:srgbClr val="808080"/>
                    </a:solidFill>
                    <a:ln w="9525">
                      <a:noFill/>
                      <a:round/>
                      <a:headEnd/>
                      <a:tailEnd/>
                    </a:ln>
                  </p:spPr>
                  <p:txBody>
                    <a:bodyPr/>
                    <a:lstStyle/>
                    <a:p>
                      <a:endParaRPr lang="en-US"/>
                    </a:p>
                  </p:txBody>
                </p:sp>
                <p:sp>
                  <p:nvSpPr>
                    <p:cNvPr id="30" name="Freeform 106"/>
                    <p:cNvSpPr>
                      <a:spLocks/>
                    </p:cNvSpPr>
                    <p:nvPr/>
                  </p:nvSpPr>
                  <p:spPr bwMode="auto">
                    <a:xfrm>
                      <a:off x="4311" y="2424"/>
                      <a:ext cx="21" cy="15"/>
                    </a:xfrm>
                    <a:custGeom>
                      <a:avLst/>
                      <a:gdLst/>
                      <a:ahLst/>
                      <a:cxnLst>
                        <a:cxn ang="0">
                          <a:pos x="9" y="29"/>
                        </a:cxn>
                        <a:cxn ang="0">
                          <a:pos x="0" y="0"/>
                        </a:cxn>
                        <a:cxn ang="0">
                          <a:pos x="26" y="0"/>
                        </a:cxn>
                        <a:cxn ang="0">
                          <a:pos x="41" y="29"/>
                        </a:cxn>
                        <a:cxn ang="0">
                          <a:pos x="9" y="29"/>
                        </a:cxn>
                      </a:cxnLst>
                      <a:rect l="0" t="0" r="r" b="b"/>
                      <a:pathLst>
                        <a:path w="41" h="29">
                          <a:moveTo>
                            <a:pt x="9" y="29"/>
                          </a:moveTo>
                          <a:lnTo>
                            <a:pt x="0" y="0"/>
                          </a:lnTo>
                          <a:lnTo>
                            <a:pt x="26" y="0"/>
                          </a:lnTo>
                          <a:lnTo>
                            <a:pt x="41" y="29"/>
                          </a:lnTo>
                          <a:lnTo>
                            <a:pt x="9" y="29"/>
                          </a:lnTo>
                          <a:close/>
                        </a:path>
                      </a:pathLst>
                    </a:custGeom>
                    <a:solidFill>
                      <a:srgbClr val="808080"/>
                    </a:solidFill>
                    <a:ln w="9525">
                      <a:noFill/>
                      <a:round/>
                      <a:headEnd/>
                      <a:tailEnd/>
                    </a:ln>
                  </p:spPr>
                  <p:txBody>
                    <a:bodyPr/>
                    <a:lstStyle/>
                    <a:p>
                      <a:endParaRPr lang="en-US"/>
                    </a:p>
                  </p:txBody>
                </p:sp>
              </p:grpSp>
              <p:sp>
                <p:nvSpPr>
                  <p:cNvPr id="18" name="Rectangle 107"/>
                  <p:cNvSpPr>
                    <a:spLocks noChangeArrowheads="1"/>
                  </p:cNvSpPr>
                  <p:nvPr/>
                </p:nvSpPr>
                <p:spPr bwMode="auto">
                  <a:xfrm>
                    <a:off x="4032" y="2664"/>
                    <a:ext cx="322" cy="100"/>
                  </a:xfrm>
                  <a:prstGeom prst="rect">
                    <a:avLst/>
                  </a:prstGeom>
                  <a:solidFill>
                    <a:srgbClr val="808000"/>
                  </a:solidFill>
                  <a:ln w="9525">
                    <a:solidFill>
                      <a:srgbClr val="000000"/>
                    </a:solidFill>
                    <a:miter lim="800000"/>
                    <a:headEnd/>
                    <a:tailEnd/>
                  </a:ln>
                </p:spPr>
                <p:txBody>
                  <a:bodyPr/>
                  <a:lstStyle/>
                  <a:p>
                    <a:endParaRPr lang="en-US"/>
                  </a:p>
                </p:txBody>
              </p:sp>
              <p:sp>
                <p:nvSpPr>
                  <p:cNvPr id="19" name="Rectangle 108"/>
                  <p:cNvSpPr>
                    <a:spLocks noChangeArrowheads="1"/>
                  </p:cNvSpPr>
                  <p:nvPr/>
                </p:nvSpPr>
                <p:spPr bwMode="auto">
                  <a:xfrm>
                    <a:off x="4050" y="2677"/>
                    <a:ext cx="283" cy="75"/>
                  </a:xfrm>
                  <a:prstGeom prst="rect">
                    <a:avLst/>
                  </a:prstGeom>
                  <a:solidFill>
                    <a:srgbClr val="FFFF00"/>
                  </a:solidFill>
                  <a:ln w="9525">
                    <a:solidFill>
                      <a:srgbClr val="000000"/>
                    </a:solidFill>
                    <a:miter lim="800000"/>
                    <a:headEnd/>
                    <a:tailEnd/>
                  </a:ln>
                </p:spPr>
                <p:txBody>
                  <a:bodyPr/>
                  <a:lstStyle/>
                  <a:p>
                    <a:endParaRPr lang="en-US"/>
                  </a:p>
                </p:txBody>
              </p:sp>
              <p:grpSp>
                <p:nvGrpSpPr>
                  <p:cNvPr id="20" name="Group 109"/>
                  <p:cNvGrpSpPr>
                    <a:grpSpLocks/>
                  </p:cNvGrpSpPr>
                  <p:nvPr/>
                </p:nvGrpSpPr>
                <p:grpSpPr bwMode="auto">
                  <a:xfrm>
                    <a:off x="4150" y="2790"/>
                    <a:ext cx="84" cy="87"/>
                    <a:chOff x="4150" y="2790"/>
                    <a:chExt cx="84" cy="87"/>
                  </a:xfrm>
                </p:grpSpPr>
                <p:sp>
                  <p:nvSpPr>
                    <p:cNvPr id="21" name="Oval 110"/>
                    <p:cNvSpPr>
                      <a:spLocks noChangeArrowheads="1"/>
                    </p:cNvSpPr>
                    <p:nvPr/>
                  </p:nvSpPr>
                  <p:spPr bwMode="auto">
                    <a:xfrm>
                      <a:off x="4155" y="2795"/>
                      <a:ext cx="79" cy="82"/>
                    </a:xfrm>
                    <a:prstGeom prst="ellipse">
                      <a:avLst/>
                    </a:prstGeom>
                    <a:solidFill>
                      <a:srgbClr val="3F3F3F"/>
                    </a:solidFill>
                    <a:ln w="9525">
                      <a:solidFill>
                        <a:srgbClr val="3F3F3F"/>
                      </a:solidFill>
                      <a:round/>
                      <a:headEnd/>
                      <a:tailEnd/>
                    </a:ln>
                  </p:spPr>
                  <p:txBody>
                    <a:bodyPr/>
                    <a:lstStyle/>
                    <a:p>
                      <a:endParaRPr lang="en-US"/>
                    </a:p>
                  </p:txBody>
                </p:sp>
                <p:grpSp>
                  <p:nvGrpSpPr>
                    <p:cNvPr id="22" name="Group 111"/>
                    <p:cNvGrpSpPr>
                      <a:grpSpLocks/>
                    </p:cNvGrpSpPr>
                    <p:nvPr/>
                  </p:nvGrpSpPr>
                  <p:grpSpPr bwMode="auto">
                    <a:xfrm>
                      <a:off x="4150" y="2790"/>
                      <a:ext cx="78" cy="81"/>
                      <a:chOff x="4150" y="2790"/>
                      <a:chExt cx="78" cy="81"/>
                    </a:xfrm>
                  </p:grpSpPr>
                  <p:sp>
                    <p:nvSpPr>
                      <p:cNvPr id="23" name="Oval 112"/>
                      <p:cNvSpPr>
                        <a:spLocks noChangeArrowheads="1"/>
                      </p:cNvSpPr>
                      <p:nvPr/>
                    </p:nvSpPr>
                    <p:spPr bwMode="auto">
                      <a:xfrm>
                        <a:off x="4150" y="2790"/>
                        <a:ext cx="78" cy="81"/>
                      </a:xfrm>
                      <a:prstGeom prst="ellipse">
                        <a:avLst/>
                      </a:prstGeom>
                      <a:solidFill>
                        <a:srgbClr val="C0C0C0"/>
                      </a:solidFill>
                      <a:ln w="9525">
                        <a:solidFill>
                          <a:srgbClr val="808080"/>
                        </a:solidFill>
                        <a:round/>
                        <a:headEnd/>
                        <a:tailEnd/>
                      </a:ln>
                    </p:spPr>
                    <p:txBody>
                      <a:bodyPr/>
                      <a:lstStyle/>
                      <a:p>
                        <a:endParaRPr lang="en-US"/>
                      </a:p>
                    </p:txBody>
                  </p:sp>
                  <p:sp>
                    <p:nvSpPr>
                      <p:cNvPr id="24" name="Oval 113"/>
                      <p:cNvSpPr>
                        <a:spLocks noChangeArrowheads="1"/>
                      </p:cNvSpPr>
                      <p:nvPr/>
                    </p:nvSpPr>
                    <p:spPr bwMode="auto">
                      <a:xfrm>
                        <a:off x="4179" y="2807"/>
                        <a:ext cx="18" cy="18"/>
                      </a:xfrm>
                      <a:prstGeom prst="ellipse">
                        <a:avLst/>
                      </a:prstGeom>
                      <a:solidFill>
                        <a:srgbClr val="3F3F3F"/>
                      </a:solidFill>
                      <a:ln w="9525">
                        <a:solidFill>
                          <a:srgbClr val="3F3F3F"/>
                        </a:solidFill>
                        <a:round/>
                        <a:headEnd/>
                        <a:tailEnd/>
                      </a:ln>
                    </p:spPr>
                    <p:txBody>
                      <a:bodyPr/>
                      <a:lstStyle/>
                      <a:p>
                        <a:endParaRPr lang="en-US"/>
                      </a:p>
                    </p:txBody>
                  </p:sp>
                  <p:sp>
                    <p:nvSpPr>
                      <p:cNvPr id="25" name="Freeform 114"/>
                      <p:cNvSpPr>
                        <a:spLocks/>
                      </p:cNvSpPr>
                      <p:nvPr/>
                    </p:nvSpPr>
                    <p:spPr bwMode="auto">
                      <a:xfrm>
                        <a:off x="4174" y="2826"/>
                        <a:ext cx="28" cy="30"/>
                      </a:xfrm>
                      <a:custGeom>
                        <a:avLst/>
                        <a:gdLst/>
                        <a:ahLst/>
                        <a:cxnLst>
                          <a:cxn ang="0">
                            <a:pos x="18" y="0"/>
                          </a:cxn>
                          <a:cxn ang="0">
                            <a:pos x="0" y="60"/>
                          </a:cxn>
                          <a:cxn ang="0">
                            <a:pos x="57" y="60"/>
                          </a:cxn>
                          <a:cxn ang="0">
                            <a:pos x="40" y="0"/>
                          </a:cxn>
                          <a:cxn ang="0">
                            <a:pos x="18" y="0"/>
                          </a:cxn>
                        </a:cxnLst>
                        <a:rect l="0" t="0" r="r" b="b"/>
                        <a:pathLst>
                          <a:path w="57" h="60">
                            <a:moveTo>
                              <a:pt x="18" y="0"/>
                            </a:moveTo>
                            <a:lnTo>
                              <a:pt x="0" y="60"/>
                            </a:lnTo>
                            <a:lnTo>
                              <a:pt x="57" y="60"/>
                            </a:lnTo>
                            <a:lnTo>
                              <a:pt x="40" y="0"/>
                            </a:lnTo>
                            <a:lnTo>
                              <a:pt x="18" y="0"/>
                            </a:lnTo>
                            <a:close/>
                          </a:path>
                        </a:pathLst>
                      </a:custGeom>
                      <a:solidFill>
                        <a:srgbClr val="3F3F3F"/>
                      </a:solidFill>
                      <a:ln w="9525">
                        <a:noFill/>
                        <a:round/>
                        <a:headEnd/>
                        <a:tailEnd/>
                      </a:ln>
                    </p:spPr>
                    <p:txBody>
                      <a:bodyPr/>
                      <a:lstStyle/>
                      <a:p>
                        <a:endParaRPr lang="en-US"/>
                      </a:p>
                    </p:txBody>
                  </p:sp>
                </p:grpSp>
              </p:grpSp>
            </p:grpSp>
          </p:grpSp>
        </p:grpSp>
        <p:graphicFrame>
          <p:nvGraphicFramePr>
            <p:cNvPr id="8" name="Object 115">
              <a:hlinkClick r:id="" action="ppaction://ole?verb=0"/>
            </p:cNvPr>
            <p:cNvGraphicFramePr>
              <a:graphicFrameLocks/>
            </p:cNvGraphicFramePr>
            <p:nvPr/>
          </p:nvGraphicFramePr>
          <p:xfrm>
            <a:off x="912" y="2688"/>
            <a:ext cx="1775" cy="1248"/>
          </p:xfrm>
          <a:graphic>
            <a:graphicData uri="http://schemas.openxmlformats.org/presentationml/2006/ole">
              <mc:AlternateContent xmlns:mc="http://schemas.openxmlformats.org/markup-compatibility/2006">
                <mc:Choice xmlns:v="urn:schemas-microsoft-com:vml" Requires="v">
                  <p:oleObj spid="_x0000_s1032" name="Clip" r:id="rId4" imgW="3495600" imgH="2093760" progId="">
                    <p:embed/>
                  </p:oleObj>
                </mc:Choice>
                <mc:Fallback>
                  <p:oleObj name="Clip" r:id="rId4" imgW="3495600" imgH="2093760" progId="">
                    <p:embed/>
                    <p:pic>
                      <p:nvPicPr>
                        <p:cNvPr id="8" name="Object 115">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2688"/>
                          <a:ext cx="1775"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16">
              <a:hlinkClick r:id="" action="ppaction://ole?verb=0"/>
            </p:cNvPr>
            <p:cNvGraphicFramePr>
              <a:graphicFrameLocks/>
            </p:cNvGraphicFramePr>
            <p:nvPr/>
          </p:nvGraphicFramePr>
          <p:xfrm>
            <a:off x="3552" y="2448"/>
            <a:ext cx="1152" cy="1001"/>
          </p:xfrm>
          <a:graphic>
            <a:graphicData uri="http://schemas.openxmlformats.org/presentationml/2006/ole">
              <mc:AlternateContent xmlns:mc="http://schemas.openxmlformats.org/markup-compatibility/2006">
                <mc:Choice xmlns:v="urn:schemas-microsoft-com:vml" Requires="v">
                  <p:oleObj spid="_x0000_s1033" name="Clip" r:id="rId6" imgW="5881680" imgH="3824280" progId="">
                    <p:embed/>
                  </p:oleObj>
                </mc:Choice>
                <mc:Fallback>
                  <p:oleObj name="Clip" r:id="rId6" imgW="5881680" imgH="3824280" progId="">
                    <p:embed/>
                    <p:pic>
                      <p:nvPicPr>
                        <p:cNvPr id="9" name="Object 116">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2" y="2448"/>
                          <a:ext cx="1152" cy="1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52600" y="1143000"/>
            <a:ext cx="5511800" cy="431800"/>
          </a:xfrm>
          <a:prstGeom prst="rect">
            <a:avLst/>
          </a:prstGeom>
          <a:noFill/>
          <a:ln w="12700">
            <a:noFill/>
            <a:miter lim="800000"/>
            <a:headEnd/>
            <a:tailEnd/>
          </a:ln>
          <a:effectLst/>
        </p:spPr>
        <p:txBody>
          <a:bodyPr lIns="90488" tIns="44450" rIns="90488" bIns="44450" anchor="ctr"/>
          <a:lstStyle/>
          <a:p>
            <a:pPr algn="l"/>
            <a:r>
              <a:rPr lang="en-US" sz="2000">
                <a:solidFill>
                  <a:schemeClr val="tx2"/>
                </a:solidFill>
              </a:rPr>
              <a:t>Data vs. Information</a:t>
            </a:r>
          </a:p>
        </p:txBody>
      </p:sp>
      <p:sp>
        <p:nvSpPr>
          <p:cNvPr id="3" name="Rectangle 3"/>
          <p:cNvSpPr>
            <a:spLocks noChangeArrowheads="1"/>
          </p:cNvSpPr>
          <p:nvPr/>
        </p:nvSpPr>
        <p:spPr bwMode="auto">
          <a:xfrm>
            <a:off x="1981200" y="1905000"/>
            <a:ext cx="8610600" cy="3810000"/>
          </a:xfrm>
          <a:prstGeom prst="rect">
            <a:avLst/>
          </a:prstGeom>
          <a:noFill/>
          <a:ln w="12700">
            <a:noFill/>
            <a:miter lim="800000"/>
            <a:headEnd/>
            <a:tailEnd/>
          </a:ln>
          <a:effectLst/>
        </p:spPr>
        <p:txBody>
          <a:bodyPr lIns="90488" tIns="44450" rIns="90488" bIns="44450"/>
          <a:lstStyle/>
          <a:p>
            <a:pPr marL="342900" indent="-342900">
              <a:spcBef>
                <a:spcPct val="20000"/>
              </a:spcBef>
              <a:buSzPct val="60000"/>
              <a:buFontTx/>
              <a:buChar char="•"/>
            </a:pPr>
            <a:r>
              <a:rPr lang="en-US" sz="2000" dirty="0"/>
              <a:t>Data – a collection of facts made up of text, numbers and dates:</a:t>
            </a:r>
            <a:br>
              <a:rPr lang="en-US" sz="2000" dirty="0"/>
            </a:br>
            <a:endParaRPr lang="en-US" sz="2000" dirty="0"/>
          </a:p>
          <a:p>
            <a:pPr marL="342900" indent="-342900">
              <a:spcBef>
                <a:spcPct val="20000"/>
              </a:spcBef>
              <a:buSzPct val="60000"/>
            </a:pPr>
            <a:r>
              <a:rPr lang="en-US" sz="2000" dirty="0"/>
              <a:t>			  </a:t>
            </a:r>
            <a:r>
              <a:rPr lang="en-US" sz="2000" i="1" dirty="0" err="1">
                <a:solidFill>
                  <a:schemeClr val="accent2"/>
                </a:solidFill>
              </a:rPr>
              <a:t>Menaka</a:t>
            </a:r>
            <a:r>
              <a:rPr lang="en-US" sz="2000" i="1" dirty="0">
                <a:solidFill>
                  <a:schemeClr val="accent2"/>
                </a:solidFill>
              </a:rPr>
              <a:t>      50000       5/22/82</a:t>
            </a:r>
            <a:br>
              <a:rPr lang="en-US" sz="2000" i="1" dirty="0">
                <a:solidFill>
                  <a:schemeClr val="accent2"/>
                </a:solidFill>
              </a:rPr>
            </a:br>
            <a:endParaRPr lang="en-US" sz="2000" dirty="0">
              <a:solidFill>
                <a:schemeClr val="accent2"/>
              </a:solidFill>
            </a:endParaRPr>
          </a:p>
          <a:p>
            <a:pPr marL="342900" indent="-342900">
              <a:spcBef>
                <a:spcPct val="20000"/>
              </a:spcBef>
              <a:buSzPct val="60000"/>
              <a:buFontTx/>
              <a:buChar char="•"/>
            </a:pPr>
            <a:r>
              <a:rPr lang="en-US" sz="2000" dirty="0"/>
              <a:t>Information - the meaning given to data in the way it is interpreted:</a:t>
            </a:r>
            <a:endParaRPr lang="en-US" sz="2000" i="1" dirty="0"/>
          </a:p>
          <a:p>
            <a:pPr marL="742950" lvl="1" indent="-285750">
              <a:spcBef>
                <a:spcPct val="20000"/>
              </a:spcBef>
            </a:pPr>
            <a:r>
              <a:rPr lang="en-US" sz="2000" i="1" dirty="0"/>
              <a:t>	</a:t>
            </a:r>
          </a:p>
          <a:p>
            <a:pPr marL="742950" lvl="1" indent="-285750">
              <a:spcBef>
                <a:spcPct val="20000"/>
              </a:spcBef>
            </a:pPr>
            <a:r>
              <a:rPr lang="en-US" sz="2000" i="1" dirty="0" err="1">
                <a:solidFill>
                  <a:schemeClr val="accent2"/>
                </a:solidFill>
              </a:rPr>
              <a:t>Menaka</a:t>
            </a:r>
            <a:r>
              <a:rPr lang="en-US" sz="2000" i="1" dirty="0"/>
              <a:t> is a Programmer whose annual salary is </a:t>
            </a:r>
            <a:r>
              <a:rPr lang="en-US" sz="2000" i="1" dirty="0">
                <a:solidFill>
                  <a:schemeClr val="accent2"/>
                </a:solidFill>
              </a:rPr>
              <a:t>$50,000</a:t>
            </a:r>
            <a:r>
              <a:rPr lang="en-US" sz="2000" i="1" dirty="0"/>
              <a:t> and whose date of birth is </a:t>
            </a:r>
            <a:r>
              <a:rPr lang="en-US" sz="2000" i="1" dirty="0">
                <a:solidFill>
                  <a:schemeClr val="accent2"/>
                </a:solidFill>
              </a:rPr>
              <a:t>May 22, 1982</a:t>
            </a:r>
            <a:r>
              <a:rPr lang="en-US" sz="2000" dirty="0">
                <a:solidFill>
                  <a:schemeClr val="accent2"/>
                </a:solidFill>
              </a:rPr>
              <a:t>.</a:t>
            </a:r>
          </a:p>
        </p:txBody>
      </p:sp>
      <p:sp>
        <p:nvSpPr>
          <p:cNvPr id="4" name="Rectangle 4"/>
          <p:cNvSpPr>
            <a:spLocks noChangeArrowheads="1"/>
          </p:cNvSpPr>
          <p:nvPr/>
        </p:nvSpPr>
        <p:spPr bwMode="auto">
          <a:xfrm>
            <a:off x="1854200" y="0"/>
            <a:ext cx="6908800" cy="558800"/>
          </a:xfrm>
          <a:prstGeom prst="rect">
            <a:avLst/>
          </a:prstGeom>
          <a:noFill/>
          <a:ln w="12700">
            <a:noFill/>
            <a:miter lim="800000"/>
            <a:headEnd/>
            <a:tailEnd/>
          </a:ln>
          <a:effectLst/>
        </p:spPr>
        <p:txBody>
          <a:bodyPr lIns="90488" tIns="44450" rIns="90488" bIns="44450" anchor="ctr"/>
          <a:lstStyle/>
          <a:p>
            <a:pPr algn="l"/>
            <a:r>
              <a:rPr lang="en-US" sz="2800" kern="0" dirty="0">
                <a:solidFill>
                  <a:srgbClr val="FFFFFF"/>
                </a:solidFill>
                <a:latin typeface="Bookman Old Style" pitchFamily="18" charset="0"/>
                <a:ea typeface="+mj-ea"/>
                <a:cs typeface="+mj-cs"/>
              </a:rPr>
              <a:t>What is a Database?</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676400" y="-76200"/>
            <a:ext cx="6908800" cy="685800"/>
          </a:xfrm>
          <a:prstGeom prst="rect">
            <a:avLst/>
          </a:prstGeom>
          <a:noFill/>
          <a:ln w="12700">
            <a:noFill/>
            <a:miter lim="800000"/>
            <a:headEnd/>
            <a:tailEnd/>
          </a:ln>
          <a:effectLst/>
        </p:spPr>
        <p:txBody>
          <a:bodyPr lIns="90488" tIns="44450" rIns="90488" bIns="44450" anchor="ctr"/>
          <a:lstStyle/>
          <a:p>
            <a:pPr algn="l"/>
            <a:r>
              <a:rPr lang="en-US" sz="2800" kern="0" dirty="0">
                <a:solidFill>
                  <a:srgbClr val="FFFFFF"/>
                </a:solidFill>
                <a:latin typeface="Bookman Old Style" pitchFamily="18" charset="0"/>
                <a:ea typeface="+mj-ea"/>
                <a:cs typeface="+mj-cs"/>
              </a:rPr>
              <a:t>Basic Database Concepts</a:t>
            </a:r>
          </a:p>
        </p:txBody>
      </p:sp>
      <p:sp>
        <p:nvSpPr>
          <p:cNvPr id="3" name="Rectangle 3"/>
          <p:cNvSpPr>
            <a:spLocks noChangeArrowheads="1"/>
          </p:cNvSpPr>
          <p:nvPr/>
        </p:nvSpPr>
        <p:spPr bwMode="auto">
          <a:xfrm>
            <a:off x="1828800" y="4848225"/>
            <a:ext cx="4953000" cy="1143000"/>
          </a:xfrm>
          <a:prstGeom prst="rect">
            <a:avLst/>
          </a:prstGeom>
          <a:noFill/>
          <a:ln w="12700">
            <a:noFill/>
            <a:miter lim="800000"/>
            <a:headEnd/>
            <a:tailEnd/>
          </a:ln>
          <a:effectLst/>
        </p:spPr>
        <p:txBody>
          <a:bodyPr lIns="90488" tIns="44450" rIns="90488" bIns="44450"/>
          <a:lstStyle/>
          <a:p>
            <a:pPr marL="454025" indent="-454025">
              <a:lnSpc>
                <a:spcPct val="90000"/>
              </a:lnSpc>
              <a:spcBef>
                <a:spcPct val="20000"/>
              </a:spcBef>
              <a:buSzPct val="60000"/>
              <a:buFont typeface="Wingdings" pitchFamily="2" charset="2"/>
              <a:buChar char="§"/>
            </a:pPr>
            <a:r>
              <a:rPr lang="en-US" sz="2400">
                <a:solidFill>
                  <a:schemeClr val="tx2"/>
                </a:solidFill>
              </a:rPr>
              <a:t>Table</a:t>
            </a:r>
          </a:p>
          <a:p>
            <a:pPr marL="862013" lvl="1" indent="-293688">
              <a:lnSpc>
                <a:spcPct val="90000"/>
              </a:lnSpc>
              <a:spcBef>
                <a:spcPct val="20000"/>
              </a:spcBef>
              <a:buFontTx/>
              <a:buChar char="–"/>
            </a:pPr>
            <a:r>
              <a:rPr lang="en-US" sz="2400"/>
              <a:t>A set of related records</a:t>
            </a:r>
          </a:p>
        </p:txBody>
      </p:sp>
      <p:grpSp>
        <p:nvGrpSpPr>
          <p:cNvPr id="4" name="Group 15"/>
          <p:cNvGrpSpPr>
            <a:grpSpLocks/>
          </p:cNvGrpSpPr>
          <p:nvPr/>
        </p:nvGrpSpPr>
        <p:grpSpPr bwMode="auto">
          <a:xfrm>
            <a:off x="7078664" y="4362450"/>
            <a:ext cx="3284537" cy="1657350"/>
            <a:chOff x="3499" y="2928"/>
            <a:chExt cx="2069" cy="1044"/>
          </a:xfrm>
        </p:grpSpPr>
        <p:sp>
          <p:nvSpPr>
            <p:cNvPr id="5" name="Rectangle 5"/>
            <p:cNvSpPr>
              <a:spLocks noChangeArrowheads="1"/>
            </p:cNvSpPr>
            <p:nvPr/>
          </p:nvSpPr>
          <p:spPr bwMode="auto">
            <a:xfrm>
              <a:off x="3499" y="2928"/>
              <a:ext cx="1824" cy="720"/>
            </a:xfrm>
            <a:prstGeom prst="rect">
              <a:avLst/>
            </a:prstGeom>
            <a:solidFill>
              <a:srgbClr val="FFFF99"/>
            </a:solidFill>
            <a:ln w="12700">
              <a:solidFill>
                <a:schemeClr val="tx1"/>
              </a:solidFill>
              <a:miter lim="800000"/>
              <a:headEnd/>
              <a:tailEnd/>
            </a:ln>
            <a:effectLst/>
          </p:spPr>
          <p:txBody>
            <a:bodyPr wrap="none" anchor="ctr"/>
            <a:lstStyle/>
            <a:p>
              <a:endParaRPr lang="en-US"/>
            </a:p>
          </p:txBody>
        </p:sp>
        <p:sp>
          <p:nvSpPr>
            <p:cNvPr id="6" name="Rectangle 6"/>
            <p:cNvSpPr>
              <a:spLocks noChangeArrowheads="1"/>
            </p:cNvSpPr>
            <p:nvPr/>
          </p:nvSpPr>
          <p:spPr bwMode="auto">
            <a:xfrm>
              <a:off x="3547" y="3024"/>
              <a:ext cx="1824" cy="720"/>
            </a:xfrm>
            <a:prstGeom prst="rect">
              <a:avLst/>
            </a:prstGeom>
            <a:solidFill>
              <a:srgbClr val="FFFF99"/>
            </a:solidFill>
            <a:ln w="12700">
              <a:solidFill>
                <a:schemeClr val="tx1"/>
              </a:solidFill>
              <a:miter lim="800000"/>
              <a:headEnd/>
              <a:tailEnd/>
            </a:ln>
            <a:effectLst/>
          </p:spPr>
          <p:txBody>
            <a:bodyPr wrap="none" anchor="ctr"/>
            <a:lstStyle/>
            <a:p>
              <a:endParaRPr lang="en-US"/>
            </a:p>
          </p:txBody>
        </p:sp>
        <p:sp>
          <p:nvSpPr>
            <p:cNvPr id="7" name="Rectangle 7"/>
            <p:cNvSpPr>
              <a:spLocks noChangeArrowheads="1"/>
            </p:cNvSpPr>
            <p:nvPr/>
          </p:nvSpPr>
          <p:spPr bwMode="auto">
            <a:xfrm>
              <a:off x="3643" y="3120"/>
              <a:ext cx="1824" cy="720"/>
            </a:xfrm>
            <a:prstGeom prst="rect">
              <a:avLst/>
            </a:prstGeom>
            <a:solidFill>
              <a:srgbClr val="FFFF99"/>
            </a:solidFill>
            <a:ln w="12700">
              <a:solidFill>
                <a:schemeClr val="tx1"/>
              </a:solidFill>
              <a:miter lim="800000"/>
              <a:headEnd/>
              <a:tailEnd/>
            </a:ln>
            <a:effectLst/>
          </p:spPr>
          <p:txBody>
            <a:bodyPr wrap="none" anchor="ctr"/>
            <a:lstStyle/>
            <a:p>
              <a:endParaRPr lang="en-US"/>
            </a:p>
          </p:txBody>
        </p:sp>
        <p:sp>
          <p:nvSpPr>
            <p:cNvPr id="8" name="Text Box 8"/>
            <p:cNvSpPr txBox="1">
              <a:spLocks noChangeArrowheads="1"/>
            </p:cNvSpPr>
            <p:nvPr/>
          </p:nvSpPr>
          <p:spPr bwMode="auto">
            <a:xfrm>
              <a:off x="3787" y="3216"/>
              <a:ext cx="1781" cy="756"/>
            </a:xfrm>
            <a:prstGeom prst="rect">
              <a:avLst/>
            </a:prstGeom>
            <a:solidFill>
              <a:srgbClr val="FFFF99"/>
            </a:solidFill>
            <a:ln w="12700">
              <a:solidFill>
                <a:schemeClr val="tx1"/>
              </a:solidFill>
              <a:miter lim="800000"/>
              <a:headEnd/>
              <a:tailEnd/>
            </a:ln>
            <a:effectLst/>
          </p:spPr>
          <p:txBody>
            <a:bodyPr>
              <a:spAutoFit/>
            </a:bodyPr>
            <a:lstStyle/>
            <a:p>
              <a:pPr algn="l" eaLnBrk="0" hangingPunct="0">
                <a:spcBef>
                  <a:spcPct val="50000"/>
                </a:spcBef>
              </a:pPr>
              <a:r>
                <a:rPr lang="en-US" sz="2400" dirty="0">
                  <a:solidFill>
                    <a:schemeClr val="bg2"/>
                  </a:solidFill>
                  <a:latin typeface="Arial" pitchFamily="34" charset="0"/>
                </a:rPr>
                <a:t>Name: Rahul  </a:t>
              </a:r>
              <a:br>
                <a:rPr lang="en-US" sz="2400" dirty="0">
                  <a:solidFill>
                    <a:schemeClr val="bg2"/>
                  </a:solidFill>
                  <a:latin typeface="Arial" pitchFamily="34" charset="0"/>
                </a:rPr>
              </a:br>
              <a:r>
                <a:rPr lang="en-US" sz="2400" dirty="0">
                  <a:solidFill>
                    <a:schemeClr val="bg2"/>
                  </a:solidFill>
                  <a:latin typeface="Arial" pitchFamily="34" charset="0"/>
                </a:rPr>
                <a:t>College: SSNA </a:t>
              </a:r>
              <a:br>
                <a:rPr lang="en-US" sz="2400" dirty="0">
                  <a:solidFill>
                    <a:schemeClr val="bg2"/>
                  </a:solidFill>
                  <a:latin typeface="Arial" pitchFamily="34" charset="0"/>
                </a:rPr>
              </a:br>
              <a:r>
                <a:rPr lang="en-US" sz="2400" dirty="0">
                  <a:solidFill>
                    <a:schemeClr val="bg2"/>
                  </a:solidFill>
                  <a:latin typeface="Arial" pitchFamily="34" charset="0"/>
                </a:rPr>
                <a:t>Tel: 9942131251</a:t>
              </a:r>
            </a:p>
          </p:txBody>
        </p:sp>
      </p:grpSp>
      <p:sp>
        <p:nvSpPr>
          <p:cNvPr id="9" name="Text Box 9"/>
          <p:cNvSpPr txBox="1">
            <a:spLocks noChangeArrowheads="1"/>
          </p:cNvSpPr>
          <p:nvPr/>
        </p:nvSpPr>
        <p:spPr bwMode="auto">
          <a:xfrm>
            <a:off x="7154863" y="2609850"/>
            <a:ext cx="2520950" cy="1200150"/>
          </a:xfrm>
          <a:prstGeom prst="rect">
            <a:avLst/>
          </a:prstGeom>
          <a:solidFill>
            <a:srgbClr val="FFFF99"/>
          </a:solidFill>
          <a:ln w="12700">
            <a:solidFill>
              <a:schemeClr val="tx1"/>
            </a:solidFill>
            <a:miter lim="800000"/>
            <a:headEnd/>
            <a:tailEnd/>
          </a:ln>
          <a:effectLst/>
        </p:spPr>
        <p:txBody>
          <a:bodyPr wrap="none">
            <a:spAutoFit/>
          </a:bodyPr>
          <a:lstStyle/>
          <a:p>
            <a:pPr algn="l" eaLnBrk="0" hangingPunct="0">
              <a:spcBef>
                <a:spcPct val="50000"/>
              </a:spcBef>
            </a:pPr>
            <a:r>
              <a:rPr lang="en-US" sz="2400">
                <a:solidFill>
                  <a:schemeClr val="bg2"/>
                </a:solidFill>
                <a:latin typeface="Arial" pitchFamily="34" charset="0"/>
              </a:rPr>
              <a:t>Name: Rahul </a:t>
            </a:r>
            <a:br>
              <a:rPr lang="en-US" sz="2400">
                <a:solidFill>
                  <a:schemeClr val="bg2"/>
                </a:solidFill>
                <a:latin typeface="Arial" pitchFamily="34" charset="0"/>
              </a:rPr>
            </a:br>
            <a:r>
              <a:rPr lang="en-US" sz="2400">
                <a:solidFill>
                  <a:schemeClr val="bg2"/>
                </a:solidFill>
                <a:latin typeface="Arial" pitchFamily="34" charset="0"/>
              </a:rPr>
              <a:t>College: SSNA</a:t>
            </a:r>
            <a:br>
              <a:rPr lang="en-US" sz="2400">
                <a:solidFill>
                  <a:schemeClr val="bg2"/>
                </a:solidFill>
                <a:latin typeface="Arial" pitchFamily="34" charset="0"/>
              </a:rPr>
            </a:br>
            <a:r>
              <a:rPr lang="en-US" sz="2400">
                <a:solidFill>
                  <a:schemeClr val="bg2"/>
                </a:solidFill>
                <a:latin typeface="Arial" pitchFamily="34" charset="0"/>
              </a:rPr>
              <a:t>Tel: 9942131251</a:t>
            </a:r>
          </a:p>
        </p:txBody>
      </p:sp>
      <p:sp>
        <p:nvSpPr>
          <p:cNvPr id="10" name="Text Box 10"/>
          <p:cNvSpPr txBox="1">
            <a:spLocks noChangeArrowheads="1"/>
          </p:cNvSpPr>
          <p:nvPr/>
        </p:nvSpPr>
        <p:spPr bwMode="auto">
          <a:xfrm>
            <a:off x="7137401" y="1358900"/>
            <a:ext cx="2060575" cy="469900"/>
          </a:xfrm>
          <a:prstGeom prst="rect">
            <a:avLst/>
          </a:prstGeom>
          <a:solidFill>
            <a:srgbClr val="FFFF99"/>
          </a:solidFill>
          <a:ln w="12700">
            <a:solidFill>
              <a:schemeClr val="tx1"/>
            </a:solidFill>
            <a:miter lim="800000"/>
            <a:headEnd/>
            <a:tailEnd/>
          </a:ln>
          <a:effectLst/>
        </p:spPr>
        <p:txBody>
          <a:bodyPr wrap="none">
            <a:spAutoFit/>
          </a:bodyPr>
          <a:lstStyle/>
          <a:p>
            <a:pPr algn="l" eaLnBrk="0" hangingPunct="0">
              <a:spcBef>
                <a:spcPct val="50000"/>
              </a:spcBef>
            </a:pPr>
            <a:r>
              <a:rPr lang="en-US" sz="2400">
                <a:solidFill>
                  <a:schemeClr val="bg2"/>
                </a:solidFill>
                <a:latin typeface="Arial" pitchFamily="34" charset="0"/>
              </a:rPr>
              <a:t>Name: Rahul</a:t>
            </a:r>
          </a:p>
        </p:txBody>
      </p:sp>
      <p:sp>
        <p:nvSpPr>
          <p:cNvPr id="11" name="Text Box 11"/>
          <p:cNvSpPr txBox="1">
            <a:spLocks noChangeArrowheads="1"/>
          </p:cNvSpPr>
          <p:nvPr/>
        </p:nvSpPr>
        <p:spPr bwMode="auto">
          <a:xfrm>
            <a:off x="1828800" y="857251"/>
            <a:ext cx="4724400" cy="574675"/>
          </a:xfrm>
          <a:prstGeom prst="rect">
            <a:avLst/>
          </a:prstGeom>
          <a:noFill/>
          <a:ln w="12700">
            <a:noFill/>
            <a:miter lim="800000"/>
            <a:headEnd/>
            <a:tailEnd/>
          </a:ln>
          <a:effectLst/>
        </p:spPr>
        <p:txBody>
          <a:bodyPr/>
          <a:lstStyle/>
          <a:p>
            <a:pPr marL="454025" indent="-454025" eaLnBrk="0" hangingPunct="0">
              <a:spcBef>
                <a:spcPct val="20000"/>
              </a:spcBef>
              <a:buClr>
                <a:schemeClr val="tx2"/>
              </a:buClr>
              <a:buSzPct val="60000"/>
              <a:buFont typeface="Wingdings" pitchFamily="2" charset="2"/>
              <a:buChar char="§"/>
            </a:pPr>
            <a:r>
              <a:rPr lang="en-US" sz="2400">
                <a:solidFill>
                  <a:schemeClr val="tx2"/>
                </a:solidFill>
              </a:rPr>
              <a:t>Field</a:t>
            </a:r>
          </a:p>
        </p:txBody>
      </p:sp>
      <p:sp>
        <p:nvSpPr>
          <p:cNvPr id="12" name="Text Box 12"/>
          <p:cNvSpPr txBox="1">
            <a:spLocks noChangeArrowheads="1"/>
          </p:cNvSpPr>
          <p:nvPr/>
        </p:nvSpPr>
        <p:spPr bwMode="auto">
          <a:xfrm>
            <a:off x="1828800" y="2562226"/>
            <a:ext cx="5105400" cy="657225"/>
          </a:xfrm>
          <a:prstGeom prst="rect">
            <a:avLst/>
          </a:prstGeom>
          <a:noFill/>
          <a:ln w="12700">
            <a:noFill/>
            <a:miter lim="800000"/>
            <a:headEnd/>
            <a:tailEnd/>
          </a:ln>
          <a:effectLst/>
        </p:spPr>
        <p:txBody>
          <a:bodyPr/>
          <a:lstStyle/>
          <a:p>
            <a:pPr marL="454025" indent="-454025" eaLnBrk="0" hangingPunct="0">
              <a:spcBef>
                <a:spcPct val="20000"/>
              </a:spcBef>
              <a:buClr>
                <a:schemeClr val="tx2"/>
              </a:buClr>
              <a:buSzPct val="60000"/>
              <a:buFont typeface="Wingdings" pitchFamily="2" charset="2"/>
              <a:buChar char="§"/>
            </a:pPr>
            <a:r>
              <a:rPr lang="en-US" sz="2400">
                <a:solidFill>
                  <a:schemeClr val="tx2"/>
                </a:solidFill>
              </a:rPr>
              <a:t>Record</a:t>
            </a:r>
          </a:p>
        </p:txBody>
      </p:sp>
      <p:sp>
        <p:nvSpPr>
          <p:cNvPr id="13" name="Text Box 13"/>
          <p:cNvSpPr txBox="1">
            <a:spLocks noChangeArrowheads="1"/>
          </p:cNvSpPr>
          <p:nvPr/>
        </p:nvSpPr>
        <p:spPr bwMode="auto">
          <a:xfrm>
            <a:off x="1930400" y="3349626"/>
            <a:ext cx="3916650" cy="830997"/>
          </a:xfrm>
          <a:prstGeom prst="rect">
            <a:avLst/>
          </a:prstGeom>
          <a:noFill/>
          <a:ln w="12700">
            <a:noFill/>
            <a:miter lim="800000"/>
            <a:headEnd/>
            <a:tailEnd/>
          </a:ln>
          <a:effectLst/>
        </p:spPr>
        <p:txBody>
          <a:bodyPr wrap="none">
            <a:spAutoFit/>
          </a:bodyPr>
          <a:lstStyle/>
          <a:p>
            <a:pPr marL="687388" lvl="1" indent="-230188" eaLnBrk="0" hangingPunct="0">
              <a:spcBef>
                <a:spcPct val="20000"/>
              </a:spcBef>
              <a:buClr>
                <a:schemeClr val="tx1"/>
              </a:buClr>
              <a:buSzPct val="100000"/>
              <a:buFontTx/>
              <a:buChar char="–"/>
            </a:pPr>
            <a:r>
              <a:rPr lang="en-US" sz="2400"/>
              <a:t>A collection of data </a:t>
            </a:r>
            <a:br>
              <a:rPr lang="en-US" sz="2400"/>
            </a:br>
            <a:r>
              <a:rPr lang="en-US" sz="2400"/>
              <a:t>about an individual item</a:t>
            </a:r>
          </a:p>
        </p:txBody>
      </p:sp>
      <p:sp>
        <p:nvSpPr>
          <p:cNvPr id="14" name="Text Box 14"/>
          <p:cNvSpPr txBox="1">
            <a:spLocks noChangeArrowheads="1"/>
          </p:cNvSpPr>
          <p:nvPr/>
        </p:nvSpPr>
        <p:spPr bwMode="auto">
          <a:xfrm>
            <a:off x="1676400" y="1435101"/>
            <a:ext cx="4724400" cy="830997"/>
          </a:xfrm>
          <a:prstGeom prst="rect">
            <a:avLst/>
          </a:prstGeom>
          <a:noFill/>
          <a:ln w="12700">
            <a:noFill/>
            <a:miter lim="800000"/>
            <a:headEnd/>
            <a:tailEnd/>
          </a:ln>
          <a:effectLst/>
        </p:spPr>
        <p:txBody>
          <a:bodyPr>
            <a:spAutoFit/>
          </a:bodyPr>
          <a:lstStyle/>
          <a:p>
            <a:pPr marL="687388" lvl="1" indent="-230188" eaLnBrk="0" hangingPunct="0">
              <a:spcBef>
                <a:spcPct val="20000"/>
              </a:spcBef>
              <a:buClr>
                <a:schemeClr val="tx1"/>
              </a:buClr>
              <a:buSzPct val="100000"/>
              <a:buFontTx/>
              <a:buChar char="–"/>
            </a:pPr>
            <a:r>
              <a:rPr lang="en-US" sz="2400" dirty="0"/>
              <a:t>A single item of data common to all records</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0-#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0-#ppt_w/2"/>
                                          </p:val>
                                        </p:tav>
                                        <p:tav tm="100000">
                                          <p:val>
                                            <p:strVal val="#ppt_x"/>
                                          </p:val>
                                        </p:tav>
                                      </p:tavLst>
                                    </p:anim>
                                    <p:anim calcmode="lin" valueType="num">
                                      <p:cBhvr additive="base">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0-#ppt_w/2"/>
                                          </p:val>
                                        </p:tav>
                                        <p:tav tm="100000">
                                          <p:val>
                                            <p:strVal val="#ppt_x"/>
                                          </p:val>
                                        </p:tav>
                                      </p:tavLst>
                                    </p:anim>
                                    <p:anim calcmode="lin" valueType="num">
                                      <p:cBhvr additive="base">
                                        <p:cTn id="5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9" grpId="0" animBg="1" autoUpdateAnimBg="0"/>
      <p:bldP spid="10" grpId="0" animBg="1" autoUpdateAnimBg="0"/>
      <p:bldP spid="11" grpId="0" autoUpdateAnimBg="0"/>
      <p:bldP spid="12" grpId="0" autoUpdateAnimBg="0"/>
      <p:bldP spid="13" grpId="0" autoUpdateAnimBg="0"/>
      <p:bldP spid="1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78000" y="1219200"/>
            <a:ext cx="6908800" cy="838200"/>
          </a:xfrm>
          <a:prstGeom prst="rect">
            <a:avLst/>
          </a:prstGeom>
          <a:noFill/>
          <a:ln w="12700">
            <a:noFill/>
            <a:miter lim="800000"/>
            <a:headEnd/>
            <a:tailEnd/>
          </a:ln>
          <a:effectLst/>
        </p:spPr>
        <p:txBody>
          <a:bodyPr lIns="90488" tIns="44450" rIns="90488" bIns="44450" anchor="ctr"/>
          <a:lstStyle/>
          <a:p>
            <a:pPr algn="l"/>
            <a:r>
              <a:rPr lang="en-US" sz="2000">
                <a:solidFill>
                  <a:schemeClr val="tx2"/>
                </a:solidFill>
              </a:rPr>
              <a:t>Example of  Table :</a:t>
            </a:r>
          </a:p>
        </p:txBody>
      </p:sp>
      <p:sp>
        <p:nvSpPr>
          <p:cNvPr id="3" name="Rectangle 3"/>
          <p:cNvSpPr>
            <a:spLocks noChangeArrowheads="1"/>
          </p:cNvSpPr>
          <p:nvPr/>
        </p:nvSpPr>
        <p:spPr bwMode="auto">
          <a:xfrm>
            <a:off x="1879600" y="3371851"/>
            <a:ext cx="1377950" cy="409575"/>
          </a:xfrm>
          <a:prstGeom prst="rect">
            <a:avLst/>
          </a:prstGeom>
          <a:noFill/>
          <a:ln w="12700">
            <a:noFill/>
            <a:miter lim="800000"/>
            <a:headEnd/>
            <a:tailEnd/>
          </a:ln>
          <a:effectLst/>
        </p:spPr>
        <p:txBody>
          <a:bodyPr lIns="90488" tIns="44450" rIns="90488" bIns="44450">
            <a:spAutoFit/>
          </a:bodyPr>
          <a:lstStyle/>
          <a:p>
            <a:pPr algn="l" eaLnBrk="0" hangingPunct="0">
              <a:spcBef>
                <a:spcPct val="50000"/>
              </a:spcBef>
            </a:pPr>
            <a:r>
              <a:rPr lang="en-US" sz="2100"/>
              <a:t>Records</a:t>
            </a:r>
          </a:p>
        </p:txBody>
      </p:sp>
      <p:grpSp>
        <p:nvGrpSpPr>
          <p:cNvPr id="4" name="Group 4"/>
          <p:cNvGrpSpPr>
            <a:grpSpLocks/>
          </p:cNvGrpSpPr>
          <p:nvPr/>
        </p:nvGrpSpPr>
        <p:grpSpPr bwMode="auto">
          <a:xfrm>
            <a:off x="1879601" y="3371850"/>
            <a:ext cx="1890713" cy="1289050"/>
            <a:chOff x="148" y="1924"/>
            <a:chExt cx="1000" cy="712"/>
          </a:xfrm>
        </p:grpSpPr>
        <p:sp>
          <p:nvSpPr>
            <p:cNvPr id="5" name="Rectangle 5"/>
            <p:cNvSpPr>
              <a:spLocks noChangeArrowheads="1"/>
            </p:cNvSpPr>
            <p:nvPr/>
          </p:nvSpPr>
          <p:spPr bwMode="auto">
            <a:xfrm>
              <a:off x="148" y="1924"/>
              <a:ext cx="664" cy="232"/>
            </a:xfrm>
            <a:prstGeom prst="rect">
              <a:avLst/>
            </a:prstGeom>
            <a:noFill/>
            <a:ln w="12700">
              <a:solidFill>
                <a:schemeClr val="tx2"/>
              </a:solidFill>
              <a:miter lim="800000"/>
              <a:headEnd/>
              <a:tailEnd/>
            </a:ln>
            <a:effectLst/>
          </p:spPr>
          <p:txBody>
            <a:bodyPr wrap="none" anchor="ctr"/>
            <a:lstStyle/>
            <a:p>
              <a:endParaRPr lang="en-US"/>
            </a:p>
          </p:txBody>
        </p:sp>
        <p:sp>
          <p:nvSpPr>
            <p:cNvPr id="6" name="Line 6"/>
            <p:cNvSpPr>
              <a:spLocks noChangeShapeType="1"/>
            </p:cNvSpPr>
            <p:nvPr/>
          </p:nvSpPr>
          <p:spPr bwMode="auto">
            <a:xfrm>
              <a:off x="820" y="2164"/>
              <a:ext cx="328" cy="136"/>
            </a:xfrm>
            <a:prstGeom prst="line">
              <a:avLst/>
            </a:prstGeom>
            <a:noFill/>
            <a:ln w="12700">
              <a:solidFill>
                <a:schemeClr val="tx2"/>
              </a:solidFill>
              <a:round/>
              <a:headEnd/>
              <a:tailEnd type="triangle" w="med" len="med"/>
            </a:ln>
            <a:effectLst/>
          </p:spPr>
          <p:txBody>
            <a:bodyPr wrap="none" anchor="ctr"/>
            <a:lstStyle/>
            <a:p>
              <a:endParaRPr lang="en-US"/>
            </a:p>
          </p:txBody>
        </p:sp>
        <p:sp>
          <p:nvSpPr>
            <p:cNvPr id="7" name="Line 7"/>
            <p:cNvSpPr>
              <a:spLocks noChangeShapeType="1"/>
            </p:cNvSpPr>
            <p:nvPr/>
          </p:nvSpPr>
          <p:spPr bwMode="auto">
            <a:xfrm>
              <a:off x="820" y="2164"/>
              <a:ext cx="328" cy="328"/>
            </a:xfrm>
            <a:prstGeom prst="line">
              <a:avLst/>
            </a:prstGeom>
            <a:noFill/>
            <a:ln w="12700">
              <a:solidFill>
                <a:schemeClr val="tx2"/>
              </a:solidFill>
              <a:round/>
              <a:headEnd/>
              <a:tailEnd type="triangle" w="med" len="med"/>
            </a:ln>
            <a:effectLst/>
          </p:spPr>
          <p:txBody>
            <a:bodyPr wrap="none" anchor="ctr"/>
            <a:lstStyle/>
            <a:p>
              <a:endParaRPr lang="en-US"/>
            </a:p>
          </p:txBody>
        </p:sp>
        <p:sp>
          <p:nvSpPr>
            <p:cNvPr id="8" name="Line 8"/>
            <p:cNvSpPr>
              <a:spLocks noChangeShapeType="1"/>
            </p:cNvSpPr>
            <p:nvPr/>
          </p:nvSpPr>
          <p:spPr bwMode="auto">
            <a:xfrm>
              <a:off x="820" y="2164"/>
              <a:ext cx="328" cy="472"/>
            </a:xfrm>
            <a:prstGeom prst="line">
              <a:avLst/>
            </a:prstGeom>
            <a:noFill/>
            <a:ln w="12700">
              <a:solidFill>
                <a:schemeClr val="tx2"/>
              </a:solidFill>
              <a:round/>
              <a:headEnd/>
              <a:tailEnd type="triangle" w="med" len="med"/>
            </a:ln>
            <a:effectLst/>
          </p:spPr>
          <p:txBody>
            <a:bodyPr wrap="none" anchor="ctr"/>
            <a:lstStyle/>
            <a:p>
              <a:endParaRPr lang="en-US"/>
            </a:p>
          </p:txBody>
        </p:sp>
      </p:grpSp>
      <p:sp>
        <p:nvSpPr>
          <p:cNvPr id="9" name="Rectangle 9"/>
          <p:cNvSpPr>
            <a:spLocks noChangeArrowheads="1"/>
          </p:cNvSpPr>
          <p:nvPr/>
        </p:nvSpPr>
        <p:spPr bwMode="auto">
          <a:xfrm>
            <a:off x="5715000" y="2082801"/>
            <a:ext cx="1174750" cy="409575"/>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2100" dirty="0"/>
              <a:t>Fields</a:t>
            </a:r>
          </a:p>
        </p:txBody>
      </p:sp>
      <p:sp>
        <p:nvSpPr>
          <p:cNvPr id="10" name="Rectangle 10"/>
          <p:cNvSpPr>
            <a:spLocks noChangeArrowheads="1"/>
          </p:cNvSpPr>
          <p:nvPr/>
        </p:nvSpPr>
        <p:spPr bwMode="auto">
          <a:xfrm>
            <a:off x="5715001" y="2089150"/>
            <a:ext cx="1103313" cy="368300"/>
          </a:xfrm>
          <a:prstGeom prst="rect">
            <a:avLst/>
          </a:prstGeom>
          <a:noFill/>
          <a:ln w="12700">
            <a:solidFill>
              <a:schemeClr val="tx2"/>
            </a:solidFill>
            <a:miter lim="800000"/>
            <a:headEnd/>
            <a:tailEnd/>
          </a:ln>
          <a:effectLst/>
        </p:spPr>
        <p:txBody>
          <a:bodyPr wrap="none" anchor="ctr"/>
          <a:lstStyle/>
          <a:p>
            <a:endParaRPr lang="en-US"/>
          </a:p>
        </p:txBody>
      </p:sp>
      <p:sp>
        <p:nvSpPr>
          <p:cNvPr id="11" name="Line 11"/>
          <p:cNvSpPr>
            <a:spLocks noChangeShapeType="1"/>
          </p:cNvSpPr>
          <p:nvPr/>
        </p:nvSpPr>
        <p:spPr bwMode="auto">
          <a:xfrm flipH="1">
            <a:off x="4711700" y="2492375"/>
            <a:ext cx="1155700" cy="850900"/>
          </a:xfrm>
          <a:prstGeom prst="line">
            <a:avLst/>
          </a:prstGeom>
          <a:noFill/>
          <a:ln w="12700">
            <a:solidFill>
              <a:schemeClr val="tx2"/>
            </a:solidFill>
            <a:round/>
            <a:headEnd/>
            <a:tailEnd type="triangle" w="med" len="med"/>
          </a:ln>
          <a:effectLst/>
        </p:spPr>
        <p:txBody>
          <a:bodyPr wrap="none" anchor="ctr"/>
          <a:lstStyle/>
          <a:p>
            <a:endParaRPr lang="en-US"/>
          </a:p>
        </p:txBody>
      </p:sp>
      <p:sp>
        <p:nvSpPr>
          <p:cNvPr id="12" name="Line 12"/>
          <p:cNvSpPr>
            <a:spLocks noChangeShapeType="1"/>
          </p:cNvSpPr>
          <p:nvPr/>
        </p:nvSpPr>
        <p:spPr bwMode="auto">
          <a:xfrm>
            <a:off x="5867400" y="2492375"/>
            <a:ext cx="298450" cy="850900"/>
          </a:xfrm>
          <a:prstGeom prst="line">
            <a:avLst/>
          </a:prstGeom>
          <a:noFill/>
          <a:ln w="12700">
            <a:solidFill>
              <a:schemeClr val="tx2"/>
            </a:solidFill>
            <a:round/>
            <a:headEnd/>
            <a:tailEnd type="triangle" w="med" len="med"/>
          </a:ln>
          <a:effectLst/>
        </p:spPr>
        <p:txBody>
          <a:bodyPr wrap="none" anchor="ctr"/>
          <a:lstStyle/>
          <a:p>
            <a:endParaRPr lang="en-US"/>
          </a:p>
        </p:txBody>
      </p:sp>
      <p:sp>
        <p:nvSpPr>
          <p:cNvPr id="13" name="Line 13"/>
          <p:cNvSpPr>
            <a:spLocks noChangeShapeType="1"/>
          </p:cNvSpPr>
          <p:nvPr/>
        </p:nvSpPr>
        <p:spPr bwMode="auto">
          <a:xfrm>
            <a:off x="6394450" y="2492375"/>
            <a:ext cx="977900" cy="838200"/>
          </a:xfrm>
          <a:prstGeom prst="line">
            <a:avLst/>
          </a:prstGeom>
          <a:noFill/>
          <a:ln w="12700">
            <a:solidFill>
              <a:schemeClr val="tx2"/>
            </a:solidFill>
            <a:round/>
            <a:headEnd/>
            <a:tailEnd type="triangle" w="med" len="med"/>
          </a:ln>
          <a:effectLst/>
        </p:spPr>
        <p:txBody>
          <a:bodyPr wrap="none" anchor="ctr"/>
          <a:lstStyle/>
          <a:p>
            <a:endParaRPr lang="en-US"/>
          </a:p>
        </p:txBody>
      </p:sp>
      <p:sp>
        <p:nvSpPr>
          <p:cNvPr id="14" name="Line 14"/>
          <p:cNvSpPr>
            <a:spLocks noChangeShapeType="1"/>
          </p:cNvSpPr>
          <p:nvPr/>
        </p:nvSpPr>
        <p:spPr bwMode="auto">
          <a:xfrm>
            <a:off x="6781800" y="2492375"/>
            <a:ext cx="2211388" cy="850900"/>
          </a:xfrm>
          <a:prstGeom prst="line">
            <a:avLst/>
          </a:prstGeom>
          <a:noFill/>
          <a:ln w="12700">
            <a:solidFill>
              <a:schemeClr val="tx2"/>
            </a:solidFill>
            <a:round/>
            <a:headEnd/>
            <a:tailEnd type="triangle" w="med" len="med"/>
          </a:ln>
          <a:effectLst/>
        </p:spPr>
        <p:txBody>
          <a:bodyPr wrap="none" anchor="ctr"/>
          <a:lstStyle/>
          <a:p>
            <a:endParaRPr lang="en-US"/>
          </a:p>
        </p:txBody>
      </p:sp>
      <p:graphicFrame>
        <p:nvGraphicFramePr>
          <p:cNvPr id="15" name="Group 55"/>
          <p:cNvGraphicFramePr>
            <a:graphicFrameLocks noGrp="1"/>
          </p:cNvGraphicFramePr>
          <p:nvPr/>
        </p:nvGraphicFramePr>
        <p:xfrm>
          <a:off x="3810000" y="3524250"/>
          <a:ext cx="6096000" cy="1463040"/>
        </p:xfrm>
        <a:graphic>
          <a:graphicData uri="http://schemas.openxmlformats.org/drawingml/2006/table">
            <a:tbl>
              <a:tblPr/>
              <a:tblGrid>
                <a:gridCol w="1371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Bookman Old Style" pitchFamily="18"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Bookman Old Style" pitchFamily="18" charset="0"/>
                        </a:rPr>
                        <a:t>Qualification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Bookman Old Style" pitchFamily="18" charset="0"/>
                        </a:rPr>
                        <a:t>Phone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Bookman Old Style" pitchFamily="18" charset="0"/>
                        </a:rPr>
                        <a:t>College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Bookman Old Style" pitchFamily="18" charset="0"/>
                        </a:rPr>
                        <a:t>Rahul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Bookman Old Style" pitchFamily="18" charset="0"/>
                        </a:rPr>
                        <a:t>MSC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Bookman Old Style" pitchFamily="18" charset="0"/>
                        </a:rPr>
                        <a:t>9942131251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Bookman Old Style" pitchFamily="18" charset="0"/>
                        </a:rPr>
                        <a:t>SSNA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Bookman Old Style" pitchFamily="18" charset="0"/>
                        </a:rPr>
                        <a:t>Harris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Bookman Old Style" pitchFamily="18" charset="0"/>
                        </a:rPr>
                        <a:t>MCA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Bookman Old Style" pitchFamily="18" charset="0"/>
                        </a:rPr>
                        <a:t>9840945849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Bookman Old Style" pitchFamily="18" charset="0"/>
                        </a:rPr>
                        <a:t>SRM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Bookman Old Style" pitchFamily="18" charset="0"/>
                        </a:rPr>
                        <a:t>Priya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Bookman Old Style" pitchFamily="18" charset="0"/>
                        </a:rPr>
                        <a:t>BE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Bookman Old Style" pitchFamily="18" charset="0"/>
                        </a:rPr>
                        <a:t>9834756906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Bookman Old Style" pitchFamily="18" charset="0"/>
                        </a:rPr>
                        <a:t>MIT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 name="Rectangle 56"/>
          <p:cNvSpPr>
            <a:spLocks noChangeArrowheads="1"/>
          </p:cNvSpPr>
          <p:nvPr/>
        </p:nvSpPr>
        <p:spPr bwMode="auto">
          <a:xfrm>
            <a:off x="1600200" y="-76200"/>
            <a:ext cx="6908800" cy="685800"/>
          </a:xfrm>
          <a:prstGeom prst="rect">
            <a:avLst/>
          </a:prstGeom>
          <a:noFill/>
          <a:ln w="12700">
            <a:noFill/>
            <a:miter lim="800000"/>
            <a:headEnd/>
            <a:tailEnd/>
          </a:ln>
          <a:effectLst/>
        </p:spPr>
        <p:txBody>
          <a:bodyPr lIns="90488" tIns="44450" rIns="90488" bIns="44450" anchor="ctr"/>
          <a:lstStyle/>
          <a:p>
            <a:pPr algn="l"/>
            <a:r>
              <a:rPr lang="en-US" sz="2800" kern="0" dirty="0">
                <a:solidFill>
                  <a:srgbClr val="FFFFFF"/>
                </a:solidFill>
                <a:latin typeface="Bookman Old Style" pitchFamily="18" charset="0"/>
                <a:ea typeface="+mj-ea"/>
                <a:cs typeface="+mj-cs"/>
              </a:rPr>
              <a:t>Basic Database Concepts</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2/3*#ppt_w"/>
                                          </p:val>
                                        </p:tav>
                                        <p:tav tm="100000">
                                          <p:val>
                                            <p:strVal val="#ppt_w"/>
                                          </p:val>
                                        </p:tav>
                                      </p:tavLst>
                                    </p:anim>
                                    <p:anim calcmode="lin" valueType="num">
                                      <p:cBhvr>
                                        <p:cTn id="8" dur="500" fill="hold"/>
                                        <p:tgtEl>
                                          <p:spTgt spid="3"/>
                                        </p:tgtEl>
                                        <p:attrNameLst>
                                          <p:attrName>ppt_h</p:attrName>
                                        </p:attrNameLst>
                                      </p:cBhvr>
                                      <p:tavLst>
                                        <p:tav tm="0">
                                          <p:val>
                                            <p:strVal val="2/3*#ppt_h"/>
                                          </p:val>
                                        </p:tav>
                                        <p:tav tm="100000">
                                          <p:val>
                                            <p:strVal val="#ppt_h"/>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7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strVal val="2/3*#ppt_w"/>
                                          </p:val>
                                        </p:tav>
                                        <p:tav tm="100000">
                                          <p:val>
                                            <p:strVal val="#ppt_w"/>
                                          </p:val>
                                        </p:tav>
                                      </p:tavLst>
                                    </p:anim>
                                    <p:anim calcmode="lin" valueType="num">
                                      <p:cBhvr>
                                        <p:cTn id="18" dur="500" fill="hold"/>
                                        <p:tgtEl>
                                          <p:spTgt spid="9"/>
                                        </p:tgtEl>
                                        <p:attrNameLst>
                                          <p:attrName>ppt_h</p:attrName>
                                        </p:attrNameLst>
                                      </p:cBhvr>
                                      <p:tavLst>
                                        <p:tav tm="0">
                                          <p:val>
                                            <p:strVal val="2/3*#ppt_h"/>
                                          </p:val>
                                        </p:tav>
                                        <p:tav tm="100000">
                                          <p:val>
                                            <p:strVal val="#ppt_h"/>
                                          </p:val>
                                        </p:tav>
                                      </p:tavLst>
                                    </p:anim>
                                  </p:childTnLst>
                                </p:cTn>
                              </p:par>
                            </p:childTnLst>
                          </p:cTn>
                        </p:par>
                        <p:par>
                          <p:cTn id="19" fill="hold">
                            <p:stCondLst>
                              <p:cond delay="500"/>
                            </p:stCondLst>
                            <p:childTnLst>
                              <p:par>
                                <p:cTn id="20" presetID="2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par>
                          <p:cTn id="35" fill="hold">
                            <p:stCondLst>
                              <p:cond delay="2500"/>
                            </p:stCondLst>
                            <p:childTnLst>
                              <p:par>
                                <p:cTn id="36" presetID="22" presetClass="entr" presetSubtype="1"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9" grpId="0" autoUpdateAnimBg="0"/>
      <p:bldP spid="10" grpId="0" animBg="1"/>
      <p:bldP spid="11" grpId="0" animBg="1"/>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752600" y="1508126"/>
            <a:ext cx="8534400" cy="1006475"/>
          </a:xfrm>
          <a:prstGeom prst="rect">
            <a:avLst/>
          </a:prstGeom>
          <a:noFill/>
          <a:ln w="9525">
            <a:noFill/>
            <a:miter lim="800000"/>
            <a:headEnd/>
            <a:tailEnd/>
          </a:ln>
          <a:effectLst/>
        </p:spPr>
        <p:txBody>
          <a:bodyPr>
            <a:spAutoFit/>
          </a:bodyPr>
          <a:lstStyle/>
          <a:p>
            <a:pPr algn="l">
              <a:spcBef>
                <a:spcPct val="50000"/>
              </a:spcBef>
            </a:pPr>
            <a:r>
              <a:rPr lang="en-US" sz="2000">
                <a:solidFill>
                  <a:srgbClr val="000000"/>
                </a:solidFill>
              </a:rPr>
              <a:t>	A set of generalized system software for creating and manipulating large databases, whose interfaces provide a broad range of  languages to aid all users</a:t>
            </a:r>
          </a:p>
        </p:txBody>
      </p:sp>
      <p:sp>
        <p:nvSpPr>
          <p:cNvPr id="3" name="Rectangle 5"/>
          <p:cNvSpPr>
            <a:spLocks noChangeArrowheads="1"/>
          </p:cNvSpPr>
          <p:nvPr/>
        </p:nvSpPr>
        <p:spPr bwMode="auto">
          <a:xfrm>
            <a:off x="1600200" y="14288"/>
            <a:ext cx="7315200" cy="519112"/>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Data Base Management System (DBMS)</a:t>
            </a:r>
          </a:p>
        </p:txBody>
      </p:sp>
      <p:grpSp>
        <p:nvGrpSpPr>
          <p:cNvPr id="4" name="Group 17"/>
          <p:cNvGrpSpPr>
            <a:grpSpLocks/>
          </p:cNvGrpSpPr>
          <p:nvPr/>
        </p:nvGrpSpPr>
        <p:grpSpPr bwMode="auto">
          <a:xfrm>
            <a:off x="4495800" y="3403600"/>
            <a:ext cx="2209800" cy="2603500"/>
            <a:chOff x="4032" y="2192"/>
            <a:chExt cx="1392" cy="1640"/>
          </a:xfrm>
        </p:grpSpPr>
        <p:grpSp>
          <p:nvGrpSpPr>
            <p:cNvPr id="5" name="Group 15"/>
            <p:cNvGrpSpPr>
              <a:grpSpLocks/>
            </p:cNvGrpSpPr>
            <p:nvPr/>
          </p:nvGrpSpPr>
          <p:grpSpPr bwMode="auto">
            <a:xfrm>
              <a:off x="4116" y="2192"/>
              <a:ext cx="1308" cy="1640"/>
              <a:chOff x="1524" y="2192"/>
              <a:chExt cx="1308" cy="1640"/>
            </a:xfrm>
          </p:grpSpPr>
          <p:sp>
            <p:nvSpPr>
              <p:cNvPr id="7" name="Rectangle 10"/>
              <p:cNvSpPr>
                <a:spLocks noChangeArrowheads="1"/>
              </p:cNvSpPr>
              <p:nvPr/>
            </p:nvSpPr>
            <p:spPr bwMode="auto">
              <a:xfrm>
                <a:off x="1536" y="2192"/>
                <a:ext cx="1296" cy="256"/>
              </a:xfrm>
              <a:prstGeom prst="rect">
                <a:avLst/>
              </a:prstGeom>
              <a:noFill/>
              <a:ln w="9525">
                <a:solidFill>
                  <a:schemeClr val="tx1"/>
                </a:solidFill>
                <a:miter lim="800000"/>
                <a:headEnd/>
                <a:tailEnd/>
              </a:ln>
              <a:effectLst/>
            </p:spPr>
            <p:txBody>
              <a:bodyPr anchor="ctr">
                <a:spAutoFit/>
              </a:bodyPr>
              <a:lstStyle/>
              <a:p>
                <a:pPr>
                  <a:spcBef>
                    <a:spcPct val="50000"/>
                  </a:spcBef>
                </a:pPr>
                <a:r>
                  <a:rPr lang="en-US" sz="2000">
                    <a:solidFill>
                      <a:srgbClr val="000000"/>
                    </a:solidFill>
                    <a:latin typeface="TimesNewRoman,Bold" charset="0"/>
                  </a:rPr>
                  <a:t>Application</a:t>
                </a:r>
              </a:p>
            </p:txBody>
          </p:sp>
          <p:sp>
            <p:nvSpPr>
              <p:cNvPr id="8" name="Rectangle 11"/>
              <p:cNvSpPr>
                <a:spLocks noChangeArrowheads="1"/>
              </p:cNvSpPr>
              <p:nvPr/>
            </p:nvSpPr>
            <p:spPr bwMode="auto">
              <a:xfrm>
                <a:off x="1536" y="2702"/>
                <a:ext cx="1248" cy="256"/>
              </a:xfrm>
              <a:prstGeom prst="rect">
                <a:avLst/>
              </a:prstGeom>
              <a:noFill/>
              <a:ln w="9525">
                <a:solidFill>
                  <a:schemeClr val="tx1"/>
                </a:solidFill>
                <a:miter lim="800000"/>
                <a:headEnd/>
                <a:tailEnd/>
              </a:ln>
              <a:effectLst/>
            </p:spPr>
            <p:txBody>
              <a:bodyPr anchor="ctr">
                <a:spAutoFit/>
              </a:bodyPr>
              <a:lstStyle/>
              <a:p>
                <a:pPr>
                  <a:spcBef>
                    <a:spcPct val="50000"/>
                  </a:spcBef>
                </a:pPr>
                <a:r>
                  <a:rPr lang="en-US" sz="2000">
                    <a:solidFill>
                      <a:srgbClr val="000000"/>
                    </a:solidFill>
                    <a:latin typeface="TimesNewRoman,Bold" charset="0"/>
                  </a:rPr>
                  <a:t>DBMS</a:t>
                </a:r>
              </a:p>
            </p:txBody>
          </p:sp>
          <p:sp>
            <p:nvSpPr>
              <p:cNvPr id="9" name="AutoShape 12"/>
              <p:cNvSpPr>
                <a:spLocks noChangeArrowheads="1"/>
              </p:cNvSpPr>
              <p:nvPr/>
            </p:nvSpPr>
            <p:spPr bwMode="auto">
              <a:xfrm>
                <a:off x="1524" y="3173"/>
                <a:ext cx="1248" cy="659"/>
              </a:xfrm>
              <a:prstGeom prst="can">
                <a:avLst>
                  <a:gd name="adj" fmla="val 41366"/>
                </a:avLst>
              </a:prstGeom>
              <a:noFill/>
              <a:ln w="12700">
                <a:solidFill>
                  <a:schemeClr val="tx1"/>
                </a:solidFill>
                <a:round/>
                <a:headEnd/>
                <a:tailEnd/>
              </a:ln>
              <a:effectLst/>
            </p:spPr>
            <p:txBody>
              <a:bodyPr anchor="ctr">
                <a:spAutoFit/>
              </a:bodyPr>
              <a:lstStyle/>
              <a:p>
                <a:pPr>
                  <a:spcBef>
                    <a:spcPct val="50000"/>
                  </a:spcBef>
                </a:pPr>
                <a:r>
                  <a:rPr lang="en-US" sz="2000">
                    <a:solidFill>
                      <a:srgbClr val="000000"/>
                    </a:solidFill>
                    <a:latin typeface="TimesNewRoman,Bold" charset="0"/>
                  </a:rPr>
                  <a:t>Database</a:t>
                </a:r>
              </a:p>
            </p:txBody>
          </p:sp>
          <p:sp>
            <p:nvSpPr>
              <p:cNvPr id="10" name="Line 13"/>
              <p:cNvSpPr>
                <a:spLocks noChangeShapeType="1"/>
              </p:cNvSpPr>
              <p:nvPr/>
            </p:nvSpPr>
            <p:spPr bwMode="auto">
              <a:xfrm>
                <a:off x="2160" y="2448"/>
                <a:ext cx="0" cy="240"/>
              </a:xfrm>
              <a:prstGeom prst="line">
                <a:avLst/>
              </a:prstGeom>
              <a:noFill/>
              <a:ln w="9525">
                <a:solidFill>
                  <a:schemeClr val="tx1"/>
                </a:solidFill>
                <a:round/>
                <a:headEnd/>
                <a:tailEnd/>
              </a:ln>
              <a:effectLst/>
            </p:spPr>
            <p:txBody>
              <a:bodyPr wrap="none" anchor="ctr">
                <a:spAutoFit/>
              </a:bodyPr>
              <a:lstStyle/>
              <a:p>
                <a:endParaRPr lang="en-US"/>
              </a:p>
            </p:txBody>
          </p:sp>
          <p:sp>
            <p:nvSpPr>
              <p:cNvPr id="11" name="Line 14"/>
              <p:cNvSpPr>
                <a:spLocks noChangeShapeType="1"/>
              </p:cNvSpPr>
              <p:nvPr/>
            </p:nvSpPr>
            <p:spPr bwMode="auto">
              <a:xfrm>
                <a:off x="2160" y="2976"/>
                <a:ext cx="0" cy="240"/>
              </a:xfrm>
              <a:prstGeom prst="line">
                <a:avLst/>
              </a:prstGeom>
              <a:noFill/>
              <a:ln w="9525">
                <a:solidFill>
                  <a:schemeClr val="tx1"/>
                </a:solidFill>
                <a:round/>
                <a:headEnd/>
                <a:tailEnd/>
              </a:ln>
              <a:effectLst/>
            </p:spPr>
            <p:txBody>
              <a:bodyPr wrap="none" anchor="ctr">
                <a:spAutoFit/>
              </a:bodyPr>
              <a:lstStyle/>
              <a:p>
                <a:endParaRPr lang="en-US"/>
              </a:p>
            </p:txBody>
          </p:sp>
        </p:grpSp>
        <p:sp>
          <p:nvSpPr>
            <p:cNvPr id="6" name="Rectangle 16"/>
            <p:cNvSpPr>
              <a:spLocks noChangeArrowheads="1"/>
            </p:cNvSpPr>
            <p:nvPr/>
          </p:nvSpPr>
          <p:spPr bwMode="auto">
            <a:xfrm>
              <a:off x="4032" y="2836"/>
              <a:ext cx="116" cy="233"/>
            </a:xfrm>
            <a:prstGeom prst="rect">
              <a:avLst/>
            </a:prstGeom>
            <a:noFill/>
            <a:ln w="9525">
              <a:solidFill>
                <a:schemeClr val="tx1"/>
              </a:solidFill>
              <a:miter lim="800000"/>
              <a:headEnd/>
              <a:tailEnd/>
            </a:ln>
            <a:effectLst/>
          </p:spPr>
          <p:txBody>
            <a:bodyPr wrap="none" anchor="ctr">
              <a:spAutoFit/>
            </a:bodyPr>
            <a:lstStyle/>
            <a:p>
              <a:endParaRPr lang="en-US"/>
            </a:p>
          </p:txBody>
        </p:sp>
      </p:grpSp>
      <p:sp>
        <p:nvSpPr>
          <p:cNvPr id="12" name="Rectangle 18"/>
          <p:cNvSpPr txBox="1">
            <a:spLocks noChangeArrowheads="1"/>
          </p:cNvSpPr>
          <p:nvPr/>
        </p:nvSpPr>
        <p:spPr bwMode="auto">
          <a:xfrm>
            <a:off x="1219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8925" indent="-288925" eaLnBrk="0" fontAlgn="base" hangingPunct="0">
              <a:lnSpc>
                <a:spcPct val="90000"/>
              </a:lnSpc>
              <a:spcBef>
                <a:spcPct val="30000"/>
              </a:spcBef>
              <a:spcAft>
                <a:spcPct val="0"/>
              </a:spcAft>
              <a:buClr>
                <a:srgbClr val="CE0019"/>
              </a:buClr>
              <a:defRPr/>
            </a:pPr>
            <a:r>
              <a:rPr lang="en-US" sz="2000" kern="0">
                <a:solidFill>
                  <a:srgbClr val="000000"/>
                </a:solidFill>
                <a:latin typeface="Bookman Old Style" pitchFamily="18" charset="0"/>
                <a:cs typeface="Arial" pitchFamily="34" charset="0"/>
              </a:rPr>
              <a:t>              </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1981200" y="1219200"/>
            <a:ext cx="8534400" cy="3581400"/>
          </a:xfrm>
          <a:prstGeom prst="rect">
            <a:avLst/>
          </a:prstGeom>
        </p:spPr>
        <p:txBody>
          <a:bodyPr>
            <a:normAutofit/>
          </a:bodyPr>
          <a:lstStyle/>
          <a:p>
            <a:pPr marL="288925" indent="-288925" eaLnBrk="0" fontAlgn="base" hangingPunct="0">
              <a:lnSpc>
                <a:spcPct val="90000"/>
              </a:lnSpc>
              <a:spcBef>
                <a:spcPct val="30000"/>
              </a:spcBef>
              <a:spcAft>
                <a:spcPct val="0"/>
              </a:spcAft>
              <a:buClr>
                <a:srgbClr val="CE0019"/>
              </a:buClr>
              <a:buFontTx/>
              <a:buChar char="•"/>
              <a:defRPr/>
            </a:pPr>
            <a:r>
              <a:rPr lang="en-US" kern="0" dirty="0">
                <a:solidFill>
                  <a:srgbClr val="000099"/>
                </a:solidFill>
                <a:latin typeface="Bookman Old Style" pitchFamily="18" charset="0"/>
              </a:rPr>
              <a:t>                Database model is the process of organizing the data into related record types. </a:t>
            </a:r>
          </a:p>
          <a:p>
            <a:pPr marL="288925" indent="-288925" eaLnBrk="0" fontAlgn="base" hangingPunct="0">
              <a:lnSpc>
                <a:spcPct val="90000"/>
              </a:lnSpc>
              <a:spcBef>
                <a:spcPct val="30000"/>
              </a:spcBef>
              <a:spcAft>
                <a:spcPct val="0"/>
              </a:spcAft>
              <a:buClr>
                <a:srgbClr val="CE0019"/>
              </a:buClr>
              <a:defRPr/>
            </a:pPr>
            <a:r>
              <a:rPr lang="en-US" kern="0" dirty="0">
                <a:solidFill>
                  <a:srgbClr val="000099"/>
                </a:solidFill>
                <a:latin typeface="Bookman Old Style" pitchFamily="18" charset="0"/>
              </a:rPr>
              <a:t>   </a:t>
            </a:r>
          </a:p>
          <a:p>
            <a:pPr marL="288925" indent="-288925" eaLnBrk="0" fontAlgn="base" hangingPunct="0">
              <a:lnSpc>
                <a:spcPct val="90000"/>
              </a:lnSpc>
              <a:spcBef>
                <a:spcPct val="30000"/>
              </a:spcBef>
              <a:spcAft>
                <a:spcPct val="0"/>
              </a:spcAft>
              <a:buClr>
                <a:srgbClr val="CE0019"/>
              </a:buClr>
              <a:buFontTx/>
              <a:buChar char="•"/>
              <a:defRPr/>
            </a:pPr>
            <a:r>
              <a:rPr lang="en-US" kern="0" dirty="0">
                <a:solidFill>
                  <a:srgbClr val="000099"/>
                </a:solidFill>
                <a:latin typeface="Bookman Old Style" pitchFamily="18" charset="0"/>
              </a:rPr>
              <a:t>Types of Data models:</a:t>
            </a:r>
          </a:p>
          <a:p>
            <a:pPr marL="288925" indent="-288925" eaLnBrk="0" fontAlgn="base" hangingPunct="0">
              <a:lnSpc>
                <a:spcPct val="90000"/>
              </a:lnSpc>
              <a:spcBef>
                <a:spcPct val="30000"/>
              </a:spcBef>
              <a:spcAft>
                <a:spcPct val="0"/>
              </a:spcAft>
              <a:buClr>
                <a:srgbClr val="CE0019"/>
              </a:buClr>
              <a:defRPr/>
            </a:pPr>
            <a:r>
              <a:rPr lang="en-US" sz="2000" b="1" kern="0" dirty="0">
                <a:solidFill>
                  <a:srgbClr val="000099"/>
                </a:solidFill>
                <a:latin typeface="Verdana" pitchFamily="34" charset="0"/>
              </a:rPr>
              <a:t>                </a:t>
            </a:r>
          </a:p>
          <a:p>
            <a:pPr marL="1427163" lvl="3" indent="-230188" eaLnBrk="0" fontAlgn="base" hangingPunct="0">
              <a:lnSpc>
                <a:spcPct val="90000"/>
              </a:lnSpc>
              <a:spcBef>
                <a:spcPct val="30000"/>
              </a:spcBef>
              <a:spcAft>
                <a:spcPct val="0"/>
              </a:spcAft>
              <a:buClr>
                <a:srgbClr val="CE0019"/>
              </a:buClr>
              <a:buFont typeface="Wingdings" pitchFamily="2" charset="2"/>
              <a:buChar char="§"/>
              <a:defRPr/>
            </a:pPr>
            <a:r>
              <a:rPr lang="en-US" sz="1200" b="1" kern="0" dirty="0">
                <a:solidFill>
                  <a:srgbClr val="0000CC"/>
                </a:solidFill>
                <a:latin typeface="Bookman Old Style" pitchFamily="18" charset="0"/>
              </a:rPr>
              <a:t>Hierarchical</a:t>
            </a:r>
          </a:p>
          <a:p>
            <a:pPr marL="1427163" lvl="3" indent="-230188" eaLnBrk="0" fontAlgn="base" hangingPunct="0">
              <a:lnSpc>
                <a:spcPct val="90000"/>
              </a:lnSpc>
              <a:spcBef>
                <a:spcPct val="30000"/>
              </a:spcBef>
              <a:spcAft>
                <a:spcPct val="0"/>
              </a:spcAft>
              <a:buClr>
                <a:srgbClr val="CE0019"/>
              </a:buClr>
              <a:defRPr/>
            </a:pPr>
            <a:endParaRPr lang="en-US" sz="1200" b="1" kern="0" dirty="0">
              <a:solidFill>
                <a:srgbClr val="0000CC"/>
              </a:solidFill>
              <a:latin typeface="Bookman Old Style" pitchFamily="18" charset="0"/>
            </a:endParaRPr>
          </a:p>
          <a:p>
            <a:pPr marL="1427163" lvl="3" indent="-230188" eaLnBrk="0" fontAlgn="base" hangingPunct="0">
              <a:lnSpc>
                <a:spcPct val="90000"/>
              </a:lnSpc>
              <a:spcBef>
                <a:spcPct val="30000"/>
              </a:spcBef>
              <a:spcAft>
                <a:spcPct val="0"/>
              </a:spcAft>
              <a:buClr>
                <a:srgbClr val="CE0019"/>
              </a:buClr>
              <a:buFont typeface="Wingdings" pitchFamily="2" charset="2"/>
              <a:buChar char="§"/>
              <a:defRPr/>
            </a:pPr>
            <a:r>
              <a:rPr lang="en-US" sz="1200" b="1" kern="0" dirty="0">
                <a:solidFill>
                  <a:srgbClr val="0000CC"/>
                </a:solidFill>
                <a:latin typeface="Bookman Old Style" pitchFamily="18" charset="0"/>
              </a:rPr>
              <a:t>Network </a:t>
            </a:r>
          </a:p>
          <a:p>
            <a:pPr marL="1427163" lvl="3" indent="-230188" eaLnBrk="0" fontAlgn="base" hangingPunct="0">
              <a:lnSpc>
                <a:spcPct val="90000"/>
              </a:lnSpc>
              <a:spcBef>
                <a:spcPct val="30000"/>
              </a:spcBef>
              <a:spcAft>
                <a:spcPct val="0"/>
              </a:spcAft>
              <a:buClr>
                <a:srgbClr val="CE0019"/>
              </a:buClr>
              <a:buFont typeface="Wingdings" pitchFamily="2" charset="2"/>
              <a:buChar char="§"/>
              <a:defRPr/>
            </a:pPr>
            <a:endParaRPr lang="en-US" sz="1200" b="1" kern="0" dirty="0">
              <a:solidFill>
                <a:srgbClr val="0000CC"/>
              </a:solidFill>
              <a:latin typeface="Bookman Old Style" pitchFamily="18" charset="0"/>
            </a:endParaRPr>
          </a:p>
          <a:p>
            <a:pPr marL="1427163" lvl="3" indent="-230188" eaLnBrk="0" fontAlgn="base" hangingPunct="0">
              <a:lnSpc>
                <a:spcPct val="90000"/>
              </a:lnSpc>
              <a:spcBef>
                <a:spcPct val="30000"/>
              </a:spcBef>
              <a:spcAft>
                <a:spcPct val="0"/>
              </a:spcAft>
              <a:buClr>
                <a:srgbClr val="CE0019"/>
              </a:buClr>
              <a:buFont typeface="Wingdings" pitchFamily="2" charset="2"/>
              <a:buChar char="§"/>
              <a:defRPr/>
            </a:pPr>
            <a:r>
              <a:rPr lang="en-US" sz="1200" b="1" kern="0" dirty="0">
                <a:solidFill>
                  <a:srgbClr val="0000CC"/>
                </a:solidFill>
                <a:latin typeface="Bookman Old Style" pitchFamily="18" charset="0"/>
              </a:rPr>
              <a:t>Relational </a:t>
            </a:r>
          </a:p>
          <a:p>
            <a:pPr marL="1427163" lvl="3" indent="-230188" eaLnBrk="0" fontAlgn="base" hangingPunct="0">
              <a:lnSpc>
                <a:spcPct val="90000"/>
              </a:lnSpc>
              <a:spcBef>
                <a:spcPct val="30000"/>
              </a:spcBef>
              <a:spcAft>
                <a:spcPct val="0"/>
              </a:spcAft>
              <a:buClr>
                <a:srgbClr val="CE0019"/>
              </a:buClr>
              <a:buFont typeface="Wingdings" pitchFamily="2" charset="2"/>
              <a:buChar char="§"/>
              <a:defRPr/>
            </a:pPr>
            <a:endParaRPr lang="en-US" sz="1200" b="1" kern="0" dirty="0">
              <a:solidFill>
                <a:srgbClr val="0000CC"/>
              </a:solidFill>
              <a:latin typeface="Bookman Old Style" pitchFamily="18" charset="0"/>
            </a:endParaRPr>
          </a:p>
          <a:p>
            <a:pPr marL="1427163" lvl="3" indent="-230188" eaLnBrk="0" fontAlgn="base" hangingPunct="0">
              <a:lnSpc>
                <a:spcPct val="90000"/>
              </a:lnSpc>
              <a:spcBef>
                <a:spcPct val="30000"/>
              </a:spcBef>
              <a:spcAft>
                <a:spcPct val="0"/>
              </a:spcAft>
              <a:buClr>
                <a:srgbClr val="CE0019"/>
              </a:buClr>
              <a:buFont typeface="Wingdings" pitchFamily="2" charset="2"/>
              <a:buChar char="§"/>
              <a:defRPr/>
            </a:pPr>
            <a:r>
              <a:rPr lang="en-US" sz="1200" b="1" kern="0" dirty="0">
                <a:solidFill>
                  <a:srgbClr val="0000CC"/>
                </a:solidFill>
                <a:latin typeface="Bookman Old Style" pitchFamily="18" charset="0"/>
              </a:rPr>
              <a:t>object oriented model</a:t>
            </a:r>
            <a:br>
              <a:rPr lang="en-US" sz="1200" b="1" kern="0" dirty="0">
                <a:solidFill>
                  <a:srgbClr val="0000CC"/>
                </a:solidFill>
                <a:latin typeface="Bookman Old Style" pitchFamily="18" charset="0"/>
              </a:rPr>
            </a:br>
            <a:endParaRPr lang="en-US" sz="1200" b="1" kern="0" dirty="0">
              <a:solidFill>
                <a:srgbClr val="0000CC"/>
              </a:solidFill>
              <a:latin typeface="Bookman Old Style" pitchFamily="18" charset="0"/>
            </a:endParaRPr>
          </a:p>
        </p:txBody>
      </p:sp>
      <p:sp>
        <p:nvSpPr>
          <p:cNvPr id="3" name="Text Box 1027"/>
          <p:cNvSpPr txBox="1">
            <a:spLocks noChangeArrowheads="1"/>
          </p:cNvSpPr>
          <p:nvPr/>
        </p:nvSpPr>
        <p:spPr bwMode="auto">
          <a:xfrm>
            <a:off x="1600200" y="1"/>
            <a:ext cx="7086600" cy="519113"/>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Data Model</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p:cTn id="12"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p:cTn id="18"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2">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p:cTn id="24"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2">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 calcmode="lin" valueType="num">
                                      <p:cBhvr>
                                        <p:cTn id="30"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2">
                                            <p:txEl>
                                              <p:pRg st="3" end="3"/>
                                            </p:txEl>
                                          </p:spTgt>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 calcmode="lin" valueType="num">
                                      <p:cBhvr>
                                        <p:cTn id="34"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5" dur="500" fill="hold"/>
                                        <p:tgtEl>
                                          <p:spTgt spid="2">
                                            <p:txEl>
                                              <p:pRg st="4" end="4"/>
                                            </p:txEl>
                                          </p:spTgt>
                                        </p:tgtEl>
                                        <p:attrNameLst>
                                          <p:attrName>ppt_h</p:attrName>
                                        </p:attrNameLst>
                                      </p:cBhvr>
                                      <p:tavLst>
                                        <p:tav tm="0">
                                          <p:val>
                                            <p:fltVal val="0"/>
                                          </p:val>
                                        </p:tav>
                                        <p:tav tm="100000">
                                          <p:val>
                                            <p:strVal val="#ppt_h"/>
                                          </p:val>
                                        </p:tav>
                                      </p:tavLst>
                                    </p:anim>
                                  </p:childTnLst>
                                </p:cTn>
                              </p:par>
                              <p:par>
                                <p:cTn id="36" presetID="23" presetClass="entr" presetSubtype="16" fill="hold" grpId="0" nodeType="with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 calcmode="lin" valueType="num">
                                      <p:cBhvr>
                                        <p:cTn id="38"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9" dur="500" fill="hold"/>
                                        <p:tgtEl>
                                          <p:spTgt spid="2">
                                            <p:txEl>
                                              <p:pRg st="6" end="6"/>
                                            </p:txEl>
                                          </p:spTgt>
                                        </p:tgtEl>
                                        <p:attrNameLst>
                                          <p:attrName>ppt_h</p:attrName>
                                        </p:attrNameLst>
                                      </p:cBhvr>
                                      <p:tavLst>
                                        <p:tav tm="0">
                                          <p:val>
                                            <p:fltVal val="0"/>
                                          </p:val>
                                        </p:tav>
                                        <p:tav tm="100000">
                                          <p:val>
                                            <p:strVal val="#ppt_h"/>
                                          </p:val>
                                        </p:tav>
                                      </p:tavLst>
                                    </p:anim>
                                  </p:childTnLst>
                                </p:cTn>
                              </p:par>
                              <p:par>
                                <p:cTn id="40" presetID="23" presetClass="entr" presetSubtype="16" fill="hold" grpId="0" nodeType="with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 calcmode="lin" valueType="num">
                                      <p:cBhvr>
                                        <p:cTn id="42"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2">
                                            <p:txEl>
                                              <p:pRg st="8" end="8"/>
                                            </p:txEl>
                                          </p:spTgt>
                                        </p:tgtEl>
                                        <p:attrNameLst>
                                          <p:attrName>ppt_h</p:attrName>
                                        </p:attrNameLst>
                                      </p:cBhvr>
                                      <p:tavLst>
                                        <p:tav tm="0">
                                          <p:val>
                                            <p:fltVal val="0"/>
                                          </p:val>
                                        </p:tav>
                                        <p:tav tm="100000">
                                          <p:val>
                                            <p:strVal val="#ppt_h"/>
                                          </p:val>
                                        </p:tav>
                                      </p:tavLst>
                                    </p:anim>
                                  </p:childTnLst>
                                </p:cTn>
                              </p:par>
                              <p:par>
                                <p:cTn id="44" presetID="23" presetClass="entr" presetSubtype="16" fill="hold" grpId="0" nodeType="with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 calcmode="lin" valueType="num">
                                      <p:cBhvr>
                                        <p:cTn id="46" dur="5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47" dur="500" fill="hold"/>
                                        <p:tgtEl>
                                          <p:spTgt spid="2">
                                            <p:txEl>
                                              <p:pRg st="10" end="1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828800" y="990600"/>
            <a:ext cx="4800600" cy="609600"/>
          </a:xfrm>
          <a:prstGeom prst="rect">
            <a:avLst/>
          </a:prstGeom>
        </p:spPr>
        <p:txBody>
          <a:bodyPr/>
          <a:lstStyle/>
          <a:p>
            <a:pPr lvl="0" eaLnBrk="0" hangingPunct="0">
              <a:lnSpc>
                <a:spcPct val="90000"/>
              </a:lnSpc>
            </a:pPr>
            <a:r>
              <a:rPr lang="en-US" sz="2000" b="1" dirty="0">
                <a:latin typeface="Bookman Old Style" pitchFamily="18" charset="0"/>
              </a:rPr>
              <a:t>Relational Database models</a:t>
            </a:r>
            <a:r>
              <a:rPr lang="en-US" sz="2000" b="1" kern="0" dirty="0">
                <a:solidFill>
                  <a:srgbClr val="FFFFFF"/>
                </a:solidFill>
                <a:latin typeface="Bookman Old Style" pitchFamily="18" charset="0"/>
                <a:ea typeface="+mj-ea"/>
                <a:cs typeface="+mj-cs"/>
              </a:rPr>
              <a:t>l Database models</a:t>
            </a:r>
          </a:p>
        </p:txBody>
      </p:sp>
      <p:sp>
        <p:nvSpPr>
          <p:cNvPr id="7" name="Rectangle 3"/>
          <p:cNvSpPr txBox="1">
            <a:spLocks noChangeArrowheads="1"/>
          </p:cNvSpPr>
          <p:nvPr/>
        </p:nvSpPr>
        <p:spPr>
          <a:xfrm>
            <a:off x="1676400" y="1784350"/>
            <a:ext cx="8839200" cy="4845050"/>
          </a:xfrm>
          <a:prstGeom prst="rect">
            <a:avLst/>
          </a:prstGeom>
        </p:spPr>
        <p:txBody>
          <a:bodyPr/>
          <a:lstStyle/>
          <a:p>
            <a:pPr marL="288925" indent="-288925" eaLnBrk="0" fontAlgn="t" hangingPunct="0">
              <a:lnSpc>
                <a:spcPct val="90000"/>
              </a:lnSpc>
              <a:spcBef>
                <a:spcPct val="30000"/>
              </a:spcBef>
              <a:spcAft>
                <a:spcPct val="0"/>
              </a:spcAft>
              <a:buClr>
                <a:srgbClr val="CE0019"/>
              </a:buClr>
              <a:defRPr/>
            </a:pPr>
            <a:r>
              <a:rPr lang="en-US" sz="2000" kern="0" dirty="0">
                <a:solidFill>
                  <a:srgbClr val="000099"/>
                </a:solidFill>
                <a:latin typeface="Bookman Old Style" pitchFamily="18" charset="0"/>
              </a:rPr>
              <a:t>                     Relational databases do not link records together physically, but the design of the records must provide a common field to allow for matching. </a:t>
            </a:r>
          </a:p>
          <a:p>
            <a:pPr marL="288925" indent="-288925" eaLnBrk="0" fontAlgn="t" hangingPunct="0">
              <a:lnSpc>
                <a:spcPct val="90000"/>
              </a:lnSpc>
              <a:spcBef>
                <a:spcPct val="30000"/>
              </a:spcBef>
              <a:spcAft>
                <a:spcPct val="0"/>
              </a:spcAft>
              <a:buClr>
                <a:srgbClr val="CE0019"/>
              </a:buClr>
              <a:defRPr/>
            </a:pPr>
            <a:r>
              <a:rPr lang="en-US" sz="2000" kern="0" dirty="0">
                <a:solidFill>
                  <a:srgbClr val="000099"/>
                </a:solidFill>
                <a:latin typeface="Bookman Old Style" pitchFamily="18" charset="0"/>
              </a:rPr>
              <a:t>                    </a:t>
            </a:r>
          </a:p>
          <a:p>
            <a:pPr marL="288925" indent="-288925" eaLnBrk="0" fontAlgn="t" hangingPunct="0">
              <a:lnSpc>
                <a:spcPct val="90000"/>
              </a:lnSpc>
              <a:spcBef>
                <a:spcPct val="30000"/>
              </a:spcBef>
              <a:spcAft>
                <a:spcPct val="0"/>
              </a:spcAft>
              <a:buClr>
                <a:srgbClr val="CE0019"/>
              </a:buClr>
              <a:defRPr/>
            </a:pPr>
            <a:r>
              <a:rPr lang="en-US" sz="2000" kern="0" dirty="0">
                <a:solidFill>
                  <a:srgbClr val="000099"/>
                </a:solidFill>
                <a:latin typeface="Bookman Old Style" pitchFamily="18" charset="0"/>
              </a:rPr>
              <a:t>                      Often, the fields used for matching are indexed in order to speed up the process</a:t>
            </a:r>
            <a:endParaRPr lang="en-US" sz="2400" kern="0" dirty="0">
              <a:solidFill>
                <a:srgbClr val="000099"/>
              </a:solidFill>
              <a:latin typeface="Verdana" pitchFamily="34" charset="0"/>
            </a:endParaRPr>
          </a:p>
          <a:p>
            <a:pPr marL="288925" indent="-288925" eaLnBrk="0" fontAlgn="base" hangingPunct="0">
              <a:lnSpc>
                <a:spcPct val="90000"/>
              </a:lnSpc>
              <a:spcBef>
                <a:spcPct val="30000"/>
              </a:spcBef>
              <a:spcAft>
                <a:spcPct val="0"/>
              </a:spcAft>
              <a:buClr>
                <a:srgbClr val="CE0019"/>
              </a:buClr>
              <a:defRPr/>
            </a:pPr>
            <a:endParaRPr lang="en-US" sz="2400" kern="0" dirty="0">
              <a:solidFill>
                <a:srgbClr val="000099"/>
              </a:solidFill>
            </a:endParaRPr>
          </a:p>
        </p:txBody>
      </p:sp>
      <p:graphicFrame>
        <p:nvGraphicFramePr>
          <p:cNvPr id="8" name="Object 4"/>
          <p:cNvGraphicFramePr>
            <a:graphicFrameLocks noChangeAspect="1"/>
          </p:cNvGraphicFramePr>
          <p:nvPr/>
        </p:nvGraphicFramePr>
        <p:xfrm>
          <a:off x="3581400" y="4343400"/>
          <a:ext cx="5067300" cy="857250"/>
        </p:xfrm>
        <a:graphic>
          <a:graphicData uri="http://schemas.openxmlformats.org/presentationml/2006/ole">
            <mc:AlternateContent xmlns:mc="http://schemas.openxmlformats.org/markup-compatibility/2006">
              <mc:Choice xmlns:v="urn:schemas-microsoft-com:vml" Requires="v">
                <p:oleObj spid="_x0000_s3077" name="Bitmap Image" r:id="rId3" imgW="5068007" imgH="857143" progId="PBrush">
                  <p:embed/>
                </p:oleObj>
              </mc:Choice>
              <mc:Fallback>
                <p:oleObj name="Bitmap Image" r:id="rId3" imgW="5068007" imgH="857143" progId="PBrush">
                  <p:embed/>
                  <p:pic>
                    <p:nvPicPr>
                      <p:cNvPr id="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343400"/>
                        <a:ext cx="50673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5"/>
          <p:cNvSpPr txBox="1">
            <a:spLocks noChangeArrowheads="1"/>
          </p:cNvSpPr>
          <p:nvPr/>
        </p:nvSpPr>
        <p:spPr bwMode="auto">
          <a:xfrm>
            <a:off x="1600200" y="1"/>
            <a:ext cx="7086600" cy="519113"/>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Data Model</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ox(in)">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box(in)">
                                      <p:cBhvr>
                                        <p:cTn id="23" dur="500"/>
                                        <p:tgtEl>
                                          <p:spTgt spid="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box(in)">
                                      <p:cBhvr>
                                        <p:cTn id="28" dur="500"/>
                                        <p:tgtEl>
                                          <p:spTgt spid="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ssolv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build="p" autoUpdateAnimBg="0"/>
      <p:bldP spid="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00200" y="0"/>
            <a:ext cx="4495800" cy="609600"/>
          </a:xfrm>
          <a:prstGeom prst="rect">
            <a:avLst/>
          </a:prstGeom>
        </p:spPr>
        <p:txBody>
          <a:bodyPr/>
          <a:lstStyle/>
          <a:p>
            <a:pPr eaLnBrk="0" fontAlgn="base" hangingPunct="0">
              <a:lnSpc>
                <a:spcPct val="90000"/>
              </a:lnSpc>
              <a:spcBef>
                <a:spcPct val="0"/>
              </a:spcBef>
              <a:spcAft>
                <a:spcPct val="0"/>
              </a:spcAft>
              <a:defRPr/>
            </a:pPr>
            <a:r>
              <a:rPr lang="en-US" sz="2800" kern="0" dirty="0">
                <a:solidFill>
                  <a:srgbClr val="FFFFFF"/>
                </a:solidFill>
                <a:latin typeface="Bookman Old Style" pitchFamily="18" charset="0"/>
                <a:ea typeface="+mj-ea"/>
                <a:cs typeface="+mj-cs"/>
              </a:rPr>
              <a:t>Introduction to RDBMS</a:t>
            </a:r>
          </a:p>
        </p:txBody>
      </p:sp>
      <p:sp>
        <p:nvSpPr>
          <p:cNvPr id="3" name="Rectangle 3"/>
          <p:cNvSpPr txBox="1">
            <a:spLocks noChangeArrowheads="1"/>
          </p:cNvSpPr>
          <p:nvPr/>
        </p:nvSpPr>
        <p:spPr>
          <a:xfrm>
            <a:off x="2057400" y="1371600"/>
            <a:ext cx="8153400" cy="2362200"/>
          </a:xfrm>
          <a:prstGeom prst="rect">
            <a:avLst/>
          </a:prstGeom>
        </p:spPr>
        <p:txBody>
          <a:bodyPr/>
          <a:lstStyle/>
          <a:p>
            <a:pPr marL="288925" indent="-288925" eaLnBrk="0" fontAlgn="base" hangingPunct="0">
              <a:lnSpc>
                <a:spcPct val="90000"/>
              </a:lnSpc>
              <a:spcBef>
                <a:spcPct val="30000"/>
              </a:spcBef>
              <a:spcAft>
                <a:spcPct val="0"/>
              </a:spcAft>
              <a:buClr>
                <a:srgbClr val="CE0019"/>
              </a:buClr>
              <a:buFontTx/>
              <a:buChar char="•"/>
              <a:defRPr/>
            </a:pPr>
            <a:r>
              <a:rPr lang="en-US" sz="2000" kern="0" dirty="0">
                <a:solidFill>
                  <a:srgbClr val="000000"/>
                </a:solidFill>
                <a:latin typeface="Bookman Old Style" pitchFamily="18" charset="0"/>
                <a:cs typeface="Tahoma" pitchFamily="34" charset="0"/>
              </a:rPr>
              <a:t>           RDBMS is a Relational Data Base Management System Relational DBMS.            </a:t>
            </a:r>
          </a:p>
          <a:p>
            <a:pPr marL="288925" indent="-288925" eaLnBrk="0" fontAlgn="base" hangingPunct="0">
              <a:lnSpc>
                <a:spcPct val="90000"/>
              </a:lnSpc>
              <a:spcBef>
                <a:spcPct val="30000"/>
              </a:spcBef>
              <a:spcAft>
                <a:spcPct val="0"/>
              </a:spcAft>
              <a:buClr>
                <a:srgbClr val="CE0019"/>
              </a:buClr>
              <a:defRPr/>
            </a:pPr>
            <a:r>
              <a:rPr lang="en-US" sz="2000" kern="0" dirty="0">
                <a:solidFill>
                  <a:srgbClr val="000000"/>
                </a:solidFill>
                <a:latin typeface="Bookman Old Style" pitchFamily="18" charset="0"/>
                <a:cs typeface="Tahoma" pitchFamily="34" charset="0"/>
              </a:rPr>
              <a:t>     </a:t>
            </a:r>
          </a:p>
          <a:p>
            <a:pPr marL="288925" indent="-288925" eaLnBrk="0" fontAlgn="base" hangingPunct="0">
              <a:lnSpc>
                <a:spcPct val="90000"/>
              </a:lnSpc>
              <a:spcBef>
                <a:spcPct val="30000"/>
              </a:spcBef>
              <a:spcAft>
                <a:spcPct val="0"/>
              </a:spcAft>
              <a:buClr>
                <a:srgbClr val="CE0019"/>
              </a:buClr>
              <a:buFontTx/>
              <a:buChar char="•"/>
              <a:defRPr/>
            </a:pPr>
            <a:r>
              <a:rPr lang="en-US" sz="2000" kern="0" dirty="0">
                <a:solidFill>
                  <a:srgbClr val="000000"/>
                </a:solidFill>
                <a:latin typeface="Bookman Old Style" pitchFamily="18" charset="0"/>
                <a:cs typeface="Tahoma" pitchFamily="34" charset="0"/>
              </a:rPr>
              <a:t>           This adds the additional condition that the system supports a tabular structure for the data, with enforced relationships between the tables. </a:t>
            </a:r>
          </a:p>
          <a:p>
            <a:pPr marL="288925" indent="-288925" eaLnBrk="0" fontAlgn="base" hangingPunct="0">
              <a:lnSpc>
                <a:spcPct val="90000"/>
              </a:lnSpc>
              <a:spcBef>
                <a:spcPct val="30000"/>
              </a:spcBef>
              <a:spcAft>
                <a:spcPct val="0"/>
              </a:spcAft>
              <a:buClr>
                <a:srgbClr val="CE0019"/>
              </a:buClr>
              <a:buFontTx/>
              <a:buChar char="•"/>
              <a:defRPr/>
            </a:pPr>
            <a:endParaRPr lang="en-US" sz="2000" kern="0" dirty="0">
              <a:solidFill>
                <a:srgbClr val="000000"/>
              </a:solidFill>
              <a:latin typeface="Bookman Old Style" pitchFamily="18" charset="0"/>
              <a:cs typeface="Tahoma" pitchFamily="34" charset="0"/>
            </a:endParaRPr>
          </a:p>
        </p:txBody>
      </p:sp>
      <p:sp>
        <p:nvSpPr>
          <p:cNvPr id="4" name="Rectangle 7"/>
          <p:cNvSpPr>
            <a:spLocks noChangeArrowheads="1"/>
          </p:cNvSpPr>
          <p:nvPr/>
        </p:nvSpPr>
        <p:spPr bwMode="auto">
          <a:xfrm>
            <a:off x="2209800" y="4419600"/>
            <a:ext cx="8128000" cy="1449388"/>
          </a:xfrm>
          <a:prstGeom prst="rect">
            <a:avLst/>
          </a:prstGeom>
          <a:solidFill>
            <a:srgbClr val="EBE8E8"/>
          </a:solidFill>
          <a:ln w="9525">
            <a:noFill/>
            <a:miter lim="800000"/>
            <a:headEnd/>
            <a:tailEnd/>
          </a:ln>
          <a:effectLst/>
        </p:spPr>
        <p:txBody>
          <a:bodyPr anchor="ctr"/>
          <a:lstStyle/>
          <a:p>
            <a:pPr algn="l"/>
            <a:r>
              <a:rPr lang="en-US" sz="2000">
                <a:solidFill>
                  <a:srgbClr val="000000"/>
                </a:solidFill>
                <a:latin typeface="Times New Roman" pitchFamily="18" charset="0"/>
                <a:cs typeface="Times New Roman" pitchFamily="18" charset="0"/>
              </a:rPr>
              <a:t>                 DBMS are for smaller organizations with small amount of data, where security of  the data is not of major concern and RDBMS are designed to take care of large amounts of data and also the security of this data. </a:t>
            </a:r>
            <a:endParaRPr lang="en-US" sz="2000">
              <a:latin typeface="Times New Roman" pitchFamily="18" charset="0"/>
              <a:cs typeface="Times New Roman" pitchFamily="18" charset="0"/>
            </a:endParaRPr>
          </a:p>
          <a:p>
            <a:pPr algn="l" eaLnBrk="0" hangingPunct="0"/>
            <a:endParaRPr lang="en-US" sz="2000">
              <a:latin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P spid="4"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9"/>
          <p:cNvSpPr txBox="1">
            <a:spLocks noChangeArrowheads="1"/>
          </p:cNvSpPr>
          <p:nvPr/>
        </p:nvSpPr>
        <p:spPr bwMode="auto">
          <a:xfrm>
            <a:off x="1600200" y="0"/>
            <a:ext cx="7239000" cy="519112"/>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DBMS Vs. RDBMS</a:t>
            </a:r>
          </a:p>
        </p:txBody>
      </p:sp>
      <p:grpSp>
        <p:nvGrpSpPr>
          <p:cNvPr id="31" name="Group 1061"/>
          <p:cNvGrpSpPr>
            <a:grpSpLocks/>
          </p:cNvGrpSpPr>
          <p:nvPr/>
        </p:nvGrpSpPr>
        <p:grpSpPr bwMode="auto">
          <a:xfrm>
            <a:off x="1828800" y="685800"/>
            <a:ext cx="8153400" cy="5638800"/>
            <a:chOff x="432" y="720"/>
            <a:chExt cx="5136" cy="3120"/>
          </a:xfrm>
        </p:grpSpPr>
        <p:grpSp>
          <p:nvGrpSpPr>
            <p:cNvPr id="32" name="Group 1043"/>
            <p:cNvGrpSpPr>
              <a:grpSpLocks/>
            </p:cNvGrpSpPr>
            <p:nvPr/>
          </p:nvGrpSpPr>
          <p:grpSpPr bwMode="auto">
            <a:xfrm>
              <a:off x="432" y="720"/>
              <a:ext cx="2505" cy="276"/>
              <a:chOff x="0" y="0"/>
              <a:chExt cx="1814" cy="403"/>
            </a:xfrm>
          </p:grpSpPr>
          <p:sp>
            <p:nvSpPr>
              <p:cNvPr id="57" name="Rectangle 1032"/>
              <p:cNvSpPr>
                <a:spLocks noChangeArrowheads="1"/>
              </p:cNvSpPr>
              <p:nvPr/>
            </p:nvSpPr>
            <p:spPr bwMode="auto">
              <a:xfrm>
                <a:off x="43" y="0"/>
                <a:ext cx="1771" cy="403"/>
              </a:xfrm>
              <a:prstGeom prst="rect">
                <a:avLst/>
              </a:prstGeom>
              <a:noFill/>
              <a:ln w="9525">
                <a:noFill/>
                <a:miter lim="800000"/>
                <a:headEnd/>
                <a:tailEnd/>
              </a:ln>
              <a:effectLst/>
            </p:spPr>
            <p:txBody>
              <a:bodyPr/>
              <a:lstStyle/>
              <a:p>
                <a:r>
                  <a:rPr lang="en-US">
                    <a:cs typeface="Lucida Sans Unicode" pitchFamily="34" charset="0"/>
                  </a:rPr>
                  <a:t>DBMS</a:t>
                </a:r>
                <a:endParaRPr lang="en-US">
                  <a:cs typeface="Times New Roman" pitchFamily="18" charset="0"/>
                </a:endParaRPr>
              </a:p>
              <a:p>
                <a:pPr algn="l" eaLnBrk="0" hangingPunct="0"/>
                <a:endParaRPr lang="en-US"/>
              </a:p>
            </p:txBody>
          </p:sp>
          <p:sp>
            <p:nvSpPr>
              <p:cNvPr id="58" name="Rectangle 1042"/>
              <p:cNvSpPr>
                <a:spLocks noChangeArrowheads="1"/>
              </p:cNvSpPr>
              <p:nvPr/>
            </p:nvSpPr>
            <p:spPr bwMode="auto">
              <a:xfrm>
                <a:off x="0" y="52"/>
                <a:ext cx="84" cy="298"/>
              </a:xfrm>
              <a:prstGeom prst="rect">
                <a:avLst/>
              </a:prstGeom>
              <a:noFill/>
              <a:ln w="7">
                <a:solidFill>
                  <a:srgbClr val="A0A0A0"/>
                </a:solidFill>
                <a:miter lim="800000"/>
                <a:headEnd/>
                <a:tailEnd/>
              </a:ln>
              <a:effectLst/>
            </p:spPr>
            <p:txBody>
              <a:bodyPr wrap="none" anchor="ctr">
                <a:spAutoFit/>
              </a:bodyPr>
              <a:lstStyle/>
              <a:p>
                <a:endParaRPr lang="en-US"/>
              </a:p>
            </p:txBody>
          </p:sp>
        </p:grpSp>
        <p:grpSp>
          <p:nvGrpSpPr>
            <p:cNvPr id="33" name="Group 1045"/>
            <p:cNvGrpSpPr>
              <a:grpSpLocks/>
            </p:cNvGrpSpPr>
            <p:nvPr/>
          </p:nvGrpSpPr>
          <p:grpSpPr bwMode="auto">
            <a:xfrm>
              <a:off x="2996" y="720"/>
              <a:ext cx="2505" cy="276"/>
              <a:chOff x="1857" y="0"/>
              <a:chExt cx="1814" cy="403"/>
            </a:xfrm>
          </p:grpSpPr>
          <p:sp>
            <p:nvSpPr>
              <p:cNvPr id="55" name="Rectangle 1033"/>
              <p:cNvSpPr>
                <a:spLocks noChangeArrowheads="1"/>
              </p:cNvSpPr>
              <p:nvPr/>
            </p:nvSpPr>
            <p:spPr bwMode="auto">
              <a:xfrm>
                <a:off x="1900" y="0"/>
                <a:ext cx="1771" cy="403"/>
              </a:xfrm>
              <a:prstGeom prst="rect">
                <a:avLst/>
              </a:prstGeom>
              <a:noFill/>
              <a:ln w="9525">
                <a:noFill/>
                <a:miter lim="800000"/>
                <a:headEnd/>
                <a:tailEnd/>
              </a:ln>
              <a:effectLst/>
            </p:spPr>
            <p:txBody>
              <a:bodyPr/>
              <a:lstStyle/>
              <a:p>
                <a:r>
                  <a:rPr lang="en-US">
                    <a:cs typeface="Lucida Sans Unicode" pitchFamily="34" charset="0"/>
                  </a:rPr>
                  <a:t>RDBMS</a:t>
                </a:r>
                <a:endParaRPr lang="en-US">
                  <a:cs typeface="Times New Roman" pitchFamily="18" charset="0"/>
                </a:endParaRPr>
              </a:p>
              <a:p>
                <a:pPr algn="l" eaLnBrk="0" hangingPunct="0"/>
                <a:endParaRPr lang="en-US"/>
              </a:p>
            </p:txBody>
          </p:sp>
          <p:sp>
            <p:nvSpPr>
              <p:cNvPr id="56" name="Rectangle 1044"/>
              <p:cNvSpPr>
                <a:spLocks noChangeArrowheads="1"/>
              </p:cNvSpPr>
              <p:nvPr/>
            </p:nvSpPr>
            <p:spPr bwMode="auto">
              <a:xfrm>
                <a:off x="1857" y="52"/>
                <a:ext cx="84" cy="298"/>
              </a:xfrm>
              <a:prstGeom prst="rect">
                <a:avLst/>
              </a:prstGeom>
              <a:noFill/>
              <a:ln w="7">
                <a:solidFill>
                  <a:srgbClr val="A0A0A0"/>
                </a:solidFill>
                <a:miter lim="800000"/>
                <a:headEnd/>
                <a:tailEnd/>
              </a:ln>
              <a:effectLst/>
            </p:spPr>
            <p:txBody>
              <a:bodyPr wrap="none" anchor="ctr">
                <a:spAutoFit/>
              </a:bodyPr>
              <a:lstStyle/>
              <a:p>
                <a:endParaRPr lang="en-US"/>
              </a:p>
            </p:txBody>
          </p:sp>
        </p:grpSp>
        <p:grpSp>
          <p:nvGrpSpPr>
            <p:cNvPr id="34" name="Group 1047"/>
            <p:cNvGrpSpPr>
              <a:grpSpLocks/>
            </p:cNvGrpSpPr>
            <p:nvPr/>
          </p:nvGrpSpPr>
          <p:grpSpPr bwMode="auto">
            <a:xfrm>
              <a:off x="432" y="1008"/>
              <a:ext cx="2505" cy="819"/>
              <a:chOff x="0" y="403"/>
              <a:chExt cx="1814" cy="863"/>
            </a:xfrm>
          </p:grpSpPr>
          <p:sp>
            <p:nvSpPr>
              <p:cNvPr id="53" name="Rectangle 1034"/>
              <p:cNvSpPr>
                <a:spLocks noChangeArrowheads="1"/>
              </p:cNvSpPr>
              <p:nvPr/>
            </p:nvSpPr>
            <p:spPr bwMode="auto">
              <a:xfrm>
                <a:off x="43" y="403"/>
                <a:ext cx="1771" cy="863"/>
              </a:xfrm>
              <a:prstGeom prst="rect">
                <a:avLst/>
              </a:prstGeom>
              <a:noFill/>
              <a:ln w="9525">
                <a:noFill/>
                <a:miter lim="800000"/>
                <a:headEnd/>
                <a:tailEnd/>
              </a:ln>
              <a:effectLst/>
            </p:spPr>
            <p:txBody>
              <a:bodyPr/>
              <a:lstStyle/>
              <a:p>
                <a:pPr algn="l"/>
                <a:r>
                  <a:rPr lang="en-US">
                    <a:cs typeface="Times New Roman" pitchFamily="18" charset="0"/>
                  </a:rPr>
                  <a:t>1.Set of data and tools to manage those data. - Will not support RELATION SHIP between data. - Ex : - Foxpro data files and earlier Ms Access.</a:t>
                </a:r>
              </a:p>
              <a:p>
                <a:pPr algn="l"/>
                <a:r>
                  <a:rPr lang="en-US">
                    <a:cs typeface="Times New Roman" pitchFamily="18" charset="0"/>
                  </a:rPr>
                  <a:t> </a:t>
                </a:r>
              </a:p>
              <a:p>
                <a:pPr algn="l" eaLnBrk="0" hangingPunct="0"/>
                <a:r>
                  <a:rPr lang="en-US">
                    <a:cs typeface="Times New Roman" pitchFamily="18" charset="0"/>
                  </a:rPr>
                  <a:t> </a:t>
                </a:r>
              </a:p>
              <a:p>
                <a:pPr algn="l" eaLnBrk="0" hangingPunct="0"/>
                <a:endParaRPr lang="en-US"/>
              </a:p>
            </p:txBody>
          </p:sp>
          <p:sp>
            <p:nvSpPr>
              <p:cNvPr id="54" name="Rectangle 1046"/>
              <p:cNvSpPr>
                <a:spLocks noChangeArrowheads="1"/>
              </p:cNvSpPr>
              <p:nvPr/>
            </p:nvSpPr>
            <p:spPr bwMode="auto">
              <a:xfrm>
                <a:off x="0" y="727"/>
                <a:ext cx="84" cy="215"/>
              </a:xfrm>
              <a:prstGeom prst="rect">
                <a:avLst/>
              </a:prstGeom>
              <a:noFill/>
              <a:ln w="7">
                <a:solidFill>
                  <a:srgbClr val="A0A0A0"/>
                </a:solidFill>
                <a:miter lim="800000"/>
                <a:headEnd/>
                <a:tailEnd/>
              </a:ln>
              <a:effectLst/>
            </p:spPr>
            <p:txBody>
              <a:bodyPr wrap="none" anchor="ctr">
                <a:spAutoFit/>
              </a:bodyPr>
              <a:lstStyle/>
              <a:p>
                <a:endParaRPr lang="en-US"/>
              </a:p>
            </p:txBody>
          </p:sp>
        </p:grpSp>
        <p:grpSp>
          <p:nvGrpSpPr>
            <p:cNvPr id="35" name="Group 1049"/>
            <p:cNvGrpSpPr>
              <a:grpSpLocks/>
            </p:cNvGrpSpPr>
            <p:nvPr/>
          </p:nvGrpSpPr>
          <p:grpSpPr bwMode="auto">
            <a:xfrm>
              <a:off x="2996" y="1008"/>
              <a:ext cx="2505" cy="819"/>
              <a:chOff x="1857" y="403"/>
              <a:chExt cx="1814" cy="863"/>
            </a:xfrm>
          </p:grpSpPr>
          <p:sp>
            <p:nvSpPr>
              <p:cNvPr id="51" name="Rectangle 1035"/>
              <p:cNvSpPr>
                <a:spLocks noChangeArrowheads="1"/>
              </p:cNvSpPr>
              <p:nvPr/>
            </p:nvSpPr>
            <p:spPr bwMode="auto">
              <a:xfrm>
                <a:off x="1900" y="403"/>
                <a:ext cx="1771" cy="863"/>
              </a:xfrm>
              <a:prstGeom prst="rect">
                <a:avLst/>
              </a:prstGeom>
              <a:noFill/>
              <a:ln w="9525">
                <a:noFill/>
                <a:miter lim="800000"/>
                <a:headEnd/>
                <a:tailEnd/>
              </a:ln>
              <a:effectLst/>
            </p:spPr>
            <p:txBody>
              <a:bodyPr/>
              <a:lstStyle/>
              <a:p>
                <a:pPr algn="l"/>
                <a:r>
                  <a:rPr lang="en-US">
                    <a:cs typeface="Times New Roman" pitchFamily="18" charset="0"/>
                  </a:rPr>
                  <a:t>1.Same as DBMS - Will Support RELATION SHIP between Tables. - Ex : - ORACLE,SQL 2000,DB 2 ... </a:t>
                </a:r>
              </a:p>
              <a:p>
                <a:pPr algn="l" eaLnBrk="0" hangingPunct="0"/>
                <a:r>
                  <a:rPr lang="en-US">
                    <a:cs typeface="Times New Roman" pitchFamily="18" charset="0"/>
                  </a:rPr>
                  <a:t> </a:t>
                </a:r>
              </a:p>
              <a:p>
                <a:pPr algn="l" eaLnBrk="0" hangingPunct="0"/>
                <a:endParaRPr lang="en-US"/>
              </a:p>
            </p:txBody>
          </p:sp>
          <p:sp>
            <p:nvSpPr>
              <p:cNvPr id="52" name="Rectangle 1048"/>
              <p:cNvSpPr>
                <a:spLocks noChangeArrowheads="1"/>
              </p:cNvSpPr>
              <p:nvPr/>
            </p:nvSpPr>
            <p:spPr bwMode="auto">
              <a:xfrm>
                <a:off x="1857" y="727"/>
                <a:ext cx="84" cy="215"/>
              </a:xfrm>
              <a:prstGeom prst="rect">
                <a:avLst/>
              </a:prstGeom>
              <a:noFill/>
              <a:ln w="7">
                <a:solidFill>
                  <a:srgbClr val="A0A0A0"/>
                </a:solidFill>
                <a:miter lim="800000"/>
                <a:headEnd/>
                <a:tailEnd/>
              </a:ln>
              <a:effectLst/>
            </p:spPr>
            <p:txBody>
              <a:bodyPr wrap="none" anchor="ctr">
                <a:spAutoFit/>
              </a:bodyPr>
              <a:lstStyle/>
              <a:p>
                <a:endParaRPr lang="en-US"/>
              </a:p>
            </p:txBody>
          </p:sp>
        </p:grpSp>
        <p:grpSp>
          <p:nvGrpSpPr>
            <p:cNvPr id="36" name="Group 1051"/>
            <p:cNvGrpSpPr>
              <a:grpSpLocks/>
            </p:cNvGrpSpPr>
            <p:nvPr/>
          </p:nvGrpSpPr>
          <p:grpSpPr bwMode="auto">
            <a:xfrm>
              <a:off x="432" y="1827"/>
              <a:ext cx="2505" cy="621"/>
              <a:chOff x="0" y="1266"/>
              <a:chExt cx="1814" cy="921"/>
            </a:xfrm>
          </p:grpSpPr>
          <p:sp>
            <p:nvSpPr>
              <p:cNvPr id="49" name="Rectangle 1036"/>
              <p:cNvSpPr>
                <a:spLocks noChangeArrowheads="1"/>
              </p:cNvSpPr>
              <p:nvPr/>
            </p:nvSpPr>
            <p:spPr bwMode="auto">
              <a:xfrm>
                <a:off x="43" y="1266"/>
                <a:ext cx="1771" cy="921"/>
              </a:xfrm>
              <a:prstGeom prst="rect">
                <a:avLst/>
              </a:prstGeom>
              <a:noFill/>
              <a:ln w="9525">
                <a:noFill/>
                <a:miter lim="800000"/>
                <a:headEnd/>
                <a:tailEnd/>
              </a:ln>
              <a:effectLst/>
            </p:spPr>
            <p:txBody>
              <a:bodyPr/>
              <a:lstStyle/>
              <a:p>
                <a:pPr algn="l"/>
                <a:r>
                  <a:rPr lang="en-US">
                    <a:cs typeface="Times New Roman" pitchFamily="18" charset="0"/>
                  </a:rPr>
                  <a:t>2.In DBMS only one user can access the same database, at the same time</a:t>
                </a:r>
              </a:p>
              <a:p>
                <a:pPr algn="l" eaLnBrk="0" hangingPunct="0"/>
                <a:r>
                  <a:rPr lang="en-US">
                    <a:cs typeface="Times New Roman" pitchFamily="18" charset="0"/>
                  </a:rPr>
                  <a:t> </a:t>
                </a:r>
              </a:p>
              <a:p>
                <a:pPr algn="l" eaLnBrk="0" hangingPunct="0"/>
                <a:endParaRPr lang="en-US"/>
              </a:p>
            </p:txBody>
          </p:sp>
          <p:sp>
            <p:nvSpPr>
              <p:cNvPr id="50" name="Rectangle 1050"/>
              <p:cNvSpPr>
                <a:spLocks noChangeArrowheads="1"/>
              </p:cNvSpPr>
              <p:nvPr/>
            </p:nvSpPr>
            <p:spPr bwMode="auto">
              <a:xfrm>
                <a:off x="0" y="1575"/>
                <a:ext cx="84" cy="303"/>
              </a:xfrm>
              <a:prstGeom prst="rect">
                <a:avLst/>
              </a:prstGeom>
              <a:noFill/>
              <a:ln w="7">
                <a:solidFill>
                  <a:srgbClr val="A0A0A0"/>
                </a:solidFill>
                <a:miter lim="800000"/>
                <a:headEnd/>
                <a:tailEnd/>
              </a:ln>
              <a:effectLst/>
            </p:spPr>
            <p:txBody>
              <a:bodyPr wrap="none" anchor="ctr">
                <a:spAutoFit/>
              </a:bodyPr>
              <a:lstStyle/>
              <a:p>
                <a:endParaRPr lang="en-US"/>
              </a:p>
            </p:txBody>
          </p:sp>
        </p:grpSp>
        <p:grpSp>
          <p:nvGrpSpPr>
            <p:cNvPr id="37" name="Group 1053"/>
            <p:cNvGrpSpPr>
              <a:grpSpLocks/>
            </p:cNvGrpSpPr>
            <p:nvPr/>
          </p:nvGrpSpPr>
          <p:grpSpPr bwMode="auto">
            <a:xfrm>
              <a:off x="2996" y="1827"/>
              <a:ext cx="2505" cy="721"/>
              <a:chOff x="1857" y="1266"/>
              <a:chExt cx="1814" cy="1052"/>
            </a:xfrm>
          </p:grpSpPr>
          <p:grpSp>
            <p:nvGrpSpPr>
              <p:cNvPr id="45" name="Group 1039"/>
              <p:cNvGrpSpPr>
                <a:grpSpLocks/>
              </p:cNvGrpSpPr>
              <p:nvPr/>
            </p:nvGrpSpPr>
            <p:grpSpPr bwMode="auto">
              <a:xfrm>
                <a:off x="1900" y="1266"/>
                <a:ext cx="1771" cy="1052"/>
                <a:chOff x="0" y="1690"/>
                <a:chExt cx="1771" cy="1052"/>
              </a:xfrm>
            </p:grpSpPr>
            <p:sp>
              <p:nvSpPr>
                <p:cNvPr id="47" name="Rectangle 1037"/>
                <p:cNvSpPr>
                  <a:spLocks noChangeArrowheads="1"/>
                </p:cNvSpPr>
                <p:nvPr/>
              </p:nvSpPr>
              <p:spPr bwMode="auto">
                <a:xfrm>
                  <a:off x="0" y="1690"/>
                  <a:ext cx="1771" cy="745"/>
                </a:xfrm>
                <a:prstGeom prst="rect">
                  <a:avLst/>
                </a:prstGeom>
                <a:noFill/>
                <a:ln w="9525">
                  <a:noFill/>
                  <a:miter lim="800000"/>
                  <a:headEnd/>
                  <a:tailEnd/>
                </a:ln>
                <a:effectLst/>
              </p:spPr>
              <p:txBody>
                <a:bodyPr>
                  <a:spAutoFit/>
                </a:bodyPr>
                <a:lstStyle/>
                <a:p>
                  <a:pPr algn="l"/>
                  <a:r>
                    <a:rPr lang="en-US" dirty="0">
                      <a:cs typeface="Times New Roman" pitchFamily="18" charset="0"/>
                    </a:rPr>
                    <a:t>2.In RDBMS many users simultaneously access the same database </a:t>
                  </a:r>
                </a:p>
                <a:p>
                  <a:pPr algn="l" eaLnBrk="0" hangingPunct="0"/>
                  <a:endParaRPr lang="en-US" dirty="0"/>
                </a:p>
              </p:txBody>
            </p:sp>
            <p:sp>
              <p:nvSpPr>
                <p:cNvPr id="48" name="Rectangle 1038"/>
                <p:cNvSpPr>
                  <a:spLocks noChangeArrowheads="1"/>
                </p:cNvSpPr>
                <p:nvPr/>
              </p:nvSpPr>
              <p:spPr bwMode="auto">
                <a:xfrm>
                  <a:off x="0" y="2208"/>
                  <a:ext cx="1771" cy="534"/>
                </a:xfrm>
                <a:prstGeom prst="rect">
                  <a:avLst/>
                </a:prstGeom>
                <a:noFill/>
                <a:ln w="9525">
                  <a:noFill/>
                  <a:miter lim="800000"/>
                  <a:headEnd/>
                  <a:tailEnd/>
                </a:ln>
                <a:effectLst/>
              </p:spPr>
              <p:txBody>
                <a:bodyPr>
                  <a:spAutoFit/>
                </a:bodyPr>
                <a:lstStyle/>
                <a:p>
                  <a:pPr algn="l"/>
                  <a:r>
                    <a:rPr lang="en-US">
                      <a:cs typeface="Times New Roman" pitchFamily="18" charset="0"/>
                    </a:rPr>
                    <a:t> </a:t>
                  </a:r>
                </a:p>
                <a:p>
                  <a:pPr algn="l" eaLnBrk="0" hangingPunct="0"/>
                  <a:endParaRPr lang="en-US"/>
                </a:p>
              </p:txBody>
            </p:sp>
          </p:grpSp>
          <p:sp>
            <p:nvSpPr>
              <p:cNvPr id="46" name="Rectangle 1052"/>
              <p:cNvSpPr>
                <a:spLocks noChangeArrowheads="1"/>
              </p:cNvSpPr>
              <p:nvPr/>
            </p:nvSpPr>
            <p:spPr bwMode="auto">
              <a:xfrm>
                <a:off x="1857" y="1577"/>
                <a:ext cx="84" cy="298"/>
              </a:xfrm>
              <a:prstGeom prst="rect">
                <a:avLst/>
              </a:prstGeom>
              <a:noFill/>
              <a:ln w="7">
                <a:solidFill>
                  <a:srgbClr val="A0A0A0"/>
                </a:solidFill>
                <a:miter lim="800000"/>
                <a:headEnd/>
                <a:tailEnd/>
              </a:ln>
              <a:effectLst/>
            </p:spPr>
            <p:txBody>
              <a:bodyPr wrap="none" anchor="ctr">
                <a:spAutoFit/>
              </a:bodyPr>
              <a:lstStyle/>
              <a:p>
                <a:endParaRPr lang="en-US"/>
              </a:p>
            </p:txBody>
          </p:sp>
        </p:grpSp>
        <p:grpSp>
          <p:nvGrpSpPr>
            <p:cNvPr id="38" name="Group 1055"/>
            <p:cNvGrpSpPr>
              <a:grpSpLocks/>
            </p:cNvGrpSpPr>
            <p:nvPr/>
          </p:nvGrpSpPr>
          <p:grpSpPr bwMode="auto">
            <a:xfrm>
              <a:off x="432" y="2448"/>
              <a:ext cx="2505" cy="1392"/>
              <a:chOff x="0" y="2187"/>
              <a:chExt cx="1814" cy="1438"/>
            </a:xfrm>
          </p:grpSpPr>
          <p:sp>
            <p:nvSpPr>
              <p:cNvPr id="43" name="Rectangle 1040"/>
              <p:cNvSpPr>
                <a:spLocks noChangeArrowheads="1"/>
              </p:cNvSpPr>
              <p:nvPr/>
            </p:nvSpPr>
            <p:spPr bwMode="auto">
              <a:xfrm>
                <a:off x="43" y="2187"/>
                <a:ext cx="1771" cy="1438"/>
              </a:xfrm>
              <a:prstGeom prst="rect">
                <a:avLst/>
              </a:prstGeom>
              <a:noFill/>
              <a:ln w="9525">
                <a:noFill/>
                <a:miter lim="800000"/>
                <a:headEnd/>
                <a:tailEnd/>
              </a:ln>
              <a:effectLst/>
            </p:spPr>
            <p:txBody>
              <a:bodyPr/>
              <a:lstStyle/>
              <a:p>
                <a:pPr algn="l"/>
                <a:r>
                  <a:rPr lang="en-US">
                    <a:cs typeface="Lucida Sans Unicode" pitchFamily="34" charset="0"/>
                  </a:rPr>
                  <a:t>3.No relationship between tables</a:t>
                </a:r>
                <a:endParaRPr lang="en-US">
                  <a:cs typeface="Times New Roman" pitchFamily="18" charset="0"/>
                </a:endParaRPr>
              </a:p>
              <a:p>
                <a:pPr algn="l" eaLnBrk="0" hangingPunct="0"/>
                <a:endParaRPr lang="en-US"/>
              </a:p>
            </p:txBody>
          </p:sp>
          <p:sp>
            <p:nvSpPr>
              <p:cNvPr id="44" name="Rectangle 1054"/>
              <p:cNvSpPr>
                <a:spLocks noChangeArrowheads="1"/>
              </p:cNvSpPr>
              <p:nvPr/>
            </p:nvSpPr>
            <p:spPr bwMode="auto">
              <a:xfrm>
                <a:off x="0" y="2800"/>
                <a:ext cx="84" cy="211"/>
              </a:xfrm>
              <a:prstGeom prst="rect">
                <a:avLst/>
              </a:prstGeom>
              <a:noFill/>
              <a:ln w="7">
                <a:solidFill>
                  <a:srgbClr val="A0A0A0"/>
                </a:solidFill>
                <a:miter lim="800000"/>
                <a:headEnd/>
                <a:tailEnd/>
              </a:ln>
              <a:effectLst/>
            </p:spPr>
            <p:txBody>
              <a:bodyPr wrap="none" anchor="ctr">
                <a:spAutoFit/>
              </a:bodyPr>
              <a:lstStyle/>
              <a:p>
                <a:endParaRPr lang="en-US"/>
              </a:p>
            </p:txBody>
          </p:sp>
        </p:grpSp>
        <p:grpSp>
          <p:nvGrpSpPr>
            <p:cNvPr id="39" name="Group 1057"/>
            <p:cNvGrpSpPr>
              <a:grpSpLocks/>
            </p:cNvGrpSpPr>
            <p:nvPr/>
          </p:nvGrpSpPr>
          <p:grpSpPr bwMode="auto">
            <a:xfrm>
              <a:off x="2996" y="2458"/>
              <a:ext cx="2505" cy="1382"/>
              <a:chOff x="1857" y="2187"/>
              <a:chExt cx="1814" cy="1438"/>
            </a:xfrm>
          </p:grpSpPr>
          <p:sp>
            <p:nvSpPr>
              <p:cNvPr id="41" name="Rectangle 1041"/>
              <p:cNvSpPr>
                <a:spLocks noChangeArrowheads="1"/>
              </p:cNvSpPr>
              <p:nvPr/>
            </p:nvSpPr>
            <p:spPr bwMode="auto">
              <a:xfrm>
                <a:off x="1900" y="2187"/>
                <a:ext cx="1771" cy="1438"/>
              </a:xfrm>
              <a:prstGeom prst="rect">
                <a:avLst/>
              </a:prstGeom>
              <a:noFill/>
              <a:ln w="9525">
                <a:noFill/>
                <a:miter lim="800000"/>
                <a:headEnd/>
                <a:tailEnd/>
              </a:ln>
              <a:effectLst/>
            </p:spPr>
            <p:txBody>
              <a:bodyPr/>
              <a:lstStyle/>
              <a:p>
                <a:pPr algn="l"/>
                <a:r>
                  <a:rPr lang="en-US">
                    <a:cs typeface="Times New Roman" pitchFamily="18" charset="0"/>
                  </a:rPr>
                  <a:t>3. The main advantage of an RDBMS is that it checks for referential integrity (relationship between related records using Foreign Keys). You can set the constraints in an RDMBS such that when a paricular record is changed, related records are updated/deleted automatically. </a:t>
                </a:r>
              </a:p>
              <a:p>
                <a:pPr algn="l" eaLnBrk="0" hangingPunct="0"/>
                <a:r>
                  <a:rPr lang="en-US">
                    <a:cs typeface="Times New Roman" pitchFamily="18" charset="0"/>
                  </a:rPr>
                  <a:t> </a:t>
                </a:r>
              </a:p>
              <a:p>
                <a:pPr algn="l" eaLnBrk="0" hangingPunct="0"/>
                <a:endParaRPr lang="en-US"/>
              </a:p>
            </p:txBody>
          </p:sp>
          <p:sp>
            <p:nvSpPr>
              <p:cNvPr id="42" name="Rectangle 1056"/>
              <p:cNvSpPr>
                <a:spLocks noChangeArrowheads="1"/>
              </p:cNvSpPr>
              <p:nvPr/>
            </p:nvSpPr>
            <p:spPr bwMode="auto">
              <a:xfrm>
                <a:off x="1857" y="2800"/>
                <a:ext cx="84" cy="213"/>
              </a:xfrm>
              <a:prstGeom prst="rect">
                <a:avLst/>
              </a:prstGeom>
              <a:noFill/>
              <a:ln w="7">
                <a:solidFill>
                  <a:srgbClr val="A0A0A0"/>
                </a:solidFill>
                <a:miter lim="800000"/>
                <a:headEnd/>
                <a:tailEnd/>
              </a:ln>
              <a:effectLst/>
            </p:spPr>
            <p:txBody>
              <a:bodyPr wrap="none" anchor="ctr">
                <a:spAutoFit/>
              </a:bodyPr>
              <a:lstStyle/>
              <a:p>
                <a:endParaRPr lang="en-US"/>
              </a:p>
            </p:txBody>
          </p:sp>
        </p:grpSp>
        <p:sp>
          <p:nvSpPr>
            <p:cNvPr id="40" name="Rectangle 1059"/>
            <p:cNvSpPr>
              <a:spLocks noChangeArrowheads="1"/>
            </p:cNvSpPr>
            <p:nvPr/>
          </p:nvSpPr>
          <p:spPr bwMode="auto">
            <a:xfrm>
              <a:off x="432" y="2178"/>
              <a:ext cx="5136" cy="204"/>
            </a:xfrm>
            <a:prstGeom prst="rect">
              <a:avLst/>
            </a:prstGeom>
            <a:noFill/>
            <a:ln w="9525">
              <a:solidFill>
                <a:srgbClr val="A0A0A0"/>
              </a:solidFill>
              <a:miter lim="800000"/>
              <a:headEnd/>
              <a:tailEnd/>
            </a:ln>
            <a:effectLst/>
          </p:spPr>
          <p:txBody>
            <a:bodyPr anchor="ctr">
              <a:spAutoFit/>
            </a:bodyPr>
            <a:lstStyle/>
            <a:p>
              <a:endParaRPr lang="en-US"/>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52600" y="228600"/>
            <a:ext cx="8229600" cy="1143000"/>
          </a:xfrm>
          <a:prstGeom prst="rect">
            <a:avLst/>
          </a:prstGeom>
          <a:noFill/>
          <a:ln w="9525">
            <a:noFill/>
            <a:miter lim="800000"/>
            <a:headEnd/>
            <a:tailEnd/>
          </a:ln>
          <a:effectLst/>
        </p:spPr>
        <p:txBody>
          <a:bodyPr anchor="ctr"/>
          <a:lstStyle/>
          <a:p>
            <a:r>
              <a:rPr lang="en-US" sz="4400">
                <a:solidFill>
                  <a:schemeClr val="tx2"/>
                </a:solidFill>
                <a:latin typeface="Times New Roman" pitchFamily="18" charset="0"/>
              </a:rPr>
              <a:t>SQL Components</a:t>
            </a:r>
          </a:p>
        </p:txBody>
      </p:sp>
      <p:sp>
        <p:nvSpPr>
          <p:cNvPr id="3" name="Rectangle 3"/>
          <p:cNvSpPr>
            <a:spLocks noChangeArrowheads="1"/>
          </p:cNvSpPr>
          <p:nvPr/>
        </p:nvSpPr>
        <p:spPr bwMode="auto">
          <a:xfrm>
            <a:off x="4102100" y="1876425"/>
            <a:ext cx="2755900" cy="7874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4" name="Text Box 4"/>
          <p:cNvSpPr txBox="1">
            <a:spLocks noChangeArrowheads="1"/>
          </p:cNvSpPr>
          <p:nvPr/>
        </p:nvSpPr>
        <p:spPr bwMode="auto">
          <a:xfrm>
            <a:off x="4987925" y="1966912"/>
            <a:ext cx="1098550" cy="641350"/>
          </a:xfrm>
          <a:prstGeom prst="rect">
            <a:avLst/>
          </a:prstGeom>
          <a:noFill/>
          <a:ln w="9525">
            <a:noFill/>
            <a:miter lim="800000"/>
            <a:headEnd/>
            <a:tailEnd/>
          </a:ln>
          <a:effectLst/>
        </p:spPr>
        <p:txBody>
          <a:bodyPr wrap="none">
            <a:spAutoFit/>
          </a:bodyPr>
          <a:lstStyle/>
          <a:p>
            <a:pPr algn="l"/>
            <a:r>
              <a:rPr lang="en-US" sz="3600">
                <a:latin typeface="Arial" pitchFamily="34" charset="0"/>
              </a:rPr>
              <a:t>SQL</a:t>
            </a:r>
          </a:p>
        </p:txBody>
      </p:sp>
      <p:sp>
        <p:nvSpPr>
          <p:cNvPr id="5" name="Rectangle 6"/>
          <p:cNvSpPr>
            <a:spLocks noChangeArrowheads="1"/>
          </p:cNvSpPr>
          <p:nvPr/>
        </p:nvSpPr>
        <p:spPr bwMode="auto">
          <a:xfrm>
            <a:off x="1905000" y="3535362"/>
            <a:ext cx="1536700" cy="546100"/>
          </a:xfrm>
          <a:prstGeom prst="rect">
            <a:avLst/>
          </a:prstGeom>
          <a:solidFill>
            <a:srgbClr val="99FFCC"/>
          </a:solidFill>
          <a:ln w="9525">
            <a:solidFill>
              <a:schemeClr val="tx1"/>
            </a:solidFill>
            <a:miter lim="800000"/>
            <a:headEnd/>
            <a:tailEnd/>
          </a:ln>
          <a:effectLst/>
        </p:spPr>
        <p:txBody>
          <a:bodyPr wrap="none" anchor="ctr"/>
          <a:lstStyle/>
          <a:p>
            <a:endParaRPr lang="en-US"/>
          </a:p>
        </p:txBody>
      </p:sp>
      <p:sp>
        <p:nvSpPr>
          <p:cNvPr id="6" name="Rectangle 7"/>
          <p:cNvSpPr>
            <a:spLocks noChangeArrowheads="1"/>
          </p:cNvSpPr>
          <p:nvPr/>
        </p:nvSpPr>
        <p:spPr bwMode="auto">
          <a:xfrm>
            <a:off x="4800600" y="3535362"/>
            <a:ext cx="1536700" cy="546100"/>
          </a:xfrm>
          <a:prstGeom prst="rect">
            <a:avLst/>
          </a:prstGeom>
          <a:solidFill>
            <a:srgbClr val="99FFCC"/>
          </a:solidFill>
          <a:ln w="9525">
            <a:solidFill>
              <a:schemeClr val="tx1"/>
            </a:solidFill>
            <a:miter lim="800000"/>
            <a:headEnd/>
            <a:tailEnd/>
          </a:ln>
          <a:effectLst/>
        </p:spPr>
        <p:txBody>
          <a:bodyPr wrap="none" anchor="ctr"/>
          <a:lstStyle/>
          <a:p>
            <a:endParaRPr lang="en-US"/>
          </a:p>
        </p:txBody>
      </p:sp>
      <p:sp>
        <p:nvSpPr>
          <p:cNvPr id="7" name="Text Box 9"/>
          <p:cNvSpPr txBox="1">
            <a:spLocks noChangeArrowheads="1"/>
          </p:cNvSpPr>
          <p:nvPr/>
        </p:nvSpPr>
        <p:spPr bwMode="auto">
          <a:xfrm>
            <a:off x="2371725" y="3622675"/>
            <a:ext cx="641350" cy="366712"/>
          </a:xfrm>
          <a:prstGeom prst="rect">
            <a:avLst/>
          </a:prstGeom>
          <a:noFill/>
          <a:ln w="9525">
            <a:noFill/>
            <a:miter lim="800000"/>
            <a:headEnd/>
            <a:tailEnd/>
          </a:ln>
          <a:effectLst/>
        </p:spPr>
        <p:txBody>
          <a:bodyPr wrap="none">
            <a:spAutoFit/>
          </a:bodyPr>
          <a:lstStyle/>
          <a:p>
            <a:pPr algn="l"/>
            <a:r>
              <a:rPr lang="en-US">
                <a:latin typeface="Arial" pitchFamily="34" charset="0"/>
              </a:rPr>
              <a:t>DDL</a:t>
            </a:r>
          </a:p>
        </p:txBody>
      </p:sp>
      <p:sp>
        <p:nvSpPr>
          <p:cNvPr id="8" name="Text Box 10"/>
          <p:cNvSpPr txBox="1">
            <a:spLocks noChangeArrowheads="1"/>
          </p:cNvSpPr>
          <p:nvPr/>
        </p:nvSpPr>
        <p:spPr bwMode="auto">
          <a:xfrm>
            <a:off x="5203825" y="3622675"/>
            <a:ext cx="666750" cy="366712"/>
          </a:xfrm>
          <a:prstGeom prst="rect">
            <a:avLst/>
          </a:prstGeom>
          <a:noFill/>
          <a:ln w="9525">
            <a:noFill/>
            <a:miter lim="800000"/>
            <a:headEnd/>
            <a:tailEnd/>
          </a:ln>
          <a:effectLst/>
        </p:spPr>
        <p:txBody>
          <a:bodyPr wrap="none">
            <a:spAutoFit/>
          </a:bodyPr>
          <a:lstStyle/>
          <a:p>
            <a:pPr algn="l"/>
            <a:r>
              <a:rPr lang="en-US">
                <a:latin typeface="Arial" pitchFamily="34" charset="0"/>
              </a:rPr>
              <a:t>DML</a:t>
            </a:r>
          </a:p>
        </p:txBody>
      </p:sp>
      <p:sp>
        <p:nvSpPr>
          <p:cNvPr id="9" name="Text Box 21"/>
          <p:cNvSpPr txBox="1">
            <a:spLocks noChangeArrowheads="1"/>
          </p:cNvSpPr>
          <p:nvPr/>
        </p:nvSpPr>
        <p:spPr bwMode="auto">
          <a:xfrm>
            <a:off x="1676400" y="4321175"/>
            <a:ext cx="2000250" cy="366712"/>
          </a:xfrm>
          <a:prstGeom prst="rect">
            <a:avLst/>
          </a:prstGeom>
          <a:noFill/>
          <a:ln w="9525">
            <a:noFill/>
            <a:miter lim="800000"/>
            <a:headEnd/>
            <a:tailEnd/>
          </a:ln>
          <a:effectLst/>
        </p:spPr>
        <p:txBody>
          <a:bodyPr wrap="none">
            <a:spAutoFit/>
          </a:bodyPr>
          <a:lstStyle/>
          <a:p>
            <a:pPr algn="l"/>
            <a:r>
              <a:rPr lang="en-US">
                <a:latin typeface="Arial" pitchFamily="34" charset="0"/>
              </a:rPr>
              <a:t>RDBMS Structure</a:t>
            </a:r>
          </a:p>
        </p:txBody>
      </p:sp>
      <p:sp>
        <p:nvSpPr>
          <p:cNvPr id="10" name="Line 22"/>
          <p:cNvSpPr>
            <a:spLocks noChangeShapeType="1"/>
          </p:cNvSpPr>
          <p:nvPr/>
        </p:nvSpPr>
        <p:spPr bwMode="auto">
          <a:xfrm>
            <a:off x="2209800" y="4691062"/>
            <a:ext cx="0" cy="863600"/>
          </a:xfrm>
          <a:prstGeom prst="line">
            <a:avLst/>
          </a:prstGeom>
          <a:noFill/>
          <a:ln w="9525">
            <a:solidFill>
              <a:schemeClr val="tx1"/>
            </a:solidFill>
            <a:round/>
            <a:headEnd/>
            <a:tailEnd/>
          </a:ln>
          <a:effectLst/>
        </p:spPr>
        <p:txBody>
          <a:bodyPr/>
          <a:lstStyle/>
          <a:p>
            <a:endParaRPr lang="en-US"/>
          </a:p>
        </p:txBody>
      </p:sp>
      <p:sp>
        <p:nvSpPr>
          <p:cNvPr id="11" name="Text Box 23"/>
          <p:cNvSpPr txBox="1">
            <a:spLocks noChangeArrowheads="1"/>
          </p:cNvSpPr>
          <p:nvPr/>
        </p:nvSpPr>
        <p:spPr bwMode="auto">
          <a:xfrm>
            <a:off x="2473325" y="4714875"/>
            <a:ext cx="2089150" cy="366712"/>
          </a:xfrm>
          <a:prstGeom prst="rect">
            <a:avLst/>
          </a:prstGeom>
          <a:noFill/>
          <a:ln w="9525">
            <a:noFill/>
            <a:miter lim="800000"/>
            <a:headEnd/>
            <a:tailEnd/>
          </a:ln>
          <a:effectLst/>
        </p:spPr>
        <p:txBody>
          <a:bodyPr wrap="none">
            <a:spAutoFit/>
          </a:bodyPr>
          <a:lstStyle/>
          <a:p>
            <a:pPr algn="l"/>
            <a:r>
              <a:rPr lang="en-US">
                <a:latin typeface="Arial" pitchFamily="34" charset="0"/>
              </a:rPr>
              <a:t>Create/Delete DBs</a:t>
            </a:r>
          </a:p>
        </p:txBody>
      </p:sp>
      <p:sp>
        <p:nvSpPr>
          <p:cNvPr id="12" name="Line 24"/>
          <p:cNvSpPr>
            <a:spLocks noChangeShapeType="1"/>
          </p:cNvSpPr>
          <p:nvPr/>
        </p:nvSpPr>
        <p:spPr bwMode="auto">
          <a:xfrm>
            <a:off x="2209800" y="4919662"/>
            <a:ext cx="292100" cy="0"/>
          </a:xfrm>
          <a:prstGeom prst="line">
            <a:avLst/>
          </a:prstGeom>
          <a:noFill/>
          <a:ln w="9525">
            <a:solidFill>
              <a:schemeClr val="tx1"/>
            </a:solidFill>
            <a:round/>
            <a:headEnd/>
            <a:tailEnd/>
          </a:ln>
          <a:effectLst/>
        </p:spPr>
        <p:txBody>
          <a:bodyPr/>
          <a:lstStyle/>
          <a:p>
            <a:endParaRPr lang="en-US"/>
          </a:p>
        </p:txBody>
      </p:sp>
      <p:sp>
        <p:nvSpPr>
          <p:cNvPr id="13" name="Text Box 25"/>
          <p:cNvSpPr txBox="1">
            <a:spLocks noChangeArrowheads="1"/>
          </p:cNvSpPr>
          <p:nvPr/>
        </p:nvSpPr>
        <p:spPr bwMode="auto">
          <a:xfrm>
            <a:off x="2473325" y="5045075"/>
            <a:ext cx="2343150" cy="366712"/>
          </a:xfrm>
          <a:prstGeom prst="rect">
            <a:avLst/>
          </a:prstGeom>
          <a:noFill/>
          <a:ln w="9525">
            <a:noFill/>
            <a:miter lim="800000"/>
            <a:headEnd/>
            <a:tailEnd/>
          </a:ln>
          <a:effectLst/>
        </p:spPr>
        <p:txBody>
          <a:bodyPr wrap="none">
            <a:spAutoFit/>
          </a:bodyPr>
          <a:lstStyle/>
          <a:p>
            <a:pPr algn="l"/>
            <a:r>
              <a:rPr lang="en-US">
                <a:latin typeface="Arial" pitchFamily="34" charset="0"/>
              </a:rPr>
              <a:t>Create/Delete Tables</a:t>
            </a:r>
          </a:p>
        </p:txBody>
      </p:sp>
      <p:sp>
        <p:nvSpPr>
          <p:cNvPr id="14" name="Line 26"/>
          <p:cNvSpPr>
            <a:spLocks noChangeShapeType="1"/>
          </p:cNvSpPr>
          <p:nvPr/>
        </p:nvSpPr>
        <p:spPr bwMode="auto">
          <a:xfrm>
            <a:off x="2209800" y="5249862"/>
            <a:ext cx="292100" cy="0"/>
          </a:xfrm>
          <a:prstGeom prst="line">
            <a:avLst/>
          </a:prstGeom>
          <a:noFill/>
          <a:ln w="9525">
            <a:solidFill>
              <a:schemeClr val="tx1"/>
            </a:solidFill>
            <a:round/>
            <a:headEnd/>
            <a:tailEnd/>
          </a:ln>
          <a:effectLst/>
        </p:spPr>
        <p:txBody>
          <a:bodyPr/>
          <a:lstStyle/>
          <a:p>
            <a:endParaRPr lang="en-US"/>
          </a:p>
        </p:txBody>
      </p:sp>
      <p:sp>
        <p:nvSpPr>
          <p:cNvPr id="15" name="Text Box 27"/>
          <p:cNvSpPr txBox="1">
            <a:spLocks noChangeArrowheads="1"/>
          </p:cNvSpPr>
          <p:nvPr/>
        </p:nvSpPr>
        <p:spPr bwMode="auto">
          <a:xfrm>
            <a:off x="2473325" y="5349875"/>
            <a:ext cx="1403350" cy="366712"/>
          </a:xfrm>
          <a:prstGeom prst="rect">
            <a:avLst/>
          </a:prstGeom>
          <a:noFill/>
          <a:ln w="9525">
            <a:noFill/>
            <a:miter lim="800000"/>
            <a:headEnd/>
            <a:tailEnd/>
          </a:ln>
          <a:effectLst/>
        </p:spPr>
        <p:txBody>
          <a:bodyPr wrap="none">
            <a:spAutoFit/>
          </a:bodyPr>
          <a:lstStyle/>
          <a:p>
            <a:pPr algn="l"/>
            <a:r>
              <a:rPr lang="en-US">
                <a:latin typeface="Arial" pitchFamily="34" charset="0"/>
              </a:rPr>
              <a:t>Alter Tables</a:t>
            </a:r>
          </a:p>
        </p:txBody>
      </p:sp>
      <p:sp>
        <p:nvSpPr>
          <p:cNvPr id="16" name="Line 28"/>
          <p:cNvSpPr>
            <a:spLocks noChangeShapeType="1"/>
          </p:cNvSpPr>
          <p:nvPr/>
        </p:nvSpPr>
        <p:spPr bwMode="auto">
          <a:xfrm>
            <a:off x="2209800" y="5554662"/>
            <a:ext cx="292100" cy="0"/>
          </a:xfrm>
          <a:prstGeom prst="line">
            <a:avLst/>
          </a:prstGeom>
          <a:noFill/>
          <a:ln w="9525">
            <a:solidFill>
              <a:schemeClr val="tx1"/>
            </a:solidFill>
            <a:round/>
            <a:headEnd/>
            <a:tailEnd/>
          </a:ln>
          <a:effectLst/>
        </p:spPr>
        <p:txBody>
          <a:bodyPr/>
          <a:lstStyle/>
          <a:p>
            <a:endParaRPr lang="en-US"/>
          </a:p>
        </p:txBody>
      </p:sp>
      <p:sp>
        <p:nvSpPr>
          <p:cNvPr id="17" name="Text Box 29"/>
          <p:cNvSpPr txBox="1">
            <a:spLocks noChangeArrowheads="1"/>
          </p:cNvSpPr>
          <p:nvPr/>
        </p:nvSpPr>
        <p:spPr bwMode="auto">
          <a:xfrm>
            <a:off x="5181600" y="4244975"/>
            <a:ext cx="1035050" cy="366712"/>
          </a:xfrm>
          <a:prstGeom prst="rect">
            <a:avLst/>
          </a:prstGeom>
          <a:noFill/>
          <a:ln w="9525">
            <a:noFill/>
            <a:miter lim="800000"/>
            <a:headEnd/>
            <a:tailEnd/>
          </a:ln>
          <a:effectLst/>
        </p:spPr>
        <p:txBody>
          <a:bodyPr wrap="none">
            <a:spAutoFit/>
          </a:bodyPr>
          <a:lstStyle/>
          <a:p>
            <a:pPr algn="l"/>
            <a:r>
              <a:rPr lang="en-US">
                <a:latin typeface="Arial" pitchFamily="34" charset="0"/>
              </a:rPr>
              <a:t>Data I/O</a:t>
            </a:r>
          </a:p>
        </p:txBody>
      </p:sp>
      <p:sp>
        <p:nvSpPr>
          <p:cNvPr id="18" name="Line 30"/>
          <p:cNvSpPr>
            <a:spLocks noChangeShapeType="1"/>
          </p:cNvSpPr>
          <p:nvPr/>
        </p:nvSpPr>
        <p:spPr bwMode="auto">
          <a:xfrm>
            <a:off x="5337175" y="4602162"/>
            <a:ext cx="0" cy="1333500"/>
          </a:xfrm>
          <a:prstGeom prst="line">
            <a:avLst/>
          </a:prstGeom>
          <a:noFill/>
          <a:ln w="9525">
            <a:solidFill>
              <a:schemeClr val="tx1"/>
            </a:solidFill>
            <a:round/>
            <a:headEnd/>
            <a:tailEnd/>
          </a:ln>
          <a:effectLst/>
        </p:spPr>
        <p:txBody>
          <a:bodyPr/>
          <a:lstStyle/>
          <a:p>
            <a:endParaRPr lang="en-US"/>
          </a:p>
        </p:txBody>
      </p:sp>
      <p:sp>
        <p:nvSpPr>
          <p:cNvPr id="19" name="Text Box 31"/>
          <p:cNvSpPr txBox="1">
            <a:spLocks noChangeArrowheads="1"/>
          </p:cNvSpPr>
          <p:nvPr/>
        </p:nvSpPr>
        <p:spPr bwMode="auto">
          <a:xfrm>
            <a:off x="5597525" y="4651375"/>
            <a:ext cx="1670050" cy="366712"/>
          </a:xfrm>
          <a:prstGeom prst="rect">
            <a:avLst/>
          </a:prstGeom>
          <a:noFill/>
          <a:ln w="9525">
            <a:noFill/>
            <a:miter lim="800000"/>
            <a:headEnd/>
            <a:tailEnd/>
          </a:ln>
          <a:effectLst/>
        </p:spPr>
        <p:txBody>
          <a:bodyPr wrap="none">
            <a:spAutoFit/>
          </a:bodyPr>
          <a:lstStyle/>
          <a:p>
            <a:pPr algn="l"/>
            <a:r>
              <a:rPr lang="en-US">
                <a:latin typeface="Arial" pitchFamily="34" charset="0"/>
              </a:rPr>
              <a:t>Create Record</a:t>
            </a:r>
          </a:p>
        </p:txBody>
      </p:sp>
      <p:sp>
        <p:nvSpPr>
          <p:cNvPr id="20" name="Line 32"/>
          <p:cNvSpPr>
            <a:spLocks noChangeShapeType="1"/>
          </p:cNvSpPr>
          <p:nvPr/>
        </p:nvSpPr>
        <p:spPr bwMode="auto">
          <a:xfrm>
            <a:off x="5346700" y="4856162"/>
            <a:ext cx="292100" cy="0"/>
          </a:xfrm>
          <a:prstGeom prst="line">
            <a:avLst/>
          </a:prstGeom>
          <a:noFill/>
          <a:ln w="9525">
            <a:solidFill>
              <a:schemeClr val="tx1"/>
            </a:solidFill>
            <a:round/>
            <a:headEnd/>
            <a:tailEnd/>
          </a:ln>
          <a:effectLst/>
        </p:spPr>
        <p:txBody>
          <a:bodyPr/>
          <a:lstStyle/>
          <a:p>
            <a:endParaRPr lang="en-US"/>
          </a:p>
        </p:txBody>
      </p:sp>
      <p:sp>
        <p:nvSpPr>
          <p:cNvPr id="21" name="Text Box 33"/>
          <p:cNvSpPr txBox="1">
            <a:spLocks noChangeArrowheads="1"/>
          </p:cNvSpPr>
          <p:nvPr/>
        </p:nvSpPr>
        <p:spPr bwMode="auto">
          <a:xfrm>
            <a:off x="5597525" y="4981575"/>
            <a:ext cx="1530350" cy="366712"/>
          </a:xfrm>
          <a:prstGeom prst="rect">
            <a:avLst/>
          </a:prstGeom>
          <a:noFill/>
          <a:ln w="9525">
            <a:noFill/>
            <a:miter lim="800000"/>
            <a:headEnd/>
            <a:tailEnd/>
          </a:ln>
          <a:effectLst/>
        </p:spPr>
        <p:txBody>
          <a:bodyPr wrap="none">
            <a:spAutoFit/>
          </a:bodyPr>
          <a:lstStyle/>
          <a:p>
            <a:pPr algn="l"/>
            <a:r>
              <a:rPr lang="en-US">
                <a:latin typeface="Arial" pitchFamily="34" charset="0"/>
              </a:rPr>
              <a:t>Read Record</a:t>
            </a:r>
          </a:p>
        </p:txBody>
      </p:sp>
      <p:sp>
        <p:nvSpPr>
          <p:cNvPr id="22" name="Line 34"/>
          <p:cNvSpPr>
            <a:spLocks noChangeShapeType="1"/>
          </p:cNvSpPr>
          <p:nvPr/>
        </p:nvSpPr>
        <p:spPr bwMode="auto">
          <a:xfrm>
            <a:off x="5346700" y="5186362"/>
            <a:ext cx="292100" cy="0"/>
          </a:xfrm>
          <a:prstGeom prst="line">
            <a:avLst/>
          </a:prstGeom>
          <a:noFill/>
          <a:ln w="9525">
            <a:solidFill>
              <a:schemeClr val="tx1"/>
            </a:solidFill>
            <a:round/>
            <a:headEnd/>
            <a:tailEnd/>
          </a:ln>
          <a:effectLst/>
        </p:spPr>
        <p:txBody>
          <a:bodyPr/>
          <a:lstStyle/>
          <a:p>
            <a:endParaRPr lang="en-US"/>
          </a:p>
        </p:txBody>
      </p:sp>
      <p:sp>
        <p:nvSpPr>
          <p:cNvPr id="23" name="Text Box 35"/>
          <p:cNvSpPr txBox="1">
            <a:spLocks noChangeArrowheads="1"/>
          </p:cNvSpPr>
          <p:nvPr/>
        </p:nvSpPr>
        <p:spPr bwMode="auto">
          <a:xfrm>
            <a:off x="5610225" y="5324475"/>
            <a:ext cx="1720850" cy="366712"/>
          </a:xfrm>
          <a:prstGeom prst="rect">
            <a:avLst/>
          </a:prstGeom>
          <a:noFill/>
          <a:ln w="9525">
            <a:noFill/>
            <a:miter lim="800000"/>
            <a:headEnd/>
            <a:tailEnd/>
          </a:ln>
          <a:effectLst/>
        </p:spPr>
        <p:txBody>
          <a:bodyPr wrap="none">
            <a:spAutoFit/>
          </a:bodyPr>
          <a:lstStyle/>
          <a:p>
            <a:pPr algn="l"/>
            <a:r>
              <a:rPr lang="en-US">
                <a:latin typeface="Arial" pitchFamily="34" charset="0"/>
              </a:rPr>
              <a:t>Update Record</a:t>
            </a:r>
          </a:p>
        </p:txBody>
      </p:sp>
      <p:sp>
        <p:nvSpPr>
          <p:cNvPr id="24" name="Line 36"/>
          <p:cNvSpPr>
            <a:spLocks noChangeShapeType="1"/>
          </p:cNvSpPr>
          <p:nvPr/>
        </p:nvSpPr>
        <p:spPr bwMode="auto">
          <a:xfrm>
            <a:off x="5346700" y="5529262"/>
            <a:ext cx="292100" cy="0"/>
          </a:xfrm>
          <a:prstGeom prst="line">
            <a:avLst/>
          </a:prstGeom>
          <a:noFill/>
          <a:ln w="9525">
            <a:solidFill>
              <a:schemeClr val="tx1"/>
            </a:solidFill>
            <a:round/>
            <a:headEnd/>
            <a:tailEnd/>
          </a:ln>
          <a:effectLst/>
        </p:spPr>
        <p:txBody>
          <a:bodyPr/>
          <a:lstStyle/>
          <a:p>
            <a:endParaRPr lang="en-US"/>
          </a:p>
        </p:txBody>
      </p:sp>
      <p:sp>
        <p:nvSpPr>
          <p:cNvPr id="25" name="Text Box 37"/>
          <p:cNvSpPr txBox="1">
            <a:spLocks noChangeArrowheads="1"/>
          </p:cNvSpPr>
          <p:nvPr/>
        </p:nvSpPr>
        <p:spPr bwMode="auto">
          <a:xfrm>
            <a:off x="5610225" y="5743575"/>
            <a:ext cx="1644650" cy="366712"/>
          </a:xfrm>
          <a:prstGeom prst="rect">
            <a:avLst/>
          </a:prstGeom>
          <a:noFill/>
          <a:ln w="9525">
            <a:noFill/>
            <a:miter lim="800000"/>
            <a:headEnd/>
            <a:tailEnd/>
          </a:ln>
          <a:effectLst/>
        </p:spPr>
        <p:txBody>
          <a:bodyPr wrap="none">
            <a:spAutoFit/>
          </a:bodyPr>
          <a:lstStyle/>
          <a:p>
            <a:pPr algn="l"/>
            <a:r>
              <a:rPr lang="en-US">
                <a:latin typeface="Arial" pitchFamily="34" charset="0"/>
              </a:rPr>
              <a:t>Delete Record</a:t>
            </a:r>
          </a:p>
        </p:txBody>
      </p:sp>
      <p:sp>
        <p:nvSpPr>
          <p:cNvPr id="26" name="Line 38"/>
          <p:cNvSpPr>
            <a:spLocks noChangeShapeType="1"/>
          </p:cNvSpPr>
          <p:nvPr/>
        </p:nvSpPr>
        <p:spPr bwMode="auto">
          <a:xfrm>
            <a:off x="5346700" y="5948362"/>
            <a:ext cx="292100" cy="0"/>
          </a:xfrm>
          <a:prstGeom prst="line">
            <a:avLst/>
          </a:prstGeom>
          <a:noFill/>
          <a:ln w="9525">
            <a:solidFill>
              <a:schemeClr val="tx1"/>
            </a:solidFill>
            <a:round/>
            <a:headEnd/>
            <a:tailEnd/>
          </a:ln>
          <a:effectLst/>
        </p:spPr>
        <p:txBody>
          <a:bodyPr/>
          <a:lstStyle/>
          <a:p>
            <a:endParaRPr lang="en-US"/>
          </a:p>
        </p:txBody>
      </p:sp>
      <p:sp>
        <p:nvSpPr>
          <p:cNvPr id="27" name="Line 39"/>
          <p:cNvSpPr>
            <a:spLocks noChangeShapeType="1"/>
          </p:cNvSpPr>
          <p:nvPr/>
        </p:nvSpPr>
        <p:spPr bwMode="auto">
          <a:xfrm>
            <a:off x="2628900" y="3116262"/>
            <a:ext cx="5956300" cy="0"/>
          </a:xfrm>
          <a:prstGeom prst="line">
            <a:avLst/>
          </a:prstGeom>
          <a:noFill/>
          <a:ln w="9525">
            <a:solidFill>
              <a:schemeClr val="tx1"/>
            </a:solidFill>
            <a:round/>
            <a:headEnd/>
            <a:tailEnd/>
          </a:ln>
          <a:effectLst/>
        </p:spPr>
        <p:txBody>
          <a:bodyPr/>
          <a:lstStyle/>
          <a:p>
            <a:endParaRPr lang="en-US"/>
          </a:p>
        </p:txBody>
      </p:sp>
      <p:sp>
        <p:nvSpPr>
          <p:cNvPr id="28" name="Line 41"/>
          <p:cNvSpPr>
            <a:spLocks noChangeShapeType="1"/>
          </p:cNvSpPr>
          <p:nvPr/>
        </p:nvSpPr>
        <p:spPr bwMode="auto">
          <a:xfrm>
            <a:off x="5524500" y="2660650"/>
            <a:ext cx="0" cy="863600"/>
          </a:xfrm>
          <a:prstGeom prst="line">
            <a:avLst/>
          </a:prstGeom>
          <a:noFill/>
          <a:ln w="9525">
            <a:solidFill>
              <a:schemeClr val="tx1"/>
            </a:solidFill>
            <a:round/>
            <a:headEnd/>
            <a:tailEnd/>
          </a:ln>
          <a:effectLst/>
        </p:spPr>
        <p:txBody>
          <a:bodyPr/>
          <a:lstStyle/>
          <a:p>
            <a:endParaRPr lang="en-US"/>
          </a:p>
        </p:txBody>
      </p:sp>
      <p:sp>
        <p:nvSpPr>
          <p:cNvPr id="29" name="Line 42"/>
          <p:cNvSpPr>
            <a:spLocks noChangeShapeType="1"/>
          </p:cNvSpPr>
          <p:nvPr/>
        </p:nvSpPr>
        <p:spPr bwMode="auto">
          <a:xfrm>
            <a:off x="2625725" y="3116262"/>
            <a:ext cx="0" cy="419100"/>
          </a:xfrm>
          <a:prstGeom prst="line">
            <a:avLst/>
          </a:prstGeom>
          <a:noFill/>
          <a:ln w="9525">
            <a:solidFill>
              <a:schemeClr val="tx1"/>
            </a:solidFill>
            <a:round/>
            <a:headEnd/>
            <a:tailEnd/>
          </a:ln>
          <a:effectLst/>
        </p:spPr>
        <p:txBody>
          <a:bodyPr/>
          <a:lstStyle/>
          <a:p>
            <a:endParaRPr lang="en-US"/>
          </a:p>
        </p:txBody>
      </p:sp>
      <p:sp>
        <p:nvSpPr>
          <p:cNvPr id="30" name="Rectangle 43"/>
          <p:cNvSpPr>
            <a:spLocks noChangeArrowheads="1"/>
          </p:cNvSpPr>
          <p:nvPr/>
        </p:nvSpPr>
        <p:spPr bwMode="auto">
          <a:xfrm>
            <a:off x="7781925" y="3535362"/>
            <a:ext cx="1536700" cy="546100"/>
          </a:xfrm>
          <a:prstGeom prst="rect">
            <a:avLst/>
          </a:prstGeom>
          <a:solidFill>
            <a:srgbClr val="99FFCC"/>
          </a:solidFill>
          <a:ln w="9525">
            <a:solidFill>
              <a:schemeClr val="tx1"/>
            </a:solidFill>
            <a:miter lim="800000"/>
            <a:headEnd/>
            <a:tailEnd/>
          </a:ln>
          <a:effectLst/>
        </p:spPr>
        <p:txBody>
          <a:bodyPr wrap="none" anchor="ctr"/>
          <a:lstStyle/>
          <a:p>
            <a:endParaRPr lang="en-US"/>
          </a:p>
        </p:txBody>
      </p:sp>
      <p:sp>
        <p:nvSpPr>
          <p:cNvPr id="31" name="Text Box 44"/>
          <p:cNvSpPr txBox="1">
            <a:spLocks noChangeArrowheads="1"/>
          </p:cNvSpPr>
          <p:nvPr/>
        </p:nvSpPr>
        <p:spPr bwMode="auto">
          <a:xfrm>
            <a:off x="8248650" y="3622675"/>
            <a:ext cx="641350" cy="366712"/>
          </a:xfrm>
          <a:prstGeom prst="rect">
            <a:avLst/>
          </a:prstGeom>
          <a:noFill/>
          <a:ln w="9525">
            <a:noFill/>
            <a:miter lim="800000"/>
            <a:headEnd/>
            <a:tailEnd/>
          </a:ln>
          <a:effectLst/>
        </p:spPr>
        <p:txBody>
          <a:bodyPr wrap="none">
            <a:spAutoFit/>
          </a:bodyPr>
          <a:lstStyle/>
          <a:p>
            <a:pPr algn="l"/>
            <a:r>
              <a:rPr lang="en-US">
                <a:latin typeface="Arial" pitchFamily="34" charset="0"/>
              </a:rPr>
              <a:t>DCL</a:t>
            </a:r>
          </a:p>
        </p:txBody>
      </p:sp>
      <p:sp>
        <p:nvSpPr>
          <p:cNvPr id="32" name="Line 45"/>
          <p:cNvSpPr>
            <a:spLocks noChangeShapeType="1"/>
          </p:cNvSpPr>
          <p:nvPr/>
        </p:nvSpPr>
        <p:spPr bwMode="auto">
          <a:xfrm>
            <a:off x="8137525" y="4678362"/>
            <a:ext cx="0" cy="1066800"/>
          </a:xfrm>
          <a:prstGeom prst="line">
            <a:avLst/>
          </a:prstGeom>
          <a:noFill/>
          <a:ln w="9525">
            <a:solidFill>
              <a:schemeClr val="tx1"/>
            </a:solidFill>
            <a:round/>
            <a:headEnd/>
            <a:tailEnd/>
          </a:ln>
          <a:effectLst/>
        </p:spPr>
        <p:txBody>
          <a:bodyPr/>
          <a:lstStyle/>
          <a:p>
            <a:endParaRPr lang="en-US"/>
          </a:p>
        </p:txBody>
      </p:sp>
      <p:sp>
        <p:nvSpPr>
          <p:cNvPr id="33" name="Text Box 46"/>
          <p:cNvSpPr txBox="1">
            <a:spLocks noChangeArrowheads="1"/>
          </p:cNvSpPr>
          <p:nvPr/>
        </p:nvSpPr>
        <p:spPr bwMode="auto">
          <a:xfrm>
            <a:off x="7956550" y="4333875"/>
            <a:ext cx="1619250" cy="366712"/>
          </a:xfrm>
          <a:prstGeom prst="rect">
            <a:avLst/>
          </a:prstGeom>
          <a:noFill/>
          <a:ln w="9525">
            <a:noFill/>
            <a:miter lim="800000"/>
            <a:headEnd/>
            <a:tailEnd/>
          </a:ln>
          <a:effectLst/>
        </p:spPr>
        <p:txBody>
          <a:bodyPr wrap="none">
            <a:spAutoFit/>
          </a:bodyPr>
          <a:lstStyle/>
          <a:p>
            <a:pPr algn="l"/>
            <a:r>
              <a:rPr lang="en-US">
                <a:latin typeface="Arial" pitchFamily="34" charset="0"/>
              </a:rPr>
              <a:t>DBA Activities</a:t>
            </a:r>
          </a:p>
        </p:txBody>
      </p:sp>
      <p:sp>
        <p:nvSpPr>
          <p:cNvPr id="34" name="Line 47"/>
          <p:cNvSpPr>
            <a:spLocks noChangeShapeType="1"/>
          </p:cNvSpPr>
          <p:nvPr/>
        </p:nvSpPr>
        <p:spPr bwMode="auto">
          <a:xfrm>
            <a:off x="8137525" y="4945062"/>
            <a:ext cx="292100" cy="0"/>
          </a:xfrm>
          <a:prstGeom prst="line">
            <a:avLst/>
          </a:prstGeom>
          <a:noFill/>
          <a:ln w="9525">
            <a:solidFill>
              <a:schemeClr val="tx1"/>
            </a:solidFill>
            <a:round/>
            <a:headEnd/>
            <a:tailEnd/>
          </a:ln>
          <a:effectLst/>
        </p:spPr>
        <p:txBody>
          <a:bodyPr/>
          <a:lstStyle/>
          <a:p>
            <a:endParaRPr lang="en-US"/>
          </a:p>
        </p:txBody>
      </p:sp>
      <p:sp>
        <p:nvSpPr>
          <p:cNvPr id="35" name="Text Box 48"/>
          <p:cNvSpPr txBox="1">
            <a:spLocks noChangeArrowheads="1"/>
          </p:cNvSpPr>
          <p:nvPr/>
        </p:nvSpPr>
        <p:spPr bwMode="auto">
          <a:xfrm>
            <a:off x="8464550" y="4765675"/>
            <a:ext cx="1530350" cy="366712"/>
          </a:xfrm>
          <a:prstGeom prst="rect">
            <a:avLst/>
          </a:prstGeom>
          <a:noFill/>
          <a:ln w="9525">
            <a:noFill/>
            <a:miter lim="800000"/>
            <a:headEnd/>
            <a:tailEnd/>
          </a:ln>
          <a:effectLst/>
        </p:spPr>
        <p:txBody>
          <a:bodyPr wrap="none">
            <a:spAutoFit/>
          </a:bodyPr>
          <a:lstStyle/>
          <a:p>
            <a:pPr algn="l"/>
            <a:r>
              <a:rPr lang="en-US">
                <a:latin typeface="Arial" pitchFamily="34" charset="0"/>
              </a:rPr>
              <a:t>Create Users</a:t>
            </a:r>
          </a:p>
        </p:txBody>
      </p:sp>
      <p:sp>
        <p:nvSpPr>
          <p:cNvPr id="36" name="Line 49"/>
          <p:cNvSpPr>
            <a:spLocks noChangeShapeType="1"/>
          </p:cNvSpPr>
          <p:nvPr/>
        </p:nvSpPr>
        <p:spPr bwMode="auto">
          <a:xfrm>
            <a:off x="8137525" y="5224462"/>
            <a:ext cx="292100" cy="0"/>
          </a:xfrm>
          <a:prstGeom prst="line">
            <a:avLst/>
          </a:prstGeom>
          <a:noFill/>
          <a:ln w="9525">
            <a:solidFill>
              <a:schemeClr val="tx1"/>
            </a:solidFill>
            <a:round/>
            <a:headEnd/>
            <a:tailEnd/>
          </a:ln>
          <a:effectLst/>
        </p:spPr>
        <p:txBody>
          <a:bodyPr/>
          <a:lstStyle/>
          <a:p>
            <a:endParaRPr lang="en-US"/>
          </a:p>
        </p:txBody>
      </p:sp>
      <p:sp>
        <p:nvSpPr>
          <p:cNvPr id="37" name="Text Box 50"/>
          <p:cNvSpPr txBox="1">
            <a:spLocks noChangeArrowheads="1"/>
          </p:cNvSpPr>
          <p:nvPr/>
        </p:nvSpPr>
        <p:spPr bwMode="auto">
          <a:xfrm>
            <a:off x="8451850" y="5045075"/>
            <a:ext cx="1504950" cy="366712"/>
          </a:xfrm>
          <a:prstGeom prst="rect">
            <a:avLst/>
          </a:prstGeom>
          <a:noFill/>
          <a:ln w="9525">
            <a:noFill/>
            <a:miter lim="800000"/>
            <a:headEnd/>
            <a:tailEnd/>
          </a:ln>
          <a:effectLst/>
        </p:spPr>
        <p:txBody>
          <a:bodyPr wrap="none">
            <a:spAutoFit/>
          </a:bodyPr>
          <a:lstStyle/>
          <a:p>
            <a:pPr algn="l"/>
            <a:r>
              <a:rPr lang="en-US">
                <a:latin typeface="Arial" pitchFamily="34" charset="0"/>
              </a:rPr>
              <a:t>Delete Users</a:t>
            </a:r>
          </a:p>
        </p:txBody>
      </p:sp>
      <p:sp>
        <p:nvSpPr>
          <p:cNvPr id="38" name="Line 51"/>
          <p:cNvSpPr>
            <a:spLocks noChangeShapeType="1"/>
          </p:cNvSpPr>
          <p:nvPr/>
        </p:nvSpPr>
        <p:spPr bwMode="auto">
          <a:xfrm>
            <a:off x="8137525" y="5478462"/>
            <a:ext cx="292100" cy="0"/>
          </a:xfrm>
          <a:prstGeom prst="line">
            <a:avLst/>
          </a:prstGeom>
          <a:noFill/>
          <a:ln w="9525">
            <a:solidFill>
              <a:schemeClr val="tx1"/>
            </a:solidFill>
            <a:round/>
            <a:headEnd/>
            <a:tailEnd/>
          </a:ln>
          <a:effectLst/>
        </p:spPr>
        <p:txBody>
          <a:bodyPr/>
          <a:lstStyle/>
          <a:p>
            <a:endParaRPr lang="en-US"/>
          </a:p>
        </p:txBody>
      </p:sp>
      <p:sp>
        <p:nvSpPr>
          <p:cNvPr id="39" name="Text Box 52"/>
          <p:cNvSpPr txBox="1">
            <a:spLocks noChangeArrowheads="1"/>
          </p:cNvSpPr>
          <p:nvPr/>
        </p:nvSpPr>
        <p:spPr bwMode="auto">
          <a:xfrm>
            <a:off x="8464550" y="5299075"/>
            <a:ext cx="1784350" cy="366712"/>
          </a:xfrm>
          <a:prstGeom prst="rect">
            <a:avLst/>
          </a:prstGeom>
          <a:noFill/>
          <a:ln w="9525">
            <a:noFill/>
            <a:miter lim="800000"/>
            <a:headEnd/>
            <a:tailEnd/>
          </a:ln>
          <a:effectLst/>
        </p:spPr>
        <p:txBody>
          <a:bodyPr wrap="none">
            <a:spAutoFit/>
          </a:bodyPr>
          <a:lstStyle/>
          <a:p>
            <a:pPr algn="l"/>
            <a:r>
              <a:rPr lang="en-US">
                <a:latin typeface="Arial" pitchFamily="34" charset="0"/>
              </a:rPr>
              <a:t>Grant privileges</a:t>
            </a:r>
          </a:p>
        </p:txBody>
      </p:sp>
      <p:sp>
        <p:nvSpPr>
          <p:cNvPr id="40" name="Line 53"/>
          <p:cNvSpPr>
            <a:spLocks noChangeShapeType="1"/>
          </p:cNvSpPr>
          <p:nvPr/>
        </p:nvSpPr>
        <p:spPr bwMode="auto">
          <a:xfrm>
            <a:off x="8137525" y="5757862"/>
            <a:ext cx="292100" cy="0"/>
          </a:xfrm>
          <a:prstGeom prst="line">
            <a:avLst/>
          </a:prstGeom>
          <a:noFill/>
          <a:ln w="9525">
            <a:solidFill>
              <a:schemeClr val="tx1"/>
            </a:solidFill>
            <a:round/>
            <a:headEnd/>
            <a:tailEnd/>
          </a:ln>
          <a:effectLst/>
        </p:spPr>
        <p:txBody>
          <a:bodyPr/>
          <a:lstStyle/>
          <a:p>
            <a:endParaRPr lang="en-US"/>
          </a:p>
        </p:txBody>
      </p:sp>
      <p:sp>
        <p:nvSpPr>
          <p:cNvPr id="41" name="Text Box 54"/>
          <p:cNvSpPr txBox="1">
            <a:spLocks noChangeArrowheads="1"/>
          </p:cNvSpPr>
          <p:nvPr/>
        </p:nvSpPr>
        <p:spPr bwMode="auto">
          <a:xfrm>
            <a:off x="8464550" y="5578475"/>
            <a:ext cx="2051050" cy="641350"/>
          </a:xfrm>
          <a:prstGeom prst="rect">
            <a:avLst/>
          </a:prstGeom>
          <a:noFill/>
          <a:ln w="9525">
            <a:noFill/>
            <a:miter lim="800000"/>
            <a:headEnd/>
            <a:tailEnd/>
          </a:ln>
          <a:effectLst/>
        </p:spPr>
        <p:txBody>
          <a:bodyPr wrap="none">
            <a:spAutoFit/>
          </a:bodyPr>
          <a:lstStyle/>
          <a:p>
            <a:pPr algn="l"/>
            <a:r>
              <a:rPr lang="en-US">
                <a:latin typeface="Arial" pitchFamily="34" charset="0"/>
              </a:rPr>
              <a:t>Implement Access</a:t>
            </a:r>
            <a:br>
              <a:rPr lang="en-US">
                <a:latin typeface="Arial" pitchFamily="34" charset="0"/>
              </a:rPr>
            </a:br>
            <a:r>
              <a:rPr lang="en-US">
                <a:latin typeface="Arial" pitchFamily="34" charset="0"/>
              </a:rPr>
              <a:t>Security</a:t>
            </a:r>
          </a:p>
        </p:txBody>
      </p:sp>
      <p:sp>
        <p:nvSpPr>
          <p:cNvPr id="42" name="Line 55"/>
          <p:cNvSpPr>
            <a:spLocks noChangeShapeType="1"/>
          </p:cNvSpPr>
          <p:nvPr/>
        </p:nvSpPr>
        <p:spPr bwMode="auto">
          <a:xfrm>
            <a:off x="8601075" y="3116262"/>
            <a:ext cx="0" cy="419100"/>
          </a:xfrm>
          <a:prstGeom prst="line">
            <a:avLst/>
          </a:prstGeom>
          <a:noFill/>
          <a:ln w="9525">
            <a:solidFill>
              <a:schemeClr val="tx1"/>
            </a:solidFill>
            <a:round/>
            <a:headEnd/>
            <a:tailEnd/>
          </a:ln>
          <a:effectLst/>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9"/>
          <p:cNvSpPr>
            <a:spLocks noChangeArrowheads="1"/>
          </p:cNvSpPr>
          <p:nvPr/>
        </p:nvSpPr>
        <p:spPr bwMode="auto">
          <a:xfrm>
            <a:off x="1676400" y="-46038"/>
            <a:ext cx="5029200" cy="523220"/>
          </a:xfrm>
          <a:prstGeom prst="rect">
            <a:avLst/>
          </a:prstGeom>
          <a:noFill/>
          <a:ln w="9525">
            <a:noFill/>
            <a:miter lim="800000"/>
            <a:headEnd/>
            <a:tailEnd/>
          </a:ln>
          <a:effectLst/>
        </p:spPr>
        <p:txBody>
          <a:bodyPr>
            <a:spAutoFit/>
          </a:bodyPr>
          <a:lstStyle/>
          <a:p>
            <a:pPr algn="l" eaLnBrk="0" hangingPunct="0">
              <a:buFont typeface="Wingdings" pitchFamily="2" charset="2"/>
              <a:buNone/>
            </a:pPr>
            <a:r>
              <a:rPr lang="en-US" sz="2800" kern="0" dirty="0">
                <a:solidFill>
                  <a:srgbClr val="FFFFFF"/>
                </a:solidFill>
                <a:latin typeface="Bookman Old Style" pitchFamily="18" charset="0"/>
                <a:ea typeface="+mj-ea"/>
                <a:cs typeface="+mj-cs"/>
              </a:rPr>
              <a:t>CONSTRAINTS</a:t>
            </a:r>
          </a:p>
        </p:txBody>
      </p:sp>
      <p:sp>
        <p:nvSpPr>
          <p:cNvPr id="3" name="Rectangle 1026"/>
          <p:cNvSpPr>
            <a:spLocks noChangeArrowheads="1"/>
          </p:cNvSpPr>
          <p:nvPr/>
        </p:nvSpPr>
        <p:spPr bwMode="auto">
          <a:xfrm>
            <a:off x="2819400" y="1371601"/>
            <a:ext cx="4191000" cy="396875"/>
          </a:xfrm>
          <a:prstGeom prst="rect">
            <a:avLst/>
          </a:prstGeom>
          <a:noFill/>
          <a:ln w="9525">
            <a:noFill/>
            <a:miter lim="800000"/>
            <a:headEnd/>
            <a:tailEnd/>
          </a:ln>
          <a:effectLst/>
        </p:spPr>
        <p:txBody>
          <a:bodyPr>
            <a:spAutoFit/>
          </a:bodyPr>
          <a:lstStyle/>
          <a:p>
            <a:pPr algn="l" eaLnBrk="0" hangingPunct="0">
              <a:buFont typeface="Wingdings" pitchFamily="2" charset="2"/>
              <a:buChar char="Ø"/>
            </a:pPr>
            <a:r>
              <a:rPr lang="en-US" sz="2000" dirty="0">
                <a:cs typeface="Times New Roman" pitchFamily="18" charset="0"/>
              </a:rPr>
              <a:t> 	PRIMARY KEY</a:t>
            </a:r>
          </a:p>
        </p:txBody>
      </p:sp>
      <p:sp>
        <p:nvSpPr>
          <p:cNvPr id="4" name="Rectangle 1027"/>
          <p:cNvSpPr>
            <a:spLocks noChangeArrowheads="1"/>
          </p:cNvSpPr>
          <p:nvPr/>
        </p:nvSpPr>
        <p:spPr bwMode="auto">
          <a:xfrm>
            <a:off x="2844800" y="1981200"/>
            <a:ext cx="6908800" cy="457200"/>
          </a:xfrm>
          <a:prstGeom prst="rect">
            <a:avLst/>
          </a:prstGeom>
          <a:noFill/>
          <a:ln w="12700">
            <a:noFill/>
            <a:miter lim="800000"/>
            <a:headEnd/>
            <a:tailEnd/>
          </a:ln>
          <a:effectLst/>
        </p:spPr>
        <p:txBody>
          <a:bodyPr lIns="90488" tIns="44450" rIns="90488" bIns="44450" anchor="ctr"/>
          <a:lstStyle/>
          <a:p>
            <a:pPr algn="l">
              <a:buFont typeface="Wingdings" pitchFamily="2" charset="2"/>
              <a:buChar char="Ø"/>
            </a:pPr>
            <a:r>
              <a:rPr lang="en-US" sz="2000" dirty="0">
                <a:cs typeface="Times New Roman" pitchFamily="18" charset="0"/>
              </a:rPr>
              <a:t>          FOREIGN</a:t>
            </a:r>
            <a:r>
              <a:rPr lang="en-US" sz="2000" dirty="0">
                <a:solidFill>
                  <a:schemeClr val="tx2"/>
                </a:solidFill>
              </a:rPr>
              <a:t> </a:t>
            </a:r>
            <a:r>
              <a:rPr lang="en-US" sz="2000" dirty="0">
                <a:cs typeface="Times New Roman" pitchFamily="18" charset="0"/>
              </a:rPr>
              <a:t>KEY</a:t>
            </a:r>
          </a:p>
        </p:txBody>
      </p:sp>
      <p:sp>
        <p:nvSpPr>
          <p:cNvPr id="5" name="Rectangle 1028"/>
          <p:cNvSpPr>
            <a:spLocks noChangeArrowheads="1"/>
          </p:cNvSpPr>
          <p:nvPr/>
        </p:nvSpPr>
        <p:spPr bwMode="auto">
          <a:xfrm>
            <a:off x="2819400" y="2759076"/>
            <a:ext cx="6400800" cy="396875"/>
          </a:xfrm>
          <a:prstGeom prst="rect">
            <a:avLst/>
          </a:prstGeom>
          <a:noFill/>
          <a:ln w="9525">
            <a:noFill/>
            <a:miter lim="800000"/>
            <a:headEnd/>
            <a:tailEnd/>
          </a:ln>
          <a:effectLst/>
        </p:spPr>
        <p:txBody>
          <a:bodyPr>
            <a:spAutoFit/>
          </a:bodyPr>
          <a:lstStyle/>
          <a:p>
            <a:pPr algn="l">
              <a:spcBef>
                <a:spcPct val="50000"/>
              </a:spcBef>
              <a:buFont typeface="Wingdings" pitchFamily="2" charset="2"/>
              <a:buChar char="Ø"/>
            </a:pPr>
            <a:r>
              <a:rPr lang="en-US" sz="2000" dirty="0">
                <a:cs typeface="Times New Roman" pitchFamily="18" charset="0"/>
              </a:rPr>
              <a:t> 	CHECK</a:t>
            </a:r>
          </a:p>
        </p:txBody>
      </p:sp>
      <p:sp>
        <p:nvSpPr>
          <p:cNvPr id="6" name="Rectangle 1030"/>
          <p:cNvSpPr>
            <a:spLocks noChangeArrowheads="1"/>
          </p:cNvSpPr>
          <p:nvPr/>
        </p:nvSpPr>
        <p:spPr bwMode="auto">
          <a:xfrm>
            <a:off x="2819400" y="3460751"/>
            <a:ext cx="6400800" cy="396875"/>
          </a:xfrm>
          <a:prstGeom prst="rect">
            <a:avLst/>
          </a:prstGeom>
          <a:noFill/>
          <a:ln w="9525">
            <a:noFill/>
            <a:miter lim="800000"/>
            <a:headEnd/>
            <a:tailEnd/>
          </a:ln>
          <a:effectLst/>
        </p:spPr>
        <p:txBody>
          <a:bodyPr>
            <a:spAutoFit/>
          </a:bodyPr>
          <a:lstStyle/>
          <a:p>
            <a:pPr algn="l">
              <a:spcBef>
                <a:spcPct val="50000"/>
              </a:spcBef>
              <a:buFont typeface="Wingdings" pitchFamily="2" charset="2"/>
              <a:buChar char="Ø"/>
            </a:pPr>
            <a:r>
              <a:rPr lang="en-US" sz="2000" dirty="0">
                <a:cs typeface="Times New Roman" pitchFamily="18" charset="0"/>
              </a:rPr>
              <a:t> 	DEFAULT</a:t>
            </a:r>
          </a:p>
        </p:txBody>
      </p:sp>
      <p:sp>
        <p:nvSpPr>
          <p:cNvPr id="7" name="Rectangle 1031"/>
          <p:cNvSpPr>
            <a:spLocks noChangeArrowheads="1"/>
          </p:cNvSpPr>
          <p:nvPr/>
        </p:nvSpPr>
        <p:spPr bwMode="auto">
          <a:xfrm>
            <a:off x="2819400" y="4222751"/>
            <a:ext cx="6400800" cy="396875"/>
          </a:xfrm>
          <a:prstGeom prst="rect">
            <a:avLst/>
          </a:prstGeom>
          <a:noFill/>
          <a:ln w="9525">
            <a:noFill/>
            <a:miter lim="800000"/>
            <a:headEnd/>
            <a:tailEnd/>
          </a:ln>
          <a:effectLst/>
        </p:spPr>
        <p:txBody>
          <a:bodyPr>
            <a:spAutoFit/>
          </a:bodyPr>
          <a:lstStyle/>
          <a:p>
            <a:pPr algn="l">
              <a:spcBef>
                <a:spcPct val="50000"/>
              </a:spcBef>
              <a:buFont typeface="Wingdings" pitchFamily="2" charset="2"/>
              <a:buChar char="Ø"/>
            </a:pPr>
            <a:r>
              <a:rPr lang="en-US" sz="2000" dirty="0">
                <a:cs typeface="Times New Roman" pitchFamily="18" charset="0"/>
              </a:rPr>
              <a:t> 	NULL</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6" grpId="0" autoUpdateAnimBg="0"/>
      <p:bldP spid="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124200" y="1066800"/>
            <a:ext cx="6705600" cy="533400"/>
          </a:xfrm>
          <a:prstGeom prst="rect">
            <a:avLst/>
          </a:prstGeom>
          <a:noFill/>
          <a:ln w="9525">
            <a:noFill/>
            <a:miter lim="800000"/>
            <a:headEnd/>
            <a:tailEnd/>
          </a:ln>
          <a:effectLst/>
        </p:spPr>
        <p:txBody>
          <a:bodyPr anchor="ctr"/>
          <a:lstStyle/>
          <a:p>
            <a:pPr algn="l"/>
            <a:r>
              <a:rPr lang="en-US" sz="3200">
                <a:solidFill>
                  <a:schemeClr val="tx2"/>
                </a:solidFill>
              </a:rPr>
              <a:t>DATA DEFINITION LANGUAGE </a:t>
            </a:r>
          </a:p>
        </p:txBody>
      </p:sp>
      <p:pic>
        <p:nvPicPr>
          <p:cNvPr id="3" name="Picture 3" descr="C:\Documents and Settings\Administrator\My Documents\My Pictures\CA8X3WOK.jpg"/>
          <p:cNvPicPr>
            <a:picLocks noChangeAspect="1" noChangeArrowheads="1"/>
          </p:cNvPicPr>
          <p:nvPr/>
        </p:nvPicPr>
        <p:blipFill>
          <a:blip r:embed="rId2" cstate="print"/>
          <a:srcRect/>
          <a:stretch>
            <a:fillRect/>
          </a:stretch>
        </p:blipFill>
        <p:spPr bwMode="auto">
          <a:xfrm>
            <a:off x="5289551" y="2617789"/>
            <a:ext cx="1611313" cy="162242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971800" y="1066800"/>
            <a:ext cx="6705600" cy="533400"/>
          </a:xfrm>
          <a:prstGeom prst="rect">
            <a:avLst/>
          </a:prstGeom>
          <a:noFill/>
          <a:ln w="9525">
            <a:noFill/>
            <a:miter lim="800000"/>
            <a:headEnd/>
            <a:tailEnd/>
          </a:ln>
          <a:effectLst/>
        </p:spPr>
        <p:txBody>
          <a:bodyPr anchor="ctr"/>
          <a:lstStyle/>
          <a:p>
            <a:pPr algn="l"/>
            <a:r>
              <a:rPr lang="en-US" sz="3200">
                <a:solidFill>
                  <a:schemeClr val="tx2"/>
                </a:solidFill>
              </a:rPr>
              <a:t>DATA DEFINITION LANGUAGE </a:t>
            </a:r>
          </a:p>
        </p:txBody>
      </p:sp>
      <p:sp>
        <p:nvSpPr>
          <p:cNvPr id="3" name="Rectangle 4"/>
          <p:cNvSpPr>
            <a:spLocks noChangeArrowheads="1"/>
          </p:cNvSpPr>
          <p:nvPr/>
        </p:nvSpPr>
        <p:spPr bwMode="auto">
          <a:xfrm>
            <a:off x="2819400" y="2406651"/>
            <a:ext cx="4191000" cy="396875"/>
          </a:xfrm>
          <a:prstGeom prst="rect">
            <a:avLst/>
          </a:prstGeom>
          <a:noFill/>
          <a:ln w="9525">
            <a:noFill/>
            <a:miter lim="800000"/>
            <a:headEnd/>
            <a:tailEnd/>
          </a:ln>
          <a:effectLst/>
        </p:spPr>
        <p:txBody>
          <a:bodyPr>
            <a:spAutoFit/>
          </a:bodyPr>
          <a:lstStyle/>
          <a:p>
            <a:pPr algn="l" eaLnBrk="0" hangingPunct="0">
              <a:buFont typeface="Wingdings" pitchFamily="2" charset="2"/>
              <a:buChar char="Ø"/>
            </a:pPr>
            <a:r>
              <a:rPr lang="en-US" sz="2000" dirty="0">
                <a:cs typeface="Times New Roman" pitchFamily="18" charset="0"/>
              </a:rPr>
              <a:t> 	CREATE</a:t>
            </a:r>
          </a:p>
        </p:txBody>
      </p:sp>
      <p:sp>
        <p:nvSpPr>
          <p:cNvPr id="4" name="Rectangle 6"/>
          <p:cNvSpPr>
            <a:spLocks noChangeArrowheads="1"/>
          </p:cNvSpPr>
          <p:nvPr/>
        </p:nvSpPr>
        <p:spPr bwMode="auto">
          <a:xfrm>
            <a:off x="2844800" y="3016250"/>
            <a:ext cx="6908800" cy="457200"/>
          </a:xfrm>
          <a:prstGeom prst="rect">
            <a:avLst/>
          </a:prstGeom>
          <a:noFill/>
          <a:ln w="12700">
            <a:noFill/>
            <a:miter lim="800000"/>
            <a:headEnd/>
            <a:tailEnd/>
          </a:ln>
          <a:effectLst/>
        </p:spPr>
        <p:txBody>
          <a:bodyPr lIns="90488" tIns="44450" rIns="90488" bIns="44450" anchor="ctr"/>
          <a:lstStyle/>
          <a:p>
            <a:pPr algn="l">
              <a:buFont typeface="Wingdings" pitchFamily="2" charset="2"/>
              <a:buChar char="Ø"/>
            </a:pPr>
            <a:r>
              <a:rPr lang="en-US" sz="2000" dirty="0">
                <a:cs typeface="Times New Roman" pitchFamily="18" charset="0"/>
              </a:rPr>
              <a:t>           ALTER</a:t>
            </a:r>
          </a:p>
        </p:txBody>
      </p:sp>
      <p:sp>
        <p:nvSpPr>
          <p:cNvPr id="5" name="Rectangle 7"/>
          <p:cNvSpPr>
            <a:spLocks noChangeArrowheads="1"/>
          </p:cNvSpPr>
          <p:nvPr/>
        </p:nvSpPr>
        <p:spPr bwMode="auto">
          <a:xfrm>
            <a:off x="2819400" y="3794126"/>
            <a:ext cx="6400800" cy="396875"/>
          </a:xfrm>
          <a:prstGeom prst="rect">
            <a:avLst/>
          </a:prstGeom>
          <a:noFill/>
          <a:ln w="9525">
            <a:noFill/>
            <a:miter lim="800000"/>
            <a:headEnd/>
            <a:tailEnd/>
          </a:ln>
          <a:effectLst/>
        </p:spPr>
        <p:txBody>
          <a:bodyPr>
            <a:spAutoFit/>
          </a:bodyPr>
          <a:lstStyle/>
          <a:p>
            <a:pPr algn="l">
              <a:spcBef>
                <a:spcPct val="50000"/>
              </a:spcBef>
              <a:buFont typeface="Wingdings" pitchFamily="2" charset="2"/>
              <a:buChar char="Ø"/>
            </a:pPr>
            <a:r>
              <a:rPr lang="en-US" sz="2000" dirty="0">
                <a:cs typeface="Times New Roman" pitchFamily="18" charset="0"/>
              </a:rPr>
              <a:t> 	DROP</a:t>
            </a:r>
          </a:p>
        </p:txBody>
      </p:sp>
      <p:sp>
        <p:nvSpPr>
          <p:cNvPr id="7" name="Rectangle 7"/>
          <p:cNvSpPr>
            <a:spLocks noChangeArrowheads="1"/>
          </p:cNvSpPr>
          <p:nvPr/>
        </p:nvSpPr>
        <p:spPr bwMode="auto">
          <a:xfrm>
            <a:off x="2819400" y="4495801"/>
            <a:ext cx="6400800" cy="396875"/>
          </a:xfrm>
          <a:prstGeom prst="rect">
            <a:avLst/>
          </a:prstGeom>
          <a:noFill/>
          <a:ln w="9525">
            <a:noFill/>
            <a:miter lim="800000"/>
            <a:headEnd/>
            <a:tailEnd/>
          </a:ln>
          <a:effectLst/>
        </p:spPr>
        <p:txBody>
          <a:bodyPr>
            <a:spAutoFit/>
          </a:bodyPr>
          <a:lstStyle/>
          <a:p>
            <a:pPr algn="l">
              <a:spcBef>
                <a:spcPct val="50000"/>
              </a:spcBef>
              <a:buFont typeface="Wingdings" pitchFamily="2" charset="2"/>
              <a:buChar char="Ø"/>
            </a:pPr>
            <a:r>
              <a:rPr lang="en-US" sz="2000" dirty="0">
                <a:cs typeface="Times New Roman" pitchFamily="18" charset="0"/>
              </a:rPr>
              <a:t> 	TRUNCATE</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676400" y="1600200"/>
            <a:ext cx="8686800" cy="4572000"/>
          </a:xfrm>
          <a:prstGeom prst="rect">
            <a:avLst/>
          </a:prstGeom>
          <a:noFill/>
          <a:ln w="9525">
            <a:noFill/>
            <a:miter lim="800000"/>
            <a:headEnd/>
            <a:tailEnd/>
          </a:ln>
          <a:effectLst/>
        </p:spPr>
        <p:txBody>
          <a:bodyPr/>
          <a:lstStyle/>
          <a:p>
            <a:pPr marL="457200" indent="-457200">
              <a:lnSpc>
                <a:spcPct val="90000"/>
              </a:lnSpc>
              <a:spcBef>
                <a:spcPct val="20000"/>
              </a:spcBef>
            </a:pPr>
            <a:r>
              <a:rPr lang="en-US" sz="2000" dirty="0">
                <a:solidFill>
                  <a:srgbClr val="000000"/>
                </a:solidFill>
                <a:ea typeface="Arial Unicode MS" pitchFamily="34" charset="-128"/>
                <a:cs typeface="Arial Unicode MS" pitchFamily="34" charset="-128"/>
              </a:rPr>
              <a:t>	The Data Definition Language (DDL) part of SQL permits database tables to be created or deleted. </a:t>
            </a:r>
          </a:p>
          <a:p>
            <a:pPr marL="457200" indent="-457200">
              <a:lnSpc>
                <a:spcPct val="90000"/>
              </a:lnSpc>
              <a:spcBef>
                <a:spcPct val="20000"/>
              </a:spcBef>
            </a:pPr>
            <a:endParaRPr lang="en-US" sz="2000" dirty="0">
              <a:ea typeface="Arial Unicode MS" pitchFamily="34" charset="-128"/>
              <a:cs typeface="Arial Unicode MS" pitchFamily="34" charset="-128"/>
            </a:endParaRPr>
          </a:p>
          <a:p>
            <a:pPr marL="457200" indent="-457200">
              <a:lnSpc>
                <a:spcPct val="90000"/>
              </a:lnSpc>
              <a:spcBef>
                <a:spcPct val="20000"/>
              </a:spcBef>
              <a:buFontTx/>
              <a:buChar char="•"/>
            </a:pPr>
            <a:r>
              <a:rPr lang="en-US" sz="2000" dirty="0">
                <a:solidFill>
                  <a:srgbClr val="000000"/>
                </a:solidFill>
                <a:ea typeface="Arial Unicode MS" pitchFamily="34" charset="-128"/>
                <a:cs typeface="Arial Unicode MS" pitchFamily="34" charset="-128"/>
              </a:rPr>
              <a:t>The most important DDL statements in SQL are: </a:t>
            </a:r>
          </a:p>
          <a:p>
            <a:pPr marL="457200" indent="-457200">
              <a:lnSpc>
                <a:spcPct val="90000"/>
              </a:lnSpc>
              <a:spcBef>
                <a:spcPct val="20000"/>
              </a:spcBef>
              <a:buFontTx/>
              <a:buChar char="•"/>
            </a:pPr>
            <a:endParaRPr lang="en-US" sz="2000" dirty="0">
              <a:ea typeface="Arial Unicode MS" pitchFamily="34" charset="-128"/>
              <a:cs typeface="Arial Unicode MS" pitchFamily="34" charset="-128"/>
            </a:endParaRPr>
          </a:p>
          <a:p>
            <a:pPr marL="457200" indent="-457200">
              <a:lnSpc>
                <a:spcPct val="90000"/>
              </a:lnSpc>
              <a:spcBef>
                <a:spcPct val="20000"/>
              </a:spcBef>
              <a:buFont typeface="Wingdings" pitchFamily="2" charset="2"/>
              <a:buChar char="Ø"/>
            </a:pPr>
            <a:r>
              <a:rPr lang="en-US" sz="2000" dirty="0">
                <a:solidFill>
                  <a:srgbClr val="0000CC"/>
                </a:solidFill>
              </a:rPr>
              <a:t>CREATE TABLE</a:t>
            </a:r>
            <a:r>
              <a:rPr lang="en-US" sz="2000" dirty="0">
                <a:solidFill>
                  <a:srgbClr val="000000"/>
                </a:solidFill>
              </a:rPr>
              <a:t> - creates a new database table </a:t>
            </a:r>
          </a:p>
          <a:p>
            <a:pPr marL="457200" indent="-457200">
              <a:lnSpc>
                <a:spcPct val="90000"/>
              </a:lnSpc>
              <a:spcBef>
                <a:spcPct val="20000"/>
              </a:spcBef>
              <a:buFont typeface="Wingdings" pitchFamily="2" charset="2"/>
              <a:buChar char="Ø"/>
            </a:pPr>
            <a:endParaRPr lang="en-US" sz="2000" dirty="0">
              <a:solidFill>
                <a:srgbClr val="000000"/>
              </a:solidFill>
            </a:endParaRPr>
          </a:p>
          <a:p>
            <a:pPr marL="457200" indent="-457200">
              <a:lnSpc>
                <a:spcPct val="90000"/>
              </a:lnSpc>
              <a:spcBef>
                <a:spcPct val="20000"/>
              </a:spcBef>
              <a:buFont typeface="Wingdings" pitchFamily="2" charset="2"/>
              <a:buChar char="Ø"/>
            </a:pPr>
            <a:r>
              <a:rPr lang="en-US" sz="2000" dirty="0">
                <a:solidFill>
                  <a:srgbClr val="0000CC"/>
                </a:solidFill>
              </a:rPr>
              <a:t>ALTER TABLE</a:t>
            </a:r>
            <a:r>
              <a:rPr lang="en-US" sz="2000" dirty="0">
                <a:solidFill>
                  <a:srgbClr val="000000"/>
                </a:solidFill>
              </a:rPr>
              <a:t> - alters (changes) a database table</a:t>
            </a:r>
          </a:p>
          <a:p>
            <a:pPr marL="457200" indent="-457200">
              <a:lnSpc>
                <a:spcPct val="90000"/>
              </a:lnSpc>
              <a:spcBef>
                <a:spcPct val="20000"/>
              </a:spcBef>
              <a:buFont typeface="Wingdings" pitchFamily="2" charset="2"/>
              <a:buChar char="Ø"/>
            </a:pPr>
            <a:endParaRPr lang="en-US" sz="2000" dirty="0">
              <a:solidFill>
                <a:srgbClr val="000000"/>
              </a:solidFill>
            </a:endParaRPr>
          </a:p>
          <a:p>
            <a:pPr marL="457200" indent="-457200">
              <a:lnSpc>
                <a:spcPct val="90000"/>
              </a:lnSpc>
              <a:spcBef>
                <a:spcPct val="20000"/>
              </a:spcBef>
              <a:buFont typeface="Wingdings" pitchFamily="2" charset="2"/>
              <a:buChar char="Ø"/>
            </a:pPr>
            <a:r>
              <a:rPr lang="en-US" sz="2000" dirty="0">
                <a:solidFill>
                  <a:srgbClr val="0000CC"/>
                </a:solidFill>
              </a:rPr>
              <a:t>DROP TABLE</a:t>
            </a:r>
            <a:r>
              <a:rPr lang="en-US" sz="2000" dirty="0">
                <a:solidFill>
                  <a:srgbClr val="000000"/>
                </a:solidFill>
              </a:rPr>
              <a:t> - deletes a database table </a:t>
            </a:r>
          </a:p>
          <a:p>
            <a:pPr marL="457200" indent="-457200">
              <a:lnSpc>
                <a:spcPct val="90000"/>
              </a:lnSpc>
              <a:spcBef>
                <a:spcPct val="20000"/>
              </a:spcBef>
              <a:buFont typeface="Wingdings" pitchFamily="2" charset="2"/>
              <a:buChar char="Ø"/>
            </a:pPr>
            <a:endParaRPr lang="en-US" sz="2000" dirty="0">
              <a:solidFill>
                <a:srgbClr val="000000"/>
              </a:solidFill>
            </a:endParaRPr>
          </a:p>
          <a:p>
            <a:pPr marL="457200" indent="-457200">
              <a:lnSpc>
                <a:spcPct val="90000"/>
              </a:lnSpc>
              <a:spcBef>
                <a:spcPct val="20000"/>
              </a:spcBef>
              <a:buFont typeface="Wingdings" pitchFamily="2" charset="2"/>
              <a:buChar char="Ø"/>
            </a:pPr>
            <a:r>
              <a:rPr lang="en-US" sz="2000" dirty="0">
                <a:solidFill>
                  <a:srgbClr val="0000CC"/>
                </a:solidFill>
              </a:rPr>
              <a:t>TRUNCATE TABLE</a:t>
            </a:r>
            <a:r>
              <a:rPr lang="en-US" sz="2000" dirty="0">
                <a:solidFill>
                  <a:srgbClr val="000000"/>
                </a:solidFill>
              </a:rPr>
              <a:t>-</a:t>
            </a:r>
            <a:r>
              <a:rPr lang="en-US" sz="2000" dirty="0"/>
              <a:t> delete all the rows from the table and free the space containing the table.</a:t>
            </a:r>
            <a:endParaRPr lang="en-US" sz="2000" dirty="0">
              <a:solidFill>
                <a:srgbClr val="000000"/>
              </a:solidFill>
            </a:endParaRPr>
          </a:p>
        </p:txBody>
      </p:sp>
      <p:sp>
        <p:nvSpPr>
          <p:cNvPr id="3" name="Rectangle 5"/>
          <p:cNvSpPr>
            <a:spLocks noChangeArrowheads="1"/>
          </p:cNvSpPr>
          <p:nvPr/>
        </p:nvSpPr>
        <p:spPr bwMode="auto">
          <a:xfrm>
            <a:off x="1676400" y="228600"/>
            <a:ext cx="7772400" cy="685800"/>
          </a:xfrm>
          <a:prstGeom prst="rect">
            <a:avLst/>
          </a:prstGeom>
          <a:noFill/>
          <a:ln w="9525">
            <a:noFill/>
            <a:miter lim="800000"/>
            <a:headEnd/>
            <a:tailEnd/>
          </a:ln>
          <a:effectLst/>
        </p:spPr>
        <p:txBody>
          <a:bodyPr anchor="b"/>
          <a:lstStyle/>
          <a:p>
            <a:pPr algn="l"/>
            <a:r>
              <a:rPr lang="en-US" sz="2800" kern="0" dirty="0">
                <a:solidFill>
                  <a:srgbClr val="FFFFFF"/>
                </a:solidFill>
                <a:latin typeface="Bookman Old Style" pitchFamily="18" charset="0"/>
                <a:ea typeface="+mj-ea"/>
                <a:cs typeface="+mj-cs"/>
              </a:rPr>
              <a:t>Data Definition Language (DDL)</a:t>
            </a:r>
            <a:br>
              <a:rPr lang="en-US" sz="2800" dirty="0">
                <a:solidFill>
                  <a:srgbClr val="000000"/>
                </a:solidFill>
                <a:ea typeface="Arial Unicode MS" pitchFamily="34" charset="-128"/>
                <a:cs typeface="Arial Unicode MS" pitchFamily="34" charset="-128"/>
              </a:rPr>
            </a:br>
            <a:endParaRPr lang="en-US" sz="2800" dirty="0">
              <a:solidFill>
                <a:srgbClr val="000000"/>
              </a:solidFill>
              <a:ea typeface="Arial Unicode MS" pitchFamily="34" charset="-128"/>
              <a:cs typeface="Arial Unicode MS"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 calcmode="lin" valueType="num">
                                      <p:cBhvr additive="base">
                                        <p:cTn id="3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a:off x="6477000" y="685800"/>
            <a:ext cx="0" cy="5943600"/>
          </a:xfrm>
          <a:prstGeom prst="line">
            <a:avLst/>
          </a:prstGeom>
          <a:noFill/>
          <a:ln w="9525">
            <a:solidFill>
              <a:schemeClr val="tx1"/>
            </a:solidFill>
            <a:round/>
            <a:headEnd/>
            <a:tailEnd/>
          </a:ln>
          <a:effectLst/>
        </p:spPr>
        <p:txBody>
          <a:bodyPr/>
          <a:lstStyle/>
          <a:p>
            <a:endParaRPr lang="en-US"/>
          </a:p>
        </p:txBody>
      </p:sp>
      <p:sp>
        <p:nvSpPr>
          <p:cNvPr id="3" name="Rectangle 3"/>
          <p:cNvSpPr>
            <a:spLocks noChangeArrowheads="1"/>
          </p:cNvSpPr>
          <p:nvPr/>
        </p:nvSpPr>
        <p:spPr bwMode="auto">
          <a:xfrm>
            <a:off x="2209800" y="1447800"/>
            <a:ext cx="4038600" cy="1923604"/>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Syntax :</a:t>
            </a:r>
          </a:p>
          <a:p>
            <a:pPr lvl="1" algn="l">
              <a:spcBef>
                <a:spcPct val="50000"/>
              </a:spcBef>
            </a:pPr>
            <a:r>
              <a:rPr lang="en-US" sz="1400">
                <a:solidFill>
                  <a:schemeClr val="accent2"/>
                </a:solidFill>
              </a:rPr>
              <a:t>Create table</a:t>
            </a:r>
            <a:r>
              <a:rPr lang="en-US" sz="1400"/>
              <a:t> &lt;table name &gt;( </a:t>
            </a:r>
          </a:p>
          <a:p>
            <a:pPr lvl="1" algn="l">
              <a:spcBef>
                <a:spcPct val="50000"/>
              </a:spcBef>
            </a:pPr>
            <a:r>
              <a:rPr lang="en-US" sz="1400"/>
              <a:t>column name1  </a:t>
            </a:r>
            <a:r>
              <a:rPr lang="en-US" sz="1400">
                <a:solidFill>
                  <a:schemeClr val="accent2"/>
                </a:solidFill>
              </a:rPr>
              <a:t>data type</a:t>
            </a:r>
            <a:r>
              <a:rPr lang="en-US" sz="1400"/>
              <a:t> , </a:t>
            </a:r>
          </a:p>
          <a:p>
            <a:pPr lvl="1" algn="l">
              <a:spcBef>
                <a:spcPct val="50000"/>
              </a:spcBef>
            </a:pPr>
            <a:r>
              <a:rPr lang="en-US" sz="1400"/>
              <a:t>column name2 </a:t>
            </a:r>
            <a:r>
              <a:rPr lang="en-US" sz="1400">
                <a:solidFill>
                  <a:schemeClr val="accent2"/>
                </a:solidFill>
              </a:rPr>
              <a:t>data type </a:t>
            </a:r>
          </a:p>
          <a:p>
            <a:pPr lvl="1" algn="l">
              <a:spcBef>
                <a:spcPct val="50000"/>
              </a:spcBef>
            </a:pPr>
            <a:r>
              <a:rPr lang="en-US" sz="1400">
                <a:solidFill>
                  <a:schemeClr val="accent2"/>
                </a:solidFill>
              </a:rPr>
              <a:t>…….</a:t>
            </a:r>
          </a:p>
          <a:p>
            <a:pPr lvl="1" algn="l">
              <a:spcBef>
                <a:spcPct val="50000"/>
              </a:spcBef>
            </a:pPr>
            <a:r>
              <a:rPr lang="en-US" sz="1400">
                <a:solidFill>
                  <a:schemeClr val="accent2"/>
                </a:solidFill>
              </a:rPr>
              <a:t>  </a:t>
            </a:r>
            <a:r>
              <a:rPr lang="en-US" sz="1400"/>
              <a:t>)</a:t>
            </a:r>
          </a:p>
        </p:txBody>
      </p:sp>
      <p:sp>
        <p:nvSpPr>
          <p:cNvPr id="4" name="Text Box 4"/>
          <p:cNvSpPr txBox="1">
            <a:spLocks noChangeArrowheads="1"/>
          </p:cNvSpPr>
          <p:nvPr/>
        </p:nvSpPr>
        <p:spPr bwMode="auto">
          <a:xfrm>
            <a:off x="1600200" y="0"/>
            <a:ext cx="51054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DDL  -  CREATE</a:t>
            </a:r>
          </a:p>
        </p:txBody>
      </p:sp>
      <p:sp>
        <p:nvSpPr>
          <p:cNvPr id="5" name="Rectangle 5"/>
          <p:cNvSpPr>
            <a:spLocks noChangeArrowheads="1"/>
          </p:cNvSpPr>
          <p:nvPr/>
        </p:nvSpPr>
        <p:spPr bwMode="auto">
          <a:xfrm>
            <a:off x="2209800" y="3724276"/>
            <a:ext cx="3733800" cy="2246769"/>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Example :</a:t>
            </a:r>
          </a:p>
          <a:p>
            <a:pPr algn="l">
              <a:spcBef>
                <a:spcPct val="50000"/>
              </a:spcBef>
            </a:pPr>
            <a:endParaRPr lang="en-US" sz="1400">
              <a:solidFill>
                <a:schemeClr val="accent2"/>
              </a:solidFill>
            </a:endParaRPr>
          </a:p>
          <a:p>
            <a:pPr lvl="1" algn="l">
              <a:spcBef>
                <a:spcPct val="50000"/>
              </a:spcBef>
            </a:pPr>
            <a:r>
              <a:rPr lang="en-US" sz="1400">
                <a:solidFill>
                  <a:schemeClr val="accent2"/>
                </a:solidFill>
              </a:rPr>
              <a:t>Create table </a:t>
            </a:r>
            <a:r>
              <a:rPr lang="en-US" sz="1400"/>
              <a:t>Employee ( </a:t>
            </a:r>
          </a:p>
          <a:p>
            <a:pPr lvl="1" algn="l">
              <a:spcBef>
                <a:spcPct val="50000"/>
              </a:spcBef>
            </a:pPr>
            <a:r>
              <a:rPr lang="en-US" sz="1400"/>
              <a:t>Eno </a:t>
            </a:r>
            <a:r>
              <a:rPr lang="en-US" sz="1400">
                <a:solidFill>
                  <a:schemeClr val="accent2"/>
                </a:solidFill>
              </a:rPr>
              <a:t>varchar(10)</a:t>
            </a:r>
            <a:r>
              <a:rPr lang="en-US" sz="1400"/>
              <a:t>,</a:t>
            </a:r>
          </a:p>
          <a:p>
            <a:pPr lvl="1" algn="l">
              <a:spcBef>
                <a:spcPct val="50000"/>
              </a:spcBef>
            </a:pPr>
            <a:r>
              <a:rPr lang="en-US" sz="1400"/>
              <a:t>Empname </a:t>
            </a:r>
            <a:r>
              <a:rPr lang="en-US" sz="1400">
                <a:solidFill>
                  <a:schemeClr val="accent2"/>
                </a:solidFill>
              </a:rPr>
              <a:t>varchar(100),</a:t>
            </a:r>
          </a:p>
          <a:p>
            <a:pPr lvl="1" algn="l">
              <a:spcBef>
                <a:spcPct val="50000"/>
              </a:spcBef>
            </a:pPr>
            <a:r>
              <a:rPr lang="en-US" sz="1400"/>
              <a:t>Dateofbirth </a:t>
            </a:r>
            <a:r>
              <a:rPr lang="en-US" sz="1400">
                <a:solidFill>
                  <a:schemeClr val="accent2"/>
                </a:solidFill>
              </a:rPr>
              <a:t>varchar(100</a:t>
            </a:r>
            <a:r>
              <a:rPr lang="en-US" sz="1400"/>
              <a:t>),</a:t>
            </a:r>
          </a:p>
          <a:p>
            <a:pPr lvl="1" algn="l">
              <a:spcBef>
                <a:spcPct val="50000"/>
              </a:spcBef>
            </a:pPr>
            <a:r>
              <a:rPr lang="en-US" sz="1400"/>
              <a:t>Salary</a:t>
            </a:r>
            <a:r>
              <a:rPr lang="en-US" sz="1400">
                <a:solidFill>
                  <a:schemeClr val="accent2"/>
                </a:solidFill>
              </a:rPr>
              <a:t> Numeric </a:t>
            </a:r>
            <a:r>
              <a:rPr lang="en-US" sz="1400"/>
              <a:t>)</a:t>
            </a:r>
          </a:p>
        </p:txBody>
      </p:sp>
      <p:sp>
        <p:nvSpPr>
          <p:cNvPr id="6" name="Rectangle 6"/>
          <p:cNvSpPr>
            <a:spLocks noChangeArrowheads="1"/>
          </p:cNvSpPr>
          <p:nvPr/>
        </p:nvSpPr>
        <p:spPr bwMode="auto">
          <a:xfrm>
            <a:off x="6629400" y="1828800"/>
            <a:ext cx="3429000" cy="1785104"/>
          </a:xfrm>
          <a:prstGeom prst="rect">
            <a:avLst/>
          </a:prstGeom>
          <a:noFill/>
          <a:ln w="9525">
            <a:noFill/>
            <a:miter lim="800000"/>
            <a:headEnd/>
            <a:tailEnd/>
          </a:ln>
          <a:effectLst/>
        </p:spPr>
        <p:txBody>
          <a:bodyPr>
            <a:spAutoFit/>
          </a:bodyPr>
          <a:lstStyle/>
          <a:p>
            <a:pPr algn="l"/>
            <a:r>
              <a:rPr lang="en-US" sz="1200">
                <a:cs typeface="Times New Roman" pitchFamily="18" charset="0"/>
              </a:rPr>
              <a:t> </a:t>
            </a:r>
          </a:p>
          <a:p>
            <a:pPr algn="l" eaLnBrk="0" hangingPunct="0"/>
            <a:r>
              <a:rPr lang="en-US" sz="1400">
                <a:cs typeface="Times New Roman" pitchFamily="18" charset="0"/>
              </a:rPr>
              <a:t>Table 1: Employee</a:t>
            </a:r>
          </a:p>
          <a:p>
            <a:pPr algn="l" eaLnBrk="0" hangingPunct="0"/>
            <a:r>
              <a:rPr lang="en-US" sz="1400">
                <a:cs typeface="Times New Roman" pitchFamily="18" charset="0"/>
              </a:rPr>
              <a:t> </a:t>
            </a:r>
          </a:p>
          <a:p>
            <a:pPr algn="l" eaLnBrk="0" hangingPunct="0"/>
            <a:r>
              <a:rPr lang="en-US" sz="1400">
                <a:cs typeface="Times New Roman" pitchFamily="18" charset="0"/>
              </a:rPr>
              <a:t>Eno                             </a:t>
            </a:r>
            <a:r>
              <a:rPr lang="en-US" sz="1400">
                <a:solidFill>
                  <a:srgbClr val="0000FF"/>
                </a:solidFill>
                <a:cs typeface="Times New Roman" pitchFamily="18" charset="0"/>
              </a:rPr>
              <a:t>varchar(10)</a:t>
            </a:r>
            <a:endParaRPr lang="en-US" sz="1400">
              <a:cs typeface="Times New Roman" pitchFamily="18" charset="0"/>
            </a:endParaRPr>
          </a:p>
          <a:p>
            <a:pPr algn="l" eaLnBrk="0" hangingPunct="0"/>
            <a:r>
              <a:rPr lang="en-US" sz="1400">
                <a:cs typeface="Times New Roman" pitchFamily="18" charset="0"/>
              </a:rPr>
              <a:t>Ename                        </a:t>
            </a:r>
            <a:r>
              <a:rPr lang="en-US" sz="1400">
                <a:solidFill>
                  <a:srgbClr val="0000FF"/>
                </a:solidFill>
                <a:cs typeface="Times New Roman" pitchFamily="18" charset="0"/>
              </a:rPr>
              <a:t>varchar(100)</a:t>
            </a:r>
            <a:endParaRPr lang="en-US" sz="1400">
              <a:cs typeface="Times New Roman" pitchFamily="18" charset="0"/>
            </a:endParaRPr>
          </a:p>
          <a:p>
            <a:pPr algn="l" eaLnBrk="0" hangingPunct="0"/>
            <a:r>
              <a:rPr lang="en-US" sz="1400">
                <a:cs typeface="Times New Roman" pitchFamily="18" charset="0"/>
              </a:rPr>
              <a:t>Dateofbirth                 </a:t>
            </a:r>
            <a:r>
              <a:rPr lang="en-US" sz="1400">
                <a:solidFill>
                  <a:srgbClr val="0000FF"/>
                </a:solidFill>
                <a:cs typeface="Times New Roman" pitchFamily="18" charset="0"/>
              </a:rPr>
              <a:t>varchar(100)</a:t>
            </a:r>
            <a:endParaRPr lang="en-US" sz="1400">
              <a:cs typeface="Times New Roman" pitchFamily="18" charset="0"/>
            </a:endParaRPr>
          </a:p>
          <a:p>
            <a:pPr algn="l" eaLnBrk="0" hangingPunct="0"/>
            <a:r>
              <a:rPr lang="en-US" sz="1400">
                <a:cs typeface="Times New Roman" pitchFamily="18" charset="0"/>
              </a:rPr>
              <a:t>Salary                         </a:t>
            </a:r>
            <a:r>
              <a:rPr lang="en-US" sz="1400">
                <a:solidFill>
                  <a:srgbClr val="0000FF"/>
                </a:solidFill>
                <a:cs typeface="Times New Roman" pitchFamily="18" charset="0"/>
              </a:rPr>
              <a:t>int</a:t>
            </a:r>
            <a:endParaRPr lang="en-US" sz="1400">
              <a:cs typeface="Times New Roman" pitchFamily="18" charset="0"/>
            </a:endParaRPr>
          </a:p>
          <a:p>
            <a:pPr algn="l" eaLnBrk="0" hangingPunct="0"/>
            <a:endParaRPr lang="en-US" sz="1400"/>
          </a:p>
        </p:txBody>
      </p:sp>
      <p:sp>
        <p:nvSpPr>
          <p:cNvPr id="7" name="Text Box 7"/>
          <p:cNvSpPr txBox="1">
            <a:spLocks noChangeArrowheads="1"/>
          </p:cNvSpPr>
          <p:nvPr/>
        </p:nvSpPr>
        <p:spPr bwMode="auto">
          <a:xfrm>
            <a:off x="1600200" y="914400"/>
            <a:ext cx="6324600" cy="457200"/>
          </a:xfrm>
          <a:prstGeom prst="rect">
            <a:avLst/>
          </a:prstGeom>
          <a:noFill/>
          <a:ln w="9525">
            <a:noFill/>
            <a:miter lim="800000"/>
            <a:headEnd/>
            <a:tailEnd/>
          </a:ln>
          <a:effectLst/>
        </p:spPr>
        <p:txBody>
          <a:bodyPr>
            <a:spAutoFit/>
          </a:bodyPr>
          <a:lstStyle/>
          <a:p>
            <a:pPr algn="l">
              <a:spcBef>
                <a:spcPct val="50000"/>
              </a:spcBef>
            </a:pPr>
            <a:r>
              <a:rPr lang="en-US">
                <a:solidFill>
                  <a:schemeClr val="tx2"/>
                </a:solidFill>
                <a:latin typeface="Times New Roman" pitchFamily="18" charset="0"/>
              </a:rPr>
              <a:t>CREATE Table using Constraints</a:t>
            </a:r>
            <a:r>
              <a:rPr lang="en-US" sz="2400">
                <a:solidFill>
                  <a:schemeClr val="tx2"/>
                </a:solidFill>
              </a:rPr>
              <a:t> </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
          <p:cNvGraphicFramePr>
            <a:graphicFrameLocks noGrp="1"/>
          </p:cNvGraphicFramePr>
          <p:nvPr/>
        </p:nvGraphicFramePr>
        <p:xfrm>
          <a:off x="6477000" y="1758950"/>
          <a:ext cx="3581400" cy="1371600"/>
        </p:xfrm>
        <a:graphic>
          <a:graphicData uri="http://schemas.openxmlformats.org/drawingml/2006/table">
            <a:tbl>
              <a:tblPr/>
              <a:tblGrid>
                <a:gridCol w="609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Text Box 34"/>
          <p:cNvSpPr txBox="1">
            <a:spLocks noChangeArrowheads="1"/>
          </p:cNvSpPr>
          <p:nvPr/>
        </p:nvSpPr>
        <p:spPr bwMode="auto">
          <a:xfrm>
            <a:off x="6477000" y="1225550"/>
            <a:ext cx="3581400" cy="369332"/>
          </a:xfrm>
          <a:prstGeom prst="rect">
            <a:avLst/>
          </a:prstGeom>
          <a:noFill/>
          <a:ln w="9525">
            <a:noFill/>
            <a:miter lim="800000"/>
            <a:headEnd/>
            <a:tailEnd/>
          </a:ln>
          <a:effectLst/>
        </p:spPr>
        <p:txBody>
          <a:bodyPr>
            <a:spAutoFit/>
          </a:bodyPr>
          <a:lstStyle/>
          <a:p>
            <a:pPr algn="l">
              <a:spcBef>
                <a:spcPct val="50000"/>
              </a:spcBef>
            </a:pPr>
            <a:r>
              <a:rPr lang="en-US"/>
              <a:t>Table 1 : Employee</a:t>
            </a:r>
          </a:p>
        </p:txBody>
      </p:sp>
      <p:sp>
        <p:nvSpPr>
          <p:cNvPr id="4" name="Line 35"/>
          <p:cNvSpPr>
            <a:spLocks noChangeShapeType="1"/>
          </p:cNvSpPr>
          <p:nvPr/>
        </p:nvSpPr>
        <p:spPr bwMode="auto">
          <a:xfrm>
            <a:off x="6096000" y="914400"/>
            <a:ext cx="0" cy="5410200"/>
          </a:xfrm>
          <a:prstGeom prst="line">
            <a:avLst/>
          </a:prstGeom>
          <a:noFill/>
          <a:ln w="9525">
            <a:solidFill>
              <a:schemeClr val="tx1"/>
            </a:solidFill>
            <a:round/>
            <a:headEnd/>
            <a:tailEnd/>
          </a:ln>
          <a:effectLst/>
        </p:spPr>
        <p:txBody>
          <a:bodyPr/>
          <a:lstStyle/>
          <a:p>
            <a:endParaRPr lang="en-US"/>
          </a:p>
        </p:txBody>
      </p:sp>
      <p:sp>
        <p:nvSpPr>
          <p:cNvPr id="5" name="Rectangle 36"/>
          <p:cNvSpPr>
            <a:spLocks noChangeArrowheads="1"/>
          </p:cNvSpPr>
          <p:nvPr/>
        </p:nvSpPr>
        <p:spPr bwMode="auto">
          <a:xfrm>
            <a:off x="1600200" y="1265239"/>
            <a:ext cx="4343400" cy="1277273"/>
          </a:xfrm>
          <a:prstGeom prst="rect">
            <a:avLst/>
          </a:prstGeom>
          <a:noFill/>
          <a:ln w="9525">
            <a:noFill/>
            <a:miter lim="800000"/>
            <a:headEnd/>
            <a:tailEnd/>
          </a:ln>
          <a:effectLst/>
        </p:spPr>
        <p:txBody>
          <a:bodyPr>
            <a:spAutoFit/>
          </a:bodyPr>
          <a:lstStyle/>
          <a:p>
            <a:pPr algn="l">
              <a:spcBef>
                <a:spcPct val="50000"/>
              </a:spcBef>
            </a:pPr>
            <a:r>
              <a:rPr lang="en-US" sz="1400">
                <a:solidFill>
                  <a:srgbClr val="009900"/>
                </a:solidFill>
              </a:rPr>
              <a:t>Syntax</a:t>
            </a:r>
            <a:r>
              <a:rPr lang="en-US" sz="1400">
                <a:solidFill>
                  <a:schemeClr val="accent2"/>
                </a:solidFill>
              </a:rPr>
              <a:t> </a:t>
            </a:r>
            <a:r>
              <a:rPr lang="en-US" sz="1400">
                <a:solidFill>
                  <a:srgbClr val="009900"/>
                </a:solidFill>
              </a:rPr>
              <a:t>1</a:t>
            </a:r>
            <a:r>
              <a:rPr lang="en-US" sz="1400">
                <a:solidFill>
                  <a:schemeClr val="accent2"/>
                </a:solidFill>
              </a:rPr>
              <a:t>: </a:t>
            </a:r>
            <a:r>
              <a:rPr lang="en-US" sz="1400"/>
              <a:t>Alter a table to add a new column</a:t>
            </a:r>
          </a:p>
          <a:p>
            <a:pPr algn="l">
              <a:spcBef>
                <a:spcPct val="50000"/>
              </a:spcBef>
            </a:pPr>
            <a:endParaRPr lang="en-US" sz="1400"/>
          </a:p>
          <a:p>
            <a:pPr lvl="1" algn="l">
              <a:spcBef>
                <a:spcPct val="50000"/>
              </a:spcBef>
            </a:pPr>
            <a:r>
              <a:rPr lang="en-US" sz="1400">
                <a:solidFill>
                  <a:schemeClr val="accent2"/>
                </a:solidFill>
              </a:rPr>
              <a:t>ALTER  TABLE</a:t>
            </a:r>
            <a:r>
              <a:rPr lang="en-US" sz="1400"/>
              <a:t> &lt;table name &gt;</a:t>
            </a:r>
          </a:p>
          <a:p>
            <a:pPr lvl="1" algn="l">
              <a:spcBef>
                <a:spcPct val="50000"/>
              </a:spcBef>
            </a:pPr>
            <a:r>
              <a:rPr lang="en-US" sz="1400">
                <a:solidFill>
                  <a:schemeClr val="accent2"/>
                </a:solidFill>
              </a:rPr>
              <a:t> ADD  </a:t>
            </a:r>
            <a:r>
              <a:rPr lang="en-US" sz="1400"/>
              <a:t>column name1  </a:t>
            </a:r>
            <a:r>
              <a:rPr lang="en-US" sz="1400">
                <a:solidFill>
                  <a:schemeClr val="accent2"/>
                </a:solidFill>
              </a:rPr>
              <a:t>data type</a:t>
            </a:r>
          </a:p>
        </p:txBody>
      </p:sp>
      <p:sp>
        <p:nvSpPr>
          <p:cNvPr id="6" name="Text Box 37"/>
          <p:cNvSpPr txBox="1">
            <a:spLocks noChangeArrowheads="1"/>
          </p:cNvSpPr>
          <p:nvPr/>
        </p:nvSpPr>
        <p:spPr bwMode="auto">
          <a:xfrm>
            <a:off x="1752600" y="0"/>
            <a:ext cx="51054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DDL  -  ALTER</a:t>
            </a:r>
          </a:p>
        </p:txBody>
      </p:sp>
      <p:sp>
        <p:nvSpPr>
          <p:cNvPr id="7" name="Rectangle 38"/>
          <p:cNvSpPr>
            <a:spLocks noChangeArrowheads="1"/>
          </p:cNvSpPr>
          <p:nvPr/>
        </p:nvSpPr>
        <p:spPr bwMode="auto">
          <a:xfrm>
            <a:off x="1524000" y="3017839"/>
            <a:ext cx="4648200" cy="1277273"/>
          </a:xfrm>
          <a:prstGeom prst="rect">
            <a:avLst/>
          </a:prstGeom>
          <a:noFill/>
          <a:ln w="9525">
            <a:noFill/>
            <a:miter lim="800000"/>
            <a:headEnd/>
            <a:tailEnd/>
          </a:ln>
          <a:effectLst/>
        </p:spPr>
        <p:txBody>
          <a:bodyPr>
            <a:spAutoFit/>
          </a:bodyPr>
          <a:lstStyle/>
          <a:p>
            <a:pPr algn="l">
              <a:spcBef>
                <a:spcPct val="50000"/>
              </a:spcBef>
            </a:pPr>
            <a:r>
              <a:rPr lang="en-US" sz="1400">
                <a:solidFill>
                  <a:srgbClr val="FF3300"/>
                </a:solidFill>
              </a:rPr>
              <a:t>Example</a:t>
            </a:r>
            <a:r>
              <a:rPr lang="en-US" sz="1400">
                <a:solidFill>
                  <a:schemeClr val="accent2"/>
                </a:solidFill>
              </a:rPr>
              <a:t> : </a:t>
            </a:r>
            <a:r>
              <a:rPr lang="en-US" sz="1400"/>
              <a:t>Add “Age” column to Employee table</a:t>
            </a:r>
          </a:p>
          <a:p>
            <a:pPr algn="l">
              <a:spcBef>
                <a:spcPct val="50000"/>
              </a:spcBef>
            </a:pPr>
            <a:endParaRPr lang="en-US" sz="1400"/>
          </a:p>
          <a:p>
            <a:pPr algn="l">
              <a:spcBef>
                <a:spcPct val="50000"/>
              </a:spcBef>
            </a:pPr>
            <a:r>
              <a:rPr lang="en-US" sz="1400">
                <a:solidFill>
                  <a:schemeClr val="accent2"/>
                </a:solidFill>
              </a:rPr>
              <a:t>	ALTER TABLE </a:t>
            </a:r>
            <a:r>
              <a:rPr lang="en-US" sz="1400"/>
              <a:t>Employee </a:t>
            </a:r>
          </a:p>
          <a:p>
            <a:pPr algn="l">
              <a:spcBef>
                <a:spcPct val="50000"/>
              </a:spcBef>
            </a:pPr>
            <a:r>
              <a:rPr lang="en-US" sz="1400"/>
              <a:t>	</a:t>
            </a:r>
            <a:r>
              <a:rPr lang="en-US" sz="1400">
                <a:solidFill>
                  <a:schemeClr val="accent2"/>
                </a:solidFill>
              </a:rPr>
              <a:t>ADD </a:t>
            </a:r>
            <a:r>
              <a:rPr lang="en-US" sz="1400"/>
              <a:t>age </a:t>
            </a:r>
            <a:r>
              <a:rPr lang="en-US" sz="1400">
                <a:solidFill>
                  <a:schemeClr val="accent2"/>
                </a:solidFill>
              </a:rPr>
              <a:t> INT</a:t>
            </a:r>
            <a:endParaRPr lang="en-US" sz="1400"/>
          </a:p>
        </p:txBody>
      </p:sp>
      <p:sp>
        <p:nvSpPr>
          <p:cNvPr id="8" name="Text Box 39"/>
          <p:cNvSpPr txBox="1">
            <a:spLocks noChangeArrowheads="1"/>
          </p:cNvSpPr>
          <p:nvPr/>
        </p:nvSpPr>
        <p:spPr bwMode="auto">
          <a:xfrm>
            <a:off x="6400800" y="3505200"/>
            <a:ext cx="3505200" cy="369332"/>
          </a:xfrm>
          <a:prstGeom prst="rect">
            <a:avLst/>
          </a:prstGeom>
          <a:noFill/>
          <a:ln w="9525">
            <a:noFill/>
            <a:miter lim="800000"/>
            <a:headEnd/>
            <a:tailEnd/>
          </a:ln>
          <a:effectLst/>
        </p:spPr>
        <p:txBody>
          <a:bodyPr>
            <a:spAutoFit/>
          </a:bodyPr>
          <a:lstStyle/>
          <a:p>
            <a:pPr algn="l">
              <a:spcBef>
                <a:spcPct val="50000"/>
              </a:spcBef>
            </a:pPr>
            <a:r>
              <a:rPr lang="en-US"/>
              <a:t>Table 1 : Altered table Employee</a:t>
            </a:r>
          </a:p>
        </p:txBody>
      </p:sp>
      <p:sp>
        <p:nvSpPr>
          <p:cNvPr id="9" name="Rectangle 40"/>
          <p:cNvSpPr>
            <a:spLocks noChangeArrowheads="1"/>
          </p:cNvSpPr>
          <p:nvPr/>
        </p:nvSpPr>
        <p:spPr bwMode="auto">
          <a:xfrm>
            <a:off x="1752600" y="4495801"/>
            <a:ext cx="3352800" cy="1384995"/>
          </a:xfrm>
          <a:prstGeom prst="rect">
            <a:avLst/>
          </a:prstGeom>
          <a:noFill/>
          <a:ln w="9525">
            <a:noFill/>
            <a:miter lim="800000"/>
            <a:headEnd/>
            <a:tailEnd/>
          </a:ln>
          <a:effectLst/>
        </p:spPr>
        <p:txBody>
          <a:bodyPr>
            <a:spAutoFit/>
          </a:bodyPr>
          <a:lstStyle/>
          <a:p>
            <a:pPr algn="l"/>
            <a:r>
              <a:rPr lang="en-US" sz="1400">
                <a:cs typeface="Times New Roman" pitchFamily="18" charset="0"/>
              </a:rPr>
              <a:t>Table 1: Employee</a:t>
            </a:r>
          </a:p>
          <a:p>
            <a:pPr algn="l" eaLnBrk="0" hangingPunct="0"/>
            <a:r>
              <a:rPr lang="en-US" sz="1400">
                <a:cs typeface="Times New Roman" pitchFamily="18" charset="0"/>
              </a:rPr>
              <a:t> </a:t>
            </a:r>
          </a:p>
          <a:p>
            <a:pPr algn="l" eaLnBrk="0" hangingPunct="0"/>
            <a:r>
              <a:rPr lang="en-US" sz="1400">
                <a:cs typeface="Times New Roman" pitchFamily="18" charset="0"/>
              </a:rPr>
              <a:t>Eno                             </a:t>
            </a:r>
            <a:r>
              <a:rPr lang="en-US" sz="1400">
                <a:solidFill>
                  <a:srgbClr val="0000FF"/>
                </a:solidFill>
                <a:cs typeface="Times New Roman" pitchFamily="18" charset="0"/>
              </a:rPr>
              <a:t>varchar(10)</a:t>
            </a:r>
            <a:endParaRPr lang="en-US" sz="1400">
              <a:cs typeface="Times New Roman" pitchFamily="18" charset="0"/>
            </a:endParaRPr>
          </a:p>
          <a:p>
            <a:pPr algn="l" eaLnBrk="0" hangingPunct="0"/>
            <a:r>
              <a:rPr lang="en-US" sz="1400">
                <a:cs typeface="Times New Roman" pitchFamily="18" charset="0"/>
              </a:rPr>
              <a:t>Ename                        </a:t>
            </a:r>
            <a:r>
              <a:rPr lang="en-US" sz="1400">
                <a:solidFill>
                  <a:srgbClr val="0000FF"/>
                </a:solidFill>
                <a:cs typeface="Times New Roman" pitchFamily="18" charset="0"/>
              </a:rPr>
              <a:t>varchar(100)</a:t>
            </a:r>
            <a:endParaRPr lang="en-US" sz="1400">
              <a:cs typeface="Times New Roman" pitchFamily="18" charset="0"/>
            </a:endParaRPr>
          </a:p>
          <a:p>
            <a:pPr algn="l" eaLnBrk="0" hangingPunct="0"/>
            <a:r>
              <a:rPr lang="en-US" sz="1400">
                <a:cs typeface="Times New Roman" pitchFamily="18" charset="0"/>
              </a:rPr>
              <a:t>Dateofbirth                 </a:t>
            </a:r>
            <a:r>
              <a:rPr lang="en-US" sz="1400">
                <a:solidFill>
                  <a:srgbClr val="0000FF"/>
                </a:solidFill>
                <a:cs typeface="Times New Roman" pitchFamily="18" charset="0"/>
              </a:rPr>
              <a:t>varchar(100)</a:t>
            </a:r>
            <a:endParaRPr lang="en-US" sz="1400">
              <a:cs typeface="Times New Roman" pitchFamily="18" charset="0"/>
            </a:endParaRPr>
          </a:p>
          <a:p>
            <a:pPr algn="l" eaLnBrk="0" hangingPunct="0"/>
            <a:r>
              <a:rPr lang="en-US" sz="1400">
                <a:cs typeface="Times New Roman" pitchFamily="18" charset="0"/>
              </a:rPr>
              <a:t>Salary                         </a:t>
            </a:r>
            <a:r>
              <a:rPr lang="en-US" sz="1400">
                <a:solidFill>
                  <a:srgbClr val="0000FF"/>
                </a:solidFill>
                <a:cs typeface="Times New Roman" pitchFamily="18" charset="0"/>
              </a:rPr>
              <a:t>int</a:t>
            </a:r>
            <a:endParaRPr lang="en-US" sz="1400"/>
          </a:p>
        </p:txBody>
      </p:sp>
      <p:sp>
        <p:nvSpPr>
          <p:cNvPr id="10" name="Rectangle 41"/>
          <p:cNvSpPr>
            <a:spLocks noChangeArrowheads="1"/>
          </p:cNvSpPr>
          <p:nvPr/>
        </p:nvSpPr>
        <p:spPr bwMode="auto">
          <a:xfrm>
            <a:off x="1752600" y="5791200"/>
            <a:ext cx="2819400" cy="304800"/>
          </a:xfrm>
          <a:prstGeom prst="rect">
            <a:avLst/>
          </a:prstGeom>
          <a:solidFill>
            <a:srgbClr val="FFFF00"/>
          </a:solidFill>
          <a:ln w="9525">
            <a:noFill/>
            <a:miter lim="800000"/>
            <a:headEnd/>
            <a:tailEnd/>
          </a:ln>
          <a:effectLst/>
        </p:spPr>
        <p:txBody>
          <a:bodyPr>
            <a:spAutoFit/>
          </a:bodyPr>
          <a:lstStyle/>
          <a:p>
            <a:pPr algn="l" eaLnBrk="0" hangingPunct="0">
              <a:spcBef>
                <a:spcPct val="50000"/>
              </a:spcBef>
            </a:pPr>
            <a:r>
              <a:rPr lang="en-US" sz="1400">
                <a:cs typeface="Times New Roman" pitchFamily="18" charset="0"/>
              </a:rPr>
              <a:t>Age    </a:t>
            </a:r>
            <a:r>
              <a:rPr lang="en-US" sz="1400">
                <a:solidFill>
                  <a:srgbClr val="0000FF"/>
                </a:solidFill>
                <a:cs typeface="Times New Roman" pitchFamily="18" charset="0"/>
              </a:rPr>
              <a:t>                         int</a:t>
            </a:r>
            <a:endParaRPr lang="en-US" sz="1400">
              <a:cs typeface="Times New Roman" pitchFamily="18" charset="0"/>
            </a:endParaRPr>
          </a:p>
        </p:txBody>
      </p:sp>
      <p:graphicFrame>
        <p:nvGraphicFramePr>
          <p:cNvPr id="11" name="Group 42"/>
          <p:cNvGraphicFramePr>
            <a:graphicFrameLocks noGrp="1"/>
          </p:cNvGraphicFramePr>
          <p:nvPr/>
        </p:nvGraphicFramePr>
        <p:xfrm>
          <a:off x="6172200" y="4654550"/>
          <a:ext cx="3962400" cy="1371600"/>
        </p:xfrm>
        <a:graphic>
          <a:graphicData uri="http://schemas.openxmlformats.org/drawingml/2006/table">
            <a:tbl>
              <a:tblPr/>
              <a:tblGrid>
                <a:gridCol w="557213">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gridCol w="1041400">
                  <a:extLst>
                    <a:ext uri="{9D8B030D-6E8A-4147-A177-3AD203B41FA5}">
                      <a16:colId xmlns:a16="http://schemas.microsoft.com/office/drawing/2014/main" val="20002"/>
                    </a:ext>
                  </a:extLst>
                </a:gridCol>
                <a:gridCol w="696913">
                  <a:extLst>
                    <a:ext uri="{9D8B030D-6E8A-4147-A177-3AD203B41FA5}">
                      <a16:colId xmlns:a16="http://schemas.microsoft.com/office/drawing/2014/main" val="20003"/>
                    </a:ext>
                  </a:extLst>
                </a:gridCol>
                <a:gridCol w="693737">
                  <a:extLst>
                    <a:ext uri="{9D8B030D-6E8A-4147-A177-3AD203B41FA5}">
                      <a16:colId xmlns:a16="http://schemas.microsoft.com/office/drawing/2014/main" val="20004"/>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bl>
          </a:graphicData>
        </a:graphic>
      </p:graphicFrame>
      <p:sp>
        <p:nvSpPr>
          <p:cNvPr id="12" name="Rectangle 80"/>
          <p:cNvSpPr>
            <a:spLocks noChangeArrowheads="1"/>
          </p:cNvSpPr>
          <p:nvPr/>
        </p:nvSpPr>
        <p:spPr bwMode="auto">
          <a:xfrm>
            <a:off x="1600200" y="533400"/>
            <a:ext cx="8458200" cy="369332"/>
          </a:xfrm>
          <a:prstGeom prst="rect">
            <a:avLst/>
          </a:prstGeom>
          <a:noFill/>
          <a:ln w="9525">
            <a:noFill/>
            <a:miter lim="800000"/>
            <a:headEnd/>
            <a:tailEnd/>
          </a:ln>
          <a:effectLst/>
        </p:spPr>
        <p:txBody>
          <a:bodyPr>
            <a:spAutoFit/>
          </a:bodyPr>
          <a:lstStyle/>
          <a:p>
            <a:pPr algn="l"/>
            <a:r>
              <a:rPr lang="en-US"/>
              <a:t>Modifies a table definition by altering, adding, or dropping columns and constraints.</a:t>
            </a:r>
          </a:p>
        </p:txBody>
      </p:sp>
      <p:sp>
        <p:nvSpPr>
          <p:cNvPr id="13" name="Line 81"/>
          <p:cNvSpPr>
            <a:spLocks noChangeShapeType="1"/>
          </p:cNvSpPr>
          <p:nvPr/>
        </p:nvSpPr>
        <p:spPr bwMode="auto">
          <a:xfrm flipV="1">
            <a:off x="4648200" y="5562600"/>
            <a:ext cx="1524000" cy="4572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553200" y="869950"/>
            <a:ext cx="3581400" cy="369332"/>
          </a:xfrm>
          <a:prstGeom prst="rect">
            <a:avLst/>
          </a:prstGeom>
          <a:noFill/>
          <a:ln w="9525">
            <a:noFill/>
            <a:miter lim="800000"/>
            <a:headEnd/>
            <a:tailEnd/>
          </a:ln>
          <a:effectLst/>
        </p:spPr>
        <p:txBody>
          <a:bodyPr>
            <a:spAutoFit/>
          </a:bodyPr>
          <a:lstStyle/>
          <a:p>
            <a:pPr algn="l">
              <a:spcBef>
                <a:spcPct val="50000"/>
              </a:spcBef>
            </a:pPr>
            <a:r>
              <a:rPr lang="en-US"/>
              <a:t>Table 1 : Employee</a:t>
            </a:r>
          </a:p>
        </p:txBody>
      </p:sp>
      <p:sp>
        <p:nvSpPr>
          <p:cNvPr id="3" name="Line 3"/>
          <p:cNvSpPr>
            <a:spLocks noChangeShapeType="1"/>
          </p:cNvSpPr>
          <p:nvPr/>
        </p:nvSpPr>
        <p:spPr bwMode="auto">
          <a:xfrm>
            <a:off x="6172200" y="685800"/>
            <a:ext cx="0" cy="5943600"/>
          </a:xfrm>
          <a:prstGeom prst="line">
            <a:avLst/>
          </a:prstGeom>
          <a:noFill/>
          <a:ln w="9525">
            <a:solidFill>
              <a:schemeClr val="tx1"/>
            </a:solidFill>
            <a:round/>
            <a:headEnd/>
            <a:tailEnd/>
          </a:ln>
          <a:effectLst/>
        </p:spPr>
        <p:txBody>
          <a:bodyPr/>
          <a:lstStyle/>
          <a:p>
            <a:endParaRPr lang="en-US"/>
          </a:p>
        </p:txBody>
      </p:sp>
      <p:sp>
        <p:nvSpPr>
          <p:cNvPr id="4" name="Rectangle 4"/>
          <p:cNvSpPr>
            <a:spLocks noChangeArrowheads="1"/>
          </p:cNvSpPr>
          <p:nvPr/>
        </p:nvSpPr>
        <p:spPr bwMode="auto">
          <a:xfrm>
            <a:off x="1676400" y="1066801"/>
            <a:ext cx="4343400" cy="1277273"/>
          </a:xfrm>
          <a:prstGeom prst="rect">
            <a:avLst/>
          </a:prstGeom>
          <a:noFill/>
          <a:ln w="9525">
            <a:noFill/>
            <a:miter lim="800000"/>
            <a:headEnd/>
            <a:tailEnd/>
          </a:ln>
          <a:effectLst/>
        </p:spPr>
        <p:txBody>
          <a:bodyPr>
            <a:spAutoFit/>
          </a:bodyPr>
          <a:lstStyle/>
          <a:p>
            <a:pPr algn="l">
              <a:spcBef>
                <a:spcPct val="50000"/>
              </a:spcBef>
            </a:pPr>
            <a:r>
              <a:rPr lang="en-US" sz="1400">
                <a:solidFill>
                  <a:srgbClr val="009900"/>
                </a:solidFill>
              </a:rPr>
              <a:t>Syntax</a:t>
            </a:r>
            <a:r>
              <a:rPr lang="en-US" sz="1400">
                <a:solidFill>
                  <a:schemeClr val="accent2"/>
                </a:solidFill>
              </a:rPr>
              <a:t> </a:t>
            </a:r>
            <a:r>
              <a:rPr lang="en-US" sz="1400">
                <a:solidFill>
                  <a:srgbClr val="009900"/>
                </a:solidFill>
              </a:rPr>
              <a:t>1</a:t>
            </a:r>
            <a:r>
              <a:rPr lang="en-US" sz="1400">
                <a:solidFill>
                  <a:schemeClr val="accent2"/>
                </a:solidFill>
              </a:rPr>
              <a:t>: </a:t>
            </a:r>
            <a:r>
              <a:rPr lang="en-US" sz="1400">
                <a:solidFill>
                  <a:schemeClr val="tx2"/>
                </a:solidFill>
              </a:rPr>
              <a:t>Modify Existing Column</a:t>
            </a:r>
            <a:r>
              <a:rPr lang="en-US" sz="1400">
                <a:solidFill>
                  <a:schemeClr val="accent2"/>
                </a:solidFill>
              </a:rPr>
              <a:t> </a:t>
            </a:r>
            <a:endParaRPr lang="en-US" sz="1400"/>
          </a:p>
          <a:p>
            <a:pPr algn="l">
              <a:spcBef>
                <a:spcPct val="50000"/>
              </a:spcBef>
            </a:pPr>
            <a:endParaRPr lang="en-US" sz="1400"/>
          </a:p>
          <a:p>
            <a:pPr lvl="1" algn="l">
              <a:spcBef>
                <a:spcPct val="50000"/>
              </a:spcBef>
            </a:pPr>
            <a:r>
              <a:rPr lang="en-US" sz="1400">
                <a:solidFill>
                  <a:schemeClr val="accent2"/>
                </a:solidFill>
              </a:rPr>
              <a:t>ALTER  TABLE</a:t>
            </a:r>
            <a:r>
              <a:rPr lang="en-US" sz="1400"/>
              <a:t> &lt;table name &gt;</a:t>
            </a:r>
          </a:p>
          <a:p>
            <a:pPr lvl="1" algn="l">
              <a:spcBef>
                <a:spcPct val="50000"/>
              </a:spcBef>
            </a:pPr>
            <a:r>
              <a:rPr lang="en-US" sz="1400">
                <a:solidFill>
                  <a:schemeClr val="accent2"/>
                </a:solidFill>
              </a:rPr>
              <a:t>ALTER  </a:t>
            </a:r>
            <a:r>
              <a:rPr lang="en-US" sz="1400"/>
              <a:t>column name1  </a:t>
            </a:r>
            <a:r>
              <a:rPr lang="en-US" sz="1400">
                <a:solidFill>
                  <a:schemeClr val="accent2"/>
                </a:solidFill>
              </a:rPr>
              <a:t>data type</a:t>
            </a:r>
            <a:endParaRPr lang="en-US" sz="1400"/>
          </a:p>
        </p:txBody>
      </p:sp>
      <p:sp>
        <p:nvSpPr>
          <p:cNvPr id="5" name="Text Box 5"/>
          <p:cNvSpPr txBox="1">
            <a:spLocks noChangeArrowheads="1"/>
          </p:cNvSpPr>
          <p:nvPr/>
        </p:nvSpPr>
        <p:spPr bwMode="auto">
          <a:xfrm>
            <a:off x="1676400" y="0"/>
            <a:ext cx="51054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DDL  -  ALTER</a:t>
            </a:r>
          </a:p>
        </p:txBody>
      </p:sp>
      <p:sp>
        <p:nvSpPr>
          <p:cNvPr id="6" name="Rectangle 6"/>
          <p:cNvSpPr>
            <a:spLocks noChangeArrowheads="1"/>
          </p:cNvSpPr>
          <p:nvPr/>
        </p:nvSpPr>
        <p:spPr bwMode="auto">
          <a:xfrm>
            <a:off x="1600200" y="2676525"/>
            <a:ext cx="4648200" cy="1338828"/>
          </a:xfrm>
          <a:prstGeom prst="rect">
            <a:avLst/>
          </a:prstGeom>
          <a:noFill/>
          <a:ln w="9525">
            <a:noFill/>
            <a:miter lim="800000"/>
            <a:headEnd/>
            <a:tailEnd/>
          </a:ln>
          <a:effectLst/>
        </p:spPr>
        <p:txBody>
          <a:bodyPr>
            <a:spAutoFit/>
          </a:bodyPr>
          <a:lstStyle/>
          <a:p>
            <a:pPr algn="l">
              <a:spcBef>
                <a:spcPct val="50000"/>
              </a:spcBef>
            </a:pPr>
            <a:r>
              <a:rPr lang="en-US">
                <a:solidFill>
                  <a:srgbClr val="FF3300"/>
                </a:solidFill>
              </a:rPr>
              <a:t>Example</a:t>
            </a:r>
            <a:r>
              <a:rPr lang="en-US" sz="1400">
                <a:solidFill>
                  <a:schemeClr val="accent2"/>
                </a:solidFill>
              </a:rPr>
              <a:t> : </a:t>
            </a:r>
            <a:r>
              <a:rPr lang="en-US" sz="1400"/>
              <a:t>Modify “DateofBirth” data type to DATETIME</a:t>
            </a:r>
          </a:p>
          <a:p>
            <a:pPr algn="l">
              <a:spcBef>
                <a:spcPct val="50000"/>
              </a:spcBef>
            </a:pPr>
            <a:endParaRPr lang="en-US" sz="1400"/>
          </a:p>
          <a:p>
            <a:pPr lvl="1" algn="l">
              <a:spcBef>
                <a:spcPct val="50000"/>
              </a:spcBef>
            </a:pPr>
            <a:r>
              <a:rPr lang="en-US" sz="1400">
                <a:solidFill>
                  <a:schemeClr val="accent2"/>
                </a:solidFill>
              </a:rPr>
              <a:t>ALTER TABLE </a:t>
            </a:r>
            <a:r>
              <a:rPr lang="en-US" sz="1400"/>
              <a:t>Employee</a:t>
            </a:r>
          </a:p>
          <a:p>
            <a:pPr lvl="1" algn="l">
              <a:spcBef>
                <a:spcPct val="50000"/>
              </a:spcBef>
            </a:pPr>
            <a:r>
              <a:rPr lang="en-US" sz="1400">
                <a:solidFill>
                  <a:schemeClr val="accent2"/>
                </a:solidFill>
              </a:rPr>
              <a:t>ALTER COLUMN</a:t>
            </a:r>
            <a:r>
              <a:rPr lang="en-US" sz="1400"/>
              <a:t> DateofBirth </a:t>
            </a:r>
            <a:r>
              <a:rPr lang="en-US" sz="1400">
                <a:solidFill>
                  <a:schemeClr val="accent2"/>
                </a:solidFill>
              </a:rPr>
              <a:t>DateTime</a:t>
            </a:r>
          </a:p>
        </p:txBody>
      </p:sp>
      <p:sp>
        <p:nvSpPr>
          <p:cNvPr id="7" name="Text Box 7"/>
          <p:cNvSpPr txBox="1">
            <a:spLocks noChangeArrowheads="1"/>
          </p:cNvSpPr>
          <p:nvPr/>
        </p:nvSpPr>
        <p:spPr bwMode="auto">
          <a:xfrm>
            <a:off x="6477000" y="3581400"/>
            <a:ext cx="3886200" cy="369332"/>
          </a:xfrm>
          <a:prstGeom prst="rect">
            <a:avLst/>
          </a:prstGeom>
          <a:noFill/>
          <a:ln w="9525">
            <a:noFill/>
            <a:miter lim="800000"/>
            <a:headEnd/>
            <a:tailEnd/>
          </a:ln>
          <a:effectLst/>
        </p:spPr>
        <p:txBody>
          <a:bodyPr>
            <a:spAutoFit/>
          </a:bodyPr>
          <a:lstStyle/>
          <a:p>
            <a:pPr algn="l">
              <a:spcBef>
                <a:spcPct val="50000"/>
              </a:spcBef>
            </a:pPr>
            <a:r>
              <a:rPr lang="en-US"/>
              <a:t>Table 1 : Altered table Employee</a:t>
            </a:r>
          </a:p>
        </p:txBody>
      </p:sp>
      <p:sp>
        <p:nvSpPr>
          <p:cNvPr id="8" name="Rectangle 8"/>
          <p:cNvSpPr>
            <a:spLocks noChangeArrowheads="1"/>
          </p:cNvSpPr>
          <p:nvPr/>
        </p:nvSpPr>
        <p:spPr bwMode="auto">
          <a:xfrm>
            <a:off x="6553200" y="1600201"/>
            <a:ext cx="3352800" cy="954107"/>
          </a:xfrm>
          <a:prstGeom prst="rect">
            <a:avLst/>
          </a:prstGeom>
          <a:noFill/>
          <a:ln w="9525">
            <a:noFill/>
            <a:miter lim="800000"/>
            <a:headEnd/>
            <a:tailEnd/>
          </a:ln>
          <a:effectLst/>
        </p:spPr>
        <p:txBody>
          <a:bodyPr>
            <a:spAutoFit/>
          </a:bodyPr>
          <a:lstStyle/>
          <a:p>
            <a:pPr algn="l"/>
            <a:r>
              <a:rPr lang="en-US" sz="1400">
                <a:cs typeface="Times New Roman" pitchFamily="18" charset="0"/>
              </a:rPr>
              <a:t>Table 1: Employee</a:t>
            </a:r>
          </a:p>
          <a:p>
            <a:pPr algn="l" eaLnBrk="0" hangingPunct="0"/>
            <a:r>
              <a:rPr lang="en-US" sz="1400">
                <a:cs typeface="Times New Roman" pitchFamily="18" charset="0"/>
              </a:rPr>
              <a:t> </a:t>
            </a:r>
          </a:p>
          <a:p>
            <a:pPr algn="l" eaLnBrk="0" hangingPunct="0"/>
            <a:r>
              <a:rPr lang="en-US" sz="1400">
                <a:cs typeface="Times New Roman" pitchFamily="18" charset="0"/>
              </a:rPr>
              <a:t>Eno                             </a:t>
            </a:r>
            <a:r>
              <a:rPr lang="en-US" sz="1400">
                <a:solidFill>
                  <a:srgbClr val="0000FF"/>
                </a:solidFill>
                <a:cs typeface="Times New Roman" pitchFamily="18" charset="0"/>
              </a:rPr>
              <a:t>varchar(10)</a:t>
            </a:r>
            <a:endParaRPr lang="en-US" sz="1400">
              <a:cs typeface="Times New Roman" pitchFamily="18" charset="0"/>
            </a:endParaRPr>
          </a:p>
          <a:p>
            <a:pPr algn="l" eaLnBrk="0" hangingPunct="0"/>
            <a:r>
              <a:rPr lang="en-US" sz="1400">
                <a:cs typeface="Times New Roman" pitchFamily="18" charset="0"/>
              </a:rPr>
              <a:t>Ename                        </a:t>
            </a:r>
            <a:r>
              <a:rPr lang="en-US" sz="1400">
                <a:solidFill>
                  <a:srgbClr val="0000FF"/>
                </a:solidFill>
                <a:cs typeface="Times New Roman" pitchFamily="18" charset="0"/>
              </a:rPr>
              <a:t>varchar(100)</a:t>
            </a:r>
            <a:endParaRPr lang="en-US" sz="1400">
              <a:cs typeface="Times New Roman" pitchFamily="18" charset="0"/>
            </a:endParaRPr>
          </a:p>
        </p:txBody>
      </p:sp>
      <p:sp>
        <p:nvSpPr>
          <p:cNvPr id="9" name="Rectangle 9"/>
          <p:cNvSpPr>
            <a:spLocks noChangeArrowheads="1"/>
          </p:cNvSpPr>
          <p:nvPr/>
        </p:nvSpPr>
        <p:spPr bwMode="auto">
          <a:xfrm>
            <a:off x="6705600" y="4343401"/>
            <a:ext cx="3352800" cy="954107"/>
          </a:xfrm>
          <a:prstGeom prst="rect">
            <a:avLst/>
          </a:prstGeom>
          <a:noFill/>
          <a:ln w="9525">
            <a:noFill/>
            <a:miter lim="800000"/>
            <a:headEnd/>
            <a:tailEnd/>
          </a:ln>
          <a:effectLst/>
        </p:spPr>
        <p:txBody>
          <a:bodyPr>
            <a:spAutoFit/>
          </a:bodyPr>
          <a:lstStyle/>
          <a:p>
            <a:pPr algn="l"/>
            <a:r>
              <a:rPr lang="en-US" sz="1400">
                <a:cs typeface="Times New Roman" pitchFamily="18" charset="0"/>
              </a:rPr>
              <a:t>Table 1: Employee</a:t>
            </a:r>
          </a:p>
          <a:p>
            <a:pPr algn="l" eaLnBrk="0" hangingPunct="0"/>
            <a:r>
              <a:rPr lang="en-US" sz="1400">
                <a:cs typeface="Times New Roman" pitchFamily="18" charset="0"/>
              </a:rPr>
              <a:t> </a:t>
            </a:r>
          </a:p>
          <a:p>
            <a:pPr algn="l" eaLnBrk="0" hangingPunct="0"/>
            <a:r>
              <a:rPr lang="en-US" sz="1400">
                <a:cs typeface="Times New Roman" pitchFamily="18" charset="0"/>
              </a:rPr>
              <a:t>Eno                             </a:t>
            </a:r>
            <a:r>
              <a:rPr lang="en-US" sz="1400">
                <a:solidFill>
                  <a:srgbClr val="0000FF"/>
                </a:solidFill>
                <a:cs typeface="Times New Roman" pitchFamily="18" charset="0"/>
              </a:rPr>
              <a:t>varchar(10)</a:t>
            </a:r>
            <a:endParaRPr lang="en-US" sz="1400">
              <a:cs typeface="Times New Roman" pitchFamily="18" charset="0"/>
            </a:endParaRPr>
          </a:p>
          <a:p>
            <a:pPr algn="l" eaLnBrk="0" hangingPunct="0"/>
            <a:r>
              <a:rPr lang="en-US" sz="1400">
                <a:cs typeface="Times New Roman" pitchFamily="18" charset="0"/>
              </a:rPr>
              <a:t>Ename                        </a:t>
            </a:r>
            <a:r>
              <a:rPr lang="en-US" sz="1400">
                <a:solidFill>
                  <a:srgbClr val="0000FF"/>
                </a:solidFill>
                <a:cs typeface="Times New Roman" pitchFamily="18" charset="0"/>
              </a:rPr>
              <a:t>varchar(100)</a:t>
            </a:r>
            <a:endParaRPr lang="en-US" sz="1400">
              <a:cs typeface="Times New Roman" pitchFamily="18" charset="0"/>
            </a:endParaRPr>
          </a:p>
        </p:txBody>
      </p:sp>
      <p:sp>
        <p:nvSpPr>
          <p:cNvPr id="10" name="Rectangle 10"/>
          <p:cNvSpPr>
            <a:spLocks noChangeArrowheads="1"/>
          </p:cNvSpPr>
          <p:nvPr/>
        </p:nvSpPr>
        <p:spPr bwMode="auto">
          <a:xfrm>
            <a:off x="6781801" y="5715001"/>
            <a:ext cx="1823769" cy="307777"/>
          </a:xfrm>
          <a:prstGeom prst="rect">
            <a:avLst/>
          </a:prstGeom>
          <a:noFill/>
          <a:ln w="9525">
            <a:noFill/>
            <a:miter lim="800000"/>
            <a:headEnd/>
            <a:tailEnd/>
          </a:ln>
          <a:effectLst/>
        </p:spPr>
        <p:txBody>
          <a:bodyPr wrap="none">
            <a:spAutoFit/>
          </a:bodyPr>
          <a:lstStyle/>
          <a:p>
            <a:pPr algn="l" eaLnBrk="0" hangingPunct="0"/>
            <a:r>
              <a:rPr lang="en-US" sz="1400">
                <a:cs typeface="Times New Roman" pitchFamily="18" charset="0"/>
              </a:rPr>
              <a:t>Salary                         </a:t>
            </a:r>
            <a:r>
              <a:rPr lang="en-US" sz="1400">
                <a:solidFill>
                  <a:srgbClr val="0000FF"/>
                </a:solidFill>
                <a:cs typeface="Times New Roman" pitchFamily="18" charset="0"/>
              </a:rPr>
              <a:t>int</a:t>
            </a:r>
          </a:p>
        </p:txBody>
      </p:sp>
      <p:sp>
        <p:nvSpPr>
          <p:cNvPr id="11" name="Rectangle 11"/>
          <p:cNvSpPr>
            <a:spLocks noChangeArrowheads="1"/>
          </p:cNvSpPr>
          <p:nvPr/>
        </p:nvSpPr>
        <p:spPr bwMode="auto">
          <a:xfrm>
            <a:off x="6740526" y="5334000"/>
            <a:ext cx="3165475" cy="304800"/>
          </a:xfrm>
          <a:prstGeom prst="rect">
            <a:avLst/>
          </a:prstGeom>
          <a:solidFill>
            <a:srgbClr val="FFFF66"/>
          </a:solidFill>
          <a:ln w="9525">
            <a:noFill/>
            <a:miter lim="800000"/>
            <a:headEnd/>
            <a:tailEnd/>
          </a:ln>
          <a:effectLst/>
        </p:spPr>
        <p:txBody>
          <a:bodyPr>
            <a:spAutoFit/>
          </a:bodyPr>
          <a:lstStyle/>
          <a:p>
            <a:pPr algn="l" eaLnBrk="0" hangingPunct="0"/>
            <a:r>
              <a:rPr lang="en-US" sz="1400">
                <a:cs typeface="Times New Roman" pitchFamily="18" charset="0"/>
              </a:rPr>
              <a:t>Dateofbirth               </a:t>
            </a:r>
            <a:r>
              <a:rPr lang="en-US" sz="1400">
                <a:solidFill>
                  <a:srgbClr val="0000FF"/>
                </a:solidFill>
                <a:cs typeface="Times New Roman" pitchFamily="18" charset="0"/>
              </a:rPr>
              <a:t>DateTime</a:t>
            </a:r>
          </a:p>
        </p:txBody>
      </p:sp>
      <p:sp>
        <p:nvSpPr>
          <p:cNvPr id="12" name="Line 12"/>
          <p:cNvSpPr>
            <a:spLocks noChangeShapeType="1"/>
          </p:cNvSpPr>
          <p:nvPr/>
        </p:nvSpPr>
        <p:spPr bwMode="auto">
          <a:xfrm flipH="1">
            <a:off x="4343400" y="2590800"/>
            <a:ext cx="2286000" cy="1295400"/>
          </a:xfrm>
          <a:prstGeom prst="line">
            <a:avLst/>
          </a:prstGeom>
          <a:noFill/>
          <a:ln w="9525">
            <a:solidFill>
              <a:schemeClr val="tx1"/>
            </a:solidFill>
            <a:round/>
            <a:headEnd/>
            <a:tailEnd type="triangle" w="med" len="med"/>
          </a:ln>
          <a:effectLst/>
        </p:spPr>
        <p:txBody>
          <a:bodyPr/>
          <a:lstStyle/>
          <a:p>
            <a:endParaRPr lang="en-US"/>
          </a:p>
        </p:txBody>
      </p:sp>
      <p:sp>
        <p:nvSpPr>
          <p:cNvPr id="13" name="Line 13"/>
          <p:cNvSpPr>
            <a:spLocks noChangeShapeType="1"/>
          </p:cNvSpPr>
          <p:nvPr/>
        </p:nvSpPr>
        <p:spPr bwMode="auto">
          <a:xfrm>
            <a:off x="4114800" y="4191000"/>
            <a:ext cx="2590800" cy="1219200"/>
          </a:xfrm>
          <a:prstGeom prst="line">
            <a:avLst/>
          </a:prstGeom>
          <a:noFill/>
          <a:ln w="9525">
            <a:solidFill>
              <a:schemeClr val="tx1"/>
            </a:solidFill>
            <a:round/>
            <a:headEnd/>
            <a:tailEnd type="triangle" w="med" len="med"/>
          </a:ln>
          <a:effectLst/>
        </p:spPr>
        <p:txBody>
          <a:bodyPr/>
          <a:lstStyle/>
          <a:p>
            <a:endParaRPr lang="en-US"/>
          </a:p>
        </p:txBody>
      </p:sp>
      <p:sp>
        <p:nvSpPr>
          <p:cNvPr id="14" name="Rectangle 14"/>
          <p:cNvSpPr>
            <a:spLocks noChangeArrowheads="1"/>
          </p:cNvSpPr>
          <p:nvPr/>
        </p:nvSpPr>
        <p:spPr bwMode="auto">
          <a:xfrm>
            <a:off x="6629401" y="2895601"/>
            <a:ext cx="1823769" cy="307777"/>
          </a:xfrm>
          <a:prstGeom prst="rect">
            <a:avLst/>
          </a:prstGeom>
          <a:noFill/>
          <a:ln w="9525">
            <a:noFill/>
            <a:miter lim="800000"/>
            <a:headEnd/>
            <a:tailEnd/>
          </a:ln>
          <a:effectLst/>
        </p:spPr>
        <p:txBody>
          <a:bodyPr wrap="none">
            <a:spAutoFit/>
          </a:bodyPr>
          <a:lstStyle/>
          <a:p>
            <a:pPr algn="l" eaLnBrk="0" hangingPunct="0"/>
            <a:r>
              <a:rPr lang="en-US" sz="1400">
                <a:cs typeface="Times New Roman" pitchFamily="18" charset="0"/>
              </a:rPr>
              <a:t>Salary                         </a:t>
            </a:r>
            <a:r>
              <a:rPr lang="en-US" sz="1400">
                <a:solidFill>
                  <a:srgbClr val="0000FF"/>
                </a:solidFill>
                <a:cs typeface="Times New Roman" pitchFamily="18" charset="0"/>
              </a:rPr>
              <a:t>int</a:t>
            </a:r>
          </a:p>
        </p:txBody>
      </p:sp>
      <p:sp>
        <p:nvSpPr>
          <p:cNvPr id="15" name="Rectangle 15"/>
          <p:cNvSpPr>
            <a:spLocks noChangeArrowheads="1"/>
          </p:cNvSpPr>
          <p:nvPr/>
        </p:nvSpPr>
        <p:spPr bwMode="auto">
          <a:xfrm>
            <a:off x="6583363" y="2513014"/>
            <a:ext cx="2641236" cy="307777"/>
          </a:xfrm>
          <a:prstGeom prst="rect">
            <a:avLst/>
          </a:prstGeom>
          <a:noFill/>
          <a:ln w="9525">
            <a:noFill/>
            <a:miter lim="800000"/>
            <a:headEnd/>
            <a:tailEnd/>
          </a:ln>
          <a:effectLst/>
        </p:spPr>
        <p:txBody>
          <a:bodyPr wrap="none">
            <a:spAutoFit/>
          </a:bodyPr>
          <a:lstStyle/>
          <a:p>
            <a:pPr algn="l" eaLnBrk="0" hangingPunct="0"/>
            <a:r>
              <a:rPr lang="en-US" sz="1400">
                <a:cs typeface="Times New Roman" pitchFamily="18" charset="0"/>
              </a:rPr>
              <a:t>Dateofbirth                 </a:t>
            </a:r>
            <a:r>
              <a:rPr lang="en-US" sz="1400">
                <a:solidFill>
                  <a:srgbClr val="0000FF"/>
                </a:solidFill>
                <a:cs typeface="Times New Roman" pitchFamily="18" charset="0"/>
              </a:rPr>
              <a:t>varchar(100)</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a:off x="6096000" y="762000"/>
            <a:ext cx="0" cy="5943600"/>
          </a:xfrm>
          <a:prstGeom prst="line">
            <a:avLst/>
          </a:prstGeom>
          <a:noFill/>
          <a:ln w="9525">
            <a:solidFill>
              <a:schemeClr val="tx1"/>
            </a:solidFill>
            <a:round/>
            <a:headEnd/>
            <a:tailEnd/>
          </a:ln>
          <a:effectLst/>
        </p:spPr>
        <p:txBody>
          <a:bodyPr/>
          <a:lstStyle/>
          <a:p>
            <a:endParaRPr lang="en-US"/>
          </a:p>
        </p:txBody>
      </p:sp>
      <p:sp>
        <p:nvSpPr>
          <p:cNvPr id="3" name="Rectangle 3"/>
          <p:cNvSpPr>
            <a:spLocks noChangeArrowheads="1"/>
          </p:cNvSpPr>
          <p:nvPr/>
        </p:nvSpPr>
        <p:spPr bwMode="auto">
          <a:xfrm>
            <a:off x="1752600" y="1371600"/>
            <a:ext cx="4800600" cy="304800"/>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Syntax : </a:t>
            </a:r>
            <a:r>
              <a:rPr lang="en-US" sz="1400"/>
              <a:t>Alter  table to drop column</a:t>
            </a:r>
          </a:p>
        </p:txBody>
      </p:sp>
      <p:sp>
        <p:nvSpPr>
          <p:cNvPr id="4" name="Rectangle 4"/>
          <p:cNvSpPr>
            <a:spLocks noChangeArrowheads="1"/>
          </p:cNvSpPr>
          <p:nvPr/>
        </p:nvSpPr>
        <p:spPr bwMode="auto">
          <a:xfrm>
            <a:off x="1600200" y="2971801"/>
            <a:ext cx="4648200" cy="1277273"/>
          </a:xfrm>
          <a:prstGeom prst="rect">
            <a:avLst/>
          </a:prstGeom>
          <a:noFill/>
          <a:ln w="9525">
            <a:noFill/>
            <a:miter lim="800000"/>
            <a:headEnd/>
            <a:tailEnd/>
          </a:ln>
          <a:effectLst/>
        </p:spPr>
        <p:txBody>
          <a:bodyPr>
            <a:spAutoFit/>
          </a:bodyPr>
          <a:lstStyle/>
          <a:p>
            <a:pPr algn="l">
              <a:spcBef>
                <a:spcPct val="50000"/>
              </a:spcBef>
            </a:pPr>
            <a:r>
              <a:rPr lang="en-US" sz="1400"/>
              <a:t>Example: Remove “Age” from Employee Table</a:t>
            </a:r>
          </a:p>
          <a:p>
            <a:pPr algn="l">
              <a:spcBef>
                <a:spcPct val="50000"/>
              </a:spcBef>
            </a:pPr>
            <a:endParaRPr lang="en-US" sz="1400"/>
          </a:p>
          <a:p>
            <a:pPr lvl="1" algn="l">
              <a:spcBef>
                <a:spcPct val="50000"/>
              </a:spcBef>
            </a:pPr>
            <a:r>
              <a:rPr lang="en-US" sz="1400">
                <a:solidFill>
                  <a:schemeClr val="accent2"/>
                </a:solidFill>
              </a:rPr>
              <a:t>ALTER TABLE </a:t>
            </a:r>
            <a:r>
              <a:rPr lang="en-US" sz="1400"/>
              <a:t>Employee </a:t>
            </a:r>
          </a:p>
          <a:p>
            <a:pPr lvl="1" algn="l">
              <a:spcBef>
                <a:spcPct val="50000"/>
              </a:spcBef>
            </a:pPr>
            <a:r>
              <a:rPr lang="en-US" sz="1400">
                <a:solidFill>
                  <a:schemeClr val="accent2"/>
                </a:solidFill>
              </a:rPr>
              <a:t>DROP COLUMN</a:t>
            </a:r>
            <a:r>
              <a:rPr lang="en-US" sz="1400"/>
              <a:t> Age</a:t>
            </a:r>
          </a:p>
        </p:txBody>
      </p:sp>
      <p:sp>
        <p:nvSpPr>
          <p:cNvPr id="5" name="Text Box 5"/>
          <p:cNvSpPr txBox="1">
            <a:spLocks noChangeArrowheads="1"/>
          </p:cNvSpPr>
          <p:nvPr/>
        </p:nvSpPr>
        <p:spPr bwMode="auto">
          <a:xfrm>
            <a:off x="1752600" y="0"/>
            <a:ext cx="51054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DDL  -  ALTER</a:t>
            </a:r>
          </a:p>
        </p:txBody>
      </p:sp>
      <p:graphicFrame>
        <p:nvGraphicFramePr>
          <p:cNvPr id="6" name="Group 6"/>
          <p:cNvGraphicFramePr>
            <a:graphicFrameLocks noGrp="1"/>
          </p:cNvGraphicFramePr>
          <p:nvPr/>
        </p:nvGraphicFramePr>
        <p:xfrm>
          <a:off x="6553200" y="4273550"/>
          <a:ext cx="3581400" cy="1371600"/>
        </p:xfrm>
        <a:graphic>
          <a:graphicData uri="http://schemas.openxmlformats.org/drawingml/2006/table">
            <a:tbl>
              <a:tblPr/>
              <a:tblGrid>
                <a:gridCol w="609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Text Box 38"/>
          <p:cNvSpPr txBox="1">
            <a:spLocks noChangeArrowheads="1"/>
          </p:cNvSpPr>
          <p:nvPr/>
        </p:nvSpPr>
        <p:spPr bwMode="auto">
          <a:xfrm>
            <a:off x="6553200" y="1066800"/>
            <a:ext cx="3581400" cy="369332"/>
          </a:xfrm>
          <a:prstGeom prst="rect">
            <a:avLst/>
          </a:prstGeom>
          <a:noFill/>
          <a:ln w="9525">
            <a:noFill/>
            <a:miter lim="800000"/>
            <a:headEnd/>
            <a:tailEnd/>
          </a:ln>
          <a:effectLst/>
        </p:spPr>
        <p:txBody>
          <a:bodyPr>
            <a:spAutoFit/>
          </a:bodyPr>
          <a:lstStyle/>
          <a:p>
            <a:pPr algn="l">
              <a:spcBef>
                <a:spcPct val="50000"/>
              </a:spcBef>
            </a:pPr>
            <a:r>
              <a:rPr lang="en-US"/>
              <a:t>Table 1 : Employee</a:t>
            </a:r>
          </a:p>
        </p:txBody>
      </p:sp>
      <p:sp>
        <p:nvSpPr>
          <p:cNvPr id="8" name="Text Box 39"/>
          <p:cNvSpPr txBox="1">
            <a:spLocks noChangeArrowheads="1"/>
          </p:cNvSpPr>
          <p:nvPr/>
        </p:nvSpPr>
        <p:spPr bwMode="auto">
          <a:xfrm>
            <a:off x="6477000" y="3346450"/>
            <a:ext cx="3886200" cy="369332"/>
          </a:xfrm>
          <a:prstGeom prst="rect">
            <a:avLst/>
          </a:prstGeom>
          <a:noFill/>
          <a:ln w="9525">
            <a:noFill/>
            <a:miter lim="800000"/>
            <a:headEnd/>
            <a:tailEnd/>
          </a:ln>
          <a:effectLst/>
        </p:spPr>
        <p:txBody>
          <a:bodyPr>
            <a:spAutoFit/>
          </a:bodyPr>
          <a:lstStyle/>
          <a:p>
            <a:pPr algn="l">
              <a:spcBef>
                <a:spcPct val="50000"/>
              </a:spcBef>
            </a:pPr>
            <a:r>
              <a:rPr lang="en-US"/>
              <a:t>Table 1 : Altered table Employee</a:t>
            </a:r>
          </a:p>
        </p:txBody>
      </p:sp>
      <p:graphicFrame>
        <p:nvGraphicFramePr>
          <p:cNvPr id="9" name="Group 40"/>
          <p:cNvGraphicFramePr>
            <a:graphicFrameLocks noGrp="1"/>
          </p:cNvGraphicFramePr>
          <p:nvPr/>
        </p:nvGraphicFramePr>
        <p:xfrm>
          <a:off x="6248400" y="1676400"/>
          <a:ext cx="3962400" cy="1371600"/>
        </p:xfrm>
        <a:graphic>
          <a:graphicData uri="http://schemas.openxmlformats.org/drawingml/2006/table">
            <a:tbl>
              <a:tblPr/>
              <a:tblGrid>
                <a:gridCol w="557213">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gridCol w="1041400">
                  <a:extLst>
                    <a:ext uri="{9D8B030D-6E8A-4147-A177-3AD203B41FA5}">
                      <a16:colId xmlns:a16="http://schemas.microsoft.com/office/drawing/2014/main" val="20002"/>
                    </a:ext>
                  </a:extLst>
                </a:gridCol>
                <a:gridCol w="696913">
                  <a:extLst>
                    <a:ext uri="{9D8B030D-6E8A-4147-A177-3AD203B41FA5}">
                      <a16:colId xmlns:a16="http://schemas.microsoft.com/office/drawing/2014/main" val="20003"/>
                    </a:ext>
                  </a:extLst>
                </a:gridCol>
                <a:gridCol w="693737">
                  <a:extLst>
                    <a:ext uri="{9D8B030D-6E8A-4147-A177-3AD203B41FA5}">
                      <a16:colId xmlns:a16="http://schemas.microsoft.com/office/drawing/2014/main" val="20004"/>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bl>
          </a:graphicData>
        </a:graphic>
      </p:graphicFrame>
      <p:sp>
        <p:nvSpPr>
          <p:cNvPr id="10" name="Rectangle 78"/>
          <p:cNvSpPr>
            <a:spLocks noChangeArrowheads="1"/>
          </p:cNvSpPr>
          <p:nvPr/>
        </p:nvSpPr>
        <p:spPr bwMode="auto">
          <a:xfrm>
            <a:off x="2057400" y="1828800"/>
            <a:ext cx="4495800" cy="630942"/>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ALTER TABLE </a:t>
            </a:r>
            <a:r>
              <a:rPr lang="en-US" sz="1400"/>
              <a:t>&lt;Table Name&gt; </a:t>
            </a:r>
          </a:p>
          <a:p>
            <a:pPr algn="l">
              <a:spcBef>
                <a:spcPct val="50000"/>
              </a:spcBef>
            </a:pPr>
            <a:r>
              <a:rPr lang="en-US" sz="1400">
                <a:solidFill>
                  <a:schemeClr val="accent2"/>
                </a:solidFill>
              </a:rPr>
              <a:t>DROP COLUMN</a:t>
            </a:r>
            <a:r>
              <a:rPr lang="en-US" sz="1400"/>
              <a:t> &lt;Columnname&gt;</a:t>
            </a:r>
          </a:p>
        </p:txBody>
      </p:sp>
      <p:sp>
        <p:nvSpPr>
          <p:cNvPr id="11" name="Line 79"/>
          <p:cNvSpPr>
            <a:spLocks noChangeShapeType="1"/>
          </p:cNvSpPr>
          <p:nvPr/>
        </p:nvSpPr>
        <p:spPr bwMode="auto">
          <a:xfrm flipH="1">
            <a:off x="4724400" y="2362200"/>
            <a:ext cx="1524000" cy="685800"/>
          </a:xfrm>
          <a:prstGeom prst="line">
            <a:avLst/>
          </a:prstGeom>
          <a:noFill/>
          <a:ln w="9525">
            <a:solidFill>
              <a:schemeClr val="tx1"/>
            </a:solidFill>
            <a:round/>
            <a:headEnd/>
            <a:tailEnd type="triangle" w="med" len="med"/>
          </a:ln>
          <a:effectLst/>
        </p:spPr>
        <p:txBody>
          <a:bodyPr/>
          <a:lstStyle/>
          <a:p>
            <a:endParaRPr lang="en-US"/>
          </a:p>
        </p:txBody>
      </p:sp>
      <p:sp>
        <p:nvSpPr>
          <p:cNvPr id="12" name="Line 80"/>
          <p:cNvSpPr>
            <a:spLocks noChangeShapeType="1"/>
          </p:cNvSpPr>
          <p:nvPr/>
        </p:nvSpPr>
        <p:spPr bwMode="auto">
          <a:xfrm>
            <a:off x="3581400" y="4191000"/>
            <a:ext cx="2971800" cy="8382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895600" y="2424113"/>
            <a:ext cx="4800600" cy="630942"/>
          </a:xfrm>
          <a:prstGeom prst="rect">
            <a:avLst/>
          </a:prstGeom>
          <a:noFill/>
          <a:ln w="9525">
            <a:noFill/>
            <a:miter lim="800000"/>
            <a:headEnd/>
            <a:tailEnd/>
          </a:ln>
          <a:effectLst/>
        </p:spPr>
        <p:txBody>
          <a:bodyPr>
            <a:spAutoFit/>
          </a:bodyPr>
          <a:lstStyle/>
          <a:p>
            <a:pPr algn="l">
              <a:spcBef>
                <a:spcPct val="50000"/>
              </a:spcBef>
            </a:pPr>
            <a:r>
              <a:rPr lang="en-US" sz="1400" dirty="0">
                <a:solidFill>
                  <a:schemeClr val="accent2"/>
                </a:solidFill>
              </a:rPr>
              <a:t>Syntax :	</a:t>
            </a:r>
          </a:p>
          <a:p>
            <a:pPr algn="l">
              <a:spcBef>
                <a:spcPct val="50000"/>
              </a:spcBef>
            </a:pPr>
            <a:r>
              <a:rPr lang="en-US" sz="1400" dirty="0">
                <a:solidFill>
                  <a:schemeClr val="accent2"/>
                </a:solidFill>
              </a:rPr>
              <a:t>DROP   TABLE</a:t>
            </a:r>
            <a:r>
              <a:rPr lang="en-US" sz="1400" dirty="0"/>
              <a:t> &lt;table name &gt;</a:t>
            </a:r>
          </a:p>
        </p:txBody>
      </p:sp>
      <p:sp>
        <p:nvSpPr>
          <p:cNvPr id="3" name="Text Box 3"/>
          <p:cNvSpPr txBox="1">
            <a:spLocks noChangeArrowheads="1"/>
          </p:cNvSpPr>
          <p:nvPr/>
        </p:nvSpPr>
        <p:spPr bwMode="auto">
          <a:xfrm>
            <a:off x="1676400" y="0"/>
            <a:ext cx="51054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DDL  -  DROP</a:t>
            </a:r>
          </a:p>
        </p:txBody>
      </p:sp>
      <p:sp>
        <p:nvSpPr>
          <p:cNvPr id="4" name="Rectangle 4"/>
          <p:cNvSpPr>
            <a:spLocks noChangeArrowheads="1"/>
          </p:cNvSpPr>
          <p:nvPr/>
        </p:nvSpPr>
        <p:spPr bwMode="auto">
          <a:xfrm>
            <a:off x="2895600" y="3643313"/>
            <a:ext cx="4572000" cy="630942"/>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Example :</a:t>
            </a:r>
          </a:p>
          <a:p>
            <a:pPr algn="l">
              <a:spcBef>
                <a:spcPct val="50000"/>
              </a:spcBef>
            </a:pPr>
            <a:r>
              <a:rPr lang="en-US" sz="1400">
                <a:solidFill>
                  <a:schemeClr val="accent2"/>
                </a:solidFill>
              </a:rPr>
              <a:t>DROP  TABLE </a:t>
            </a:r>
            <a:r>
              <a:rPr lang="en-US" sz="1400"/>
              <a:t>Employee</a:t>
            </a:r>
          </a:p>
        </p:txBody>
      </p:sp>
      <p:sp>
        <p:nvSpPr>
          <p:cNvPr id="5" name="Text Box 5"/>
          <p:cNvSpPr txBox="1">
            <a:spLocks noChangeArrowheads="1"/>
          </p:cNvSpPr>
          <p:nvPr/>
        </p:nvSpPr>
        <p:spPr bwMode="auto">
          <a:xfrm>
            <a:off x="2743200" y="4800600"/>
            <a:ext cx="6858000" cy="369332"/>
          </a:xfrm>
          <a:prstGeom prst="rect">
            <a:avLst/>
          </a:prstGeom>
          <a:noFill/>
          <a:ln w="9525">
            <a:noFill/>
            <a:miter lim="800000"/>
            <a:headEnd/>
            <a:tailEnd/>
          </a:ln>
          <a:effectLst/>
        </p:spPr>
        <p:txBody>
          <a:bodyPr>
            <a:spAutoFit/>
          </a:bodyPr>
          <a:lstStyle/>
          <a:p>
            <a:pPr algn="l">
              <a:spcBef>
                <a:spcPct val="50000"/>
              </a:spcBef>
            </a:pPr>
            <a:r>
              <a:rPr lang="en-US"/>
              <a:t>Drop should destroy the values and structure of the table</a:t>
            </a:r>
          </a:p>
        </p:txBody>
      </p:sp>
      <p:sp>
        <p:nvSpPr>
          <p:cNvPr id="6" name="Rectangle 6"/>
          <p:cNvSpPr>
            <a:spLocks noChangeArrowheads="1"/>
          </p:cNvSpPr>
          <p:nvPr/>
        </p:nvSpPr>
        <p:spPr bwMode="auto">
          <a:xfrm>
            <a:off x="1828800" y="1143000"/>
            <a:ext cx="7772400" cy="923330"/>
          </a:xfrm>
          <a:prstGeom prst="rect">
            <a:avLst/>
          </a:prstGeom>
          <a:noFill/>
          <a:ln w="9525">
            <a:noFill/>
            <a:miter lim="800000"/>
            <a:headEnd/>
            <a:tailEnd/>
          </a:ln>
          <a:effectLst/>
        </p:spPr>
        <p:txBody>
          <a:bodyPr>
            <a:spAutoFit/>
          </a:bodyPr>
          <a:lstStyle/>
          <a:p>
            <a:pPr algn="l"/>
            <a:r>
              <a:rPr lang="en-US" dirty="0">
                <a:latin typeface="Times New Roman" pitchFamily="18" charset="0"/>
              </a:rPr>
              <a:t>	Removes a table definition and all data, indexes, triggers, constraints, and permission specifications for that table.</a:t>
            </a:r>
          </a:p>
          <a:p>
            <a:pPr algn="l" eaLnBrk="0" hangingPunct="0"/>
            <a:endParaRPr lang="en-US" dirty="0">
              <a:latin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676400" y="0"/>
            <a:ext cx="51054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DDL  -  TRUNCATE</a:t>
            </a:r>
          </a:p>
        </p:txBody>
      </p:sp>
      <p:sp>
        <p:nvSpPr>
          <p:cNvPr id="3" name="Rectangle 2"/>
          <p:cNvSpPr/>
          <p:nvPr/>
        </p:nvSpPr>
        <p:spPr>
          <a:xfrm>
            <a:off x="2057400" y="914401"/>
            <a:ext cx="7315200" cy="646331"/>
          </a:xfrm>
          <a:prstGeom prst="rect">
            <a:avLst/>
          </a:prstGeom>
        </p:spPr>
        <p:txBody>
          <a:bodyPr wrap="square">
            <a:spAutoFit/>
          </a:bodyPr>
          <a:lstStyle/>
          <a:p>
            <a:r>
              <a:rPr lang="en-US" dirty="0"/>
              <a:t>TRUNCATE command is used to delete all the rows from the table and free the space containing the table.</a:t>
            </a:r>
          </a:p>
        </p:txBody>
      </p:sp>
      <p:sp>
        <p:nvSpPr>
          <p:cNvPr id="4" name="Rectangle 2"/>
          <p:cNvSpPr>
            <a:spLocks noChangeArrowheads="1"/>
          </p:cNvSpPr>
          <p:nvPr/>
        </p:nvSpPr>
        <p:spPr bwMode="auto">
          <a:xfrm>
            <a:off x="2895600" y="1981200"/>
            <a:ext cx="4800600" cy="630942"/>
          </a:xfrm>
          <a:prstGeom prst="rect">
            <a:avLst/>
          </a:prstGeom>
          <a:noFill/>
          <a:ln w="9525">
            <a:noFill/>
            <a:miter lim="800000"/>
            <a:headEnd/>
            <a:tailEnd/>
          </a:ln>
          <a:effectLst/>
        </p:spPr>
        <p:txBody>
          <a:bodyPr>
            <a:spAutoFit/>
          </a:bodyPr>
          <a:lstStyle/>
          <a:p>
            <a:pPr algn="l">
              <a:spcBef>
                <a:spcPct val="50000"/>
              </a:spcBef>
            </a:pPr>
            <a:r>
              <a:rPr lang="en-US" sz="1400" dirty="0">
                <a:solidFill>
                  <a:schemeClr val="accent2"/>
                </a:solidFill>
              </a:rPr>
              <a:t>Syntax :	</a:t>
            </a:r>
          </a:p>
          <a:p>
            <a:pPr algn="l">
              <a:spcBef>
                <a:spcPct val="50000"/>
              </a:spcBef>
            </a:pPr>
            <a:r>
              <a:rPr lang="en-US" sz="1400" dirty="0">
                <a:solidFill>
                  <a:schemeClr val="accent2"/>
                </a:solidFill>
              </a:rPr>
              <a:t>TRUNCATE  TABLE</a:t>
            </a:r>
            <a:r>
              <a:rPr lang="en-US" sz="1400" dirty="0"/>
              <a:t> &lt;table name &gt;</a:t>
            </a:r>
          </a:p>
        </p:txBody>
      </p:sp>
      <p:sp>
        <p:nvSpPr>
          <p:cNvPr id="5" name="Rectangle 4"/>
          <p:cNvSpPr>
            <a:spLocks noChangeArrowheads="1"/>
          </p:cNvSpPr>
          <p:nvPr/>
        </p:nvSpPr>
        <p:spPr bwMode="auto">
          <a:xfrm>
            <a:off x="2895600" y="3200400"/>
            <a:ext cx="4572000" cy="630942"/>
          </a:xfrm>
          <a:prstGeom prst="rect">
            <a:avLst/>
          </a:prstGeom>
          <a:noFill/>
          <a:ln w="9525">
            <a:noFill/>
            <a:miter lim="800000"/>
            <a:headEnd/>
            <a:tailEnd/>
          </a:ln>
          <a:effectLst/>
        </p:spPr>
        <p:txBody>
          <a:bodyPr>
            <a:spAutoFit/>
          </a:bodyPr>
          <a:lstStyle/>
          <a:p>
            <a:pPr algn="l">
              <a:spcBef>
                <a:spcPct val="50000"/>
              </a:spcBef>
            </a:pPr>
            <a:r>
              <a:rPr lang="en-US" sz="1400" dirty="0">
                <a:solidFill>
                  <a:schemeClr val="accent2"/>
                </a:solidFill>
              </a:rPr>
              <a:t>Example :</a:t>
            </a:r>
          </a:p>
          <a:p>
            <a:pPr algn="l">
              <a:spcBef>
                <a:spcPct val="50000"/>
              </a:spcBef>
            </a:pPr>
            <a:r>
              <a:rPr lang="en-US" sz="1400" dirty="0">
                <a:solidFill>
                  <a:schemeClr val="accent2"/>
                </a:solidFill>
              </a:rPr>
              <a:t>TRUNCATE  TABLE </a:t>
            </a:r>
            <a:r>
              <a:rPr lang="en-US" sz="1400" dirty="0"/>
              <a:t>Employee</a:t>
            </a:r>
          </a:p>
        </p:txBody>
      </p:sp>
      <p:sp>
        <p:nvSpPr>
          <p:cNvPr id="6" name="Text Box 5"/>
          <p:cNvSpPr txBox="1">
            <a:spLocks noChangeArrowheads="1"/>
          </p:cNvSpPr>
          <p:nvPr/>
        </p:nvSpPr>
        <p:spPr bwMode="auto">
          <a:xfrm>
            <a:off x="2743200" y="4357687"/>
            <a:ext cx="6858000" cy="369332"/>
          </a:xfrm>
          <a:prstGeom prst="rect">
            <a:avLst/>
          </a:prstGeom>
          <a:noFill/>
          <a:ln w="9525">
            <a:noFill/>
            <a:miter lim="800000"/>
            <a:headEnd/>
            <a:tailEnd/>
          </a:ln>
          <a:effectLst/>
        </p:spPr>
        <p:txBody>
          <a:bodyPr>
            <a:spAutoFit/>
          </a:bodyPr>
          <a:lstStyle/>
          <a:p>
            <a:pPr algn="l">
              <a:spcBef>
                <a:spcPct val="50000"/>
              </a:spcBef>
            </a:pPr>
            <a:r>
              <a:rPr lang="en-US" dirty="0"/>
              <a:t>TRUNCATE deletes all the records from employee table.</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050"/>
          <p:cNvSpPr txBox="1">
            <a:spLocks noChangeArrowheads="1"/>
          </p:cNvSpPr>
          <p:nvPr/>
        </p:nvSpPr>
        <p:spPr bwMode="auto">
          <a:xfrm>
            <a:off x="2362200" y="1219200"/>
            <a:ext cx="8001000" cy="579438"/>
          </a:xfrm>
          <a:prstGeom prst="rect">
            <a:avLst/>
          </a:prstGeom>
          <a:noFill/>
          <a:ln w="9525">
            <a:noFill/>
            <a:miter lim="800000"/>
            <a:headEnd/>
            <a:tailEnd/>
          </a:ln>
          <a:effectLst/>
        </p:spPr>
        <p:txBody>
          <a:bodyPr>
            <a:spAutoFit/>
          </a:bodyPr>
          <a:lstStyle/>
          <a:p>
            <a:pPr algn="l">
              <a:spcBef>
                <a:spcPct val="50000"/>
              </a:spcBef>
            </a:pPr>
            <a:r>
              <a:rPr lang="en-US" sz="3200"/>
              <a:t>DATA MANIPULATION LANGUAGE</a:t>
            </a:r>
          </a:p>
        </p:txBody>
      </p:sp>
      <p:pic>
        <p:nvPicPr>
          <p:cNvPr id="3" name="Picture 2053" descr="C:\Documents and Settings\Administrator\My Documents\My Pictures\CAWW8D07.jpg"/>
          <p:cNvPicPr>
            <a:picLocks noChangeAspect="1" noChangeArrowheads="1"/>
          </p:cNvPicPr>
          <p:nvPr/>
        </p:nvPicPr>
        <p:blipFill>
          <a:blip r:embed="rId2" cstate="print"/>
          <a:srcRect/>
          <a:stretch>
            <a:fillRect/>
          </a:stretch>
        </p:blipFill>
        <p:spPr bwMode="auto">
          <a:xfrm>
            <a:off x="5410200" y="2590801"/>
            <a:ext cx="1417638" cy="69691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a:spLocks noChangeArrowheads="1"/>
          </p:cNvSpPr>
          <p:nvPr/>
        </p:nvSpPr>
        <p:spPr bwMode="auto">
          <a:xfrm>
            <a:off x="1600200" y="0"/>
            <a:ext cx="4724400" cy="533400"/>
          </a:xfrm>
          <a:prstGeom prst="rect">
            <a:avLst/>
          </a:prstGeom>
          <a:noFill/>
          <a:ln w="9525">
            <a:noFill/>
            <a:miter lim="800000"/>
            <a:headEnd/>
            <a:tailEnd/>
          </a:ln>
          <a:effectLst/>
        </p:spPr>
        <p:txBody>
          <a:bodyPr anchor="b"/>
          <a:lstStyle/>
          <a:p>
            <a:pPr algn="l"/>
            <a:r>
              <a:rPr lang="en-US" sz="2800" kern="0" dirty="0">
                <a:solidFill>
                  <a:srgbClr val="FFFFFF"/>
                </a:solidFill>
                <a:latin typeface="Bookman Old Style" pitchFamily="18" charset="0"/>
                <a:ea typeface="+mj-ea"/>
                <a:cs typeface="+mj-cs"/>
              </a:rPr>
              <a:t>CONSTRAINTS</a:t>
            </a:r>
          </a:p>
        </p:txBody>
      </p:sp>
      <p:sp>
        <p:nvSpPr>
          <p:cNvPr id="3" name="Rectangle 1027"/>
          <p:cNvSpPr>
            <a:spLocks noChangeArrowheads="1"/>
          </p:cNvSpPr>
          <p:nvPr/>
        </p:nvSpPr>
        <p:spPr bwMode="auto">
          <a:xfrm>
            <a:off x="2057400" y="1143000"/>
            <a:ext cx="8305800" cy="1371600"/>
          </a:xfrm>
          <a:prstGeom prst="rect">
            <a:avLst/>
          </a:prstGeom>
          <a:noFill/>
          <a:ln w="9525">
            <a:noFill/>
            <a:miter lim="800000"/>
            <a:headEnd/>
            <a:tailEnd/>
          </a:ln>
          <a:effectLst/>
        </p:spPr>
        <p:txBody>
          <a:bodyPr/>
          <a:lstStyle/>
          <a:p>
            <a:pPr marL="342900" indent="-342900">
              <a:spcBef>
                <a:spcPct val="20000"/>
              </a:spcBef>
              <a:buFontTx/>
              <a:buChar char="•"/>
            </a:pPr>
            <a:r>
              <a:rPr lang="en-US" sz="2000" dirty="0"/>
              <a:t>Constraints define rules regarding the values allowed in columns and are the standard mechanism for enforcing integrity. Using constraints is preferred to using triggers, rules, and defaults. They are stored in the data dictionary.</a:t>
            </a:r>
          </a:p>
        </p:txBody>
      </p:sp>
      <p:sp>
        <p:nvSpPr>
          <p:cNvPr id="4" name="Text Box 1028"/>
          <p:cNvSpPr txBox="1">
            <a:spLocks noChangeArrowheads="1"/>
          </p:cNvSpPr>
          <p:nvPr/>
        </p:nvSpPr>
        <p:spPr bwMode="auto">
          <a:xfrm>
            <a:off x="2971800" y="2743200"/>
            <a:ext cx="3733800" cy="369332"/>
          </a:xfrm>
          <a:prstGeom prst="rect">
            <a:avLst/>
          </a:prstGeom>
          <a:noFill/>
          <a:ln w="9525">
            <a:noFill/>
            <a:miter lim="800000"/>
            <a:headEnd/>
            <a:tailEnd/>
          </a:ln>
          <a:effectLst/>
        </p:spPr>
        <p:txBody>
          <a:bodyPr>
            <a:spAutoFit/>
          </a:bodyPr>
          <a:lstStyle/>
          <a:p>
            <a:pPr algn="l">
              <a:spcBef>
                <a:spcPct val="50000"/>
              </a:spcBef>
            </a:pPr>
            <a:r>
              <a:rPr lang="en-US"/>
              <a:t>Classes of Constraints</a:t>
            </a:r>
          </a:p>
        </p:txBody>
      </p:sp>
      <p:sp>
        <p:nvSpPr>
          <p:cNvPr id="5" name="Text Box 1029"/>
          <p:cNvSpPr txBox="1">
            <a:spLocks noChangeArrowheads="1"/>
          </p:cNvSpPr>
          <p:nvPr/>
        </p:nvSpPr>
        <p:spPr bwMode="auto">
          <a:xfrm>
            <a:off x="4343400" y="3276601"/>
            <a:ext cx="3276600" cy="366713"/>
          </a:xfrm>
          <a:prstGeom prst="rect">
            <a:avLst/>
          </a:prstGeom>
          <a:noFill/>
          <a:ln w="9525">
            <a:noFill/>
            <a:miter lim="800000"/>
            <a:headEnd/>
            <a:tailEnd/>
          </a:ln>
          <a:effectLst/>
        </p:spPr>
        <p:txBody>
          <a:bodyPr>
            <a:spAutoFit/>
          </a:bodyPr>
          <a:lstStyle/>
          <a:p>
            <a:pPr algn="l">
              <a:spcBef>
                <a:spcPct val="50000"/>
              </a:spcBef>
            </a:pPr>
            <a:r>
              <a:rPr lang="en-US"/>
              <a:t>1.Primary Key</a:t>
            </a:r>
          </a:p>
        </p:txBody>
      </p:sp>
      <p:sp>
        <p:nvSpPr>
          <p:cNvPr id="6" name="Text Box 1030"/>
          <p:cNvSpPr txBox="1">
            <a:spLocks noChangeArrowheads="1"/>
          </p:cNvSpPr>
          <p:nvPr/>
        </p:nvSpPr>
        <p:spPr bwMode="auto">
          <a:xfrm>
            <a:off x="4343400" y="3733801"/>
            <a:ext cx="3505200" cy="366713"/>
          </a:xfrm>
          <a:prstGeom prst="rect">
            <a:avLst/>
          </a:prstGeom>
          <a:noFill/>
          <a:ln w="9525">
            <a:noFill/>
            <a:miter lim="800000"/>
            <a:headEnd/>
            <a:tailEnd/>
          </a:ln>
          <a:effectLst/>
        </p:spPr>
        <p:txBody>
          <a:bodyPr>
            <a:spAutoFit/>
          </a:bodyPr>
          <a:lstStyle/>
          <a:p>
            <a:pPr algn="l">
              <a:spcBef>
                <a:spcPct val="50000"/>
              </a:spcBef>
            </a:pPr>
            <a:r>
              <a:rPr lang="en-US"/>
              <a:t>2.Foreign Key</a:t>
            </a:r>
          </a:p>
        </p:txBody>
      </p:sp>
      <p:sp>
        <p:nvSpPr>
          <p:cNvPr id="7" name="Text Box 1031"/>
          <p:cNvSpPr txBox="1">
            <a:spLocks noChangeArrowheads="1"/>
          </p:cNvSpPr>
          <p:nvPr/>
        </p:nvSpPr>
        <p:spPr bwMode="auto">
          <a:xfrm>
            <a:off x="4343400" y="4267201"/>
            <a:ext cx="2819400" cy="366713"/>
          </a:xfrm>
          <a:prstGeom prst="rect">
            <a:avLst/>
          </a:prstGeom>
          <a:noFill/>
          <a:ln w="9525">
            <a:noFill/>
            <a:miter lim="800000"/>
            <a:headEnd/>
            <a:tailEnd/>
          </a:ln>
          <a:effectLst/>
        </p:spPr>
        <p:txBody>
          <a:bodyPr>
            <a:spAutoFit/>
          </a:bodyPr>
          <a:lstStyle/>
          <a:p>
            <a:pPr algn="l">
              <a:spcBef>
                <a:spcPct val="50000"/>
              </a:spcBef>
            </a:pPr>
            <a:r>
              <a:rPr lang="en-US"/>
              <a:t>3.Unique</a:t>
            </a:r>
          </a:p>
        </p:txBody>
      </p:sp>
      <p:sp>
        <p:nvSpPr>
          <p:cNvPr id="8" name="Text Box 1032"/>
          <p:cNvSpPr txBox="1">
            <a:spLocks noChangeArrowheads="1"/>
          </p:cNvSpPr>
          <p:nvPr/>
        </p:nvSpPr>
        <p:spPr bwMode="auto">
          <a:xfrm>
            <a:off x="4343400" y="4800601"/>
            <a:ext cx="2209800" cy="366713"/>
          </a:xfrm>
          <a:prstGeom prst="rect">
            <a:avLst/>
          </a:prstGeom>
          <a:noFill/>
          <a:ln w="9525">
            <a:noFill/>
            <a:miter lim="800000"/>
            <a:headEnd/>
            <a:tailEnd/>
          </a:ln>
          <a:effectLst/>
        </p:spPr>
        <p:txBody>
          <a:bodyPr>
            <a:spAutoFit/>
          </a:bodyPr>
          <a:lstStyle/>
          <a:p>
            <a:pPr algn="l">
              <a:spcBef>
                <a:spcPct val="50000"/>
              </a:spcBef>
            </a:pPr>
            <a:r>
              <a:rPr lang="en-US"/>
              <a:t>4.Check</a:t>
            </a:r>
          </a:p>
        </p:txBody>
      </p:sp>
      <p:sp>
        <p:nvSpPr>
          <p:cNvPr id="9" name="Text Box 1033"/>
          <p:cNvSpPr txBox="1">
            <a:spLocks noChangeArrowheads="1"/>
          </p:cNvSpPr>
          <p:nvPr/>
        </p:nvSpPr>
        <p:spPr bwMode="auto">
          <a:xfrm>
            <a:off x="4343400" y="5365751"/>
            <a:ext cx="2286000" cy="366713"/>
          </a:xfrm>
          <a:prstGeom prst="rect">
            <a:avLst/>
          </a:prstGeom>
          <a:noFill/>
          <a:ln w="9525">
            <a:noFill/>
            <a:miter lim="800000"/>
            <a:headEnd/>
            <a:tailEnd/>
          </a:ln>
          <a:effectLst/>
        </p:spPr>
        <p:txBody>
          <a:bodyPr>
            <a:spAutoFit/>
          </a:bodyPr>
          <a:lstStyle/>
          <a:p>
            <a:pPr algn="l">
              <a:spcBef>
                <a:spcPct val="50000"/>
              </a:spcBef>
            </a:pPr>
            <a:r>
              <a:rPr lang="en-US"/>
              <a:t>5.Default</a:t>
            </a:r>
          </a:p>
        </p:txBody>
      </p:sp>
      <p:sp>
        <p:nvSpPr>
          <p:cNvPr id="10" name="Text Box 1034"/>
          <p:cNvSpPr txBox="1">
            <a:spLocks noChangeArrowheads="1"/>
          </p:cNvSpPr>
          <p:nvPr/>
        </p:nvSpPr>
        <p:spPr bwMode="auto">
          <a:xfrm>
            <a:off x="4343400" y="5791201"/>
            <a:ext cx="2438400" cy="366713"/>
          </a:xfrm>
          <a:prstGeom prst="rect">
            <a:avLst/>
          </a:prstGeom>
          <a:noFill/>
          <a:ln w="9525">
            <a:noFill/>
            <a:miter lim="800000"/>
            <a:headEnd/>
            <a:tailEnd/>
          </a:ln>
          <a:effectLst/>
        </p:spPr>
        <p:txBody>
          <a:bodyPr>
            <a:spAutoFit/>
          </a:bodyPr>
          <a:lstStyle/>
          <a:p>
            <a:pPr algn="l">
              <a:spcBef>
                <a:spcPct val="50000"/>
              </a:spcBef>
            </a:pPr>
            <a:r>
              <a:rPr lang="en-US"/>
              <a:t>6.Not null</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051"/>
          <p:cNvSpPr txBox="1">
            <a:spLocks noChangeArrowheads="1"/>
          </p:cNvSpPr>
          <p:nvPr/>
        </p:nvSpPr>
        <p:spPr bwMode="auto">
          <a:xfrm>
            <a:off x="2362200" y="1219200"/>
            <a:ext cx="8001000" cy="579438"/>
          </a:xfrm>
          <a:prstGeom prst="rect">
            <a:avLst/>
          </a:prstGeom>
          <a:noFill/>
          <a:ln w="9525">
            <a:noFill/>
            <a:miter lim="800000"/>
            <a:headEnd/>
            <a:tailEnd/>
          </a:ln>
          <a:effectLst/>
        </p:spPr>
        <p:txBody>
          <a:bodyPr>
            <a:spAutoFit/>
          </a:bodyPr>
          <a:lstStyle/>
          <a:p>
            <a:pPr algn="l">
              <a:spcBef>
                <a:spcPct val="50000"/>
              </a:spcBef>
            </a:pPr>
            <a:r>
              <a:rPr lang="en-US" sz="3200"/>
              <a:t>DATA MANIPULATION LANGUAGE</a:t>
            </a:r>
          </a:p>
        </p:txBody>
      </p:sp>
      <p:sp>
        <p:nvSpPr>
          <p:cNvPr id="3" name="Rectangle 2052"/>
          <p:cNvSpPr>
            <a:spLocks noChangeArrowheads="1"/>
          </p:cNvSpPr>
          <p:nvPr/>
        </p:nvSpPr>
        <p:spPr bwMode="auto">
          <a:xfrm>
            <a:off x="2819400" y="2406651"/>
            <a:ext cx="2209800" cy="396875"/>
          </a:xfrm>
          <a:prstGeom prst="rect">
            <a:avLst/>
          </a:prstGeom>
          <a:noFill/>
          <a:ln w="9525">
            <a:noFill/>
            <a:miter lim="800000"/>
            <a:headEnd/>
            <a:tailEnd/>
          </a:ln>
          <a:effectLst/>
        </p:spPr>
        <p:txBody>
          <a:bodyPr>
            <a:spAutoFit/>
          </a:bodyPr>
          <a:lstStyle/>
          <a:p>
            <a:pPr algn="l" eaLnBrk="0" hangingPunct="0">
              <a:buFont typeface="Wingdings" pitchFamily="2" charset="2"/>
              <a:buChar char="Ø"/>
            </a:pPr>
            <a:r>
              <a:rPr lang="en-US" sz="2000" dirty="0">
                <a:cs typeface="Times New Roman" pitchFamily="18" charset="0"/>
              </a:rPr>
              <a:t> 	INSERT</a:t>
            </a:r>
          </a:p>
        </p:txBody>
      </p:sp>
      <p:sp>
        <p:nvSpPr>
          <p:cNvPr id="4" name="Rectangle 2053"/>
          <p:cNvSpPr>
            <a:spLocks noChangeArrowheads="1"/>
          </p:cNvSpPr>
          <p:nvPr/>
        </p:nvSpPr>
        <p:spPr bwMode="auto">
          <a:xfrm>
            <a:off x="2844800" y="3016250"/>
            <a:ext cx="2565400" cy="457200"/>
          </a:xfrm>
          <a:prstGeom prst="rect">
            <a:avLst/>
          </a:prstGeom>
          <a:noFill/>
          <a:ln w="12700">
            <a:noFill/>
            <a:miter lim="800000"/>
            <a:headEnd/>
            <a:tailEnd/>
          </a:ln>
          <a:effectLst/>
        </p:spPr>
        <p:txBody>
          <a:bodyPr lIns="90488" tIns="44450" rIns="90488" bIns="44450" anchor="ctr"/>
          <a:lstStyle/>
          <a:p>
            <a:pPr algn="l">
              <a:buFont typeface="Wingdings" pitchFamily="2" charset="2"/>
              <a:buChar char="Ø"/>
            </a:pPr>
            <a:r>
              <a:rPr lang="en-US" sz="2000" dirty="0">
                <a:cs typeface="Times New Roman" pitchFamily="18" charset="0"/>
              </a:rPr>
              <a:t>          UPDATE</a:t>
            </a:r>
          </a:p>
        </p:txBody>
      </p:sp>
      <p:sp>
        <p:nvSpPr>
          <p:cNvPr id="5" name="Rectangle 2054"/>
          <p:cNvSpPr>
            <a:spLocks noChangeArrowheads="1"/>
          </p:cNvSpPr>
          <p:nvPr/>
        </p:nvSpPr>
        <p:spPr bwMode="auto">
          <a:xfrm>
            <a:off x="2819400" y="3794126"/>
            <a:ext cx="3200400" cy="396875"/>
          </a:xfrm>
          <a:prstGeom prst="rect">
            <a:avLst/>
          </a:prstGeom>
          <a:noFill/>
          <a:ln w="9525">
            <a:noFill/>
            <a:miter lim="800000"/>
            <a:headEnd/>
            <a:tailEnd/>
          </a:ln>
          <a:effectLst/>
        </p:spPr>
        <p:txBody>
          <a:bodyPr>
            <a:spAutoFit/>
          </a:bodyPr>
          <a:lstStyle/>
          <a:p>
            <a:pPr algn="l">
              <a:spcBef>
                <a:spcPct val="50000"/>
              </a:spcBef>
              <a:buFont typeface="Wingdings" pitchFamily="2" charset="2"/>
              <a:buChar char="Ø"/>
            </a:pPr>
            <a:r>
              <a:rPr lang="en-US" sz="2000">
                <a:cs typeface="Times New Roman" pitchFamily="18" charset="0"/>
              </a:rPr>
              <a:t> 	DELETE</a:t>
            </a:r>
          </a:p>
        </p:txBody>
      </p:sp>
      <p:sp>
        <p:nvSpPr>
          <p:cNvPr id="6" name="Rectangle 2055"/>
          <p:cNvSpPr>
            <a:spLocks noChangeArrowheads="1"/>
          </p:cNvSpPr>
          <p:nvPr/>
        </p:nvSpPr>
        <p:spPr bwMode="auto">
          <a:xfrm>
            <a:off x="2819400" y="4572001"/>
            <a:ext cx="3200400" cy="396875"/>
          </a:xfrm>
          <a:prstGeom prst="rect">
            <a:avLst/>
          </a:prstGeom>
          <a:noFill/>
          <a:ln w="9525">
            <a:noFill/>
            <a:miter lim="800000"/>
            <a:headEnd/>
            <a:tailEnd/>
          </a:ln>
          <a:effectLst/>
        </p:spPr>
        <p:txBody>
          <a:bodyPr>
            <a:spAutoFit/>
          </a:bodyPr>
          <a:lstStyle/>
          <a:p>
            <a:pPr algn="l">
              <a:spcBef>
                <a:spcPct val="50000"/>
              </a:spcBef>
              <a:buFont typeface="Wingdings" pitchFamily="2" charset="2"/>
              <a:buChar char="Ø"/>
            </a:pPr>
            <a:r>
              <a:rPr lang="en-US" sz="2000">
                <a:cs typeface="Times New Roman" pitchFamily="18" charset="0"/>
              </a:rPr>
              <a:t> 	SELECT</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76400" y="0"/>
            <a:ext cx="7010400" cy="533400"/>
          </a:xfrm>
          <a:prstGeom prst="rect">
            <a:avLst/>
          </a:prstGeom>
        </p:spPr>
        <p:txBody>
          <a:bodyPr>
            <a:normAutofit/>
          </a:bodyPr>
          <a:lstStyle/>
          <a:p>
            <a:pPr eaLnBrk="0" fontAlgn="base" hangingPunct="0">
              <a:lnSpc>
                <a:spcPct val="90000"/>
              </a:lnSpc>
              <a:spcBef>
                <a:spcPct val="0"/>
              </a:spcBef>
              <a:spcAft>
                <a:spcPct val="0"/>
              </a:spcAft>
              <a:defRPr/>
            </a:pPr>
            <a:r>
              <a:rPr lang="en-US" sz="2800" kern="0" dirty="0">
                <a:solidFill>
                  <a:srgbClr val="FFFFFF"/>
                </a:solidFill>
                <a:latin typeface="Bookman Old Style" pitchFamily="18" charset="0"/>
                <a:ea typeface="+mj-ea"/>
                <a:cs typeface="+mj-cs"/>
              </a:rPr>
              <a:t>DML - Data Manipulation Language</a:t>
            </a:r>
          </a:p>
        </p:txBody>
      </p:sp>
      <p:sp>
        <p:nvSpPr>
          <p:cNvPr id="3" name="Rectangle 3"/>
          <p:cNvSpPr txBox="1">
            <a:spLocks noChangeArrowheads="1"/>
          </p:cNvSpPr>
          <p:nvPr/>
        </p:nvSpPr>
        <p:spPr>
          <a:xfrm>
            <a:off x="1600200" y="1066800"/>
            <a:ext cx="8458200" cy="5486400"/>
          </a:xfrm>
          <a:prstGeom prst="rect">
            <a:avLst/>
          </a:prstGeom>
        </p:spPr>
        <p:txBody>
          <a:bodyPr/>
          <a:lstStyle/>
          <a:p>
            <a:pPr marL="288925" indent="-288925" eaLnBrk="0" fontAlgn="base" hangingPunct="0">
              <a:lnSpc>
                <a:spcPct val="90000"/>
              </a:lnSpc>
              <a:spcBef>
                <a:spcPct val="30000"/>
              </a:spcBef>
              <a:spcAft>
                <a:spcPct val="0"/>
              </a:spcAft>
              <a:buClr>
                <a:srgbClr val="CE0019"/>
              </a:buClr>
              <a:defRPr/>
            </a:pPr>
            <a:r>
              <a:rPr lang="en-US" sz="2400" b="1" kern="0" dirty="0">
                <a:solidFill>
                  <a:srgbClr val="333333"/>
                </a:solidFill>
                <a:latin typeface="Bookman Old Style" pitchFamily="18" charset="0"/>
              </a:rPr>
              <a:t>       </a:t>
            </a:r>
          </a:p>
          <a:p>
            <a:pPr marL="288925" indent="-288925" eaLnBrk="0" fontAlgn="base" hangingPunct="0">
              <a:lnSpc>
                <a:spcPct val="90000"/>
              </a:lnSpc>
              <a:spcBef>
                <a:spcPct val="30000"/>
              </a:spcBef>
              <a:spcAft>
                <a:spcPct val="0"/>
              </a:spcAft>
              <a:buClr>
                <a:srgbClr val="CE0019"/>
              </a:buClr>
              <a:buFontTx/>
              <a:buChar char="•"/>
              <a:defRPr/>
            </a:pPr>
            <a:r>
              <a:rPr lang="en-US" sz="2400" kern="0" dirty="0">
                <a:solidFill>
                  <a:srgbClr val="333333"/>
                </a:solidFill>
                <a:latin typeface="Bookman Old Style" pitchFamily="18" charset="0"/>
              </a:rPr>
              <a:t>Data manipulation language (DML) statements access and manipulate data in existing schema objects. </a:t>
            </a:r>
          </a:p>
          <a:p>
            <a:pPr marL="288925" indent="-288925" eaLnBrk="0" fontAlgn="base" hangingPunct="0">
              <a:lnSpc>
                <a:spcPct val="90000"/>
              </a:lnSpc>
              <a:spcBef>
                <a:spcPct val="30000"/>
              </a:spcBef>
              <a:spcAft>
                <a:spcPct val="0"/>
              </a:spcAft>
              <a:buClr>
                <a:srgbClr val="CE0019"/>
              </a:buClr>
              <a:buFontTx/>
              <a:buChar char="•"/>
              <a:defRPr/>
            </a:pPr>
            <a:endParaRPr lang="en-US" sz="2400" kern="0" dirty="0">
              <a:solidFill>
                <a:srgbClr val="333333"/>
              </a:solidFill>
              <a:latin typeface="Bookman Old Style" pitchFamily="18" charset="0"/>
            </a:endParaRPr>
          </a:p>
          <a:p>
            <a:pPr marL="288925" indent="-288925" eaLnBrk="0" fontAlgn="base" hangingPunct="0">
              <a:lnSpc>
                <a:spcPct val="90000"/>
              </a:lnSpc>
              <a:spcBef>
                <a:spcPct val="30000"/>
              </a:spcBef>
              <a:spcAft>
                <a:spcPct val="0"/>
              </a:spcAft>
              <a:buClr>
                <a:srgbClr val="CE0019"/>
              </a:buClr>
              <a:defRPr/>
            </a:pPr>
            <a:r>
              <a:rPr lang="en-US" sz="2400" kern="0" dirty="0">
                <a:solidFill>
                  <a:srgbClr val="333333"/>
                </a:solidFill>
                <a:latin typeface="Bookman Old Style" pitchFamily="18" charset="0"/>
              </a:rPr>
              <a:t>		DML Statements includes :</a:t>
            </a:r>
          </a:p>
          <a:p>
            <a:pPr marL="288925" indent="-288925" eaLnBrk="0" fontAlgn="base" hangingPunct="0">
              <a:lnSpc>
                <a:spcPct val="90000"/>
              </a:lnSpc>
              <a:spcBef>
                <a:spcPct val="30000"/>
              </a:spcBef>
              <a:spcAft>
                <a:spcPct val="0"/>
              </a:spcAft>
              <a:buClr>
                <a:srgbClr val="CE0019"/>
              </a:buClr>
              <a:defRPr/>
            </a:pPr>
            <a:r>
              <a:rPr lang="en-US" sz="2400" b="1" kern="0" dirty="0">
                <a:solidFill>
                  <a:srgbClr val="0000CC"/>
                </a:solidFill>
                <a:latin typeface="Bookman Old Style" pitchFamily="18" charset="0"/>
              </a:rPr>
              <a:t>		</a:t>
            </a:r>
            <a:endParaRPr lang="en-US" sz="1600" kern="0" dirty="0">
              <a:solidFill>
                <a:srgbClr val="000000"/>
              </a:solidFill>
            </a:endParaRPr>
          </a:p>
          <a:p>
            <a:pPr marL="1030288" lvl="2" indent="-231775" eaLnBrk="0" fontAlgn="base" hangingPunct="0">
              <a:lnSpc>
                <a:spcPct val="90000"/>
              </a:lnSpc>
              <a:spcBef>
                <a:spcPct val="30000"/>
              </a:spcBef>
              <a:spcAft>
                <a:spcPct val="0"/>
              </a:spcAft>
              <a:buClr>
                <a:srgbClr val="CE0019"/>
              </a:buClr>
              <a:buFont typeface="Wingdings" pitchFamily="2" charset="2"/>
              <a:buChar char="Ì"/>
              <a:defRPr/>
            </a:pPr>
            <a:r>
              <a:rPr lang="en-US" sz="1600" kern="0" dirty="0">
                <a:solidFill>
                  <a:schemeClr val="accent2"/>
                </a:solidFill>
              </a:rPr>
              <a:t>     </a:t>
            </a:r>
            <a:r>
              <a:rPr lang="en-US" sz="1600" b="1" kern="0" dirty="0">
                <a:solidFill>
                  <a:srgbClr val="0000CC"/>
                </a:solidFill>
              </a:rPr>
              <a:t>SELECT</a:t>
            </a:r>
            <a:r>
              <a:rPr lang="en-US" sz="1600" kern="0" dirty="0">
                <a:solidFill>
                  <a:srgbClr val="000000"/>
                </a:solidFill>
              </a:rPr>
              <a:t> - extracts data from a database table</a:t>
            </a:r>
          </a:p>
          <a:p>
            <a:pPr marL="1030288" lvl="2" indent="-231775" eaLnBrk="0" fontAlgn="base" hangingPunct="0">
              <a:lnSpc>
                <a:spcPct val="90000"/>
              </a:lnSpc>
              <a:spcBef>
                <a:spcPct val="30000"/>
              </a:spcBef>
              <a:spcAft>
                <a:spcPct val="0"/>
              </a:spcAft>
              <a:buClr>
                <a:srgbClr val="CE0019"/>
              </a:buClr>
              <a:buFont typeface="Wingdings" pitchFamily="2" charset="2"/>
              <a:buChar char="Ì"/>
              <a:defRPr/>
            </a:pPr>
            <a:r>
              <a:rPr lang="en-US" sz="1600" b="1" kern="0" dirty="0">
                <a:solidFill>
                  <a:srgbClr val="0000CC"/>
                </a:solidFill>
              </a:rPr>
              <a:t>     UPDATE</a:t>
            </a:r>
            <a:r>
              <a:rPr lang="en-US" sz="1600" kern="0" dirty="0">
                <a:solidFill>
                  <a:srgbClr val="0000CC"/>
                </a:solidFill>
              </a:rPr>
              <a:t> </a:t>
            </a:r>
            <a:r>
              <a:rPr lang="en-US" sz="1600" kern="0" dirty="0">
                <a:solidFill>
                  <a:srgbClr val="000000"/>
                </a:solidFill>
              </a:rPr>
              <a:t>- updates data in a database table </a:t>
            </a:r>
          </a:p>
          <a:p>
            <a:pPr marL="1030288" lvl="2" indent="-231775" eaLnBrk="0" fontAlgn="base" hangingPunct="0">
              <a:lnSpc>
                <a:spcPct val="90000"/>
              </a:lnSpc>
              <a:spcBef>
                <a:spcPct val="30000"/>
              </a:spcBef>
              <a:spcAft>
                <a:spcPct val="0"/>
              </a:spcAft>
              <a:buClr>
                <a:srgbClr val="CE0019"/>
              </a:buClr>
              <a:buFont typeface="Wingdings" pitchFamily="2" charset="2"/>
              <a:buChar char="Ì"/>
              <a:defRPr/>
            </a:pPr>
            <a:r>
              <a:rPr lang="en-US" sz="1600" b="1" kern="0" dirty="0">
                <a:solidFill>
                  <a:srgbClr val="0000CC"/>
                </a:solidFill>
              </a:rPr>
              <a:t>     DELETE</a:t>
            </a:r>
            <a:r>
              <a:rPr lang="en-US" sz="1600" kern="0" dirty="0">
                <a:solidFill>
                  <a:srgbClr val="000000"/>
                </a:solidFill>
              </a:rPr>
              <a:t> - deletes data from a database table </a:t>
            </a:r>
          </a:p>
          <a:p>
            <a:pPr marL="1030288" lvl="2" indent="-231775" eaLnBrk="0" fontAlgn="base" hangingPunct="0">
              <a:lnSpc>
                <a:spcPct val="90000"/>
              </a:lnSpc>
              <a:spcBef>
                <a:spcPct val="30000"/>
              </a:spcBef>
              <a:spcAft>
                <a:spcPct val="0"/>
              </a:spcAft>
              <a:buClr>
                <a:srgbClr val="CE0019"/>
              </a:buClr>
              <a:buFont typeface="Wingdings" pitchFamily="2" charset="2"/>
              <a:buChar char="Ì"/>
              <a:defRPr/>
            </a:pPr>
            <a:r>
              <a:rPr lang="en-US" sz="1600" b="1" kern="0" dirty="0">
                <a:solidFill>
                  <a:srgbClr val="0000CC"/>
                </a:solidFill>
              </a:rPr>
              <a:t>     INSERT INTO</a:t>
            </a:r>
            <a:r>
              <a:rPr lang="en-US" sz="1600" kern="0" dirty="0">
                <a:solidFill>
                  <a:srgbClr val="000000"/>
                </a:solidFill>
              </a:rPr>
              <a:t> - inserts new data into a database table </a:t>
            </a:r>
          </a:p>
          <a:p>
            <a:pPr marL="1030288" lvl="2" indent="-231775" eaLnBrk="0" fontAlgn="base" hangingPunct="0">
              <a:lnSpc>
                <a:spcPct val="90000"/>
              </a:lnSpc>
              <a:spcBef>
                <a:spcPct val="30000"/>
              </a:spcBef>
              <a:spcAft>
                <a:spcPct val="0"/>
              </a:spcAft>
              <a:buClr>
                <a:srgbClr val="CE0019"/>
              </a:buClr>
              <a:defRPr/>
            </a:pPr>
            <a:endParaRPr lang="en-US" sz="1600" kern="0" dirty="0">
              <a:solidFill>
                <a:srgbClr val="000000"/>
              </a:solidFill>
            </a:endParaRPr>
          </a:p>
          <a:p>
            <a:pPr marL="288925" indent="-288925" eaLnBrk="0" fontAlgn="base" hangingPunct="0">
              <a:lnSpc>
                <a:spcPct val="90000"/>
              </a:lnSpc>
              <a:spcBef>
                <a:spcPct val="30000"/>
              </a:spcBef>
              <a:spcAft>
                <a:spcPct val="0"/>
              </a:spcAft>
              <a:buClr>
                <a:srgbClr val="CE0019"/>
              </a:buClr>
              <a:defRPr/>
            </a:pPr>
            <a:endParaRPr lang="en-US" kern="0" dirty="0">
              <a:solidFill>
                <a:srgbClr val="333333"/>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676400" y="1539876"/>
            <a:ext cx="4572000" cy="1015663"/>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     </a:t>
            </a:r>
            <a:r>
              <a:rPr lang="en-US"/>
              <a:t>Syntax :</a:t>
            </a:r>
            <a:r>
              <a:rPr lang="en-US">
                <a:solidFill>
                  <a:schemeClr val="accent2"/>
                </a:solidFill>
              </a:rPr>
              <a:t> </a:t>
            </a:r>
            <a:r>
              <a:rPr lang="en-US"/>
              <a:t>Simple Insert</a:t>
            </a:r>
          </a:p>
          <a:p>
            <a:pPr algn="l">
              <a:spcBef>
                <a:spcPct val="50000"/>
              </a:spcBef>
            </a:pPr>
            <a:r>
              <a:rPr lang="en-US" sz="1400">
                <a:solidFill>
                  <a:schemeClr val="accent2"/>
                </a:solidFill>
              </a:rPr>
              <a:t>	INSERT INTO </a:t>
            </a:r>
            <a:r>
              <a:rPr lang="en-US" sz="1400"/>
              <a:t>TableName</a:t>
            </a:r>
          </a:p>
          <a:p>
            <a:pPr algn="l">
              <a:spcBef>
                <a:spcPct val="50000"/>
              </a:spcBef>
            </a:pPr>
            <a:r>
              <a:rPr lang="en-US" sz="1400">
                <a:solidFill>
                  <a:schemeClr val="accent2"/>
                </a:solidFill>
              </a:rPr>
              <a:t>	VALUES</a:t>
            </a:r>
            <a:r>
              <a:rPr lang="en-US" sz="1400"/>
              <a:t>(Fieldvalue1,Field Value2 …)</a:t>
            </a:r>
          </a:p>
        </p:txBody>
      </p:sp>
      <p:graphicFrame>
        <p:nvGraphicFramePr>
          <p:cNvPr id="3" name="Group 3"/>
          <p:cNvGraphicFramePr>
            <a:graphicFrameLocks noGrp="1"/>
          </p:cNvGraphicFramePr>
          <p:nvPr/>
        </p:nvGraphicFramePr>
        <p:xfrm>
          <a:off x="6553200" y="3856039"/>
          <a:ext cx="3886200" cy="792163"/>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04913">
                  <a:extLst>
                    <a:ext uri="{9D8B030D-6E8A-4147-A177-3AD203B41FA5}">
                      <a16:colId xmlns:a16="http://schemas.microsoft.com/office/drawing/2014/main" val="20002"/>
                    </a:ext>
                  </a:extLst>
                </a:gridCol>
                <a:gridCol w="700087">
                  <a:extLst>
                    <a:ext uri="{9D8B030D-6E8A-4147-A177-3AD203B41FA5}">
                      <a16:colId xmlns:a16="http://schemas.microsoft.com/office/drawing/2014/main" val="20003"/>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Menaga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22/05/1982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bl>
          </a:graphicData>
        </a:graphic>
      </p:graphicFrame>
      <p:sp>
        <p:nvSpPr>
          <p:cNvPr id="4" name="Line 20"/>
          <p:cNvSpPr>
            <a:spLocks noChangeShapeType="1"/>
          </p:cNvSpPr>
          <p:nvPr/>
        </p:nvSpPr>
        <p:spPr bwMode="auto">
          <a:xfrm>
            <a:off x="6477000" y="685800"/>
            <a:ext cx="0" cy="5943600"/>
          </a:xfrm>
          <a:prstGeom prst="line">
            <a:avLst/>
          </a:prstGeom>
          <a:noFill/>
          <a:ln w="9525">
            <a:solidFill>
              <a:schemeClr val="tx1"/>
            </a:solidFill>
            <a:round/>
            <a:headEnd/>
            <a:tailEnd/>
          </a:ln>
          <a:effectLst/>
        </p:spPr>
        <p:txBody>
          <a:bodyPr/>
          <a:lstStyle/>
          <a:p>
            <a:endParaRPr lang="en-US"/>
          </a:p>
        </p:txBody>
      </p:sp>
      <p:sp>
        <p:nvSpPr>
          <p:cNvPr id="5" name="Rectangle 21"/>
          <p:cNvSpPr>
            <a:spLocks noChangeArrowheads="1"/>
          </p:cNvSpPr>
          <p:nvPr/>
        </p:nvSpPr>
        <p:spPr bwMode="auto">
          <a:xfrm>
            <a:off x="1828800" y="3124201"/>
            <a:ext cx="4953000" cy="1169551"/>
          </a:xfrm>
          <a:prstGeom prst="rect">
            <a:avLst/>
          </a:prstGeom>
          <a:noFill/>
          <a:ln w="9525">
            <a:noFill/>
            <a:miter lim="800000"/>
            <a:headEnd/>
            <a:tailEnd/>
          </a:ln>
          <a:effectLst/>
        </p:spPr>
        <p:txBody>
          <a:bodyPr>
            <a:spAutoFit/>
          </a:bodyPr>
          <a:lstStyle/>
          <a:p>
            <a:pPr algn="l">
              <a:spcBef>
                <a:spcPct val="50000"/>
              </a:spcBef>
            </a:pPr>
            <a:r>
              <a:rPr lang="en-US" sz="1400">
                <a:cs typeface="Times New Roman" pitchFamily="18" charset="0"/>
              </a:rPr>
              <a:t>Example :</a:t>
            </a:r>
          </a:p>
          <a:p>
            <a:pPr lvl="1" algn="l">
              <a:spcBef>
                <a:spcPct val="50000"/>
              </a:spcBef>
            </a:pPr>
            <a:r>
              <a:rPr lang="en-US" sz="1400">
                <a:solidFill>
                  <a:schemeClr val="accent2"/>
                </a:solidFill>
                <a:cs typeface="Times New Roman" pitchFamily="18" charset="0"/>
              </a:rPr>
              <a:t>INSERT  INTO</a:t>
            </a:r>
            <a:r>
              <a:rPr lang="en-US" sz="1400">
                <a:cs typeface="Times New Roman" pitchFamily="18" charset="0"/>
              </a:rPr>
              <a:t> Employee </a:t>
            </a:r>
            <a:r>
              <a:rPr lang="en-US" sz="1400">
                <a:solidFill>
                  <a:schemeClr val="accent2"/>
                </a:solidFill>
                <a:cs typeface="Times New Roman" pitchFamily="18" charset="0"/>
              </a:rPr>
              <a:t>VALUES </a:t>
            </a:r>
            <a:r>
              <a:rPr lang="en-US" sz="1400">
                <a:cs typeface="Times New Roman" pitchFamily="18" charset="0"/>
              </a:rPr>
              <a:t>(‘</a:t>
            </a:r>
            <a:r>
              <a:rPr lang="en-US" sz="1400">
                <a:solidFill>
                  <a:srgbClr val="FF3300"/>
                </a:solidFill>
                <a:cs typeface="Times New Roman" pitchFamily="18" charset="0"/>
              </a:rPr>
              <a:t>LST/1001</a:t>
            </a:r>
            <a:r>
              <a:rPr lang="en-US" sz="1400">
                <a:cs typeface="Times New Roman" pitchFamily="18" charset="0"/>
              </a:rPr>
              <a:t>’,’</a:t>
            </a:r>
            <a:r>
              <a:rPr lang="en-US" sz="1400">
                <a:solidFill>
                  <a:srgbClr val="FF3300"/>
                </a:solidFill>
                <a:cs typeface="Times New Roman" pitchFamily="18" charset="0"/>
              </a:rPr>
              <a:t>Menaga</a:t>
            </a:r>
            <a:r>
              <a:rPr lang="en-US" sz="1400">
                <a:cs typeface="Times New Roman" pitchFamily="18" charset="0"/>
              </a:rPr>
              <a:t>’,’</a:t>
            </a:r>
            <a:r>
              <a:rPr lang="en-US" sz="1400">
                <a:solidFill>
                  <a:srgbClr val="FF3300"/>
                </a:solidFill>
                <a:cs typeface="Times New Roman" pitchFamily="18" charset="0"/>
              </a:rPr>
              <a:t>05/22/1982</a:t>
            </a:r>
            <a:r>
              <a:rPr lang="en-US" sz="1400">
                <a:cs typeface="Times New Roman" pitchFamily="18" charset="0"/>
              </a:rPr>
              <a:t>’,12000)</a:t>
            </a:r>
          </a:p>
          <a:p>
            <a:pPr algn="l">
              <a:spcBef>
                <a:spcPct val="50000"/>
              </a:spcBef>
            </a:pPr>
            <a:endParaRPr lang="en-US" sz="1400"/>
          </a:p>
        </p:txBody>
      </p:sp>
      <p:sp>
        <p:nvSpPr>
          <p:cNvPr id="6" name="Text Box 22"/>
          <p:cNvSpPr txBox="1">
            <a:spLocks noChangeArrowheads="1"/>
          </p:cNvSpPr>
          <p:nvPr/>
        </p:nvSpPr>
        <p:spPr bwMode="auto">
          <a:xfrm>
            <a:off x="1752600" y="0"/>
            <a:ext cx="51054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DML – INSERT </a:t>
            </a:r>
          </a:p>
        </p:txBody>
      </p:sp>
      <p:sp>
        <p:nvSpPr>
          <p:cNvPr id="7" name="Text Box 23"/>
          <p:cNvSpPr txBox="1">
            <a:spLocks noChangeArrowheads="1"/>
          </p:cNvSpPr>
          <p:nvPr/>
        </p:nvSpPr>
        <p:spPr bwMode="auto">
          <a:xfrm>
            <a:off x="1905000" y="838201"/>
            <a:ext cx="4800600" cy="646331"/>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INSERT Statement is used to insert data into Database table</a:t>
            </a:r>
          </a:p>
        </p:txBody>
      </p:sp>
      <p:sp>
        <p:nvSpPr>
          <p:cNvPr id="8" name="Text Box 24"/>
          <p:cNvSpPr txBox="1">
            <a:spLocks noChangeArrowheads="1"/>
          </p:cNvSpPr>
          <p:nvPr/>
        </p:nvSpPr>
        <p:spPr bwMode="auto">
          <a:xfrm>
            <a:off x="1905000" y="4953000"/>
            <a:ext cx="4495800" cy="1338828"/>
          </a:xfrm>
          <a:prstGeom prst="rect">
            <a:avLst/>
          </a:prstGeom>
          <a:solidFill>
            <a:srgbClr val="C0C0C0"/>
          </a:solidFill>
          <a:ln w="9525">
            <a:noFill/>
            <a:miter lim="800000"/>
            <a:headEnd/>
            <a:tailEnd/>
          </a:ln>
          <a:effectLst/>
        </p:spPr>
        <p:txBody>
          <a:bodyPr>
            <a:spAutoFit/>
          </a:bodyPr>
          <a:lstStyle/>
          <a:p>
            <a:pPr algn="l">
              <a:spcBef>
                <a:spcPct val="50000"/>
              </a:spcBef>
            </a:pPr>
            <a:r>
              <a:rPr lang="en-US">
                <a:latin typeface="Times New Roman" pitchFamily="18" charset="0"/>
              </a:rPr>
              <a:t>Note :  </a:t>
            </a:r>
          </a:p>
          <a:p>
            <a:pPr algn="l">
              <a:spcBef>
                <a:spcPct val="50000"/>
              </a:spcBef>
            </a:pPr>
            <a:r>
              <a:rPr lang="en-US">
                <a:latin typeface="Times New Roman" pitchFamily="18" charset="0"/>
              </a:rPr>
              <a:t>	Varchar,Char and DateTime values should be given with single quotes. (Eg) ‘</a:t>
            </a:r>
            <a:r>
              <a:rPr lang="en-US">
                <a:solidFill>
                  <a:srgbClr val="FF3300"/>
                </a:solidFill>
                <a:latin typeface="Times New Roman" pitchFamily="18" charset="0"/>
              </a:rPr>
              <a:t>Menaga</a:t>
            </a:r>
            <a:r>
              <a:rPr lang="en-US">
                <a:latin typeface="Times New Roman" pitchFamily="18" charset="0"/>
              </a:rPr>
              <a:t>’</a:t>
            </a:r>
          </a:p>
        </p:txBody>
      </p:sp>
      <p:sp>
        <p:nvSpPr>
          <p:cNvPr id="9" name="Rectangle 25"/>
          <p:cNvSpPr>
            <a:spLocks noChangeArrowheads="1"/>
          </p:cNvSpPr>
          <p:nvPr/>
        </p:nvSpPr>
        <p:spPr bwMode="auto">
          <a:xfrm>
            <a:off x="6705600" y="1371600"/>
            <a:ext cx="3429000" cy="1785104"/>
          </a:xfrm>
          <a:prstGeom prst="rect">
            <a:avLst/>
          </a:prstGeom>
          <a:noFill/>
          <a:ln w="9525">
            <a:noFill/>
            <a:miter lim="800000"/>
            <a:headEnd/>
            <a:tailEnd/>
          </a:ln>
          <a:effectLst/>
        </p:spPr>
        <p:txBody>
          <a:bodyPr>
            <a:spAutoFit/>
          </a:bodyPr>
          <a:lstStyle/>
          <a:p>
            <a:pPr algn="l"/>
            <a:r>
              <a:rPr lang="en-US" sz="1200">
                <a:cs typeface="Times New Roman" pitchFamily="18" charset="0"/>
              </a:rPr>
              <a:t> </a:t>
            </a:r>
          </a:p>
          <a:p>
            <a:pPr algn="l" eaLnBrk="0" hangingPunct="0"/>
            <a:r>
              <a:rPr lang="en-US" sz="1400">
                <a:cs typeface="Times New Roman" pitchFamily="18" charset="0"/>
              </a:rPr>
              <a:t>Table 1: Employee</a:t>
            </a:r>
          </a:p>
          <a:p>
            <a:pPr algn="l" eaLnBrk="0" hangingPunct="0"/>
            <a:r>
              <a:rPr lang="en-US" sz="1400">
                <a:cs typeface="Times New Roman" pitchFamily="18" charset="0"/>
              </a:rPr>
              <a:t> </a:t>
            </a:r>
          </a:p>
          <a:p>
            <a:pPr algn="l" eaLnBrk="0" hangingPunct="0"/>
            <a:r>
              <a:rPr lang="en-US" sz="1400">
                <a:cs typeface="Times New Roman" pitchFamily="18" charset="0"/>
              </a:rPr>
              <a:t>Eno                             </a:t>
            </a:r>
            <a:r>
              <a:rPr lang="en-US" sz="1400">
                <a:solidFill>
                  <a:srgbClr val="0000FF"/>
                </a:solidFill>
                <a:cs typeface="Times New Roman" pitchFamily="18" charset="0"/>
              </a:rPr>
              <a:t>varchar(10)</a:t>
            </a:r>
            <a:endParaRPr lang="en-US" sz="1400">
              <a:cs typeface="Times New Roman" pitchFamily="18" charset="0"/>
            </a:endParaRPr>
          </a:p>
          <a:p>
            <a:pPr algn="l" eaLnBrk="0" hangingPunct="0"/>
            <a:r>
              <a:rPr lang="en-US" sz="1400">
                <a:cs typeface="Times New Roman" pitchFamily="18" charset="0"/>
              </a:rPr>
              <a:t>Ename                        </a:t>
            </a:r>
            <a:r>
              <a:rPr lang="en-US" sz="1400">
                <a:solidFill>
                  <a:srgbClr val="0000FF"/>
                </a:solidFill>
                <a:cs typeface="Times New Roman" pitchFamily="18" charset="0"/>
              </a:rPr>
              <a:t>varchar(100)</a:t>
            </a:r>
            <a:endParaRPr lang="en-US" sz="1400">
              <a:cs typeface="Times New Roman" pitchFamily="18" charset="0"/>
            </a:endParaRPr>
          </a:p>
          <a:p>
            <a:pPr algn="l" eaLnBrk="0" hangingPunct="0"/>
            <a:r>
              <a:rPr lang="en-US" sz="1400">
                <a:cs typeface="Times New Roman" pitchFamily="18" charset="0"/>
              </a:rPr>
              <a:t>Dateofbirth                 </a:t>
            </a:r>
            <a:r>
              <a:rPr lang="en-US" sz="1400">
                <a:solidFill>
                  <a:srgbClr val="0000FF"/>
                </a:solidFill>
                <a:cs typeface="Times New Roman" pitchFamily="18" charset="0"/>
              </a:rPr>
              <a:t>Datetime</a:t>
            </a:r>
            <a:endParaRPr lang="en-US" sz="1400">
              <a:cs typeface="Times New Roman" pitchFamily="18" charset="0"/>
            </a:endParaRPr>
          </a:p>
          <a:p>
            <a:pPr algn="l" eaLnBrk="0" hangingPunct="0"/>
            <a:r>
              <a:rPr lang="en-US" sz="1400">
                <a:cs typeface="Times New Roman" pitchFamily="18" charset="0"/>
              </a:rPr>
              <a:t>Salary                         </a:t>
            </a:r>
            <a:r>
              <a:rPr lang="en-US" sz="1400">
                <a:solidFill>
                  <a:srgbClr val="0000FF"/>
                </a:solidFill>
                <a:cs typeface="Times New Roman" pitchFamily="18" charset="0"/>
              </a:rPr>
              <a:t>int</a:t>
            </a:r>
            <a:endParaRPr lang="en-US" sz="1400">
              <a:cs typeface="Times New Roman" pitchFamily="18" charset="0"/>
            </a:endParaRPr>
          </a:p>
          <a:p>
            <a:pPr algn="l" eaLnBrk="0" hangingPunct="0"/>
            <a:endParaRPr lang="en-US" sz="1400"/>
          </a:p>
        </p:txBody>
      </p:sp>
      <p:sp>
        <p:nvSpPr>
          <p:cNvPr id="10" name="Line 26"/>
          <p:cNvSpPr>
            <a:spLocks noChangeShapeType="1"/>
          </p:cNvSpPr>
          <p:nvPr/>
        </p:nvSpPr>
        <p:spPr bwMode="auto">
          <a:xfrm>
            <a:off x="4572000" y="4114800"/>
            <a:ext cx="1981200" cy="304800"/>
          </a:xfrm>
          <a:prstGeom prst="line">
            <a:avLst/>
          </a:prstGeom>
          <a:noFill/>
          <a:ln w="9525">
            <a:solidFill>
              <a:schemeClr val="tx1"/>
            </a:solidFill>
            <a:round/>
            <a:headEnd/>
            <a:tailEnd type="triangle" w="med" len="med"/>
          </a:ln>
          <a:effectLst/>
        </p:spPr>
        <p:txBody>
          <a:bodyPr>
            <a:sp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600200" y="1539875"/>
            <a:ext cx="4572000" cy="1231106"/>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     </a:t>
            </a:r>
            <a:r>
              <a:rPr lang="en-US"/>
              <a:t>Syntax :</a:t>
            </a:r>
            <a:r>
              <a:rPr lang="en-US">
                <a:solidFill>
                  <a:schemeClr val="accent2"/>
                </a:solidFill>
              </a:rPr>
              <a:t> </a:t>
            </a:r>
            <a:r>
              <a:rPr lang="en-US" sz="1400">
                <a:solidFill>
                  <a:schemeClr val="accent2"/>
                </a:solidFill>
              </a:rPr>
              <a:t>	</a:t>
            </a:r>
          </a:p>
          <a:p>
            <a:pPr algn="l">
              <a:spcBef>
                <a:spcPct val="50000"/>
              </a:spcBef>
            </a:pPr>
            <a:r>
              <a:rPr lang="en-US" sz="1400">
                <a:solidFill>
                  <a:schemeClr val="accent2"/>
                </a:solidFill>
              </a:rPr>
              <a:t>	INSERT INTO 	</a:t>
            </a:r>
            <a:r>
              <a:rPr lang="en-US" sz="1400"/>
              <a:t>TableName(Field1,Field2…)</a:t>
            </a:r>
          </a:p>
          <a:p>
            <a:pPr algn="l">
              <a:spcBef>
                <a:spcPct val="50000"/>
              </a:spcBef>
            </a:pPr>
            <a:r>
              <a:rPr lang="en-US" sz="1400">
                <a:solidFill>
                  <a:schemeClr val="accent2"/>
                </a:solidFill>
              </a:rPr>
              <a:t>	VALUES</a:t>
            </a:r>
            <a:r>
              <a:rPr lang="en-US" sz="1400"/>
              <a:t>(Fieldvalue1,Field Value2 …)</a:t>
            </a:r>
          </a:p>
        </p:txBody>
      </p:sp>
      <p:graphicFrame>
        <p:nvGraphicFramePr>
          <p:cNvPr id="3" name="Group 3"/>
          <p:cNvGraphicFramePr>
            <a:graphicFrameLocks noGrp="1"/>
          </p:cNvGraphicFramePr>
          <p:nvPr/>
        </p:nvGraphicFramePr>
        <p:xfrm>
          <a:off x="6477000" y="3856039"/>
          <a:ext cx="3886200" cy="792163"/>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04913">
                  <a:extLst>
                    <a:ext uri="{9D8B030D-6E8A-4147-A177-3AD203B41FA5}">
                      <a16:colId xmlns:a16="http://schemas.microsoft.com/office/drawing/2014/main" val="20002"/>
                    </a:ext>
                  </a:extLst>
                </a:gridCol>
                <a:gridCol w="700087">
                  <a:extLst>
                    <a:ext uri="{9D8B030D-6E8A-4147-A177-3AD203B41FA5}">
                      <a16:colId xmlns:a16="http://schemas.microsoft.com/office/drawing/2014/main" val="20003"/>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Menaga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bl>
          </a:graphicData>
        </a:graphic>
      </p:graphicFrame>
      <p:sp>
        <p:nvSpPr>
          <p:cNvPr id="4" name="Line 20"/>
          <p:cNvSpPr>
            <a:spLocks noChangeShapeType="1"/>
          </p:cNvSpPr>
          <p:nvPr/>
        </p:nvSpPr>
        <p:spPr bwMode="auto">
          <a:xfrm>
            <a:off x="6400800" y="685800"/>
            <a:ext cx="0" cy="5943600"/>
          </a:xfrm>
          <a:prstGeom prst="line">
            <a:avLst/>
          </a:prstGeom>
          <a:noFill/>
          <a:ln w="9525">
            <a:solidFill>
              <a:schemeClr val="tx1"/>
            </a:solidFill>
            <a:round/>
            <a:headEnd/>
            <a:tailEnd/>
          </a:ln>
          <a:effectLst/>
        </p:spPr>
        <p:txBody>
          <a:bodyPr/>
          <a:lstStyle/>
          <a:p>
            <a:endParaRPr lang="en-US"/>
          </a:p>
        </p:txBody>
      </p:sp>
      <p:sp>
        <p:nvSpPr>
          <p:cNvPr id="5" name="Rectangle 21"/>
          <p:cNvSpPr>
            <a:spLocks noChangeArrowheads="1"/>
          </p:cNvSpPr>
          <p:nvPr/>
        </p:nvSpPr>
        <p:spPr bwMode="auto">
          <a:xfrm>
            <a:off x="1752600" y="3124201"/>
            <a:ext cx="4953000" cy="1277273"/>
          </a:xfrm>
          <a:prstGeom prst="rect">
            <a:avLst/>
          </a:prstGeom>
          <a:noFill/>
          <a:ln w="9525">
            <a:noFill/>
            <a:miter lim="800000"/>
            <a:headEnd/>
            <a:tailEnd/>
          </a:ln>
          <a:effectLst/>
        </p:spPr>
        <p:txBody>
          <a:bodyPr>
            <a:spAutoFit/>
          </a:bodyPr>
          <a:lstStyle/>
          <a:p>
            <a:pPr algn="l">
              <a:spcBef>
                <a:spcPct val="50000"/>
              </a:spcBef>
            </a:pPr>
            <a:r>
              <a:rPr lang="en-US" sz="1400">
                <a:cs typeface="Times New Roman" pitchFamily="18" charset="0"/>
              </a:rPr>
              <a:t>Example :</a:t>
            </a:r>
          </a:p>
          <a:p>
            <a:pPr lvl="1" algn="l">
              <a:spcBef>
                <a:spcPct val="50000"/>
              </a:spcBef>
            </a:pPr>
            <a:r>
              <a:rPr lang="en-US" sz="1400">
                <a:solidFill>
                  <a:schemeClr val="accent2"/>
                </a:solidFill>
                <a:cs typeface="Times New Roman" pitchFamily="18" charset="0"/>
              </a:rPr>
              <a:t>INSERT  INTO</a:t>
            </a:r>
            <a:r>
              <a:rPr lang="en-US" sz="1400">
                <a:cs typeface="Times New Roman" pitchFamily="18" charset="0"/>
              </a:rPr>
              <a:t> Employee(Eno,Ename)</a:t>
            </a:r>
          </a:p>
          <a:p>
            <a:pPr lvl="1" algn="l">
              <a:spcBef>
                <a:spcPct val="50000"/>
              </a:spcBef>
            </a:pPr>
            <a:r>
              <a:rPr lang="en-US" sz="1400">
                <a:cs typeface="Times New Roman" pitchFamily="18" charset="0"/>
              </a:rPr>
              <a:t> </a:t>
            </a:r>
            <a:r>
              <a:rPr lang="en-US" sz="1400">
                <a:solidFill>
                  <a:schemeClr val="accent2"/>
                </a:solidFill>
                <a:cs typeface="Times New Roman" pitchFamily="18" charset="0"/>
              </a:rPr>
              <a:t>VALUES</a:t>
            </a:r>
            <a:r>
              <a:rPr lang="en-US" sz="1400">
                <a:cs typeface="Times New Roman" pitchFamily="18" charset="0"/>
              </a:rPr>
              <a:t>(‘</a:t>
            </a:r>
            <a:r>
              <a:rPr lang="en-US" sz="1400">
                <a:solidFill>
                  <a:srgbClr val="FF3300"/>
                </a:solidFill>
                <a:cs typeface="Times New Roman" pitchFamily="18" charset="0"/>
              </a:rPr>
              <a:t>LST/1001</a:t>
            </a:r>
            <a:r>
              <a:rPr lang="en-US" sz="1400">
                <a:cs typeface="Times New Roman" pitchFamily="18" charset="0"/>
              </a:rPr>
              <a:t>’,’</a:t>
            </a:r>
            <a:r>
              <a:rPr lang="en-US" sz="1400">
                <a:solidFill>
                  <a:srgbClr val="FF3300"/>
                </a:solidFill>
                <a:cs typeface="Times New Roman" pitchFamily="18" charset="0"/>
              </a:rPr>
              <a:t>Menaga</a:t>
            </a:r>
            <a:r>
              <a:rPr lang="en-US" sz="1400">
                <a:cs typeface="Times New Roman" pitchFamily="18" charset="0"/>
              </a:rPr>
              <a:t>’)</a:t>
            </a:r>
          </a:p>
          <a:p>
            <a:pPr algn="l">
              <a:spcBef>
                <a:spcPct val="50000"/>
              </a:spcBef>
            </a:pPr>
            <a:endParaRPr lang="en-US" sz="1400"/>
          </a:p>
        </p:txBody>
      </p:sp>
      <p:sp>
        <p:nvSpPr>
          <p:cNvPr id="6" name="Text Box 22"/>
          <p:cNvSpPr txBox="1">
            <a:spLocks noChangeArrowheads="1"/>
          </p:cNvSpPr>
          <p:nvPr/>
        </p:nvSpPr>
        <p:spPr bwMode="auto">
          <a:xfrm>
            <a:off x="1752600" y="0"/>
            <a:ext cx="51054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DML – INSERT </a:t>
            </a:r>
          </a:p>
        </p:txBody>
      </p:sp>
      <p:sp>
        <p:nvSpPr>
          <p:cNvPr id="7" name="Text Box 23"/>
          <p:cNvSpPr txBox="1">
            <a:spLocks noChangeArrowheads="1"/>
          </p:cNvSpPr>
          <p:nvPr/>
        </p:nvSpPr>
        <p:spPr bwMode="auto">
          <a:xfrm>
            <a:off x="1828800" y="4953000"/>
            <a:ext cx="4495800" cy="369332"/>
          </a:xfrm>
          <a:prstGeom prst="rect">
            <a:avLst/>
          </a:prstGeom>
          <a:solidFill>
            <a:srgbClr val="C0C0C0"/>
          </a:solidFill>
          <a:ln w="9525">
            <a:noFill/>
            <a:miter lim="800000"/>
            <a:headEnd/>
            <a:tailEnd/>
          </a:ln>
          <a:effectLst/>
        </p:spPr>
        <p:txBody>
          <a:bodyPr>
            <a:spAutoFit/>
          </a:bodyPr>
          <a:lstStyle/>
          <a:p>
            <a:pPr algn="l">
              <a:spcBef>
                <a:spcPct val="50000"/>
              </a:spcBef>
            </a:pPr>
            <a:r>
              <a:rPr lang="en-US">
                <a:latin typeface="Times New Roman" pitchFamily="18" charset="0"/>
              </a:rPr>
              <a:t>Note :  Insert All not null values.</a:t>
            </a:r>
          </a:p>
        </p:txBody>
      </p:sp>
      <p:sp>
        <p:nvSpPr>
          <p:cNvPr id="8" name="Rectangle 24"/>
          <p:cNvSpPr>
            <a:spLocks noChangeArrowheads="1"/>
          </p:cNvSpPr>
          <p:nvPr/>
        </p:nvSpPr>
        <p:spPr bwMode="auto">
          <a:xfrm>
            <a:off x="6629400" y="1371600"/>
            <a:ext cx="3429000" cy="1785104"/>
          </a:xfrm>
          <a:prstGeom prst="rect">
            <a:avLst/>
          </a:prstGeom>
          <a:noFill/>
          <a:ln w="9525">
            <a:noFill/>
            <a:miter lim="800000"/>
            <a:headEnd/>
            <a:tailEnd/>
          </a:ln>
          <a:effectLst/>
        </p:spPr>
        <p:txBody>
          <a:bodyPr>
            <a:spAutoFit/>
          </a:bodyPr>
          <a:lstStyle/>
          <a:p>
            <a:pPr algn="l"/>
            <a:r>
              <a:rPr lang="en-US" sz="1200">
                <a:cs typeface="Times New Roman" pitchFamily="18" charset="0"/>
              </a:rPr>
              <a:t> </a:t>
            </a:r>
          </a:p>
          <a:p>
            <a:pPr algn="l" eaLnBrk="0" hangingPunct="0"/>
            <a:r>
              <a:rPr lang="en-US" sz="1400">
                <a:cs typeface="Times New Roman" pitchFamily="18" charset="0"/>
              </a:rPr>
              <a:t>Table 1: Employee</a:t>
            </a:r>
          </a:p>
          <a:p>
            <a:pPr algn="l" eaLnBrk="0" hangingPunct="0"/>
            <a:r>
              <a:rPr lang="en-US" sz="1400">
                <a:cs typeface="Times New Roman" pitchFamily="18" charset="0"/>
              </a:rPr>
              <a:t> </a:t>
            </a:r>
          </a:p>
          <a:p>
            <a:pPr algn="l" eaLnBrk="0" hangingPunct="0"/>
            <a:r>
              <a:rPr lang="en-US" sz="1400">
                <a:cs typeface="Times New Roman" pitchFamily="18" charset="0"/>
              </a:rPr>
              <a:t>Eno                             </a:t>
            </a:r>
            <a:r>
              <a:rPr lang="en-US" sz="1400">
                <a:solidFill>
                  <a:srgbClr val="0000FF"/>
                </a:solidFill>
                <a:cs typeface="Times New Roman" pitchFamily="18" charset="0"/>
              </a:rPr>
              <a:t>varchar(10)</a:t>
            </a:r>
            <a:endParaRPr lang="en-US" sz="1400">
              <a:cs typeface="Times New Roman" pitchFamily="18" charset="0"/>
            </a:endParaRPr>
          </a:p>
          <a:p>
            <a:pPr algn="l" eaLnBrk="0" hangingPunct="0"/>
            <a:r>
              <a:rPr lang="en-US" sz="1400">
                <a:cs typeface="Times New Roman" pitchFamily="18" charset="0"/>
              </a:rPr>
              <a:t>Ename                        </a:t>
            </a:r>
            <a:r>
              <a:rPr lang="en-US" sz="1400">
                <a:solidFill>
                  <a:srgbClr val="0000FF"/>
                </a:solidFill>
                <a:cs typeface="Times New Roman" pitchFamily="18" charset="0"/>
              </a:rPr>
              <a:t>varchar(100)</a:t>
            </a:r>
            <a:endParaRPr lang="en-US" sz="1400">
              <a:cs typeface="Times New Roman" pitchFamily="18" charset="0"/>
            </a:endParaRPr>
          </a:p>
          <a:p>
            <a:pPr algn="l" eaLnBrk="0" hangingPunct="0"/>
            <a:r>
              <a:rPr lang="en-US" sz="1400">
                <a:cs typeface="Times New Roman" pitchFamily="18" charset="0"/>
              </a:rPr>
              <a:t>Dateofbirth                 </a:t>
            </a:r>
            <a:r>
              <a:rPr lang="en-US" sz="1400">
                <a:solidFill>
                  <a:srgbClr val="0000FF"/>
                </a:solidFill>
                <a:cs typeface="Times New Roman" pitchFamily="18" charset="0"/>
              </a:rPr>
              <a:t>Datetime</a:t>
            </a:r>
            <a:endParaRPr lang="en-US" sz="1400">
              <a:cs typeface="Times New Roman" pitchFamily="18" charset="0"/>
            </a:endParaRPr>
          </a:p>
          <a:p>
            <a:pPr algn="l" eaLnBrk="0" hangingPunct="0"/>
            <a:r>
              <a:rPr lang="en-US" sz="1400">
                <a:cs typeface="Times New Roman" pitchFamily="18" charset="0"/>
              </a:rPr>
              <a:t>Salary                         </a:t>
            </a:r>
            <a:r>
              <a:rPr lang="en-US" sz="1400">
                <a:solidFill>
                  <a:srgbClr val="0000FF"/>
                </a:solidFill>
                <a:cs typeface="Times New Roman" pitchFamily="18" charset="0"/>
              </a:rPr>
              <a:t>int</a:t>
            </a:r>
            <a:endParaRPr lang="en-US" sz="1400">
              <a:cs typeface="Times New Roman" pitchFamily="18" charset="0"/>
            </a:endParaRPr>
          </a:p>
          <a:p>
            <a:pPr algn="l" eaLnBrk="0" hangingPunct="0"/>
            <a:endParaRPr lang="en-US" sz="1400"/>
          </a:p>
        </p:txBody>
      </p:sp>
      <p:sp>
        <p:nvSpPr>
          <p:cNvPr id="9" name="Line 25"/>
          <p:cNvSpPr>
            <a:spLocks noChangeShapeType="1"/>
          </p:cNvSpPr>
          <p:nvPr/>
        </p:nvSpPr>
        <p:spPr bwMode="auto">
          <a:xfrm>
            <a:off x="4495800" y="4114800"/>
            <a:ext cx="1981200" cy="304800"/>
          </a:xfrm>
          <a:prstGeom prst="line">
            <a:avLst/>
          </a:prstGeom>
          <a:noFill/>
          <a:ln w="9525">
            <a:solidFill>
              <a:schemeClr val="tx1"/>
            </a:solidFill>
            <a:round/>
            <a:headEnd/>
            <a:tailEnd type="triangle" w="med" len="med"/>
          </a:ln>
          <a:effectLst/>
        </p:spPr>
        <p:txBody>
          <a:bodyPr>
            <a:spAutoFit/>
          </a:bodyPr>
          <a:lstStyle/>
          <a:p>
            <a:endParaRPr lang="en-US"/>
          </a:p>
        </p:txBody>
      </p:sp>
      <p:sp>
        <p:nvSpPr>
          <p:cNvPr id="10" name="Rectangle 26"/>
          <p:cNvSpPr>
            <a:spLocks noChangeArrowheads="1"/>
          </p:cNvSpPr>
          <p:nvPr/>
        </p:nvSpPr>
        <p:spPr bwMode="auto">
          <a:xfrm>
            <a:off x="1949451" y="912813"/>
            <a:ext cx="4147289" cy="369332"/>
          </a:xfrm>
          <a:prstGeom prst="rect">
            <a:avLst/>
          </a:prstGeom>
          <a:noFill/>
          <a:ln w="9525">
            <a:noFill/>
            <a:miter lim="800000"/>
            <a:headEnd/>
            <a:tailEnd/>
          </a:ln>
          <a:effectLst/>
        </p:spPr>
        <p:txBody>
          <a:bodyPr wrap="none">
            <a:spAutoFit/>
          </a:bodyPr>
          <a:lstStyle/>
          <a:p>
            <a:pPr>
              <a:spcBef>
                <a:spcPct val="50000"/>
              </a:spcBef>
            </a:pPr>
            <a:r>
              <a:rPr lang="en-US">
                <a:latin typeface="Times New Roman" pitchFamily="18" charset="0"/>
              </a:rPr>
              <a:t>Insert data with fewer values than columns</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
          <p:cNvGraphicFramePr>
            <a:graphicFrameLocks noGrp="1"/>
          </p:cNvGraphicFramePr>
          <p:nvPr/>
        </p:nvGraphicFramePr>
        <p:xfrm>
          <a:off x="6400800" y="1403350"/>
          <a:ext cx="3962400" cy="1371600"/>
        </p:xfrm>
        <a:graphic>
          <a:graphicData uri="http://schemas.openxmlformats.org/drawingml/2006/table">
            <a:tbl>
              <a:tblPr/>
              <a:tblGrid>
                <a:gridCol w="990600">
                  <a:extLst>
                    <a:ext uri="{9D8B030D-6E8A-4147-A177-3AD203B41FA5}">
                      <a16:colId xmlns:a16="http://schemas.microsoft.com/office/drawing/2014/main" val="20000"/>
                    </a:ext>
                  </a:extLst>
                </a:gridCol>
                <a:gridCol w="1030288">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808037">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Menaga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22/05/1982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Kavitha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10/07/1982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Shakthi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12/05/1985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Karthik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15/09/1980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bl>
          </a:graphicData>
        </a:graphic>
      </p:graphicFrame>
      <p:sp>
        <p:nvSpPr>
          <p:cNvPr id="3" name="Text Box 34"/>
          <p:cNvSpPr txBox="1">
            <a:spLocks noChangeArrowheads="1"/>
          </p:cNvSpPr>
          <p:nvPr/>
        </p:nvSpPr>
        <p:spPr bwMode="auto">
          <a:xfrm>
            <a:off x="6629400" y="869950"/>
            <a:ext cx="3581400" cy="369332"/>
          </a:xfrm>
          <a:prstGeom prst="rect">
            <a:avLst/>
          </a:prstGeom>
          <a:noFill/>
          <a:ln w="9525">
            <a:noFill/>
            <a:miter lim="800000"/>
            <a:headEnd/>
            <a:tailEnd/>
          </a:ln>
          <a:effectLst/>
        </p:spPr>
        <p:txBody>
          <a:bodyPr>
            <a:spAutoFit/>
          </a:bodyPr>
          <a:lstStyle/>
          <a:p>
            <a:pPr algn="l">
              <a:spcBef>
                <a:spcPct val="50000"/>
              </a:spcBef>
            </a:pPr>
            <a:r>
              <a:rPr lang="en-US"/>
              <a:t>Table 1 : Employee</a:t>
            </a:r>
          </a:p>
        </p:txBody>
      </p:sp>
      <p:sp>
        <p:nvSpPr>
          <p:cNvPr id="4" name="Line 35"/>
          <p:cNvSpPr>
            <a:spLocks noChangeShapeType="1"/>
          </p:cNvSpPr>
          <p:nvPr/>
        </p:nvSpPr>
        <p:spPr bwMode="auto">
          <a:xfrm>
            <a:off x="6324600" y="685800"/>
            <a:ext cx="0" cy="5943600"/>
          </a:xfrm>
          <a:prstGeom prst="line">
            <a:avLst/>
          </a:prstGeom>
          <a:noFill/>
          <a:ln w="9525">
            <a:solidFill>
              <a:schemeClr val="tx1"/>
            </a:solidFill>
            <a:round/>
            <a:headEnd/>
            <a:tailEnd/>
          </a:ln>
          <a:effectLst/>
        </p:spPr>
        <p:txBody>
          <a:bodyPr/>
          <a:lstStyle/>
          <a:p>
            <a:endParaRPr lang="en-US"/>
          </a:p>
        </p:txBody>
      </p:sp>
      <p:sp>
        <p:nvSpPr>
          <p:cNvPr id="5" name="Rectangle 36"/>
          <p:cNvSpPr>
            <a:spLocks noChangeArrowheads="1"/>
          </p:cNvSpPr>
          <p:nvPr/>
        </p:nvSpPr>
        <p:spPr bwMode="auto">
          <a:xfrm>
            <a:off x="1828800" y="3048000"/>
            <a:ext cx="4419600" cy="304800"/>
          </a:xfrm>
          <a:prstGeom prst="rect">
            <a:avLst/>
          </a:prstGeom>
          <a:noFill/>
          <a:ln w="9525">
            <a:noFill/>
            <a:miter lim="800000"/>
            <a:headEnd/>
            <a:tailEnd/>
          </a:ln>
          <a:effectLst/>
        </p:spPr>
        <p:txBody>
          <a:bodyPr>
            <a:spAutoFit/>
          </a:bodyPr>
          <a:lstStyle/>
          <a:p>
            <a:pPr algn="l">
              <a:spcBef>
                <a:spcPct val="50000"/>
              </a:spcBef>
            </a:pPr>
            <a:r>
              <a:rPr lang="en-US" sz="1400"/>
              <a:t>1</a:t>
            </a:r>
            <a:r>
              <a:rPr lang="en-US" sz="1400">
                <a:latin typeface="Times New Roman" pitchFamily="18" charset="0"/>
              </a:rPr>
              <a:t>) Delete the  Employee with employeeno‘LST/1004’</a:t>
            </a:r>
          </a:p>
        </p:txBody>
      </p:sp>
      <p:sp>
        <p:nvSpPr>
          <p:cNvPr id="6" name="Text Box 37"/>
          <p:cNvSpPr txBox="1">
            <a:spLocks noChangeArrowheads="1"/>
          </p:cNvSpPr>
          <p:nvPr/>
        </p:nvSpPr>
        <p:spPr bwMode="auto">
          <a:xfrm>
            <a:off x="1752600" y="0"/>
            <a:ext cx="51054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DML  - DELETE</a:t>
            </a:r>
          </a:p>
        </p:txBody>
      </p:sp>
      <p:sp>
        <p:nvSpPr>
          <p:cNvPr id="7" name="Text Box 38"/>
          <p:cNvSpPr txBox="1">
            <a:spLocks noChangeArrowheads="1"/>
          </p:cNvSpPr>
          <p:nvPr/>
        </p:nvSpPr>
        <p:spPr bwMode="auto">
          <a:xfrm>
            <a:off x="1905000" y="1571626"/>
            <a:ext cx="4343400" cy="954107"/>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Syntax :</a:t>
            </a:r>
          </a:p>
          <a:p>
            <a:pPr algn="l">
              <a:spcBef>
                <a:spcPct val="50000"/>
              </a:spcBef>
            </a:pPr>
            <a:r>
              <a:rPr lang="en-US" sz="1400">
                <a:solidFill>
                  <a:schemeClr val="accent2"/>
                </a:solidFill>
              </a:rPr>
              <a:t>DELETE FROM  </a:t>
            </a:r>
            <a:r>
              <a:rPr lang="en-US" sz="1400"/>
              <a:t>&lt;tablename&gt;  </a:t>
            </a:r>
          </a:p>
          <a:p>
            <a:pPr algn="l">
              <a:spcBef>
                <a:spcPct val="50000"/>
              </a:spcBef>
            </a:pPr>
            <a:r>
              <a:rPr lang="en-US" sz="1400">
                <a:solidFill>
                  <a:schemeClr val="accent2"/>
                </a:solidFill>
              </a:rPr>
              <a:t>WHERE </a:t>
            </a:r>
            <a:r>
              <a:rPr lang="en-US" sz="1400"/>
              <a:t>conditon</a:t>
            </a:r>
          </a:p>
        </p:txBody>
      </p:sp>
      <p:sp>
        <p:nvSpPr>
          <p:cNvPr id="8" name="Rectangle 39"/>
          <p:cNvSpPr>
            <a:spLocks noChangeArrowheads="1"/>
          </p:cNvSpPr>
          <p:nvPr/>
        </p:nvSpPr>
        <p:spPr bwMode="auto">
          <a:xfrm>
            <a:off x="1752600" y="5486400"/>
            <a:ext cx="4648200" cy="304800"/>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DELETE FROM  </a:t>
            </a:r>
            <a:r>
              <a:rPr lang="en-US" sz="1400"/>
              <a:t>Employee</a:t>
            </a:r>
            <a:endParaRPr lang="en-US" sz="1400">
              <a:solidFill>
                <a:srgbClr val="CC0066"/>
              </a:solidFill>
            </a:endParaRPr>
          </a:p>
        </p:txBody>
      </p:sp>
      <p:sp>
        <p:nvSpPr>
          <p:cNvPr id="9" name="Rectangle 40"/>
          <p:cNvSpPr>
            <a:spLocks noChangeArrowheads="1"/>
          </p:cNvSpPr>
          <p:nvPr/>
        </p:nvSpPr>
        <p:spPr bwMode="auto">
          <a:xfrm>
            <a:off x="1600200" y="4876800"/>
            <a:ext cx="4572000" cy="304800"/>
          </a:xfrm>
          <a:prstGeom prst="rect">
            <a:avLst/>
          </a:prstGeom>
          <a:noFill/>
          <a:ln w="9525">
            <a:noFill/>
            <a:miter lim="800000"/>
            <a:headEnd/>
            <a:tailEnd/>
          </a:ln>
          <a:effectLst/>
        </p:spPr>
        <p:txBody>
          <a:bodyPr>
            <a:spAutoFit/>
          </a:bodyPr>
          <a:lstStyle/>
          <a:p>
            <a:pPr algn="l">
              <a:spcBef>
                <a:spcPct val="50000"/>
              </a:spcBef>
            </a:pPr>
            <a:r>
              <a:rPr lang="en-US" sz="1400"/>
              <a:t>2.) Delete all records in Employee</a:t>
            </a:r>
          </a:p>
        </p:txBody>
      </p:sp>
      <p:sp>
        <p:nvSpPr>
          <p:cNvPr id="10" name="Rectangle 41"/>
          <p:cNvSpPr>
            <a:spLocks noChangeArrowheads="1"/>
          </p:cNvSpPr>
          <p:nvPr/>
        </p:nvSpPr>
        <p:spPr bwMode="auto">
          <a:xfrm>
            <a:off x="1676400" y="3581400"/>
            <a:ext cx="4572000" cy="630942"/>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DELETE FROM  </a:t>
            </a:r>
            <a:r>
              <a:rPr lang="en-US" sz="1400"/>
              <a:t>Employee </a:t>
            </a:r>
          </a:p>
          <a:p>
            <a:pPr algn="l">
              <a:spcBef>
                <a:spcPct val="50000"/>
              </a:spcBef>
            </a:pPr>
            <a:r>
              <a:rPr lang="en-US" sz="1400">
                <a:solidFill>
                  <a:schemeClr val="accent2"/>
                </a:solidFill>
              </a:rPr>
              <a:t>WHERE </a:t>
            </a:r>
            <a:r>
              <a:rPr lang="en-US" sz="1400"/>
              <a:t>eno</a:t>
            </a:r>
            <a:r>
              <a:rPr lang="en-US" sz="1400">
                <a:solidFill>
                  <a:srgbClr val="CC0066"/>
                </a:solidFill>
              </a:rPr>
              <a:t>=‘LST/1004’</a:t>
            </a:r>
          </a:p>
        </p:txBody>
      </p:sp>
      <p:sp>
        <p:nvSpPr>
          <p:cNvPr id="11" name="Text Box 42"/>
          <p:cNvSpPr txBox="1">
            <a:spLocks noChangeArrowheads="1"/>
          </p:cNvSpPr>
          <p:nvPr/>
        </p:nvSpPr>
        <p:spPr bwMode="auto">
          <a:xfrm>
            <a:off x="6629400" y="5257801"/>
            <a:ext cx="3581400" cy="646331"/>
          </a:xfrm>
          <a:prstGeom prst="rect">
            <a:avLst/>
          </a:prstGeom>
          <a:noFill/>
          <a:ln w="9525">
            <a:noFill/>
            <a:miter lim="800000"/>
            <a:headEnd/>
            <a:tailEnd/>
          </a:ln>
          <a:effectLst/>
        </p:spPr>
        <p:txBody>
          <a:bodyPr>
            <a:spAutoFit/>
          </a:bodyPr>
          <a:lstStyle/>
          <a:p>
            <a:pPr algn="l">
              <a:spcBef>
                <a:spcPct val="50000"/>
              </a:spcBef>
            </a:pPr>
            <a:r>
              <a:rPr lang="en-US"/>
              <a:t>Delete values only not structure of the table</a:t>
            </a:r>
          </a:p>
        </p:txBody>
      </p:sp>
      <p:graphicFrame>
        <p:nvGraphicFramePr>
          <p:cNvPr id="12" name="Group 43"/>
          <p:cNvGraphicFramePr>
            <a:graphicFrameLocks noGrp="1"/>
          </p:cNvGraphicFramePr>
          <p:nvPr/>
        </p:nvGraphicFramePr>
        <p:xfrm>
          <a:off x="6400800" y="3511550"/>
          <a:ext cx="3962400" cy="1097280"/>
        </p:xfrm>
        <a:graphic>
          <a:graphicData uri="http://schemas.openxmlformats.org/drawingml/2006/table">
            <a:tbl>
              <a:tblPr/>
              <a:tblGrid>
                <a:gridCol w="990600">
                  <a:extLst>
                    <a:ext uri="{9D8B030D-6E8A-4147-A177-3AD203B41FA5}">
                      <a16:colId xmlns:a16="http://schemas.microsoft.com/office/drawing/2014/main" val="20000"/>
                    </a:ext>
                  </a:extLst>
                </a:gridCol>
                <a:gridCol w="1030288">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808037">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Menaga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22/05/1982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Kavitha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10/07/1982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Shakthi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12/05/1985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 name="Text Box 70"/>
          <p:cNvSpPr txBox="1">
            <a:spLocks noChangeArrowheads="1"/>
          </p:cNvSpPr>
          <p:nvPr/>
        </p:nvSpPr>
        <p:spPr bwMode="auto">
          <a:xfrm>
            <a:off x="1752600" y="838201"/>
            <a:ext cx="4800600" cy="646331"/>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DELETE Statement is used to delete data from Database table</a:t>
            </a:r>
          </a:p>
        </p:txBody>
      </p:sp>
      <p:sp>
        <p:nvSpPr>
          <p:cNvPr id="14" name="Line 71"/>
          <p:cNvSpPr>
            <a:spLocks noChangeShapeType="1"/>
          </p:cNvSpPr>
          <p:nvPr/>
        </p:nvSpPr>
        <p:spPr bwMode="auto">
          <a:xfrm flipH="1">
            <a:off x="5181600" y="2590800"/>
            <a:ext cx="1219200" cy="457200"/>
          </a:xfrm>
          <a:prstGeom prst="line">
            <a:avLst/>
          </a:prstGeom>
          <a:noFill/>
          <a:ln w="9525">
            <a:solidFill>
              <a:schemeClr val="tx1"/>
            </a:solidFill>
            <a:round/>
            <a:headEnd/>
            <a:tailEnd type="triangle" w="med" len="med"/>
          </a:ln>
          <a:effectLst/>
        </p:spPr>
        <p:txBody>
          <a:bodyPr>
            <a:spAutoFit/>
          </a:bodyPr>
          <a:lstStyle/>
          <a:p>
            <a:endParaRPr lang="en-US"/>
          </a:p>
        </p:txBody>
      </p:sp>
      <p:sp>
        <p:nvSpPr>
          <p:cNvPr id="15" name="Line 72"/>
          <p:cNvSpPr>
            <a:spLocks noChangeShapeType="1"/>
          </p:cNvSpPr>
          <p:nvPr/>
        </p:nvSpPr>
        <p:spPr bwMode="auto">
          <a:xfrm>
            <a:off x="4419600" y="3733800"/>
            <a:ext cx="1981200" cy="381000"/>
          </a:xfrm>
          <a:prstGeom prst="line">
            <a:avLst/>
          </a:prstGeom>
          <a:noFill/>
          <a:ln w="9525">
            <a:solidFill>
              <a:schemeClr val="tx1"/>
            </a:solidFill>
            <a:round/>
            <a:headEnd/>
            <a:tailEnd type="triangle" w="med" len="med"/>
          </a:ln>
          <a:effectLst/>
        </p:spPr>
        <p:txBody>
          <a:bodyPr>
            <a:sp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0"/>
            <a:ext cx="7772400" cy="369332"/>
          </a:xfrm>
          <a:prstGeom prst="rect">
            <a:avLst/>
          </a:prstGeom>
        </p:spPr>
        <p:txBody>
          <a:bodyPr wrap="square">
            <a:spAutoFit/>
          </a:bodyPr>
          <a:lstStyle/>
          <a:p>
            <a:pPr>
              <a:spcBef>
                <a:spcPct val="50000"/>
              </a:spcBef>
            </a:pPr>
            <a:r>
              <a:rPr lang="en-US" kern="0" dirty="0">
                <a:solidFill>
                  <a:srgbClr val="FFFFFF"/>
                </a:solidFill>
                <a:latin typeface="Bookman Old Style" pitchFamily="18" charset="0"/>
              </a:rPr>
              <a:t>Difference between Delete, Drop and Truncate</a:t>
            </a:r>
          </a:p>
        </p:txBody>
      </p:sp>
      <p:sp>
        <p:nvSpPr>
          <p:cNvPr id="3" name="Rectangle 2"/>
          <p:cNvSpPr/>
          <p:nvPr/>
        </p:nvSpPr>
        <p:spPr>
          <a:xfrm>
            <a:off x="1981200" y="762001"/>
            <a:ext cx="7924800" cy="2031325"/>
          </a:xfrm>
          <a:prstGeom prst="rect">
            <a:avLst/>
          </a:prstGeom>
        </p:spPr>
        <p:txBody>
          <a:bodyPr wrap="square">
            <a:spAutoFit/>
          </a:bodyPr>
          <a:lstStyle/>
          <a:p>
            <a:r>
              <a:rPr lang="en-US" b="1" dirty="0">
                <a:solidFill>
                  <a:srgbClr val="FF0000"/>
                </a:solidFill>
              </a:rPr>
              <a:t>Difference between DELETE and TRUNCATE Statements:</a:t>
            </a:r>
            <a:endParaRPr lang="en-US" dirty="0">
              <a:solidFill>
                <a:srgbClr val="FF0000"/>
              </a:solidFill>
            </a:endParaRPr>
          </a:p>
          <a:p>
            <a:r>
              <a:rPr lang="en-US" b="1" dirty="0"/>
              <a:t>DELETE Statement:</a:t>
            </a:r>
            <a:r>
              <a:rPr lang="en-US" dirty="0"/>
              <a:t> This command deletes only the rows from the table based on the condition given in the where clause or deletes all the rows from the table if no condition is specified. But it does not free the space containing the table. </a:t>
            </a:r>
          </a:p>
          <a:p>
            <a:endParaRPr lang="en-US" dirty="0"/>
          </a:p>
          <a:p>
            <a:r>
              <a:rPr lang="en-US" b="1" dirty="0"/>
              <a:t>TRUNCATE statement:</a:t>
            </a:r>
            <a:r>
              <a:rPr lang="en-US" dirty="0"/>
              <a:t> This command is used to delete all the rows from the table and free the space containing the table.</a:t>
            </a:r>
          </a:p>
        </p:txBody>
      </p:sp>
      <p:sp>
        <p:nvSpPr>
          <p:cNvPr id="4" name="Rectangle 3"/>
          <p:cNvSpPr/>
          <p:nvPr/>
        </p:nvSpPr>
        <p:spPr>
          <a:xfrm>
            <a:off x="1905000" y="3200401"/>
            <a:ext cx="8077200" cy="2031325"/>
          </a:xfrm>
          <a:prstGeom prst="rect">
            <a:avLst/>
          </a:prstGeom>
        </p:spPr>
        <p:txBody>
          <a:bodyPr wrap="square">
            <a:spAutoFit/>
          </a:bodyPr>
          <a:lstStyle/>
          <a:p>
            <a:r>
              <a:rPr lang="en-US" b="1" dirty="0">
                <a:solidFill>
                  <a:srgbClr val="FF0000"/>
                </a:solidFill>
              </a:rPr>
              <a:t>Difference between DROP and TRUNCATE Statement:</a:t>
            </a:r>
            <a:endParaRPr lang="en-US" dirty="0">
              <a:solidFill>
                <a:srgbClr val="FF0000"/>
              </a:solidFill>
            </a:endParaRPr>
          </a:p>
          <a:p>
            <a:r>
              <a:rPr lang="en-US" dirty="0"/>
              <a:t>If a table is dropped, all the relationships with other tables will no longer be valid, the integrity constraints will be dropped, grant or access privileges on the table will also be dropped, if you want to use the table again it has to be recreated with the integrity constraints, access privileges and the relationships with other tables should be established again. But, if a table is truncated, the table structure remains the same, therefore any of the above problems will not exist. </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828800" y="4495800"/>
            <a:ext cx="4572000" cy="304800"/>
          </a:xfrm>
          <a:prstGeom prst="rect">
            <a:avLst/>
          </a:prstGeom>
          <a:noFill/>
          <a:ln w="9525">
            <a:noFill/>
            <a:miter lim="800000"/>
            <a:headEnd/>
            <a:tailEnd/>
          </a:ln>
          <a:effectLst/>
        </p:spPr>
        <p:txBody>
          <a:bodyPr>
            <a:spAutoFit/>
          </a:bodyPr>
          <a:lstStyle/>
          <a:p>
            <a:pPr algn="l">
              <a:spcBef>
                <a:spcPct val="50000"/>
              </a:spcBef>
            </a:pPr>
            <a:r>
              <a:rPr lang="en-US" sz="1400" dirty="0">
                <a:solidFill>
                  <a:schemeClr val="accent2"/>
                </a:solidFill>
              </a:rPr>
              <a:t>SELECT</a:t>
            </a:r>
            <a:r>
              <a:rPr lang="en-US" sz="1400" dirty="0"/>
              <a:t>  * </a:t>
            </a:r>
            <a:r>
              <a:rPr lang="en-US" sz="1400" dirty="0">
                <a:solidFill>
                  <a:schemeClr val="accent2"/>
                </a:solidFill>
              </a:rPr>
              <a:t>FROM</a:t>
            </a:r>
            <a:r>
              <a:rPr lang="en-US" sz="1400" dirty="0"/>
              <a:t> Employee</a:t>
            </a:r>
          </a:p>
        </p:txBody>
      </p:sp>
      <p:graphicFrame>
        <p:nvGraphicFramePr>
          <p:cNvPr id="3" name="Group 3"/>
          <p:cNvGraphicFramePr>
            <a:graphicFrameLocks noGrp="1"/>
          </p:cNvGraphicFramePr>
          <p:nvPr/>
        </p:nvGraphicFramePr>
        <p:xfrm>
          <a:off x="6324600" y="3282950"/>
          <a:ext cx="3962400" cy="1371600"/>
        </p:xfrm>
        <a:graphic>
          <a:graphicData uri="http://schemas.openxmlformats.org/drawingml/2006/table">
            <a:tbl>
              <a:tblPr/>
              <a:tblGrid>
                <a:gridCol w="9906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Bookman Old Style" pitchFamily="18" charset="0"/>
                        </a:rPr>
                        <a:t>Eno</a:t>
                      </a:r>
                      <a:endParaRPr kumimoji="0" lang="en-US" sz="1200" b="0" i="0" u="none" strike="noStrike" cap="none" normalizeH="0" baseline="0" dirty="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Menaga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22/05/1982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Kavitha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10/07/1982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Shakthi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12/05/1985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Karthik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15/09/1980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Text Box 35"/>
          <p:cNvSpPr txBox="1">
            <a:spLocks noChangeArrowheads="1"/>
          </p:cNvSpPr>
          <p:nvPr/>
        </p:nvSpPr>
        <p:spPr bwMode="auto">
          <a:xfrm>
            <a:off x="6553200" y="2330450"/>
            <a:ext cx="3581400" cy="369332"/>
          </a:xfrm>
          <a:prstGeom prst="rect">
            <a:avLst/>
          </a:prstGeom>
          <a:noFill/>
          <a:ln w="9525">
            <a:noFill/>
            <a:miter lim="800000"/>
            <a:headEnd/>
            <a:tailEnd/>
          </a:ln>
          <a:effectLst/>
        </p:spPr>
        <p:txBody>
          <a:bodyPr>
            <a:spAutoFit/>
          </a:bodyPr>
          <a:lstStyle/>
          <a:p>
            <a:pPr algn="l">
              <a:spcBef>
                <a:spcPct val="50000"/>
              </a:spcBef>
            </a:pPr>
            <a:r>
              <a:rPr lang="en-US"/>
              <a:t>Table 1 : Employee</a:t>
            </a:r>
          </a:p>
        </p:txBody>
      </p:sp>
      <p:sp>
        <p:nvSpPr>
          <p:cNvPr id="5" name="Line 36"/>
          <p:cNvSpPr>
            <a:spLocks noChangeShapeType="1"/>
          </p:cNvSpPr>
          <p:nvPr/>
        </p:nvSpPr>
        <p:spPr bwMode="auto">
          <a:xfrm>
            <a:off x="6096000" y="1524000"/>
            <a:ext cx="0" cy="5105400"/>
          </a:xfrm>
          <a:prstGeom prst="line">
            <a:avLst/>
          </a:prstGeom>
          <a:noFill/>
          <a:ln w="9525">
            <a:solidFill>
              <a:schemeClr val="tx1"/>
            </a:solidFill>
            <a:round/>
            <a:headEnd/>
            <a:tailEnd/>
          </a:ln>
          <a:effectLst/>
        </p:spPr>
        <p:txBody>
          <a:bodyPr/>
          <a:lstStyle/>
          <a:p>
            <a:endParaRPr lang="en-US"/>
          </a:p>
        </p:txBody>
      </p:sp>
      <p:sp>
        <p:nvSpPr>
          <p:cNvPr id="6" name="Rectangle 37"/>
          <p:cNvSpPr>
            <a:spLocks noChangeArrowheads="1"/>
          </p:cNvSpPr>
          <p:nvPr/>
        </p:nvSpPr>
        <p:spPr bwMode="auto">
          <a:xfrm>
            <a:off x="1752600" y="5715001"/>
            <a:ext cx="4724400" cy="307777"/>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SELECT</a:t>
            </a:r>
            <a:r>
              <a:rPr lang="en-US" sz="1400"/>
              <a:t>  * </a:t>
            </a:r>
            <a:r>
              <a:rPr lang="en-US" sz="1400">
                <a:solidFill>
                  <a:schemeClr val="accent2"/>
                </a:solidFill>
              </a:rPr>
              <a:t>FROM</a:t>
            </a:r>
            <a:r>
              <a:rPr lang="en-US" sz="1400"/>
              <a:t> Employee </a:t>
            </a:r>
            <a:r>
              <a:rPr lang="en-US" sz="1400">
                <a:solidFill>
                  <a:schemeClr val="accent2"/>
                </a:solidFill>
              </a:rPr>
              <a:t>WHERE</a:t>
            </a:r>
            <a:r>
              <a:rPr lang="en-US" sz="1400"/>
              <a:t> Eno=‘LST/10001’</a:t>
            </a:r>
          </a:p>
        </p:txBody>
      </p:sp>
      <p:sp>
        <p:nvSpPr>
          <p:cNvPr id="7" name="Rectangle 38"/>
          <p:cNvSpPr>
            <a:spLocks noChangeArrowheads="1"/>
          </p:cNvSpPr>
          <p:nvPr/>
        </p:nvSpPr>
        <p:spPr bwMode="auto">
          <a:xfrm>
            <a:off x="1600200" y="3962400"/>
            <a:ext cx="4572000" cy="304800"/>
          </a:xfrm>
          <a:prstGeom prst="rect">
            <a:avLst/>
          </a:prstGeom>
          <a:noFill/>
          <a:ln w="9525">
            <a:noFill/>
            <a:miter lim="800000"/>
            <a:headEnd/>
            <a:tailEnd/>
          </a:ln>
          <a:effectLst/>
        </p:spPr>
        <p:txBody>
          <a:bodyPr>
            <a:spAutoFit/>
          </a:bodyPr>
          <a:lstStyle/>
          <a:p>
            <a:pPr algn="l">
              <a:spcBef>
                <a:spcPct val="50000"/>
              </a:spcBef>
            </a:pPr>
            <a:r>
              <a:rPr lang="en-US" sz="1400"/>
              <a:t>1) Display Employee details </a:t>
            </a:r>
          </a:p>
        </p:txBody>
      </p:sp>
      <p:sp>
        <p:nvSpPr>
          <p:cNvPr id="8" name="Rectangle 39"/>
          <p:cNvSpPr>
            <a:spLocks noChangeArrowheads="1"/>
          </p:cNvSpPr>
          <p:nvPr/>
        </p:nvSpPr>
        <p:spPr bwMode="auto">
          <a:xfrm>
            <a:off x="1600200" y="5029201"/>
            <a:ext cx="4191000" cy="307777"/>
          </a:xfrm>
          <a:prstGeom prst="rect">
            <a:avLst/>
          </a:prstGeom>
          <a:noFill/>
          <a:ln w="9525">
            <a:noFill/>
            <a:miter lim="800000"/>
            <a:headEnd/>
            <a:tailEnd/>
          </a:ln>
          <a:effectLst/>
        </p:spPr>
        <p:txBody>
          <a:bodyPr>
            <a:spAutoFit/>
          </a:bodyPr>
          <a:lstStyle/>
          <a:p>
            <a:pPr algn="l">
              <a:spcBef>
                <a:spcPct val="50000"/>
              </a:spcBef>
            </a:pPr>
            <a:r>
              <a:rPr lang="en-US" sz="1400"/>
              <a:t>2) Display all the details of Employee no ‘LST/1001’</a:t>
            </a:r>
          </a:p>
        </p:txBody>
      </p:sp>
      <p:sp>
        <p:nvSpPr>
          <p:cNvPr id="9" name="Text Box 40"/>
          <p:cNvSpPr txBox="1">
            <a:spLocks noChangeArrowheads="1"/>
          </p:cNvSpPr>
          <p:nvPr/>
        </p:nvSpPr>
        <p:spPr bwMode="auto">
          <a:xfrm>
            <a:off x="1752600" y="0"/>
            <a:ext cx="51054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DML  - SELECT</a:t>
            </a:r>
          </a:p>
        </p:txBody>
      </p:sp>
      <p:sp>
        <p:nvSpPr>
          <p:cNvPr id="10" name="Text Box 41"/>
          <p:cNvSpPr txBox="1">
            <a:spLocks noChangeArrowheads="1"/>
          </p:cNvSpPr>
          <p:nvPr/>
        </p:nvSpPr>
        <p:spPr bwMode="auto">
          <a:xfrm>
            <a:off x="1600200" y="1676400"/>
            <a:ext cx="4648200" cy="2446824"/>
          </a:xfrm>
          <a:prstGeom prst="rect">
            <a:avLst/>
          </a:prstGeom>
          <a:noFill/>
          <a:ln w="9525">
            <a:noFill/>
            <a:miter lim="800000"/>
            <a:headEnd/>
            <a:tailEnd/>
          </a:ln>
          <a:effectLst/>
        </p:spPr>
        <p:txBody>
          <a:bodyPr>
            <a:spAutoFit/>
          </a:bodyPr>
          <a:lstStyle/>
          <a:p>
            <a:pPr algn="l">
              <a:spcBef>
                <a:spcPct val="50000"/>
              </a:spcBef>
            </a:pPr>
            <a:r>
              <a:rPr lang="en-US">
                <a:solidFill>
                  <a:schemeClr val="accent2"/>
                </a:solidFill>
              </a:rPr>
              <a:t>Syntax:</a:t>
            </a:r>
          </a:p>
          <a:p>
            <a:pPr algn="l">
              <a:spcBef>
                <a:spcPct val="50000"/>
              </a:spcBef>
            </a:pPr>
            <a:r>
              <a:rPr lang="en-US">
                <a:solidFill>
                  <a:schemeClr val="accent2"/>
                </a:solidFill>
              </a:rPr>
              <a:t>SELECT</a:t>
            </a:r>
            <a:r>
              <a:rPr lang="en-US"/>
              <a:t> *</a:t>
            </a:r>
            <a:r>
              <a:rPr lang="en-US">
                <a:solidFill>
                  <a:schemeClr val="accent2"/>
                </a:solidFill>
              </a:rPr>
              <a:t> From</a:t>
            </a:r>
            <a:r>
              <a:rPr lang="en-US"/>
              <a:t> &lt;tablename&gt; </a:t>
            </a:r>
          </a:p>
          <a:p>
            <a:pPr algn="l">
              <a:spcBef>
                <a:spcPct val="50000"/>
              </a:spcBef>
            </a:pPr>
            <a:r>
              <a:rPr lang="en-US">
                <a:solidFill>
                  <a:schemeClr val="accent2"/>
                </a:solidFill>
              </a:rPr>
              <a:t>WHERE</a:t>
            </a:r>
            <a:r>
              <a:rPr lang="en-US"/>
              <a:t> Condition</a:t>
            </a:r>
          </a:p>
          <a:p>
            <a:pPr algn="l">
              <a:spcBef>
                <a:spcPct val="50000"/>
              </a:spcBef>
            </a:pPr>
            <a:endParaRPr lang="en-US">
              <a:solidFill>
                <a:schemeClr val="accent2"/>
              </a:solidFill>
            </a:endParaRPr>
          </a:p>
          <a:p>
            <a:pPr algn="l">
              <a:spcBef>
                <a:spcPct val="50000"/>
              </a:spcBef>
            </a:pPr>
            <a:r>
              <a:rPr lang="en-US">
                <a:solidFill>
                  <a:schemeClr val="accent2"/>
                </a:solidFill>
              </a:rPr>
              <a:t>SELECT</a:t>
            </a:r>
            <a:r>
              <a:rPr lang="en-US"/>
              <a:t> Field1,Field2.. </a:t>
            </a:r>
            <a:r>
              <a:rPr lang="en-US">
                <a:solidFill>
                  <a:schemeClr val="accent2"/>
                </a:solidFill>
              </a:rPr>
              <a:t>FROM</a:t>
            </a:r>
            <a:r>
              <a:rPr lang="en-US"/>
              <a:t>  TableName</a:t>
            </a:r>
          </a:p>
          <a:p>
            <a:pPr algn="l">
              <a:spcBef>
                <a:spcPct val="50000"/>
              </a:spcBef>
            </a:pPr>
            <a:r>
              <a:rPr lang="en-US">
                <a:solidFill>
                  <a:schemeClr val="accent2"/>
                </a:solidFill>
              </a:rPr>
              <a:t>WHERE</a:t>
            </a:r>
            <a:r>
              <a:rPr lang="en-US"/>
              <a:t> Condition</a:t>
            </a:r>
          </a:p>
        </p:txBody>
      </p:sp>
      <p:graphicFrame>
        <p:nvGraphicFramePr>
          <p:cNvPr id="11" name="Group 42"/>
          <p:cNvGraphicFramePr>
            <a:graphicFrameLocks noGrp="1"/>
          </p:cNvGraphicFramePr>
          <p:nvPr/>
        </p:nvGraphicFramePr>
        <p:xfrm>
          <a:off x="6248400" y="5549900"/>
          <a:ext cx="3886200" cy="54864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Menaga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22/05/1982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bl>
          </a:graphicData>
        </a:graphic>
      </p:graphicFrame>
      <p:sp>
        <p:nvSpPr>
          <p:cNvPr id="12" name="Text Box 59"/>
          <p:cNvSpPr txBox="1">
            <a:spLocks noChangeArrowheads="1"/>
          </p:cNvSpPr>
          <p:nvPr/>
        </p:nvSpPr>
        <p:spPr bwMode="auto">
          <a:xfrm>
            <a:off x="1600200" y="990601"/>
            <a:ext cx="4114800" cy="646331"/>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SELECT  is Used to retrieve the data from the database Table</a:t>
            </a:r>
          </a:p>
        </p:txBody>
      </p:sp>
      <p:sp>
        <p:nvSpPr>
          <p:cNvPr id="13" name="Line 60"/>
          <p:cNvSpPr>
            <a:spLocks noChangeShapeType="1"/>
          </p:cNvSpPr>
          <p:nvPr/>
        </p:nvSpPr>
        <p:spPr bwMode="auto">
          <a:xfrm flipV="1">
            <a:off x="4495800" y="4038600"/>
            <a:ext cx="1828800" cy="685800"/>
          </a:xfrm>
          <a:prstGeom prst="line">
            <a:avLst/>
          </a:prstGeom>
          <a:noFill/>
          <a:ln w="9525">
            <a:solidFill>
              <a:schemeClr val="tx1"/>
            </a:solidFill>
            <a:round/>
            <a:headEnd/>
            <a:tailEnd type="triangle" w="med" len="med"/>
          </a:ln>
          <a:effectLst/>
        </p:spPr>
        <p:txBody>
          <a:bodyPr>
            <a:spAutoFit/>
          </a:bodyPr>
          <a:lstStyle/>
          <a:p>
            <a:endParaRPr lang="en-US"/>
          </a:p>
        </p:txBody>
      </p:sp>
      <p:sp>
        <p:nvSpPr>
          <p:cNvPr id="14" name="Line 61"/>
          <p:cNvSpPr>
            <a:spLocks noChangeShapeType="1"/>
          </p:cNvSpPr>
          <p:nvPr/>
        </p:nvSpPr>
        <p:spPr bwMode="auto">
          <a:xfrm flipV="1">
            <a:off x="5029200" y="5791200"/>
            <a:ext cx="1219200" cy="304800"/>
          </a:xfrm>
          <a:prstGeom prst="line">
            <a:avLst/>
          </a:prstGeom>
          <a:noFill/>
          <a:ln w="9525">
            <a:solidFill>
              <a:schemeClr val="tx1"/>
            </a:solidFill>
            <a:round/>
            <a:headEnd/>
            <a:tailEnd type="triangle" w="med" len="med"/>
          </a:ln>
          <a:effectLst/>
        </p:spPr>
        <p:txBody>
          <a:bodyPr>
            <a:sp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705600" y="565150"/>
            <a:ext cx="3581400" cy="369332"/>
          </a:xfrm>
          <a:prstGeom prst="rect">
            <a:avLst/>
          </a:prstGeom>
          <a:noFill/>
          <a:ln w="9525">
            <a:noFill/>
            <a:miter lim="800000"/>
            <a:headEnd/>
            <a:tailEnd/>
          </a:ln>
          <a:effectLst/>
        </p:spPr>
        <p:txBody>
          <a:bodyPr>
            <a:spAutoFit/>
          </a:bodyPr>
          <a:lstStyle/>
          <a:p>
            <a:pPr algn="l">
              <a:spcBef>
                <a:spcPct val="50000"/>
              </a:spcBef>
            </a:pPr>
            <a:r>
              <a:rPr lang="en-US"/>
              <a:t>Table 1 : Employee</a:t>
            </a:r>
          </a:p>
        </p:txBody>
      </p:sp>
      <p:sp>
        <p:nvSpPr>
          <p:cNvPr id="3" name="Line 3"/>
          <p:cNvSpPr>
            <a:spLocks noChangeShapeType="1"/>
          </p:cNvSpPr>
          <p:nvPr/>
        </p:nvSpPr>
        <p:spPr bwMode="auto">
          <a:xfrm>
            <a:off x="6400800" y="381000"/>
            <a:ext cx="0" cy="5943600"/>
          </a:xfrm>
          <a:prstGeom prst="line">
            <a:avLst/>
          </a:prstGeom>
          <a:noFill/>
          <a:ln w="9525">
            <a:solidFill>
              <a:schemeClr val="tx1"/>
            </a:solidFill>
            <a:round/>
            <a:headEnd/>
            <a:tailEnd/>
          </a:ln>
          <a:effectLst/>
        </p:spPr>
        <p:txBody>
          <a:bodyPr/>
          <a:lstStyle/>
          <a:p>
            <a:endParaRPr lang="en-US"/>
          </a:p>
        </p:txBody>
      </p:sp>
      <p:sp>
        <p:nvSpPr>
          <p:cNvPr id="4" name="Rectangle 4"/>
          <p:cNvSpPr>
            <a:spLocks noChangeArrowheads="1"/>
          </p:cNvSpPr>
          <p:nvPr/>
        </p:nvSpPr>
        <p:spPr bwMode="auto">
          <a:xfrm>
            <a:off x="1600200" y="1905000"/>
            <a:ext cx="5029200" cy="1923604"/>
          </a:xfrm>
          <a:prstGeom prst="rect">
            <a:avLst/>
          </a:prstGeom>
          <a:noFill/>
          <a:ln w="9525">
            <a:noFill/>
            <a:miter lim="800000"/>
            <a:headEnd/>
            <a:tailEnd/>
          </a:ln>
          <a:effectLst/>
        </p:spPr>
        <p:txBody>
          <a:bodyPr>
            <a:spAutoFit/>
          </a:bodyPr>
          <a:lstStyle/>
          <a:p>
            <a:pPr algn="l">
              <a:spcBef>
                <a:spcPct val="50000"/>
              </a:spcBef>
            </a:pPr>
            <a:r>
              <a:rPr lang="en-US" sz="1400" dirty="0">
                <a:solidFill>
                  <a:schemeClr val="accent2"/>
                </a:solidFill>
              </a:rPr>
              <a:t>Syntax :</a:t>
            </a:r>
          </a:p>
          <a:p>
            <a:pPr algn="l">
              <a:spcBef>
                <a:spcPct val="50000"/>
              </a:spcBef>
            </a:pPr>
            <a:r>
              <a:rPr lang="en-US" sz="1400" dirty="0">
                <a:solidFill>
                  <a:schemeClr val="accent2"/>
                </a:solidFill>
              </a:rPr>
              <a:t>    SELECT</a:t>
            </a:r>
            <a:r>
              <a:rPr lang="en-US" sz="1400" dirty="0"/>
              <a:t>  * </a:t>
            </a:r>
            <a:r>
              <a:rPr lang="en-US" sz="1400" dirty="0">
                <a:solidFill>
                  <a:schemeClr val="accent2"/>
                </a:solidFill>
              </a:rPr>
              <a:t>FROM</a:t>
            </a:r>
            <a:r>
              <a:rPr lang="en-US" sz="1400" dirty="0"/>
              <a:t> </a:t>
            </a:r>
            <a:r>
              <a:rPr lang="en-US" sz="1400" dirty="0" err="1"/>
              <a:t>tablename</a:t>
            </a:r>
            <a:r>
              <a:rPr lang="en-US" sz="1400" dirty="0"/>
              <a:t> </a:t>
            </a:r>
          </a:p>
          <a:p>
            <a:pPr algn="l">
              <a:spcBef>
                <a:spcPct val="50000"/>
              </a:spcBef>
            </a:pPr>
            <a:r>
              <a:rPr lang="en-US" sz="1400" dirty="0"/>
              <a:t>    </a:t>
            </a:r>
            <a:r>
              <a:rPr lang="en-US" sz="1400" dirty="0">
                <a:solidFill>
                  <a:schemeClr val="accent2"/>
                </a:solidFill>
              </a:rPr>
              <a:t>ORDER BY</a:t>
            </a:r>
            <a:r>
              <a:rPr lang="en-US" sz="1400" dirty="0"/>
              <a:t> Fieldname ASC/DESC</a:t>
            </a:r>
          </a:p>
          <a:p>
            <a:pPr algn="l">
              <a:spcBef>
                <a:spcPct val="50000"/>
              </a:spcBef>
            </a:pPr>
            <a:endParaRPr lang="en-US" sz="1400" dirty="0"/>
          </a:p>
          <a:p>
            <a:pPr algn="l">
              <a:spcBef>
                <a:spcPct val="50000"/>
              </a:spcBef>
            </a:pPr>
            <a:r>
              <a:rPr lang="en-US" sz="1400" dirty="0"/>
              <a:t>* By default is </a:t>
            </a:r>
            <a:r>
              <a:rPr lang="en-US" sz="1400" dirty="0" err="1"/>
              <a:t>is</a:t>
            </a:r>
            <a:r>
              <a:rPr lang="en-US" sz="1400" dirty="0"/>
              <a:t> Ascending</a:t>
            </a:r>
          </a:p>
          <a:p>
            <a:pPr algn="l">
              <a:spcBef>
                <a:spcPct val="50000"/>
              </a:spcBef>
            </a:pPr>
            <a:endParaRPr lang="en-US" sz="1400" dirty="0"/>
          </a:p>
        </p:txBody>
      </p:sp>
      <p:sp>
        <p:nvSpPr>
          <p:cNvPr id="5" name="Text Box 5"/>
          <p:cNvSpPr txBox="1">
            <a:spLocks noChangeArrowheads="1"/>
          </p:cNvSpPr>
          <p:nvPr/>
        </p:nvSpPr>
        <p:spPr bwMode="auto">
          <a:xfrm>
            <a:off x="1752600" y="0"/>
            <a:ext cx="51054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DML - SELECT</a:t>
            </a:r>
          </a:p>
        </p:txBody>
      </p:sp>
      <p:sp>
        <p:nvSpPr>
          <p:cNvPr id="6" name="Rectangle 6"/>
          <p:cNvSpPr>
            <a:spLocks noChangeArrowheads="1"/>
          </p:cNvSpPr>
          <p:nvPr/>
        </p:nvSpPr>
        <p:spPr bwMode="auto">
          <a:xfrm>
            <a:off x="1752600" y="1143000"/>
            <a:ext cx="4114800" cy="923330"/>
          </a:xfrm>
          <a:prstGeom prst="rect">
            <a:avLst/>
          </a:prstGeom>
          <a:noFill/>
          <a:ln w="9525">
            <a:noFill/>
            <a:miter lim="800000"/>
            <a:headEnd/>
            <a:tailEnd/>
          </a:ln>
          <a:effectLst/>
        </p:spPr>
        <p:txBody>
          <a:bodyPr>
            <a:spAutoFit/>
          </a:bodyPr>
          <a:lstStyle/>
          <a:p>
            <a:pPr algn="l"/>
            <a:r>
              <a:rPr lang="en-US" dirty="0">
                <a:latin typeface="Times New Roman" pitchFamily="18" charset="0"/>
              </a:rPr>
              <a:t>Arrange the Rows by Ascending or Descending</a:t>
            </a:r>
          </a:p>
          <a:p>
            <a:pPr algn="l"/>
            <a:r>
              <a:rPr lang="en-US" dirty="0">
                <a:latin typeface="Times New Roman" pitchFamily="18" charset="0"/>
              </a:rPr>
              <a:t>	</a:t>
            </a:r>
          </a:p>
        </p:txBody>
      </p:sp>
      <p:sp>
        <p:nvSpPr>
          <p:cNvPr id="7" name="Text Box 7"/>
          <p:cNvSpPr txBox="1">
            <a:spLocks noChangeArrowheads="1"/>
          </p:cNvSpPr>
          <p:nvPr/>
        </p:nvSpPr>
        <p:spPr bwMode="auto">
          <a:xfrm>
            <a:off x="1752600" y="685801"/>
            <a:ext cx="5105400" cy="366713"/>
          </a:xfrm>
          <a:prstGeom prst="rect">
            <a:avLst/>
          </a:prstGeom>
          <a:noFill/>
          <a:ln w="9525">
            <a:noFill/>
            <a:miter lim="800000"/>
            <a:headEnd/>
            <a:tailEnd/>
          </a:ln>
          <a:effectLst/>
        </p:spPr>
        <p:txBody>
          <a:bodyPr>
            <a:spAutoFit/>
          </a:bodyPr>
          <a:lstStyle/>
          <a:p>
            <a:pPr algn="l">
              <a:spcBef>
                <a:spcPct val="50000"/>
              </a:spcBef>
            </a:pPr>
            <a:r>
              <a:rPr lang="en-US">
                <a:solidFill>
                  <a:srgbClr val="FF0066"/>
                </a:solidFill>
              </a:rPr>
              <a:t>SELECT USING ORDER BY</a:t>
            </a:r>
          </a:p>
        </p:txBody>
      </p:sp>
      <p:sp>
        <p:nvSpPr>
          <p:cNvPr id="8" name="Rectangle 8"/>
          <p:cNvSpPr>
            <a:spLocks noChangeArrowheads="1"/>
          </p:cNvSpPr>
          <p:nvPr/>
        </p:nvSpPr>
        <p:spPr bwMode="auto">
          <a:xfrm>
            <a:off x="1600200" y="4010026"/>
            <a:ext cx="5029200" cy="2246769"/>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Example :</a:t>
            </a:r>
          </a:p>
          <a:p>
            <a:pPr algn="l">
              <a:spcBef>
                <a:spcPct val="50000"/>
              </a:spcBef>
            </a:pPr>
            <a:r>
              <a:rPr lang="en-US" sz="1400">
                <a:solidFill>
                  <a:schemeClr val="accent2"/>
                </a:solidFill>
              </a:rPr>
              <a:t>    SELECT</a:t>
            </a:r>
            <a:r>
              <a:rPr lang="en-US" sz="1400"/>
              <a:t>  * </a:t>
            </a:r>
            <a:r>
              <a:rPr lang="en-US" sz="1400">
                <a:solidFill>
                  <a:schemeClr val="accent2"/>
                </a:solidFill>
              </a:rPr>
              <a:t>FROM</a:t>
            </a:r>
            <a:r>
              <a:rPr lang="en-US" sz="1400"/>
              <a:t> Employee </a:t>
            </a:r>
          </a:p>
          <a:p>
            <a:pPr algn="l">
              <a:spcBef>
                <a:spcPct val="50000"/>
              </a:spcBef>
            </a:pPr>
            <a:r>
              <a:rPr lang="en-US" sz="1400"/>
              <a:t>    </a:t>
            </a:r>
            <a:r>
              <a:rPr lang="en-US" sz="1400">
                <a:solidFill>
                  <a:schemeClr val="accent2"/>
                </a:solidFill>
              </a:rPr>
              <a:t>ORDER BY </a:t>
            </a:r>
            <a:r>
              <a:rPr lang="en-US" sz="1400"/>
              <a:t>Empname</a:t>
            </a:r>
            <a:r>
              <a:rPr lang="en-US" sz="1400">
                <a:solidFill>
                  <a:schemeClr val="accent2"/>
                </a:solidFill>
              </a:rPr>
              <a:t> </a:t>
            </a:r>
          </a:p>
          <a:p>
            <a:pPr algn="l">
              <a:spcBef>
                <a:spcPct val="50000"/>
              </a:spcBef>
            </a:pPr>
            <a:endParaRPr lang="en-US" sz="1400">
              <a:solidFill>
                <a:schemeClr val="accent2"/>
              </a:solidFill>
            </a:endParaRPr>
          </a:p>
          <a:p>
            <a:pPr algn="l">
              <a:spcBef>
                <a:spcPct val="50000"/>
              </a:spcBef>
            </a:pPr>
            <a:r>
              <a:rPr lang="en-US" sz="1400">
                <a:solidFill>
                  <a:schemeClr val="accent2"/>
                </a:solidFill>
              </a:rPr>
              <a:t>SELECT</a:t>
            </a:r>
            <a:r>
              <a:rPr lang="en-US" sz="1400"/>
              <a:t>  * </a:t>
            </a:r>
            <a:r>
              <a:rPr lang="en-US" sz="1400">
                <a:solidFill>
                  <a:schemeClr val="accent2"/>
                </a:solidFill>
              </a:rPr>
              <a:t>FROM</a:t>
            </a:r>
            <a:r>
              <a:rPr lang="en-US" sz="1400"/>
              <a:t> Employee </a:t>
            </a:r>
          </a:p>
          <a:p>
            <a:pPr algn="l">
              <a:spcBef>
                <a:spcPct val="50000"/>
              </a:spcBef>
            </a:pPr>
            <a:r>
              <a:rPr lang="en-US" sz="1400"/>
              <a:t>    </a:t>
            </a:r>
            <a:r>
              <a:rPr lang="en-US" sz="1400">
                <a:solidFill>
                  <a:schemeClr val="accent2"/>
                </a:solidFill>
              </a:rPr>
              <a:t>ORDER BY </a:t>
            </a:r>
            <a:r>
              <a:rPr lang="en-US" sz="1400"/>
              <a:t>Empname</a:t>
            </a:r>
            <a:r>
              <a:rPr lang="en-US" sz="1400">
                <a:solidFill>
                  <a:schemeClr val="accent2"/>
                </a:solidFill>
              </a:rPr>
              <a:t>  DESC</a:t>
            </a:r>
            <a:endParaRPr lang="en-US" sz="1400"/>
          </a:p>
          <a:p>
            <a:pPr algn="l">
              <a:spcBef>
                <a:spcPct val="50000"/>
              </a:spcBef>
            </a:pPr>
            <a:endParaRPr lang="en-US" sz="1400"/>
          </a:p>
        </p:txBody>
      </p:sp>
      <p:graphicFrame>
        <p:nvGraphicFramePr>
          <p:cNvPr id="9" name="Group 9"/>
          <p:cNvGraphicFramePr>
            <a:graphicFrameLocks noGrp="1"/>
          </p:cNvGraphicFramePr>
          <p:nvPr/>
        </p:nvGraphicFramePr>
        <p:xfrm>
          <a:off x="6477000" y="1098550"/>
          <a:ext cx="3962400" cy="13716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Menaga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22/05/1982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Kavitha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10/07/1982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Sakthi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12/05/1985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Karthik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15/09/1980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Text Box 41"/>
          <p:cNvSpPr txBox="1">
            <a:spLocks noChangeArrowheads="1"/>
          </p:cNvSpPr>
          <p:nvPr/>
        </p:nvSpPr>
        <p:spPr bwMode="auto">
          <a:xfrm>
            <a:off x="6553200" y="2590800"/>
            <a:ext cx="3581400" cy="369332"/>
          </a:xfrm>
          <a:prstGeom prst="rect">
            <a:avLst/>
          </a:prstGeom>
          <a:noFill/>
          <a:ln w="9525">
            <a:noFill/>
            <a:miter lim="800000"/>
            <a:headEnd/>
            <a:tailEnd/>
          </a:ln>
          <a:effectLst/>
        </p:spPr>
        <p:txBody>
          <a:bodyPr>
            <a:spAutoFit/>
          </a:bodyPr>
          <a:lstStyle/>
          <a:p>
            <a:pPr algn="l">
              <a:spcBef>
                <a:spcPct val="50000"/>
              </a:spcBef>
            </a:pPr>
            <a:r>
              <a:rPr lang="en-US"/>
              <a:t>ORDER BY ASC</a:t>
            </a:r>
          </a:p>
        </p:txBody>
      </p:sp>
      <p:graphicFrame>
        <p:nvGraphicFramePr>
          <p:cNvPr id="11" name="Group 42"/>
          <p:cNvGraphicFramePr>
            <a:graphicFrameLocks noGrp="1"/>
          </p:cNvGraphicFramePr>
          <p:nvPr/>
        </p:nvGraphicFramePr>
        <p:xfrm>
          <a:off x="6477000" y="2971800"/>
          <a:ext cx="3962400" cy="13716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Karthik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15/09/1980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Kavitha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10/07/1982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Menaga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22/05/1982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Sakthi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12/05/1985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2" name="Group 74"/>
          <p:cNvGraphicFramePr>
            <a:graphicFrameLocks noGrp="1"/>
          </p:cNvGraphicFramePr>
          <p:nvPr/>
        </p:nvGraphicFramePr>
        <p:xfrm>
          <a:off x="6477000" y="4883150"/>
          <a:ext cx="3962400" cy="13716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Sakthi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12/05/1985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Menaga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22/05/1982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Kavitha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10/07/1982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Karthik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15/09/1980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 name="Text Box 106"/>
          <p:cNvSpPr txBox="1">
            <a:spLocks noChangeArrowheads="1"/>
          </p:cNvSpPr>
          <p:nvPr/>
        </p:nvSpPr>
        <p:spPr bwMode="auto">
          <a:xfrm>
            <a:off x="6477000" y="4419600"/>
            <a:ext cx="3581400" cy="369332"/>
          </a:xfrm>
          <a:prstGeom prst="rect">
            <a:avLst/>
          </a:prstGeom>
          <a:noFill/>
          <a:ln w="9525">
            <a:noFill/>
            <a:miter lim="800000"/>
            <a:headEnd/>
            <a:tailEnd/>
          </a:ln>
          <a:effectLst/>
        </p:spPr>
        <p:txBody>
          <a:bodyPr>
            <a:spAutoFit/>
          </a:bodyPr>
          <a:lstStyle/>
          <a:p>
            <a:pPr algn="l">
              <a:spcBef>
                <a:spcPct val="50000"/>
              </a:spcBef>
            </a:pPr>
            <a:r>
              <a:rPr lang="en-US"/>
              <a:t>ORDER BY DESC</a:t>
            </a:r>
          </a:p>
        </p:txBody>
      </p:sp>
      <p:sp>
        <p:nvSpPr>
          <p:cNvPr id="14" name="Line 107"/>
          <p:cNvSpPr>
            <a:spLocks noChangeShapeType="1"/>
          </p:cNvSpPr>
          <p:nvPr/>
        </p:nvSpPr>
        <p:spPr bwMode="auto">
          <a:xfrm flipV="1">
            <a:off x="4572000" y="3581400"/>
            <a:ext cx="1905000" cy="914400"/>
          </a:xfrm>
          <a:prstGeom prst="line">
            <a:avLst/>
          </a:prstGeom>
          <a:noFill/>
          <a:ln w="9525">
            <a:solidFill>
              <a:schemeClr val="tx1"/>
            </a:solidFill>
            <a:round/>
            <a:headEnd/>
            <a:tailEnd type="triangle" w="med" len="med"/>
          </a:ln>
          <a:effectLst/>
        </p:spPr>
        <p:txBody>
          <a:bodyPr>
            <a:spAutoFit/>
          </a:bodyPr>
          <a:lstStyle/>
          <a:p>
            <a:endParaRPr lang="en-US"/>
          </a:p>
        </p:txBody>
      </p:sp>
      <p:sp>
        <p:nvSpPr>
          <p:cNvPr id="15" name="Line 108"/>
          <p:cNvSpPr>
            <a:spLocks noChangeShapeType="1"/>
          </p:cNvSpPr>
          <p:nvPr/>
        </p:nvSpPr>
        <p:spPr bwMode="auto">
          <a:xfrm>
            <a:off x="4343400" y="5410200"/>
            <a:ext cx="2133600" cy="304800"/>
          </a:xfrm>
          <a:prstGeom prst="line">
            <a:avLst/>
          </a:prstGeom>
          <a:noFill/>
          <a:ln w="9525">
            <a:solidFill>
              <a:schemeClr val="tx1"/>
            </a:solidFill>
            <a:round/>
            <a:headEnd/>
            <a:tailEnd type="triangle" w="med" len="med"/>
          </a:ln>
          <a:effectLst/>
        </p:spPr>
        <p:txBody>
          <a:bodyPr>
            <a:sp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
          <p:cNvGraphicFramePr>
            <a:graphicFrameLocks noGrp="1"/>
          </p:cNvGraphicFramePr>
          <p:nvPr/>
        </p:nvGraphicFramePr>
        <p:xfrm>
          <a:off x="6477000" y="1403350"/>
          <a:ext cx="3962400" cy="13716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Menaga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22/05/1982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Kavitha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10/07/1982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Karthik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12/05/1985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Karthik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15/09/1980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Text Box 34"/>
          <p:cNvSpPr txBox="1">
            <a:spLocks noChangeArrowheads="1"/>
          </p:cNvSpPr>
          <p:nvPr/>
        </p:nvSpPr>
        <p:spPr bwMode="auto">
          <a:xfrm>
            <a:off x="6629400" y="869950"/>
            <a:ext cx="3581400" cy="369332"/>
          </a:xfrm>
          <a:prstGeom prst="rect">
            <a:avLst/>
          </a:prstGeom>
          <a:noFill/>
          <a:ln w="9525">
            <a:noFill/>
            <a:miter lim="800000"/>
            <a:headEnd/>
            <a:tailEnd/>
          </a:ln>
          <a:effectLst/>
        </p:spPr>
        <p:txBody>
          <a:bodyPr>
            <a:spAutoFit/>
          </a:bodyPr>
          <a:lstStyle/>
          <a:p>
            <a:pPr algn="l">
              <a:spcBef>
                <a:spcPct val="50000"/>
              </a:spcBef>
            </a:pPr>
            <a:r>
              <a:rPr lang="en-US"/>
              <a:t>Table 1 : Employee</a:t>
            </a:r>
          </a:p>
        </p:txBody>
      </p:sp>
      <p:sp>
        <p:nvSpPr>
          <p:cNvPr id="4" name="Line 35"/>
          <p:cNvSpPr>
            <a:spLocks noChangeShapeType="1"/>
          </p:cNvSpPr>
          <p:nvPr/>
        </p:nvSpPr>
        <p:spPr bwMode="auto">
          <a:xfrm>
            <a:off x="6400800" y="685800"/>
            <a:ext cx="0" cy="5943600"/>
          </a:xfrm>
          <a:prstGeom prst="line">
            <a:avLst/>
          </a:prstGeom>
          <a:noFill/>
          <a:ln w="9525">
            <a:solidFill>
              <a:schemeClr val="tx1"/>
            </a:solidFill>
            <a:round/>
            <a:headEnd/>
            <a:tailEnd/>
          </a:ln>
          <a:effectLst/>
        </p:spPr>
        <p:txBody>
          <a:bodyPr/>
          <a:lstStyle/>
          <a:p>
            <a:endParaRPr lang="en-US"/>
          </a:p>
        </p:txBody>
      </p:sp>
      <p:sp>
        <p:nvSpPr>
          <p:cNvPr id="5" name="Text Box 36"/>
          <p:cNvSpPr txBox="1">
            <a:spLocks noChangeArrowheads="1"/>
          </p:cNvSpPr>
          <p:nvPr/>
        </p:nvSpPr>
        <p:spPr bwMode="auto">
          <a:xfrm>
            <a:off x="1752600" y="10180"/>
            <a:ext cx="51054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DML  - SELECT</a:t>
            </a:r>
          </a:p>
        </p:txBody>
      </p:sp>
      <p:sp>
        <p:nvSpPr>
          <p:cNvPr id="6" name="Rectangle 37"/>
          <p:cNvSpPr>
            <a:spLocks noChangeArrowheads="1"/>
          </p:cNvSpPr>
          <p:nvPr/>
        </p:nvSpPr>
        <p:spPr bwMode="auto">
          <a:xfrm>
            <a:off x="1752600" y="1295401"/>
            <a:ext cx="4800600" cy="1200329"/>
          </a:xfrm>
          <a:prstGeom prst="rect">
            <a:avLst/>
          </a:prstGeom>
          <a:noFill/>
          <a:ln w="9525">
            <a:noFill/>
            <a:miter lim="800000"/>
            <a:headEnd/>
            <a:tailEnd/>
          </a:ln>
          <a:effectLst/>
        </p:spPr>
        <p:txBody>
          <a:bodyPr>
            <a:spAutoFit/>
          </a:bodyPr>
          <a:lstStyle/>
          <a:p>
            <a:pPr algn="l"/>
            <a:r>
              <a:rPr lang="en-US">
                <a:latin typeface="Times New Roman" pitchFamily="18" charset="0"/>
              </a:rPr>
              <a:t>	The DISTINCT keyword eliminates duplicate rows from the results of a SELECT statement. If DISTINCT is not specified, all rows are returned, including duplicates.</a:t>
            </a:r>
          </a:p>
        </p:txBody>
      </p:sp>
      <p:sp>
        <p:nvSpPr>
          <p:cNvPr id="7" name="Text Box 38"/>
          <p:cNvSpPr txBox="1">
            <a:spLocks noChangeArrowheads="1"/>
          </p:cNvSpPr>
          <p:nvPr/>
        </p:nvSpPr>
        <p:spPr bwMode="auto">
          <a:xfrm>
            <a:off x="1676400" y="838201"/>
            <a:ext cx="5105400" cy="366713"/>
          </a:xfrm>
          <a:prstGeom prst="rect">
            <a:avLst/>
          </a:prstGeom>
          <a:noFill/>
          <a:ln w="9525">
            <a:noFill/>
            <a:miter lim="800000"/>
            <a:headEnd/>
            <a:tailEnd/>
          </a:ln>
          <a:effectLst/>
        </p:spPr>
        <p:txBody>
          <a:bodyPr>
            <a:spAutoFit/>
          </a:bodyPr>
          <a:lstStyle/>
          <a:p>
            <a:pPr algn="l">
              <a:spcBef>
                <a:spcPct val="50000"/>
              </a:spcBef>
            </a:pPr>
            <a:r>
              <a:rPr lang="en-US">
                <a:solidFill>
                  <a:srgbClr val="FF0066"/>
                </a:solidFill>
              </a:rPr>
              <a:t>SELECT  DISTINCT</a:t>
            </a:r>
          </a:p>
        </p:txBody>
      </p:sp>
      <p:sp>
        <p:nvSpPr>
          <p:cNvPr id="8" name="Rectangle 39"/>
          <p:cNvSpPr>
            <a:spLocks noChangeArrowheads="1"/>
          </p:cNvSpPr>
          <p:nvPr/>
        </p:nvSpPr>
        <p:spPr bwMode="auto">
          <a:xfrm>
            <a:off x="1752600" y="4267200"/>
            <a:ext cx="4800600" cy="2308324"/>
          </a:xfrm>
          <a:prstGeom prst="rect">
            <a:avLst/>
          </a:prstGeom>
          <a:noFill/>
          <a:ln w="9525">
            <a:noFill/>
            <a:miter lim="800000"/>
            <a:headEnd/>
            <a:tailEnd/>
          </a:ln>
          <a:effectLst/>
        </p:spPr>
        <p:txBody>
          <a:bodyPr>
            <a:spAutoFit/>
          </a:bodyPr>
          <a:lstStyle/>
          <a:p>
            <a:pPr algn="l">
              <a:spcBef>
                <a:spcPct val="50000"/>
              </a:spcBef>
            </a:pPr>
            <a:r>
              <a:rPr lang="en-US"/>
              <a:t>Example</a:t>
            </a:r>
            <a:r>
              <a:rPr lang="en-US" sz="1200">
                <a:solidFill>
                  <a:schemeClr val="accent2"/>
                </a:solidFill>
              </a:rPr>
              <a:t> : </a:t>
            </a:r>
          </a:p>
          <a:p>
            <a:pPr algn="l">
              <a:spcBef>
                <a:spcPct val="50000"/>
              </a:spcBef>
            </a:pPr>
            <a:r>
              <a:rPr lang="en-US" sz="1400">
                <a:solidFill>
                  <a:schemeClr val="accent2"/>
                </a:solidFill>
              </a:rPr>
              <a:t>SELECT</a:t>
            </a:r>
            <a:r>
              <a:rPr lang="en-US" sz="1400"/>
              <a:t>  Empname </a:t>
            </a:r>
            <a:r>
              <a:rPr lang="en-US" sz="1400">
                <a:solidFill>
                  <a:schemeClr val="accent2"/>
                </a:solidFill>
              </a:rPr>
              <a:t>FROM</a:t>
            </a:r>
            <a:r>
              <a:rPr lang="en-US" sz="1400"/>
              <a:t> Employee</a:t>
            </a:r>
          </a:p>
          <a:p>
            <a:pPr algn="l">
              <a:spcBef>
                <a:spcPct val="50000"/>
              </a:spcBef>
            </a:pPr>
            <a:endParaRPr lang="en-US" sz="1400"/>
          </a:p>
          <a:p>
            <a:pPr algn="l">
              <a:spcBef>
                <a:spcPct val="50000"/>
              </a:spcBef>
            </a:pPr>
            <a:endParaRPr lang="en-US" sz="1400"/>
          </a:p>
          <a:p>
            <a:pPr algn="l">
              <a:spcBef>
                <a:spcPct val="50000"/>
              </a:spcBef>
            </a:pPr>
            <a:r>
              <a:rPr lang="en-US" sz="1400">
                <a:solidFill>
                  <a:schemeClr val="accent2"/>
                </a:solidFill>
              </a:rPr>
              <a:t>SELECT</a:t>
            </a:r>
            <a:r>
              <a:rPr lang="en-US" sz="1400"/>
              <a:t>  DISTINCT( Empname) </a:t>
            </a:r>
            <a:r>
              <a:rPr lang="en-US" sz="1400">
                <a:solidFill>
                  <a:schemeClr val="accent2"/>
                </a:solidFill>
              </a:rPr>
              <a:t>FROM</a:t>
            </a:r>
            <a:r>
              <a:rPr lang="en-US" sz="1400"/>
              <a:t> Employee</a:t>
            </a:r>
          </a:p>
          <a:p>
            <a:pPr algn="l">
              <a:spcBef>
                <a:spcPct val="50000"/>
              </a:spcBef>
            </a:pPr>
            <a:endParaRPr lang="en-US" sz="1400"/>
          </a:p>
          <a:p>
            <a:pPr algn="l">
              <a:spcBef>
                <a:spcPct val="50000"/>
              </a:spcBef>
            </a:pPr>
            <a:endParaRPr lang="en-US" sz="1400"/>
          </a:p>
        </p:txBody>
      </p:sp>
      <p:sp>
        <p:nvSpPr>
          <p:cNvPr id="9" name="Rectangle 40"/>
          <p:cNvSpPr>
            <a:spLocks noChangeArrowheads="1"/>
          </p:cNvSpPr>
          <p:nvPr/>
        </p:nvSpPr>
        <p:spPr bwMode="auto">
          <a:xfrm>
            <a:off x="1676400" y="2971801"/>
            <a:ext cx="4800600" cy="692497"/>
          </a:xfrm>
          <a:prstGeom prst="rect">
            <a:avLst/>
          </a:prstGeom>
          <a:noFill/>
          <a:ln w="9525">
            <a:noFill/>
            <a:miter lim="800000"/>
            <a:headEnd/>
            <a:tailEnd/>
          </a:ln>
          <a:effectLst/>
        </p:spPr>
        <p:txBody>
          <a:bodyPr>
            <a:spAutoFit/>
          </a:bodyPr>
          <a:lstStyle/>
          <a:p>
            <a:pPr algn="l">
              <a:spcBef>
                <a:spcPct val="50000"/>
              </a:spcBef>
            </a:pPr>
            <a:r>
              <a:rPr lang="en-US"/>
              <a:t>Syntax</a:t>
            </a:r>
            <a:r>
              <a:rPr lang="en-US">
                <a:solidFill>
                  <a:schemeClr val="accent2"/>
                </a:solidFill>
              </a:rPr>
              <a:t> :</a:t>
            </a:r>
          </a:p>
          <a:p>
            <a:pPr algn="l">
              <a:spcBef>
                <a:spcPct val="50000"/>
              </a:spcBef>
            </a:pPr>
            <a:r>
              <a:rPr lang="en-US" sz="1400">
                <a:solidFill>
                  <a:schemeClr val="accent2"/>
                </a:solidFill>
              </a:rPr>
              <a:t>SELECT</a:t>
            </a:r>
            <a:r>
              <a:rPr lang="en-US" sz="1400"/>
              <a:t>  DISTINCT( Field Name) </a:t>
            </a:r>
            <a:r>
              <a:rPr lang="en-US" sz="1400">
                <a:solidFill>
                  <a:schemeClr val="accent2"/>
                </a:solidFill>
              </a:rPr>
              <a:t>FROM</a:t>
            </a:r>
            <a:r>
              <a:rPr lang="en-US" sz="1400"/>
              <a:t> TableName</a:t>
            </a:r>
          </a:p>
        </p:txBody>
      </p:sp>
      <p:graphicFrame>
        <p:nvGraphicFramePr>
          <p:cNvPr id="10" name="Group 41"/>
          <p:cNvGraphicFramePr>
            <a:graphicFrameLocks noGrp="1"/>
          </p:cNvGraphicFramePr>
          <p:nvPr/>
        </p:nvGraphicFramePr>
        <p:xfrm>
          <a:off x="7848600" y="3587750"/>
          <a:ext cx="990600" cy="1371600"/>
        </p:xfrm>
        <a:graphic>
          <a:graphicData uri="http://schemas.openxmlformats.org/drawingml/2006/table">
            <a:tbl>
              <a:tblPr/>
              <a:tblGrid>
                <a:gridCol w="990600">
                  <a:extLst>
                    <a:ext uri="{9D8B030D-6E8A-4147-A177-3AD203B41FA5}">
                      <a16:colId xmlns:a16="http://schemas.microsoft.com/office/drawing/2014/main" val="20000"/>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Menaga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Kavitha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Karthik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Karthik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bl>
          </a:graphicData>
        </a:graphic>
      </p:graphicFrame>
      <p:graphicFrame>
        <p:nvGraphicFramePr>
          <p:cNvPr id="11" name="Group 55"/>
          <p:cNvGraphicFramePr>
            <a:graphicFrameLocks noGrp="1"/>
          </p:cNvGraphicFramePr>
          <p:nvPr/>
        </p:nvGraphicFramePr>
        <p:xfrm>
          <a:off x="7848600" y="5461000"/>
          <a:ext cx="990600" cy="1097280"/>
        </p:xfrm>
        <a:graphic>
          <a:graphicData uri="http://schemas.openxmlformats.org/drawingml/2006/table">
            <a:tbl>
              <a:tblPr/>
              <a:tblGrid>
                <a:gridCol w="990600">
                  <a:extLst>
                    <a:ext uri="{9D8B030D-6E8A-4147-A177-3AD203B41FA5}">
                      <a16:colId xmlns:a16="http://schemas.microsoft.com/office/drawing/2014/main" val="20000"/>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Menaga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Kavitha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Karthik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bl>
          </a:graphicData>
        </a:graphic>
      </p:graphicFrame>
      <p:sp>
        <p:nvSpPr>
          <p:cNvPr id="12" name="Text Box 67"/>
          <p:cNvSpPr txBox="1">
            <a:spLocks noChangeArrowheads="1"/>
          </p:cNvSpPr>
          <p:nvPr/>
        </p:nvSpPr>
        <p:spPr bwMode="auto">
          <a:xfrm>
            <a:off x="6400800" y="3092450"/>
            <a:ext cx="3581400" cy="369332"/>
          </a:xfrm>
          <a:prstGeom prst="rect">
            <a:avLst/>
          </a:prstGeom>
          <a:noFill/>
          <a:ln w="9525">
            <a:noFill/>
            <a:miter lim="800000"/>
            <a:headEnd/>
            <a:tailEnd/>
          </a:ln>
          <a:effectLst/>
        </p:spPr>
        <p:txBody>
          <a:bodyPr>
            <a:spAutoFit/>
          </a:bodyPr>
          <a:lstStyle/>
          <a:p>
            <a:pPr algn="l">
              <a:spcBef>
                <a:spcPct val="50000"/>
              </a:spcBef>
            </a:pPr>
            <a:r>
              <a:rPr lang="en-US"/>
              <a:t>With out Distinct</a:t>
            </a:r>
          </a:p>
        </p:txBody>
      </p:sp>
      <p:sp>
        <p:nvSpPr>
          <p:cNvPr id="13" name="Text Box 68"/>
          <p:cNvSpPr txBox="1">
            <a:spLocks noChangeArrowheads="1"/>
          </p:cNvSpPr>
          <p:nvPr/>
        </p:nvSpPr>
        <p:spPr bwMode="auto">
          <a:xfrm>
            <a:off x="6477000" y="4997450"/>
            <a:ext cx="3581400" cy="369332"/>
          </a:xfrm>
          <a:prstGeom prst="rect">
            <a:avLst/>
          </a:prstGeom>
          <a:noFill/>
          <a:ln w="9525">
            <a:noFill/>
            <a:miter lim="800000"/>
            <a:headEnd/>
            <a:tailEnd/>
          </a:ln>
          <a:effectLst/>
        </p:spPr>
        <p:txBody>
          <a:bodyPr>
            <a:spAutoFit/>
          </a:bodyPr>
          <a:lstStyle/>
          <a:p>
            <a:pPr algn="l">
              <a:spcBef>
                <a:spcPct val="50000"/>
              </a:spcBef>
            </a:pPr>
            <a:r>
              <a:rPr lang="en-US"/>
              <a:t>Using Distinct</a:t>
            </a:r>
          </a:p>
        </p:txBody>
      </p:sp>
      <p:sp>
        <p:nvSpPr>
          <p:cNvPr id="14" name="Line 69"/>
          <p:cNvSpPr>
            <a:spLocks noChangeShapeType="1"/>
          </p:cNvSpPr>
          <p:nvPr/>
        </p:nvSpPr>
        <p:spPr bwMode="auto">
          <a:xfrm flipV="1">
            <a:off x="5105400" y="4267200"/>
            <a:ext cx="2743200" cy="457200"/>
          </a:xfrm>
          <a:prstGeom prst="line">
            <a:avLst/>
          </a:prstGeom>
          <a:noFill/>
          <a:ln w="9525">
            <a:solidFill>
              <a:schemeClr val="tx1"/>
            </a:solidFill>
            <a:round/>
            <a:headEnd/>
            <a:tailEnd type="triangle" w="med" len="med"/>
          </a:ln>
          <a:effectLst/>
        </p:spPr>
        <p:txBody>
          <a:bodyPr>
            <a:spAutoFit/>
          </a:bodyPr>
          <a:lstStyle/>
          <a:p>
            <a:endParaRPr lang="en-US"/>
          </a:p>
        </p:txBody>
      </p:sp>
      <p:sp>
        <p:nvSpPr>
          <p:cNvPr id="15" name="Line 70"/>
          <p:cNvSpPr>
            <a:spLocks noChangeShapeType="1"/>
          </p:cNvSpPr>
          <p:nvPr/>
        </p:nvSpPr>
        <p:spPr bwMode="auto">
          <a:xfrm>
            <a:off x="5715000" y="5867400"/>
            <a:ext cx="2133600" cy="457200"/>
          </a:xfrm>
          <a:prstGeom prst="line">
            <a:avLst/>
          </a:prstGeom>
          <a:noFill/>
          <a:ln w="9525">
            <a:solidFill>
              <a:schemeClr val="tx1"/>
            </a:solidFill>
            <a:round/>
            <a:headEnd/>
            <a:tailEnd type="triangle" w="med" len="med"/>
          </a:ln>
          <a:effectLst/>
        </p:spPr>
        <p:txBody>
          <a:bodyPr>
            <a:sp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553200" y="869950"/>
            <a:ext cx="3581400" cy="369332"/>
          </a:xfrm>
          <a:prstGeom prst="rect">
            <a:avLst/>
          </a:prstGeom>
          <a:noFill/>
          <a:ln w="9525">
            <a:noFill/>
            <a:miter lim="800000"/>
            <a:headEnd/>
            <a:tailEnd/>
          </a:ln>
          <a:effectLst/>
        </p:spPr>
        <p:txBody>
          <a:bodyPr>
            <a:spAutoFit/>
          </a:bodyPr>
          <a:lstStyle/>
          <a:p>
            <a:pPr algn="l">
              <a:spcBef>
                <a:spcPct val="50000"/>
              </a:spcBef>
            </a:pPr>
            <a:r>
              <a:rPr lang="en-US"/>
              <a:t>Table 1 : Employee</a:t>
            </a:r>
          </a:p>
        </p:txBody>
      </p:sp>
      <p:sp>
        <p:nvSpPr>
          <p:cNvPr id="3" name="Line 3"/>
          <p:cNvSpPr>
            <a:spLocks noChangeShapeType="1"/>
          </p:cNvSpPr>
          <p:nvPr/>
        </p:nvSpPr>
        <p:spPr bwMode="auto">
          <a:xfrm>
            <a:off x="6248400" y="685800"/>
            <a:ext cx="0" cy="5943600"/>
          </a:xfrm>
          <a:prstGeom prst="line">
            <a:avLst/>
          </a:prstGeom>
          <a:noFill/>
          <a:ln w="9525">
            <a:solidFill>
              <a:schemeClr val="tx1"/>
            </a:solidFill>
            <a:round/>
            <a:headEnd/>
            <a:tailEnd/>
          </a:ln>
          <a:effectLst/>
        </p:spPr>
        <p:txBody>
          <a:bodyPr/>
          <a:lstStyle/>
          <a:p>
            <a:endParaRPr lang="en-US"/>
          </a:p>
        </p:txBody>
      </p:sp>
      <p:sp>
        <p:nvSpPr>
          <p:cNvPr id="4" name="Rectangle 4"/>
          <p:cNvSpPr>
            <a:spLocks noChangeArrowheads="1"/>
          </p:cNvSpPr>
          <p:nvPr/>
        </p:nvSpPr>
        <p:spPr bwMode="auto">
          <a:xfrm>
            <a:off x="1447800" y="2209801"/>
            <a:ext cx="5029200" cy="954107"/>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Syntax :</a:t>
            </a:r>
          </a:p>
          <a:p>
            <a:pPr algn="l">
              <a:spcBef>
                <a:spcPct val="50000"/>
              </a:spcBef>
            </a:pPr>
            <a:r>
              <a:rPr lang="en-US" sz="1400">
                <a:solidFill>
                  <a:schemeClr val="accent2"/>
                </a:solidFill>
              </a:rPr>
              <a:t>    SELECT</a:t>
            </a:r>
            <a:r>
              <a:rPr lang="en-US" sz="1400"/>
              <a:t>  * </a:t>
            </a:r>
            <a:r>
              <a:rPr lang="en-US" sz="1400">
                <a:solidFill>
                  <a:schemeClr val="accent2"/>
                </a:solidFill>
              </a:rPr>
              <a:t>FROM</a:t>
            </a:r>
            <a:r>
              <a:rPr lang="en-US" sz="1400"/>
              <a:t> tablename </a:t>
            </a:r>
          </a:p>
          <a:p>
            <a:pPr algn="l">
              <a:spcBef>
                <a:spcPct val="50000"/>
              </a:spcBef>
            </a:pPr>
            <a:r>
              <a:rPr lang="en-US" sz="1400"/>
              <a:t>    </a:t>
            </a:r>
            <a:r>
              <a:rPr lang="en-US" sz="1400">
                <a:solidFill>
                  <a:schemeClr val="accent2"/>
                </a:solidFill>
              </a:rPr>
              <a:t>WHERE</a:t>
            </a:r>
            <a:r>
              <a:rPr lang="en-US" sz="1400"/>
              <a:t> Fieldname BETWEEN value1 AND value2</a:t>
            </a:r>
          </a:p>
        </p:txBody>
      </p:sp>
      <p:graphicFrame>
        <p:nvGraphicFramePr>
          <p:cNvPr id="5" name="Group 6"/>
          <p:cNvGraphicFramePr>
            <a:graphicFrameLocks noGrp="1"/>
          </p:cNvGraphicFramePr>
          <p:nvPr/>
        </p:nvGraphicFramePr>
        <p:xfrm>
          <a:off x="6324600" y="3810000"/>
          <a:ext cx="3962400" cy="82296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Kavitha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10/07/1982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Karthik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15/09/1980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6" name="Rectangle 28"/>
          <p:cNvSpPr>
            <a:spLocks noChangeArrowheads="1"/>
          </p:cNvSpPr>
          <p:nvPr/>
        </p:nvSpPr>
        <p:spPr bwMode="auto">
          <a:xfrm>
            <a:off x="1600200" y="1447801"/>
            <a:ext cx="4114800" cy="646331"/>
          </a:xfrm>
          <a:prstGeom prst="rect">
            <a:avLst/>
          </a:prstGeom>
          <a:noFill/>
          <a:ln w="9525">
            <a:noFill/>
            <a:miter lim="800000"/>
            <a:headEnd/>
            <a:tailEnd/>
          </a:ln>
          <a:effectLst/>
        </p:spPr>
        <p:txBody>
          <a:bodyPr>
            <a:spAutoFit/>
          </a:bodyPr>
          <a:lstStyle/>
          <a:p>
            <a:pPr algn="l"/>
            <a:r>
              <a:rPr lang="en-US">
                <a:latin typeface="Times New Roman" pitchFamily="18" charset="0"/>
              </a:rPr>
              <a:t>BETWEEN Specifies a range to test.</a:t>
            </a:r>
          </a:p>
          <a:p>
            <a:pPr algn="l"/>
            <a:r>
              <a:rPr lang="en-US">
                <a:latin typeface="Times New Roman" pitchFamily="18" charset="0"/>
              </a:rPr>
              <a:t>	</a:t>
            </a:r>
          </a:p>
        </p:txBody>
      </p:sp>
      <p:sp>
        <p:nvSpPr>
          <p:cNvPr id="7" name="Text Box 29"/>
          <p:cNvSpPr txBox="1">
            <a:spLocks noChangeArrowheads="1"/>
          </p:cNvSpPr>
          <p:nvPr/>
        </p:nvSpPr>
        <p:spPr bwMode="auto">
          <a:xfrm>
            <a:off x="1600200" y="990601"/>
            <a:ext cx="5105400" cy="366713"/>
          </a:xfrm>
          <a:prstGeom prst="rect">
            <a:avLst/>
          </a:prstGeom>
          <a:noFill/>
          <a:ln w="9525">
            <a:noFill/>
            <a:miter lim="800000"/>
            <a:headEnd/>
            <a:tailEnd/>
          </a:ln>
          <a:effectLst/>
        </p:spPr>
        <p:txBody>
          <a:bodyPr>
            <a:spAutoFit/>
          </a:bodyPr>
          <a:lstStyle/>
          <a:p>
            <a:pPr algn="l">
              <a:spcBef>
                <a:spcPct val="50000"/>
              </a:spcBef>
            </a:pPr>
            <a:r>
              <a:rPr lang="en-US">
                <a:solidFill>
                  <a:srgbClr val="FF0066"/>
                </a:solidFill>
              </a:rPr>
              <a:t>SELECT USING BETWEEN</a:t>
            </a:r>
          </a:p>
        </p:txBody>
      </p:sp>
      <p:sp>
        <p:nvSpPr>
          <p:cNvPr id="8" name="Rectangle 30"/>
          <p:cNvSpPr>
            <a:spLocks noChangeArrowheads="1"/>
          </p:cNvSpPr>
          <p:nvPr/>
        </p:nvSpPr>
        <p:spPr bwMode="auto">
          <a:xfrm>
            <a:off x="1447800" y="3733801"/>
            <a:ext cx="5029200" cy="954107"/>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Example :</a:t>
            </a:r>
          </a:p>
          <a:p>
            <a:pPr algn="l">
              <a:spcBef>
                <a:spcPct val="50000"/>
              </a:spcBef>
            </a:pPr>
            <a:r>
              <a:rPr lang="en-US" sz="1400">
                <a:solidFill>
                  <a:schemeClr val="accent2"/>
                </a:solidFill>
              </a:rPr>
              <a:t>    SELECT</a:t>
            </a:r>
            <a:r>
              <a:rPr lang="en-US" sz="1400"/>
              <a:t>  * </a:t>
            </a:r>
            <a:r>
              <a:rPr lang="en-US" sz="1400">
                <a:solidFill>
                  <a:schemeClr val="accent2"/>
                </a:solidFill>
              </a:rPr>
              <a:t>FROM</a:t>
            </a:r>
            <a:r>
              <a:rPr lang="en-US" sz="1400"/>
              <a:t> Employee </a:t>
            </a:r>
          </a:p>
          <a:p>
            <a:pPr algn="l">
              <a:spcBef>
                <a:spcPct val="50000"/>
              </a:spcBef>
            </a:pPr>
            <a:r>
              <a:rPr lang="en-US" sz="1400"/>
              <a:t>    </a:t>
            </a:r>
            <a:r>
              <a:rPr lang="en-US" sz="1400">
                <a:solidFill>
                  <a:schemeClr val="accent2"/>
                </a:solidFill>
              </a:rPr>
              <a:t>WHERE</a:t>
            </a:r>
            <a:r>
              <a:rPr lang="en-US" sz="1400"/>
              <a:t> Salary BETWEEN 15000 AND 20000</a:t>
            </a:r>
          </a:p>
        </p:txBody>
      </p:sp>
      <p:graphicFrame>
        <p:nvGraphicFramePr>
          <p:cNvPr id="9" name="Group 31"/>
          <p:cNvGraphicFramePr>
            <a:graphicFrameLocks noGrp="1"/>
          </p:cNvGraphicFramePr>
          <p:nvPr/>
        </p:nvGraphicFramePr>
        <p:xfrm>
          <a:off x="6324600" y="1403350"/>
          <a:ext cx="3962400" cy="13716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Menaga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22/05/1982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Kavitha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10/07/1982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Sakthi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12/05/1985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Karthik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15/09/1980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Text Box 63"/>
          <p:cNvSpPr txBox="1">
            <a:spLocks noChangeArrowheads="1"/>
          </p:cNvSpPr>
          <p:nvPr/>
        </p:nvSpPr>
        <p:spPr bwMode="auto">
          <a:xfrm>
            <a:off x="6400800" y="3200400"/>
            <a:ext cx="3581400" cy="369332"/>
          </a:xfrm>
          <a:prstGeom prst="rect">
            <a:avLst/>
          </a:prstGeom>
          <a:noFill/>
          <a:ln w="9525">
            <a:noFill/>
            <a:miter lim="800000"/>
            <a:headEnd/>
            <a:tailEnd/>
          </a:ln>
          <a:effectLst/>
        </p:spPr>
        <p:txBody>
          <a:bodyPr>
            <a:spAutoFit/>
          </a:bodyPr>
          <a:lstStyle/>
          <a:p>
            <a:pPr algn="l">
              <a:spcBef>
                <a:spcPct val="50000"/>
              </a:spcBef>
            </a:pPr>
            <a:r>
              <a:rPr lang="en-US"/>
              <a:t>BETWEEN</a:t>
            </a:r>
          </a:p>
        </p:txBody>
      </p:sp>
      <p:sp>
        <p:nvSpPr>
          <p:cNvPr id="11" name="Text Box 65"/>
          <p:cNvSpPr txBox="1">
            <a:spLocks noChangeArrowheads="1"/>
          </p:cNvSpPr>
          <p:nvPr/>
        </p:nvSpPr>
        <p:spPr bwMode="auto">
          <a:xfrm>
            <a:off x="1752600" y="0"/>
            <a:ext cx="51054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DML  - SELECT</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a:spLocks noChangeArrowheads="1"/>
          </p:cNvSpPr>
          <p:nvPr/>
        </p:nvSpPr>
        <p:spPr bwMode="auto">
          <a:xfrm>
            <a:off x="1828800" y="914401"/>
            <a:ext cx="8610600" cy="4416425"/>
          </a:xfrm>
          <a:prstGeom prst="rect">
            <a:avLst/>
          </a:prstGeom>
          <a:noFill/>
          <a:ln w="9525">
            <a:noFill/>
            <a:miter lim="800000"/>
            <a:headEnd/>
            <a:tailEnd/>
          </a:ln>
          <a:effectLst/>
        </p:spPr>
        <p:txBody>
          <a:bodyPr>
            <a:spAutoFit/>
          </a:bodyPr>
          <a:lstStyle/>
          <a:p>
            <a:pPr algn="l">
              <a:lnSpc>
                <a:spcPct val="90000"/>
              </a:lnSpc>
              <a:spcBef>
                <a:spcPct val="50000"/>
              </a:spcBef>
              <a:buClr>
                <a:srgbClr val="A50021"/>
              </a:buClr>
              <a:buSzPct val="75000"/>
              <a:buFont typeface="Wingdings" pitchFamily="2" charset="2"/>
              <a:buNone/>
            </a:pPr>
            <a:r>
              <a:rPr lang="en-US">
                <a:solidFill>
                  <a:srgbClr val="0000CC"/>
                </a:solidFill>
              </a:rPr>
              <a:t>1 ) PRIMARY KEY</a:t>
            </a:r>
            <a:r>
              <a:rPr lang="en-US"/>
              <a:t>  </a:t>
            </a:r>
          </a:p>
          <a:p>
            <a:pPr algn="l">
              <a:lnSpc>
                <a:spcPct val="90000"/>
              </a:lnSpc>
              <a:spcBef>
                <a:spcPct val="50000"/>
              </a:spcBef>
              <a:buClr>
                <a:srgbClr val="A50021"/>
              </a:buClr>
              <a:buSzPct val="75000"/>
              <a:buFont typeface="Wingdings" pitchFamily="2" charset="2"/>
              <a:buNone/>
            </a:pPr>
            <a:r>
              <a:rPr lang="en-US"/>
              <a:t>	It is a constraint that identify the column or set of columns whose values uniquely identify a row in a table.</a:t>
            </a:r>
          </a:p>
          <a:p>
            <a:pPr algn="l">
              <a:lnSpc>
                <a:spcPct val="90000"/>
              </a:lnSpc>
              <a:spcBef>
                <a:spcPct val="50000"/>
              </a:spcBef>
              <a:buClr>
                <a:srgbClr val="A50021"/>
              </a:buClr>
              <a:buSzPct val="75000"/>
              <a:buFont typeface="Wingdings" pitchFamily="2" charset="2"/>
              <a:buChar char="§"/>
            </a:pPr>
            <a:r>
              <a:rPr lang="en-US"/>
              <a:t>           No two rows in a table can have the same primary key value.</a:t>
            </a:r>
          </a:p>
          <a:p>
            <a:pPr algn="l">
              <a:lnSpc>
                <a:spcPct val="90000"/>
              </a:lnSpc>
              <a:spcBef>
                <a:spcPct val="50000"/>
              </a:spcBef>
              <a:buClr>
                <a:srgbClr val="A50021"/>
              </a:buClr>
              <a:buSzPct val="75000"/>
              <a:buFont typeface="Wingdings" pitchFamily="2" charset="2"/>
              <a:buChar char="§"/>
            </a:pPr>
            <a:r>
              <a:rPr lang="en-US"/>
              <a:t>           You cannot enter a NULL for any column in a primary key. </a:t>
            </a:r>
          </a:p>
          <a:p>
            <a:pPr algn="l">
              <a:lnSpc>
                <a:spcPct val="90000"/>
              </a:lnSpc>
              <a:spcBef>
                <a:spcPct val="50000"/>
              </a:spcBef>
              <a:buClr>
                <a:srgbClr val="A50021"/>
              </a:buClr>
              <a:buSzPct val="75000"/>
              <a:buFont typeface="Wingdings" pitchFamily="2" charset="2"/>
              <a:buChar char="§"/>
            </a:pPr>
            <a:r>
              <a:rPr lang="en-US"/>
              <a:t>           NULL is a special value in databases that represents an unknown value, which is distinct from a blank or 0 value. </a:t>
            </a:r>
          </a:p>
          <a:p>
            <a:pPr algn="l">
              <a:lnSpc>
                <a:spcPct val="90000"/>
              </a:lnSpc>
              <a:spcBef>
                <a:spcPct val="50000"/>
              </a:spcBef>
              <a:buClr>
                <a:srgbClr val="A50021"/>
              </a:buClr>
              <a:buSzPct val="75000"/>
              <a:buFont typeface="Wingdings" pitchFamily="2" charset="2"/>
              <a:buChar char="n"/>
            </a:pPr>
            <a:endParaRPr lang="en-US"/>
          </a:p>
          <a:p>
            <a:pPr algn="l">
              <a:lnSpc>
                <a:spcPct val="90000"/>
              </a:lnSpc>
              <a:spcBef>
                <a:spcPct val="50000"/>
              </a:spcBef>
              <a:buClr>
                <a:srgbClr val="A50021"/>
              </a:buClr>
              <a:buSzPct val="75000"/>
              <a:buFont typeface="Wingdings" pitchFamily="2" charset="2"/>
              <a:buNone/>
            </a:pPr>
            <a:r>
              <a:rPr lang="en-US">
                <a:solidFill>
                  <a:srgbClr val="0000CC"/>
                </a:solidFill>
              </a:rPr>
              <a:t>2 ) FOREIGN KEY</a:t>
            </a:r>
            <a:r>
              <a:rPr lang="en-US"/>
              <a:t> </a:t>
            </a:r>
          </a:p>
          <a:p>
            <a:pPr algn="l">
              <a:lnSpc>
                <a:spcPct val="90000"/>
              </a:lnSpc>
              <a:spcBef>
                <a:spcPct val="50000"/>
              </a:spcBef>
              <a:buClr>
                <a:srgbClr val="A50021"/>
              </a:buClr>
              <a:buSzPct val="75000"/>
              <a:buFont typeface="Wingdings" pitchFamily="2" charset="2"/>
              <a:buNone/>
            </a:pPr>
            <a:r>
              <a:rPr lang="en-US"/>
              <a:t>	It is a constraint that identify the relationships between tables.A foreign key in one table points to a candidate key in another table. </a:t>
            </a:r>
            <a:br>
              <a:rPr lang="en-US"/>
            </a:br>
            <a:endParaRPr lang="en-US"/>
          </a:p>
          <a:p>
            <a:pPr algn="l">
              <a:lnSpc>
                <a:spcPct val="90000"/>
              </a:lnSpc>
              <a:spcBef>
                <a:spcPct val="50000"/>
              </a:spcBef>
              <a:buClr>
                <a:srgbClr val="A50021"/>
              </a:buClr>
              <a:buSzPct val="75000"/>
              <a:buFont typeface="Wingdings" pitchFamily="2" charset="2"/>
              <a:buNone/>
            </a:pPr>
            <a:endParaRPr lang="en-US"/>
          </a:p>
        </p:txBody>
      </p:sp>
      <p:sp>
        <p:nvSpPr>
          <p:cNvPr id="3" name="Rectangle 1028"/>
          <p:cNvSpPr>
            <a:spLocks noChangeArrowheads="1"/>
          </p:cNvSpPr>
          <p:nvPr/>
        </p:nvSpPr>
        <p:spPr bwMode="auto">
          <a:xfrm>
            <a:off x="1752600" y="4972051"/>
            <a:ext cx="8686800" cy="973137"/>
          </a:xfrm>
          <a:prstGeom prst="rect">
            <a:avLst/>
          </a:prstGeom>
          <a:noFill/>
          <a:ln w="9525">
            <a:noFill/>
            <a:miter lim="800000"/>
            <a:headEnd/>
            <a:tailEnd/>
          </a:ln>
          <a:effectLst/>
        </p:spPr>
        <p:txBody>
          <a:bodyPr>
            <a:spAutoFit/>
          </a:bodyPr>
          <a:lstStyle/>
          <a:p>
            <a:pPr algn="l">
              <a:lnSpc>
                <a:spcPct val="90000"/>
              </a:lnSpc>
              <a:spcBef>
                <a:spcPct val="50000"/>
              </a:spcBef>
              <a:buFont typeface="Wingdings" pitchFamily="2" charset="2"/>
              <a:buNone/>
            </a:pPr>
            <a:r>
              <a:rPr lang="en-US" dirty="0">
                <a:solidFill>
                  <a:srgbClr val="0000CC"/>
                </a:solidFill>
              </a:rPr>
              <a:t>3 )  CHECK</a:t>
            </a:r>
          </a:p>
          <a:p>
            <a:pPr algn="l">
              <a:lnSpc>
                <a:spcPct val="90000"/>
              </a:lnSpc>
              <a:spcBef>
                <a:spcPct val="50000"/>
              </a:spcBef>
              <a:buFont typeface="Wingdings" pitchFamily="2" charset="2"/>
              <a:buNone/>
            </a:pPr>
            <a:r>
              <a:rPr lang="en-US" dirty="0">
                <a:solidFill>
                  <a:srgbClr val="0000CC"/>
                </a:solidFill>
              </a:rPr>
              <a:t>               </a:t>
            </a:r>
            <a:r>
              <a:rPr lang="en-US" dirty="0"/>
              <a:t>It is a constraint that enforce domain integrity by limiting the values that can be placed in a column. range are entered for the key.</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629400" y="869950"/>
            <a:ext cx="3581400" cy="369332"/>
          </a:xfrm>
          <a:prstGeom prst="rect">
            <a:avLst/>
          </a:prstGeom>
          <a:noFill/>
          <a:ln w="9525">
            <a:noFill/>
            <a:miter lim="800000"/>
            <a:headEnd/>
            <a:tailEnd/>
          </a:ln>
          <a:effectLst/>
        </p:spPr>
        <p:txBody>
          <a:bodyPr>
            <a:spAutoFit/>
          </a:bodyPr>
          <a:lstStyle/>
          <a:p>
            <a:pPr algn="l">
              <a:spcBef>
                <a:spcPct val="50000"/>
              </a:spcBef>
            </a:pPr>
            <a:r>
              <a:rPr lang="en-US"/>
              <a:t>Table 1 : Employee</a:t>
            </a:r>
          </a:p>
        </p:txBody>
      </p:sp>
      <p:sp>
        <p:nvSpPr>
          <p:cNvPr id="3" name="Line 3"/>
          <p:cNvSpPr>
            <a:spLocks noChangeShapeType="1"/>
          </p:cNvSpPr>
          <p:nvPr/>
        </p:nvSpPr>
        <p:spPr bwMode="auto">
          <a:xfrm>
            <a:off x="6324600" y="685800"/>
            <a:ext cx="0" cy="5943600"/>
          </a:xfrm>
          <a:prstGeom prst="line">
            <a:avLst/>
          </a:prstGeom>
          <a:noFill/>
          <a:ln w="9525">
            <a:solidFill>
              <a:schemeClr val="tx1"/>
            </a:solidFill>
            <a:round/>
            <a:headEnd/>
            <a:tailEnd/>
          </a:ln>
          <a:effectLst/>
        </p:spPr>
        <p:txBody>
          <a:bodyPr/>
          <a:lstStyle/>
          <a:p>
            <a:endParaRPr lang="en-US"/>
          </a:p>
        </p:txBody>
      </p:sp>
      <p:sp>
        <p:nvSpPr>
          <p:cNvPr id="4" name="Rectangle 4"/>
          <p:cNvSpPr>
            <a:spLocks noChangeArrowheads="1"/>
          </p:cNvSpPr>
          <p:nvPr/>
        </p:nvSpPr>
        <p:spPr bwMode="auto">
          <a:xfrm>
            <a:off x="1524000" y="2209800"/>
            <a:ext cx="5029200" cy="1600438"/>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Syntax :</a:t>
            </a:r>
          </a:p>
          <a:p>
            <a:pPr algn="l">
              <a:spcBef>
                <a:spcPct val="50000"/>
              </a:spcBef>
            </a:pPr>
            <a:r>
              <a:rPr lang="en-US" sz="1400">
                <a:solidFill>
                  <a:schemeClr val="accent2"/>
                </a:solidFill>
              </a:rPr>
              <a:t>    SELECT</a:t>
            </a:r>
            <a:r>
              <a:rPr lang="en-US" sz="1400"/>
              <a:t>  * </a:t>
            </a:r>
            <a:r>
              <a:rPr lang="en-US" sz="1400">
                <a:solidFill>
                  <a:schemeClr val="accent2"/>
                </a:solidFill>
              </a:rPr>
              <a:t>FROM</a:t>
            </a:r>
            <a:r>
              <a:rPr lang="en-US" sz="1400"/>
              <a:t> tablename </a:t>
            </a:r>
          </a:p>
          <a:p>
            <a:pPr algn="l">
              <a:spcBef>
                <a:spcPct val="50000"/>
              </a:spcBef>
            </a:pPr>
            <a:r>
              <a:rPr lang="en-US" sz="1400"/>
              <a:t>    </a:t>
            </a:r>
            <a:r>
              <a:rPr lang="en-US" sz="1400">
                <a:solidFill>
                  <a:schemeClr val="accent2"/>
                </a:solidFill>
              </a:rPr>
              <a:t>WHERE</a:t>
            </a:r>
            <a:r>
              <a:rPr lang="en-US" sz="1400"/>
              <a:t> Fieldname </a:t>
            </a:r>
            <a:r>
              <a:rPr lang="en-US" sz="1400">
                <a:solidFill>
                  <a:schemeClr val="accent2"/>
                </a:solidFill>
              </a:rPr>
              <a:t>LIKE</a:t>
            </a:r>
            <a:r>
              <a:rPr lang="en-US" sz="1400"/>
              <a:t>  ‘%Characterstring%’</a:t>
            </a:r>
          </a:p>
          <a:p>
            <a:pPr algn="l">
              <a:spcBef>
                <a:spcPct val="50000"/>
              </a:spcBef>
            </a:pPr>
            <a:endParaRPr lang="en-US" sz="1400"/>
          </a:p>
          <a:p>
            <a:pPr algn="l">
              <a:spcBef>
                <a:spcPct val="50000"/>
              </a:spcBef>
            </a:pPr>
            <a:r>
              <a:rPr lang="en-US" sz="1400"/>
              <a:t>% - Indicated any string before and after</a:t>
            </a:r>
          </a:p>
        </p:txBody>
      </p:sp>
      <p:graphicFrame>
        <p:nvGraphicFramePr>
          <p:cNvPr id="5" name="Group 6"/>
          <p:cNvGraphicFramePr>
            <a:graphicFrameLocks noGrp="1"/>
          </p:cNvGraphicFramePr>
          <p:nvPr/>
        </p:nvGraphicFramePr>
        <p:xfrm>
          <a:off x="6400800" y="4972050"/>
          <a:ext cx="3962400" cy="82296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Bookman Old Style" pitchFamily="18" charset="0"/>
                        </a:rPr>
                        <a:t>Eno</a:t>
                      </a:r>
                      <a:endParaRPr kumimoji="0" lang="en-US" sz="1200" b="0" i="0" u="none" strike="noStrike" cap="none" normalizeH="0" baseline="0" dirty="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Bookman Old Style" pitchFamily="18" charset="0"/>
                        </a:rPr>
                        <a:t>EmpName</a:t>
                      </a:r>
                      <a:endParaRPr kumimoji="0" lang="en-US" sz="1200" b="0" i="0" u="none" strike="noStrike" cap="none" normalizeH="0" baseline="0" dirty="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Kavitha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10/07/1982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Karthik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15/09/1980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6" name="Rectangle 28"/>
          <p:cNvSpPr>
            <a:spLocks noChangeArrowheads="1"/>
          </p:cNvSpPr>
          <p:nvPr/>
        </p:nvSpPr>
        <p:spPr bwMode="auto">
          <a:xfrm>
            <a:off x="1676400" y="1295401"/>
            <a:ext cx="4114800" cy="1200329"/>
          </a:xfrm>
          <a:prstGeom prst="rect">
            <a:avLst/>
          </a:prstGeom>
          <a:noFill/>
          <a:ln w="9525">
            <a:noFill/>
            <a:miter lim="800000"/>
            <a:headEnd/>
            <a:tailEnd/>
          </a:ln>
          <a:effectLst/>
        </p:spPr>
        <p:txBody>
          <a:bodyPr>
            <a:spAutoFit/>
          </a:bodyPr>
          <a:lstStyle/>
          <a:p>
            <a:pPr algn="l"/>
            <a:r>
              <a:rPr lang="en-US" dirty="0">
                <a:latin typeface="Times New Roman" pitchFamily="18" charset="0"/>
              </a:rPr>
              <a:t>Determines whether or not a given character string matches a specified pattern.</a:t>
            </a:r>
          </a:p>
          <a:p>
            <a:pPr algn="l"/>
            <a:r>
              <a:rPr lang="en-US" dirty="0">
                <a:latin typeface="Times New Roman" pitchFamily="18" charset="0"/>
              </a:rPr>
              <a:t>	</a:t>
            </a:r>
          </a:p>
        </p:txBody>
      </p:sp>
      <p:sp>
        <p:nvSpPr>
          <p:cNvPr id="7" name="Text Box 29"/>
          <p:cNvSpPr txBox="1">
            <a:spLocks noChangeArrowheads="1"/>
          </p:cNvSpPr>
          <p:nvPr/>
        </p:nvSpPr>
        <p:spPr bwMode="auto">
          <a:xfrm>
            <a:off x="1676400" y="990601"/>
            <a:ext cx="5105400" cy="366713"/>
          </a:xfrm>
          <a:prstGeom prst="rect">
            <a:avLst/>
          </a:prstGeom>
          <a:noFill/>
          <a:ln w="9525">
            <a:noFill/>
            <a:miter lim="800000"/>
            <a:headEnd/>
            <a:tailEnd/>
          </a:ln>
          <a:effectLst/>
        </p:spPr>
        <p:txBody>
          <a:bodyPr>
            <a:spAutoFit/>
          </a:bodyPr>
          <a:lstStyle/>
          <a:p>
            <a:pPr algn="l">
              <a:spcBef>
                <a:spcPct val="50000"/>
              </a:spcBef>
            </a:pPr>
            <a:r>
              <a:rPr lang="en-US">
                <a:solidFill>
                  <a:srgbClr val="FF0066"/>
                </a:solidFill>
              </a:rPr>
              <a:t>SELECT USING LIKE</a:t>
            </a:r>
          </a:p>
        </p:txBody>
      </p:sp>
      <p:sp>
        <p:nvSpPr>
          <p:cNvPr id="8" name="Rectangle 30"/>
          <p:cNvSpPr>
            <a:spLocks noChangeArrowheads="1"/>
          </p:cNvSpPr>
          <p:nvPr/>
        </p:nvSpPr>
        <p:spPr bwMode="auto">
          <a:xfrm>
            <a:off x="1524000" y="4314826"/>
            <a:ext cx="5029200" cy="1277273"/>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Example : Select Employee details whose name starts with ‘K’</a:t>
            </a:r>
          </a:p>
          <a:p>
            <a:pPr algn="l">
              <a:spcBef>
                <a:spcPct val="50000"/>
              </a:spcBef>
            </a:pPr>
            <a:endParaRPr lang="en-US" sz="1400">
              <a:solidFill>
                <a:schemeClr val="accent2"/>
              </a:solidFill>
            </a:endParaRPr>
          </a:p>
          <a:p>
            <a:pPr algn="l">
              <a:spcBef>
                <a:spcPct val="50000"/>
              </a:spcBef>
            </a:pPr>
            <a:r>
              <a:rPr lang="en-US" sz="1400">
                <a:solidFill>
                  <a:schemeClr val="accent2"/>
                </a:solidFill>
              </a:rPr>
              <a:t>    SELECT</a:t>
            </a:r>
            <a:r>
              <a:rPr lang="en-US" sz="1400"/>
              <a:t>  * </a:t>
            </a:r>
            <a:r>
              <a:rPr lang="en-US" sz="1400">
                <a:solidFill>
                  <a:schemeClr val="accent2"/>
                </a:solidFill>
              </a:rPr>
              <a:t>FROM</a:t>
            </a:r>
            <a:r>
              <a:rPr lang="en-US" sz="1400"/>
              <a:t> Employee </a:t>
            </a:r>
          </a:p>
          <a:p>
            <a:pPr algn="l">
              <a:spcBef>
                <a:spcPct val="50000"/>
              </a:spcBef>
            </a:pPr>
            <a:r>
              <a:rPr lang="en-US" sz="1400"/>
              <a:t>    </a:t>
            </a:r>
            <a:r>
              <a:rPr lang="en-US" sz="1400">
                <a:solidFill>
                  <a:schemeClr val="accent2"/>
                </a:solidFill>
              </a:rPr>
              <a:t>WHERE</a:t>
            </a:r>
            <a:r>
              <a:rPr lang="en-US" sz="1400"/>
              <a:t> EmpName LIKE ‘ </a:t>
            </a:r>
            <a:r>
              <a:rPr lang="en-US" sz="1400">
                <a:solidFill>
                  <a:srgbClr val="FF3300"/>
                </a:solidFill>
              </a:rPr>
              <a:t>K %</a:t>
            </a:r>
            <a:r>
              <a:rPr lang="en-US" sz="1400"/>
              <a:t>’</a:t>
            </a:r>
          </a:p>
        </p:txBody>
      </p:sp>
      <p:graphicFrame>
        <p:nvGraphicFramePr>
          <p:cNvPr id="9" name="Group 31"/>
          <p:cNvGraphicFramePr>
            <a:graphicFrameLocks noGrp="1"/>
          </p:cNvGraphicFramePr>
          <p:nvPr/>
        </p:nvGraphicFramePr>
        <p:xfrm>
          <a:off x="6400800" y="1403350"/>
          <a:ext cx="3962400" cy="13716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Menaga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22/05/1982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Kavitha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10/07/1982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Sakthi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12/05/1985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Karthik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15/09/1980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Text Box 63"/>
          <p:cNvSpPr txBox="1">
            <a:spLocks noChangeArrowheads="1"/>
          </p:cNvSpPr>
          <p:nvPr/>
        </p:nvSpPr>
        <p:spPr bwMode="auto">
          <a:xfrm>
            <a:off x="6477000" y="4362450"/>
            <a:ext cx="3581400" cy="369332"/>
          </a:xfrm>
          <a:prstGeom prst="rect">
            <a:avLst/>
          </a:prstGeom>
          <a:noFill/>
          <a:ln w="9525">
            <a:noFill/>
            <a:miter lim="800000"/>
            <a:headEnd/>
            <a:tailEnd/>
          </a:ln>
          <a:effectLst/>
        </p:spPr>
        <p:txBody>
          <a:bodyPr>
            <a:spAutoFit/>
          </a:bodyPr>
          <a:lstStyle/>
          <a:p>
            <a:pPr algn="l">
              <a:spcBef>
                <a:spcPct val="50000"/>
              </a:spcBef>
            </a:pPr>
            <a:r>
              <a:rPr lang="en-US"/>
              <a:t>LIKE</a:t>
            </a:r>
          </a:p>
        </p:txBody>
      </p:sp>
      <p:sp>
        <p:nvSpPr>
          <p:cNvPr id="11" name="Text Box 64"/>
          <p:cNvSpPr txBox="1">
            <a:spLocks noChangeArrowheads="1"/>
          </p:cNvSpPr>
          <p:nvPr/>
        </p:nvSpPr>
        <p:spPr bwMode="auto">
          <a:xfrm>
            <a:off x="1752600" y="0"/>
            <a:ext cx="51054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DML  - SELECT</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705600" y="641350"/>
            <a:ext cx="3581400" cy="369332"/>
          </a:xfrm>
          <a:prstGeom prst="rect">
            <a:avLst/>
          </a:prstGeom>
          <a:noFill/>
          <a:ln w="9525">
            <a:noFill/>
            <a:miter lim="800000"/>
            <a:headEnd/>
            <a:tailEnd/>
          </a:ln>
          <a:effectLst/>
        </p:spPr>
        <p:txBody>
          <a:bodyPr>
            <a:spAutoFit/>
          </a:bodyPr>
          <a:lstStyle/>
          <a:p>
            <a:pPr algn="l">
              <a:spcBef>
                <a:spcPct val="50000"/>
              </a:spcBef>
            </a:pPr>
            <a:r>
              <a:rPr lang="en-US"/>
              <a:t>Table 1 : Employee</a:t>
            </a:r>
          </a:p>
        </p:txBody>
      </p:sp>
      <p:sp>
        <p:nvSpPr>
          <p:cNvPr id="3" name="Line 3"/>
          <p:cNvSpPr>
            <a:spLocks noChangeShapeType="1"/>
          </p:cNvSpPr>
          <p:nvPr/>
        </p:nvSpPr>
        <p:spPr bwMode="auto">
          <a:xfrm>
            <a:off x="6400800" y="457200"/>
            <a:ext cx="0" cy="5943600"/>
          </a:xfrm>
          <a:prstGeom prst="line">
            <a:avLst/>
          </a:prstGeom>
          <a:noFill/>
          <a:ln w="9525">
            <a:solidFill>
              <a:schemeClr val="tx1"/>
            </a:solidFill>
            <a:round/>
            <a:headEnd/>
            <a:tailEnd/>
          </a:ln>
          <a:effectLst/>
        </p:spPr>
        <p:txBody>
          <a:bodyPr/>
          <a:lstStyle/>
          <a:p>
            <a:endParaRPr lang="en-US"/>
          </a:p>
        </p:txBody>
      </p:sp>
      <p:sp>
        <p:nvSpPr>
          <p:cNvPr id="4" name="Rectangle 4"/>
          <p:cNvSpPr>
            <a:spLocks noChangeArrowheads="1"/>
          </p:cNvSpPr>
          <p:nvPr/>
        </p:nvSpPr>
        <p:spPr bwMode="auto">
          <a:xfrm>
            <a:off x="1752600" y="1676400"/>
            <a:ext cx="4648200" cy="2523768"/>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Syntax :</a:t>
            </a:r>
          </a:p>
          <a:p>
            <a:pPr algn="l">
              <a:spcBef>
                <a:spcPct val="50000"/>
              </a:spcBef>
            </a:pPr>
            <a:r>
              <a:rPr lang="en-US" sz="1400">
                <a:solidFill>
                  <a:schemeClr val="accent2"/>
                </a:solidFill>
              </a:rPr>
              <a:t>    </a:t>
            </a:r>
            <a:r>
              <a:rPr lang="en-US">
                <a:solidFill>
                  <a:srgbClr val="0000FF"/>
                </a:solidFill>
              </a:rPr>
              <a:t>SELECT [ALL | DISTINCT] </a:t>
            </a:r>
            <a:r>
              <a:rPr lang="en-US"/>
              <a:t>columnname1 [,columnname2]</a:t>
            </a:r>
            <a:r>
              <a:rPr lang="en-US">
                <a:solidFill>
                  <a:srgbClr val="0000FF"/>
                </a:solidFill>
              </a:rPr>
              <a:t> FROM </a:t>
            </a:r>
            <a:r>
              <a:rPr lang="en-US"/>
              <a:t>tablename1 [,tablename2]</a:t>
            </a:r>
            <a:r>
              <a:rPr lang="en-US">
                <a:solidFill>
                  <a:srgbClr val="0000FF"/>
                </a:solidFill>
              </a:rPr>
              <a:t> [WHERE </a:t>
            </a:r>
            <a:r>
              <a:rPr lang="en-US"/>
              <a:t>condition] [</a:t>
            </a:r>
            <a:r>
              <a:rPr lang="en-US">
                <a:solidFill>
                  <a:srgbClr val="0000FF"/>
                </a:solidFill>
              </a:rPr>
              <a:t> and|or </a:t>
            </a:r>
            <a:r>
              <a:rPr lang="en-US"/>
              <a:t>condition...]</a:t>
            </a:r>
            <a:r>
              <a:rPr lang="en-US">
                <a:solidFill>
                  <a:srgbClr val="0000FF"/>
                </a:solidFill>
              </a:rPr>
              <a:t> [GROUP BY </a:t>
            </a:r>
            <a:r>
              <a:rPr lang="en-US"/>
              <a:t>column-list</a:t>
            </a:r>
            <a:r>
              <a:rPr lang="en-US">
                <a:solidFill>
                  <a:srgbClr val="0000FF"/>
                </a:solidFill>
              </a:rPr>
              <a:t>] [HAVING "</a:t>
            </a:r>
            <a:r>
              <a:rPr lang="en-US"/>
              <a:t>conditions]</a:t>
            </a:r>
            <a:r>
              <a:rPr lang="en-US">
                <a:solidFill>
                  <a:srgbClr val="0000FF"/>
                </a:solidFill>
              </a:rPr>
              <a:t> [ORDER BY </a:t>
            </a:r>
            <a:r>
              <a:rPr lang="en-US"/>
              <a:t>"column-list"</a:t>
            </a:r>
            <a:r>
              <a:rPr lang="en-US">
                <a:solidFill>
                  <a:srgbClr val="0000FF"/>
                </a:solidFill>
              </a:rPr>
              <a:t> [ASC | DESC] ]</a:t>
            </a:r>
          </a:p>
          <a:p>
            <a:pPr algn="l">
              <a:spcBef>
                <a:spcPct val="50000"/>
              </a:spcBef>
            </a:pPr>
            <a:endParaRPr lang="en-US"/>
          </a:p>
        </p:txBody>
      </p:sp>
      <p:sp>
        <p:nvSpPr>
          <p:cNvPr id="5" name="Rectangle 6"/>
          <p:cNvSpPr>
            <a:spLocks noChangeArrowheads="1"/>
          </p:cNvSpPr>
          <p:nvPr/>
        </p:nvSpPr>
        <p:spPr bwMode="auto">
          <a:xfrm>
            <a:off x="1752600" y="1219201"/>
            <a:ext cx="4114800" cy="1200329"/>
          </a:xfrm>
          <a:prstGeom prst="rect">
            <a:avLst/>
          </a:prstGeom>
          <a:noFill/>
          <a:ln w="9525">
            <a:noFill/>
            <a:miter lim="800000"/>
            <a:headEnd/>
            <a:tailEnd/>
          </a:ln>
          <a:effectLst/>
        </p:spPr>
        <p:txBody>
          <a:bodyPr>
            <a:spAutoFit/>
          </a:bodyPr>
          <a:lstStyle/>
          <a:p>
            <a:pPr algn="l">
              <a:buFontTx/>
              <a:buChar char="•"/>
            </a:pPr>
            <a:r>
              <a:rPr lang="en-US">
                <a:latin typeface="Times New Roman" pitchFamily="18" charset="0"/>
              </a:rPr>
              <a:t>The GROUP BY clause is used to group the output of the WHERE clause.</a:t>
            </a:r>
            <a:br>
              <a:rPr lang="en-US">
                <a:latin typeface="Times New Roman" pitchFamily="18" charset="0"/>
              </a:rPr>
            </a:br>
            <a:endParaRPr lang="en-US">
              <a:latin typeface="Times New Roman" pitchFamily="18" charset="0"/>
            </a:endParaRPr>
          </a:p>
          <a:p>
            <a:pPr algn="l"/>
            <a:r>
              <a:rPr lang="en-US">
                <a:latin typeface="Times New Roman" pitchFamily="18" charset="0"/>
              </a:rPr>
              <a:t>	</a:t>
            </a:r>
          </a:p>
        </p:txBody>
      </p:sp>
      <p:sp>
        <p:nvSpPr>
          <p:cNvPr id="6" name="Text Box 7"/>
          <p:cNvSpPr txBox="1">
            <a:spLocks noChangeArrowheads="1"/>
          </p:cNvSpPr>
          <p:nvPr/>
        </p:nvSpPr>
        <p:spPr bwMode="auto">
          <a:xfrm>
            <a:off x="1752600" y="762001"/>
            <a:ext cx="5105400" cy="366713"/>
          </a:xfrm>
          <a:prstGeom prst="rect">
            <a:avLst/>
          </a:prstGeom>
          <a:noFill/>
          <a:ln w="9525">
            <a:noFill/>
            <a:miter lim="800000"/>
            <a:headEnd/>
            <a:tailEnd/>
          </a:ln>
          <a:effectLst/>
        </p:spPr>
        <p:txBody>
          <a:bodyPr>
            <a:spAutoFit/>
          </a:bodyPr>
          <a:lstStyle/>
          <a:p>
            <a:pPr algn="l">
              <a:spcBef>
                <a:spcPct val="50000"/>
              </a:spcBef>
            </a:pPr>
            <a:r>
              <a:rPr lang="en-US">
                <a:solidFill>
                  <a:srgbClr val="FF0066"/>
                </a:solidFill>
              </a:rPr>
              <a:t>SELECT USING GROUP BY</a:t>
            </a:r>
          </a:p>
        </p:txBody>
      </p:sp>
      <p:sp>
        <p:nvSpPr>
          <p:cNvPr id="7" name="Rectangle 8"/>
          <p:cNvSpPr>
            <a:spLocks noChangeArrowheads="1"/>
          </p:cNvSpPr>
          <p:nvPr/>
        </p:nvSpPr>
        <p:spPr bwMode="auto">
          <a:xfrm>
            <a:off x="1600200" y="4086225"/>
            <a:ext cx="4419600" cy="846386"/>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Example :</a:t>
            </a:r>
          </a:p>
          <a:p>
            <a:pPr algn="l">
              <a:spcBef>
                <a:spcPct val="50000"/>
              </a:spcBef>
            </a:pPr>
            <a:r>
              <a:rPr lang="en-US" sz="1400">
                <a:solidFill>
                  <a:schemeClr val="accent2"/>
                </a:solidFill>
              </a:rPr>
              <a:t>    SELECT SUM(salary) FROM</a:t>
            </a:r>
            <a:r>
              <a:rPr lang="en-US" sz="1400"/>
              <a:t> Employee</a:t>
            </a:r>
            <a:r>
              <a:rPr lang="en-US" sz="1400">
                <a:solidFill>
                  <a:schemeClr val="accent2"/>
                </a:solidFill>
              </a:rPr>
              <a:t> where</a:t>
            </a:r>
            <a:r>
              <a:rPr lang="en-US" sz="1400"/>
              <a:t> salary &gt;12000 </a:t>
            </a:r>
            <a:r>
              <a:rPr lang="en-US" sz="1400">
                <a:solidFill>
                  <a:schemeClr val="accent2"/>
                </a:solidFill>
              </a:rPr>
              <a:t>GROUP BY</a:t>
            </a:r>
            <a:r>
              <a:rPr lang="en-US" sz="1400"/>
              <a:t> Eno</a:t>
            </a:r>
            <a:endParaRPr lang="en-US" sz="1400">
              <a:solidFill>
                <a:schemeClr val="accent2"/>
              </a:solidFill>
            </a:endParaRPr>
          </a:p>
        </p:txBody>
      </p:sp>
      <p:graphicFrame>
        <p:nvGraphicFramePr>
          <p:cNvPr id="8" name="Group 145"/>
          <p:cNvGraphicFramePr>
            <a:graphicFrameLocks noGrp="1"/>
          </p:cNvGraphicFramePr>
          <p:nvPr/>
        </p:nvGraphicFramePr>
        <p:xfrm>
          <a:off x="6477000" y="1174750"/>
          <a:ext cx="3962400" cy="13716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Menaga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22/05/1982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Kavitha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10/07/1982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Sakthi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12/05/1985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LST/1004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Karthik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15/09/1980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bl>
          </a:graphicData>
        </a:graphic>
      </p:graphicFrame>
      <p:sp>
        <p:nvSpPr>
          <p:cNvPr id="9" name="Text Box 41"/>
          <p:cNvSpPr txBox="1">
            <a:spLocks noChangeArrowheads="1"/>
          </p:cNvSpPr>
          <p:nvPr/>
        </p:nvSpPr>
        <p:spPr bwMode="auto">
          <a:xfrm>
            <a:off x="6553200" y="2667000"/>
            <a:ext cx="3581400" cy="369332"/>
          </a:xfrm>
          <a:prstGeom prst="rect">
            <a:avLst/>
          </a:prstGeom>
          <a:noFill/>
          <a:ln w="9525">
            <a:noFill/>
            <a:miter lim="800000"/>
            <a:headEnd/>
            <a:tailEnd/>
          </a:ln>
          <a:effectLst/>
        </p:spPr>
        <p:txBody>
          <a:bodyPr>
            <a:spAutoFit/>
          </a:bodyPr>
          <a:lstStyle/>
          <a:p>
            <a:pPr algn="l">
              <a:spcBef>
                <a:spcPct val="50000"/>
              </a:spcBef>
            </a:pPr>
            <a:r>
              <a:rPr lang="en-US" dirty="0"/>
              <a:t>Using WHERE</a:t>
            </a:r>
          </a:p>
        </p:txBody>
      </p:sp>
      <p:sp>
        <p:nvSpPr>
          <p:cNvPr id="10" name="Text Box 106"/>
          <p:cNvSpPr txBox="1">
            <a:spLocks noChangeArrowheads="1"/>
          </p:cNvSpPr>
          <p:nvPr/>
        </p:nvSpPr>
        <p:spPr bwMode="auto">
          <a:xfrm>
            <a:off x="6477000" y="4495800"/>
            <a:ext cx="3581400" cy="369332"/>
          </a:xfrm>
          <a:prstGeom prst="rect">
            <a:avLst/>
          </a:prstGeom>
          <a:noFill/>
          <a:ln w="9525">
            <a:noFill/>
            <a:miter lim="800000"/>
            <a:headEnd/>
            <a:tailEnd/>
          </a:ln>
          <a:effectLst/>
        </p:spPr>
        <p:txBody>
          <a:bodyPr>
            <a:spAutoFit/>
          </a:bodyPr>
          <a:lstStyle/>
          <a:p>
            <a:pPr algn="l">
              <a:spcBef>
                <a:spcPct val="50000"/>
              </a:spcBef>
            </a:pPr>
            <a:r>
              <a:rPr lang="en-US"/>
              <a:t>Using Having</a:t>
            </a:r>
          </a:p>
        </p:txBody>
      </p:sp>
      <p:graphicFrame>
        <p:nvGraphicFramePr>
          <p:cNvPr id="11" name="Group 131"/>
          <p:cNvGraphicFramePr>
            <a:graphicFrameLocks noGrp="1"/>
          </p:cNvGraphicFramePr>
          <p:nvPr/>
        </p:nvGraphicFramePr>
        <p:xfrm>
          <a:off x="7239000" y="3124200"/>
          <a:ext cx="2590800" cy="609600"/>
        </p:xfrm>
        <a:graphic>
          <a:graphicData uri="http://schemas.openxmlformats.org/drawingml/2006/table">
            <a:tbl>
              <a:tblPr/>
              <a:tblGrid>
                <a:gridCol w="2590800">
                  <a:extLst>
                    <a:ext uri="{9D8B030D-6E8A-4147-A177-3AD203B41FA5}">
                      <a16:colId xmlns:a16="http://schemas.microsoft.com/office/drawing/2014/main" val="20000"/>
                    </a:ext>
                  </a:extLst>
                </a:gridCol>
              </a:tblGrid>
              <a:tr h="174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15000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2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20000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 name="Rectangle 133"/>
          <p:cNvSpPr>
            <a:spLocks noChangeArrowheads="1"/>
          </p:cNvSpPr>
          <p:nvPr/>
        </p:nvSpPr>
        <p:spPr bwMode="auto">
          <a:xfrm>
            <a:off x="1676400" y="5257801"/>
            <a:ext cx="4800600" cy="954107"/>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rPr>
              <a:t>Example :</a:t>
            </a:r>
          </a:p>
          <a:p>
            <a:pPr algn="l">
              <a:spcBef>
                <a:spcPct val="50000"/>
              </a:spcBef>
            </a:pPr>
            <a:r>
              <a:rPr lang="en-US" sz="1400">
                <a:solidFill>
                  <a:schemeClr val="accent2"/>
                </a:solidFill>
              </a:rPr>
              <a:t>    SELECT </a:t>
            </a:r>
            <a:r>
              <a:rPr lang="en-US" sz="1400"/>
              <a:t>EmpName</a:t>
            </a:r>
            <a:r>
              <a:rPr lang="en-US" sz="1400">
                <a:solidFill>
                  <a:schemeClr val="accent2"/>
                </a:solidFill>
              </a:rPr>
              <a:t>  FROM </a:t>
            </a:r>
            <a:r>
              <a:rPr lang="en-US" sz="1400"/>
              <a:t>EMPLOYEE</a:t>
            </a:r>
          </a:p>
          <a:p>
            <a:pPr algn="l">
              <a:spcBef>
                <a:spcPct val="50000"/>
              </a:spcBef>
            </a:pPr>
            <a:r>
              <a:rPr lang="en-US" sz="1400">
                <a:solidFill>
                  <a:schemeClr val="accent2"/>
                </a:solidFill>
              </a:rPr>
              <a:t>GROUP BY </a:t>
            </a:r>
            <a:r>
              <a:rPr lang="en-US" sz="1400"/>
              <a:t>SALARY</a:t>
            </a:r>
            <a:r>
              <a:rPr lang="en-US" sz="1400">
                <a:solidFill>
                  <a:schemeClr val="accent2"/>
                </a:solidFill>
              </a:rPr>
              <a:t> HAVING </a:t>
            </a:r>
            <a:r>
              <a:rPr lang="en-US" sz="1400"/>
              <a:t>EMPNAME</a:t>
            </a:r>
            <a:r>
              <a:rPr lang="en-US" sz="1400">
                <a:solidFill>
                  <a:schemeClr val="accent2"/>
                </a:solidFill>
              </a:rPr>
              <a:t> LIKE ‘k%'</a:t>
            </a:r>
          </a:p>
        </p:txBody>
      </p:sp>
      <p:graphicFrame>
        <p:nvGraphicFramePr>
          <p:cNvPr id="13" name="Group 134"/>
          <p:cNvGraphicFramePr>
            <a:graphicFrameLocks noGrp="1"/>
          </p:cNvGraphicFramePr>
          <p:nvPr/>
        </p:nvGraphicFramePr>
        <p:xfrm>
          <a:off x="7162800" y="5334000"/>
          <a:ext cx="2590800" cy="609600"/>
        </p:xfrm>
        <a:graphic>
          <a:graphicData uri="http://schemas.openxmlformats.org/drawingml/2006/table">
            <a:tbl>
              <a:tblPr/>
              <a:tblGrid>
                <a:gridCol w="2590800">
                  <a:extLst>
                    <a:ext uri="{9D8B030D-6E8A-4147-A177-3AD203B41FA5}">
                      <a16:colId xmlns:a16="http://schemas.microsoft.com/office/drawing/2014/main" val="20000"/>
                    </a:ext>
                  </a:extLst>
                </a:gridCol>
              </a:tblGrid>
              <a:tr h="174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Kavitha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2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Karthik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Text Box 146"/>
          <p:cNvSpPr txBox="1">
            <a:spLocks noChangeArrowheads="1"/>
          </p:cNvSpPr>
          <p:nvPr/>
        </p:nvSpPr>
        <p:spPr bwMode="auto">
          <a:xfrm>
            <a:off x="1676400" y="0"/>
            <a:ext cx="51054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DML  - SELECT</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6"/>
          <p:cNvSpPr txBox="1">
            <a:spLocks noChangeArrowheads="1"/>
          </p:cNvSpPr>
          <p:nvPr/>
        </p:nvSpPr>
        <p:spPr bwMode="auto">
          <a:xfrm>
            <a:off x="2133600" y="1728787"/>
            <a:ext cx="8001000" cy="4339650"/>
          </a:xfrm>
          <a:prstGeom prst="rect">
            <a:avLst/>
          </a:prstGeom>
          <a:noFill/>
          <a:ln w="9525">
            <a:noFill/>
            <a:miter lim="800000"/>
            <a:headEnd/>
            <a:tailEnd/>
          </a:ln>
          <a:effectLst/>
        </p:spPr>
        <p:txBody>
          <a:bodyPr>
            <a:spAutoFit/>
          </a:bodyPr>
          <a:lstStyle/>
          <a:p>
            <a:pPr algn="l">
              <a:spcBef>
                <a:spcPct val="50000"/>
              </a:spcBef>
              <a:buFontTx/>
              <a:buChar char="•"/>
            </a:pPr>
            <a:r>
              <a:rPr lang="en-US" sz="2400">
                <a:latin typeface="Times New Roman" pitchFamily="18" charset="0"/>
              </a:rPr>
              <a:t>The UNION command is used to select related information from two tables, much like the JOIN command. However, when using the UNION command all selected columns need to be of the same data type.</a:t>
            </a:r>
          </a:p>
          <a:p>
            <a:pPr algn="l">
              <a:spcBef>
                <a:spcPct val="50000"/>
              </a:spcBef>
              <a:buFontTx/>
              <a:buChar char="•"/>
            </a:pPr>
            <a:r>
              <a:rPr lang="en-US" sz="2400">
                <a:latin typeface="Times New Roman" pitchFamily="18" charset="0"/>
              </a:rPr>
              <a:t>With UNION, only distinct values are selected.</a:t>
            </a:r>
          </a:p>
          <a:p>
            <a:pPr algn="l">
              <a:spcBef>
                <a:spcPct val="50000"/>
              </a:spcBef>
            </a:pPr>
            <a:endParaRPr lang="en-US" sz="2400">
              <a:latin typeface="Times New Roman" pitchFamily="18" charset="0"/>
            </a:endParaRPr>
          </a:p>
          <a:p>
            <a:pPr algn="l">
              <a:spcBef>
                <a:spcPct val="50000"/>
              </a:spcBef>
            </a:pPr>
            <a:r>
              <a:rPr lang="en-US" sz="2400">
                <a:solidFill>
                  <a:srgbClr val="CC0066"/>
                </a:solidFill>
                <a:latin typeface="Times New Roman" pitchFamily="18" charset="0"/>
              </a:rPr>
              <a:t>Syntax:</a:t>
            </a:r>
          </a:p>
          <a:p>
            <a:pPr algn="l">
              <a:spcBef>
                <a:spcPct val="50000"/>
              </a:spcBef>
            </a:pPr>
            <a:r>
              <a:rPr lang="en-US" sz="2400">
                <a:solidFill>
                  <a:srgbClr val="3333FF"/>
                </a:solidFill>
                <a:latin typeface="Times New Roman" pitchFamily="18" charset="0"/>
                <a:cs typeface="Courier New" pitchFamily="49" charset="0"/>
              </a:rPr>
              <a:t>SQL SELECT Statement 1 UNION SQL SELECT Statement 2</a:t>
            </a:r>
            <a:endParaRPr lang="en-US" sz="2400">
              <a:solidFill>
                <a:srgbClr val="3333FF"/>
              </a:solidFill>
              <a:latin typeface="Times New Roman" pitchFamily="18" charset="0"/>
            </a:endParaRPr>
          </a:p>
          <a:p>
            <a:pPr algn="l">
              <a:spcBef>
                <a:spcPct val="50000"/>
              </a:spcBef>
            </a:pPr>
            <a:endParaRPr lang="en-US" sz="2400">
              <a:latin typeface="Times New Roman" pitchFamily="18" charset="0"/>
            </a:endParaRPr>
          </a:p>
        </p:txBody>
      </p:sp>
      <p:sp>
        <p:nvSpPr>
          <p:cNvPr id="3" name="Text Box 1027"/>
          <p:cNvSpPr txBox="1">
            <a:spLocks noChangeArrowheads="1"/>
          </p:cNvSpPr>
          <p:nvPr/>
        </p:nvSpPr>
        <p:spPr bwMode="auto">
          <a:xfrm>
            <a:off x="1676400" y="1042987"/>
            <a:ext cx="1905000" cy="457200"/>
          </a:xfrm>
          <a:prstGeom prst="rect">
            <a:avLst/>
          </a:prstGeom>
          <a:noFill/>
          <a:ln w="9525">
            <a:noFill/>
            <a:miter lim="800000"/>
            <a:headEnd/>
            <a:tailEnd/>
          </a:ln>
          <a:effectLst/>
        </p:spPr>
        <p:txBody>
          <a:bodyPr>
            <a:spAutoFit/>
          </a:bodyPr>
          <a:lstStyle/>
          <a:p>
            <a:pPr algn="l" eaLnBrk="0" hangingPunct="0">
              <a:spcBef>
                <a:spcPct val="50000"/>
              </a:spcBef>
            </a:pPr>
            <a:r>
              <a:rPr lang="en-US" sz="2400"/>
              <a:t>UNION</a:t>
            </a:r>
          </a:p>
        </p:txBody>
      </p:sp>
      <p:sp>
        <p:nvSpPr>
          <p:cNvPr id="4" name="Text Box 1028"/>
          <p:cNvSpPr txBox="1">
            <a:spLocks noChangeArrowheads="1"/>
          </p:cNvSpPr>
          <p:nvPr/>
        </p:nvSpPr>
        <p:spPr bwMode="auto">
          <a:xfrm>
            <a:off x="1676400" y="0"/>
            <a:ext cx="51054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UNION</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a:spLocks noChangeArrowheads="1"/>
          </p:cNvSpPr>
          <p:nvPr/>
        </p:nvSpPr>
        <p:spPr bwMode="auto">
          <a:xfrm>
            <a:off x="1905000" y="1295400"/>
            <a:ext cx="3962400" cy="304800"/>
          </a:xfrm>
          <a:prstGeom prst="rect">
            <a:avLst/>
          </a:prstGeom>
          <a:noFill/>
          <a:ln w="9525">
            <a:noFill/>
            <a:miter lim="800000"/>
            <a:headEnd/>
            <a:tailEnd/>
          </a:ln>
          <a:effectLst/>
        </p:spPr>
        <p:txBody>
          <a:bodyPr>
            <a:spAutoFit/>
          </a:bodyPr>
          <a:lstStyle/>
          <a:p>
            <a:pPr algn="l">
              <a:spcBef>
                <a:spcPct val="50000"/>
              </a:spcBef>
            </a:pPr>
            <a:endParaRPr lang="en-US" sz="1400">
              <a:solidFill>
                <a:srgbClr val="000000"/>
              </a:solidFill>
              <a:latin typeface="Arial Unicode MS" pitchFamily="34" charset="-128"/>
              <a:cs typeface="Courier New" pitchFamily="49" charset="0"/>
            </a:endParaRPr>
          </a:p>
        </p:txBody>
      </p:sp>
      <p:graphicFrame>
        <p:nvGraphicFramePr>
          <p:cNvPr id="3" name="Group 1027"/>
          <p:cNvGraphicFramePr>
            <a:graphicFrameLocks noGrp="1"/>
          </p:cNvGraphicFramePr>
          <p:nvPr/>
        </p:nvGraphicFramePr>
        <p:xfrm>
          <a:off x="6858000" y="1479550"/>
          <a:ext cx="2438400" cy="109728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Employee_Id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Sachin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Dravid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Ganguly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
        <p:nvSpPr>
          <p:cNvPr id="4" name="Text Box 1044"/>
          <p:cNvSpPr txBox="1">
            <a:spLocks noChangeArrowheads="1"/>
          </p:cNvSpPr>
          <p:nvPr/>
        </p:nvSpPr>
        <p:spPr bwMode="auto">
          <a:xfrm>
            <a:off x="6858000" y="94615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1 : Employees_Chennai</a:t>
            </a:r>
          </a:p>
        </p:txBody>
      </p:sp>
      <p:sp>
        <p:nvSpPr>
          <p:cNvPr id="5" name="Text Box 1045"/>
          <p:cNvSpPr txBox="1">
            <a:spLocks noChangeArrowheads="1"/>
          </p:cNvSpPr>
          <p:nvPr/>
        </p:nvSpPr>
        <p:spPr bwMode="auto">
          <a:xfrm>
            <a:off x="6858000" y="308610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2 :Employees_Banglore</a:t>
            </a:r>
          </a:p>
        </p:txBody>
      </p:sp>
      <p:sp>
        <p:nvSpPr>
          <p:cNvPr id="6" name="Text Box 1046"/>
          <p:cNvSpPr txBox="1">
            <a:spLocks noChangeArrowheads="1"/>
          </p:cNvSpPr>
          <p:nvPr/>
        </p:nvSpPr>
        <p:spPr bwMode="auto">
          <a:xfrm>
            <a:off x="6934200" y="4737100"/>
            <a:ext cx="3581400" cy="369332"/>
          </a:xfrm>
          <a:prstGeom prst="rect">
            <a:avLst/>
          </a:prstGeom>
          <a:noFill/>
          <a:ln w="9525">
            <a:noFill/>
            <a:miter lim="800000"/>
            <a:headEnd/>
            <a:tailEnd/>
          </a:ln>
          <a:effectLst/>
        </p:spPr>
        <p:txBody>
          <a:bodyPr>
            <a:spAutoFit/>
          </a:bodyPr>
          <a:lstStyle/>
          <a:p>
            <a:pPr algn="l">
              <a:spcBef>
                <a:spcPct val="50000"/>
              </a:spcBef>
            </a:pPr>
            <a:endParaRPr lang="en-US">
              <a:latin typeface="Times New Roman" pitchFamily="18" charset="0"/>
            </a:endParaRPr>
          </a:p>
        </p:txBody>
      </p:sp>
      <p:sp>
        <p:nvSpPr>
          <p:cNvPr id="7" name="Line 1047"/>
          <p:cNvSpPr>
            <a:spLocks noChangeShapeType="1"/>
          </p:cNvSpPr>
          <p:nvPr/>
        </p:nvSpPr>
        <p:spPr bwMode="auto">
          <a:xfrm>
            <a:off x="6629400" y="762000"/>
            <a:ext cx="0" cy="5943600"/>
          </a:xfrm>
          <a:prstGeom prst="line">
            <a:avLst/>
          </a:prstGeom>
          <a:noFill/>
          <a:ln w="9525">
            <a:solidFill>
              <a:schemeClr val="tx1"/>
            </a:solidFill>
            <a:round/>
            <a:headEnd/>
            <a:tailEnd/>
          </a:ln>
          <a:effectLst/>
        </p:spPr>
        <p:txBody>
          <a:bodyPr/>
          <a:lstStyle/>
          <a:p>
            <a:endParaRPr lang="en-US"/>
          </a:p>
        </p:txBody>
      </p:sp>
      <p:sp>
        <p:nvSpPr>
          <p:cNvPr id="8" name="Rectangle 1048"/>
          <p:cNvSpPr>
            <a:spLocks noChangeArrowheads="1"/>
          </p:cNvSpPr>
          <p:nvPr/>
        </p:nvSpPr>
        <p:spPr bwMode="auto">
          <a:xfrm>
            <a:off x="1828800" y="533400"/>
            <a:ext cx="4572000" cy="304800"/>
          </a:xfrm>
          <a:prstGeom prst="rect">
            <a:avLst/>
          </a:prstGeom>
          <a:noFill/>
          <a:ln w="9525">
            <a:noFill/>
            <a:miter lim="800000"/>
            <a:headEnd/>
            <a:tailEnd/>
          </a:ln>
          <a:effectLst/>
        </p:spPr>
        <p:txBody>
          <a:bodyPr>
            <a:spAutoFit/>
          </a:bodyPr>
          <a:lstStyle/>
          <a:p>
            <a:pPr algn="l">
              <a:spcBef>
                <a:spcPct val="50000"/>
              </a:spcBef>
            </a:pPr>
            <a:r>
              <a:rPr lang="en-US" sz="1400" dirty="0">
                <a:latin typeface="Courier" charset="0"/>
              </a:rPr>
              <a:t>1)Combining Two Tables </a:t>
            </a:r>
          </a:p>
        </p:txBody>
      </p:sp>
      <p:sp>
        <p:nvSpPr>
          <p:cNvPr id="9" name="Text Box 1049"/>
          <p:cNvSpPr txBox="1">
            <a:spLocks noChangeArrowheads="1"/>
          </p:cNvSpPr>
          <p:nvPr/>
        </p:nvSpPr>
        <p:spPr bwMode="auto">
          <a:xfrm>
            <a:off x="1828800" y="0"/>
            <a:ext cx="51816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UNION</a:t>
            </a:r>
            <a:r>
              <a:rPr lang="en-US" sz="2400" dirty="0">
                <a:latin typeface="Times New Roman" pitchFamily="18" charset="0"/>
              </a:rPr>
              <a:t> </a:t>
            </a:r>
          </a:p>
        </p:txBody>
      </p:sp>
      <p:graphicFrame>
        <p:nvGraphicFramePr>
          <p:cNvPr id="10" name="Group 1050"/>
          <p:cNvGraphicFramePr>
            <a:graphicFrameLocks noGrp="1"/>
          </p:cNvGraphicFramePr>
          <p:nvPr/>
        </p:nvGraphicFramePr>
        <p:xfrm>
          <a:off x="6934200" y="3657600"/>
          <a:ext cx="2362200" cy="1615440"/>
        </p:xfrm>
        <a:graphic>
          <a:graphicData uri="http://schemas.openxmlformats.org/drawingml/2006/table">
            <a:tbl>
              <a:tblPr/>
              <a:tblGrid>
                <a:gridCol w="11684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tblGrid>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Employee_Id</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Saachin</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Kumble</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Prasad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Agarkar</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1" name="Group 1070"/>
          <p:cNvGraphicFramePr>
            <a:graphicFrameLocks noGrp="1"/>
          </p:cNvGraphicFramePr>
          <p:nvPr/>
        </p:nvGraphicFramePr>
        <p:xfrm>
          <a:off x="3276600" y="2133600"/>
          <a:ext cx="1619250" cy="2133600"/>
        </p:xfrm>
        <a:graphic>
          <a:graphicData uri="http://schemas.openxmlformats.org/drawingml/2006/table">
            <a:tbl>
              <a:tblPr/>
              <a:tblGrid>
                <a:gridCol w="161925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Name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Sachin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Dravid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Ganguly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Kumble</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Prasad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Agarkar</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 name="Text Box 1088"/>
          <p:cNvSpPr txBox="1">
            <a:spLocks noChangeArrowheads="1"/>
          </p:cNvSpPr>
          <p:nvPr/>
        </p:nvSpPr>
        <p:spPr bwMode="auto">
          <a:xfrm>
            <a:off x="1905000" y="838200"/>
            <a:ext cx="4343400" cy="1219200"/>
          </a:xfrm>
          <a:prstGeom prst="rect">
            <a:avLst/>
          </a:prstGeom>
          <a:noFill/>
          <a:ln w="9525">
            <a:solidFill>
              <a:schemeClr val="tx1"/>
            </a:solidFill>
            <a:miter lim="800000"/>
            <a:headEnd/>
            <a:tailEnd/>
          </a:ln>
          <a:effectLst/>
        </p:spPr>
        <p:txBody>
          <a:bodyPr wrap="square">
            <a:spAutoFit/>
          </a:bodyPr>
          <a:lstStyle/>
          <a:p>
            <a:pPr algn="l">
              <a:spcBef>
                <a:spcPct val="50000"/>
              </a:spcBef>
            </a:pPr>
            <a:r>
              <a:rPr lang="en-US" dirty="0">
                <a:solidFill>
                  <a:srgbClr val="3333FF"/>
                </a:solidFill>
                <a:latin typeface="Times New Roman" pitchFamily="18" charset="0"/>
                <a:cs typeface="Courier New" pitchFamily="49" charset="0"/>
              </a:rPr>
              <a:t>SELECT</a:t>
            </a:r>
            <a:r>
              <a:rPr lang="en-US" dirty="0">
                <a:solidFill>
                  <a:srgbClr val="000000"/>
                </a:solidFill>
                <a:latin typeface="Times New Roman" pitchFamily="18" charset="0"/>
                <a:cs typeface="Courier New" pitchFamily="49" charset="0"/>
              </a:rPr>
              <a:t> </a:t>
            </a:r>
            <a:r>
              <a:rPr lang="en-US" dirty="0" err="1">
                <a:solidFill>
                  <a:srgbClr val="000000"/>
                </a:solidFill>
                <a:latin typeface="Times New Roman" pitchFamily="18" charset="0"/>
                <a:cs typeface="Courier New" pitchFamily="49" charset="0"/>
              </a:rPr>
              <a:t>E_Name</a:t>
            </a:r>
            <a:r>
              <a:rPr lang="en-US" dirty="0">
                <a:solidFill>
                  <a:srgbClr val="000000"/>
                </a:solidFill>
                <a:latin typeface="Times New Roman" pitchFamily="18" charset="0"/>
                <a:cs typeface="Courier New" pitchFamily="49" charset="0"/>
              </a:rPr>
              <a:t> </a:t>
            </a:r>
            <a:r>
              <a:rPr lang="en-US" dirty="0">
                <a:solidFill>
                  <a:srgbClr val="3333FF"/>
                </a:solidFill>
                <a:latin typeface="Times New Roman" pitchFamily="18" charset="0"/>
                <a:cs typeface="Courier New" pitchFamily="49" charset="0"/>
              </a:rPr>
              <a:t>FROM</a:t>
            </a:r>
            <a:r>
              <a:rPr lang="en-US" dirty="0">
                <a:solidFill>
                  <a:srgbClr val="000000"/>
                </a:solidFill>
                <a:latin typeface="Times New Roman" pitchFamily="18" charset="0"/>
                <a:cs typeface="Courier New" pitchFamily="49" charset="0"/>
              </a:rPr>
              <a:t> </a:t>
            </a:r>
            <a:r>
              <a:rPr lang="en-US" dirty="0" err="1">
                <a:solidFill>
                  <a:srgbClr val="000000"/>
                </a:solidFill>
                <a:latin typeface="Times New Roman" pitchFamily="18" charset="0"/>
                <a:cs typeface="Courier New" pitchFamily="49" charset="0"/>
              </a:rPr>
              <a:t>Employees_Chennai</a:t>
            </a:r>
            <a:r>
              <a:rPr lang="en-US" dirty="0">
                <a:solidFill>
                  <a:srgbClr val="000000"/>
                </a:solidFill>
                <a:latin typeface="Times New Roman" pitchFamily="18" charset="0"/>
                <a:cs typeface="Courier New" pitchFamily="49" charset="0"/>
              </a:rPr>
              <a:t> </a:t>
            </a:r>
            <a:r>
              <a:rPr lang="en-US" dirty="0">
                <a:latin typeface="Times New Roman" pitchFamily="18" charset="0"/>
                <a:cs typeface="Courier New" pitchFamily="49" charset="0"/>
              </a:rPr>
              <a:t>UNION</a:t>
            </a:r>
            <a:r>
              <a:rPr lang="en-US" dirty="0">
                <a:solidFill>
                  <a:srgbClr val="000000"/>
                </a:solidFill>
                <a:latin typeface="Times New Roman" pitchFamily="18" charset="0"/>
                <a:cs typeface="Courier New" pitchFamily="49" charset="0"/>
              </a:rPr>
              <a:t>                                                        </a:t>
            </a:r>
            <a:r>
              <a:rPr lang="en-US" dirty="0">
                <a:solidFill>
                  <a:srgbClr val="3333FF"/>
                </a:solidFill>
                <a:latin typeface="Times New Roman" pitchFamily="18" charset="0"/>
                <a:cs typeface="Courier New" pitchFamily="49" charset="0"/>
              </a:rPr>
              <a:t>SELECT</a:t>
            </a:r>
            <a:r>
              <a:rPr lang="en-US" dirty="0">
                <a:solidFill>
                  <a:srgbClr val="000000"/>
                </a:solidFill>
                <a:latin typeface="Times New Roman" pitchFamily="18" charset="0"/>
                <a:cs typeface="Courier New" pitchFamily="49" charset="0"/>
              </a:rPr>
              <a:t> </a:t>
            </a:r>
            <a:r>
              <a:rPr lang="en-US" dirty="0" err="1">
                <a:solidFill>
                  <a:srgbClr val="000000"/>
                </a:solidFill>
                <a:latin typeface="Times New Roman" pitchFamily="18" charset="0"/>
                <a:cs typeface="Courier New" pitchFamily="49" charset="0"/>
              </a:rPr>
              <a:t>E_Name</a:t>
            </a:r>
            <a:r>
              <a:rPr lang="en-US" dirty="0">
                <a:solidFill>
                  <a:srgbClr val="000000"/>
                </a:solidFill>
                <a:latin typeface="Times New Roman" pitchFamily="18" charset="0"/>
                <a:cs typeface="Courier New" pitchFamily="49" charset="0"/>
              </a:rPr>
              <a:t> </a:t>
            </a:r>
            <a:r>
              <a:rPr lang="en-US" dirty="0">
                <a:solidFill>
                  <a:srgbClr val="3333FF"/>
                </a:solidFill>
                <a:latin typeface="Times New Roman" pitchFamily="18" charset="0"/>
                <a:cs typeface="Courier New" pitchFamily="49" charset="0"/>
              </a:rPr>
              <a:t>FROM</a:t>
            </a:r>
            <a:r>
              <a:rPr lang="en-US" dirty="0">
                <a:solidFill>
                  <a:srgbClr val="000000"/>
                </a:solidFill>
                <a:latin typeface="Times New Roman" pitchFamily="18" charset="0"/>
                <a:cs typeface="Courier New" pitchFamily="49" charset="0"/>
              </a:rPr>
              <a:t> </a:t>
            </a:r>
            <a:r>
              <a:rPr lang="en-US" dirty="0" err="1">
                <a:solidFill>
                  <a:srgbClr val="000000"/>
                </a:solidFill>
                <a:latin typeface="Times New Roman" pitchFamily="18" charset="0"/>
                <a:cs typeface="Courier New" pitchFamily="49" charset="0"/>
              </a:rPr>
              <a:t>Employees_Banglore</a:t>
            </a:r>
            <a:endParaRPr lang="en-US" dirty="0">
              <a:solidFill>
                <a:srgbClr val="000000"/>
              </a:solidFill>
              <a:latin typeface="Times New Roman" pitchFamily="18" charset="0"/>
              <a:cs typeface="Courier New" pitchFamily="49" charset="0"/>
            </a:endParaRPr>
          </a:p>
        </p:txBody>
      </p:sp>
      <p:sp>
        <p:nvSpPr>
          <p:cNvPr id="13" name="Line 1089"/>
          <p:cNvSpPr>
            <a:spLocks noChangeShapeType="1"/>
          </p:cNvSpPr>
          <p:nvPr/>
        </p:nvSpPr>
        <p:spPr bwMode="auto">
          <a:xfrm flipH="1" flipV="1">
            <a:off x="4876800" y="3124200"/>
            <a:ext cx="4114800" cy="838200"/>
          </a:xfrm>
          <a:prstGeom prst="line">
            <a:avLst/>
          </a:prstGeom>
          <a:noFill/>
          <a:ln w="9525">
            <a:solidFill>
              <a:schemeClr val="tx1"/>
            </a:solidFill>
            <a:round/>
            <a:headEnd/>
            <a:tailEnd type="triangle" w="med" len="med"/>
          </a:ln>
          <a:effectLst/>
        </p:spPr>
        <p:txBody>
          <a:bodyPr/>
          <a:lstStyle/>
          <a:p>
            <a:endParaRPr lang="en-US"/>
          </a:p>
        </p:txBody>
      </p:sp>
      <p:sp>
        <p:nvSpPr>
          <p:cNvPr id="14" name="Line 1090"/>
          <p:cNvSpPr>
            <a:spLocks noChangeShapeType="1"/>
          </p:cNvSpPr>
          <p:nvPr/>
        </p:nvSpPr>
        <p:spPr bwMode="auto">
          <a:xfrm flipH="1">
            <a:off x="4876800" y="1752600"/>
            <a:ext cx="3505200" cy="914400"/>
          </a:xfrm>
          <a:prstGeom prst="line">
            <a:avLst/>
          </a:prstGeom>
          <a:noFill/>
          <a:ln w="9525">
            <a:solidFill>
              <a:schemeClr val="tx1"/>
            </a:solidFill>
            <a:round/>
            <a:headEnd/>
            <a:tailEnd type="triangle" w="med" len="med"/>
          </a:ln>
          <a:effectLst/>
        </p:spPr>
        <p:txBody>
          <a:bodyPr/>
          <a:lstStyle/>
          <a:p>
            <a:endParaRPr lang="en-US"/>
          </a:p>
        </p:txBody>
      </p:sp>
      <p:sp>
        <p:nvSpPr>
          <p:cNvPr id="15" name="Text Box 1091"/>
          <p:cNvSpPr txBox="1">
            <a:spLocks noChangeArrowheads="1"/>
          </p:cNvSpPr>
          <p:nvPr/>
        </p:nvSpPr>
        <p:spPr bwMode="auto">
          <a:xfrm>
            <a:off x="1752600" y="4648201"/>
            <a:ext cx="4495800" cy="2169825"/>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This command cannot be used to list all employees in Chennai and Banglore. In the example above we have two employees with equal names, and only one of them is listed. The UNION command only selects distinct values.</a:t>
            </a:r>
          </a:p>
          <a:p>
            <a:pPr algn="l">
              <a:spcBef>
                <a:spcPct val="50000"/>
              </a:spcBef>
            </a:pPr>
            <a:endParaRPr lang="en-US">
              <a:latin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6"/>
          <p:cNvSpPr txBox="1">
            <a:spLocks noChangeArrowheads="1"/>
          </p:cNvSpPr>
          <p:nvPr/>
        </p:nvSpPr>
        <p:spPr bwMode="auto">
          <a:xfrm>
            <a:off x="2286000" y="2190750"/>
            <a:ext cx="7239000" cy="1924050"/>
          </a:xfrm>
          <a:prstGeom prst="rect">
            <a:avLst/>
          </a:prstGeom>
          <a:noFill/>
          <a:ln w="9525">
            <a:noFill/>
            <a:miter lim="800000"/>
            <a:headEnd/>
            <a:tailEnd/>
          </a:ln>
          <a:effectLst/>
        </p:spPr>
        <p:txBody>
          <a:bodyPr>
            <a:spAutoFit/>
          </a:bodyPr>
          <a:lstStyle/>
          <a:p>
            <a:pPr algn="l">
              <a:spcBef>
                <a:spcPct val="50000"/>
              </a:spcBef>
            </a:pPr>
            <a:r>
              <a:rPr lang="en-US" dirty="0"/>
              <a:t>The UNION ALL command is equal to the UNION command, except that UNION ALL selects all values</a:t>
            </a:r>
          </a:p>
          <a:p>
            <a:pPr algn="l">
              <a:spcBef>
                <a:spcPct val="50000"/>
              </a:spcBef>
            </a:pPr>
            <a:endParaRPr lang="en-US" dirty="0"/>
          </a:p>
          <a:p>
            <a:pPr algn="l">
              <a:spcBef>
                <a:spcPct val="50000"/>
              </a:spcBef>
            </a:pPr>
            <a:r>
              <a:rPr lang="en-US" dirty="0"/>
              <a:t>Syntax</a:t>
            </a:r>
          </a:p>
          <a:p>
            <a:pPr algn="l">
              <a:spcBef>
                <a:spcPct val="50000"/>
              </a:spcBef>
            </a:pPr>
            <a:r>
              <a:rPr lang="en-US" sz="2000" dirty="0">
                <a:solidFill>
                  <a:srgbClr val="3333FF"/>
                </a:solidFill>
                <a:cs typeface="Courier New" pitchFamily="49" charset="0"/>
              </a:rPr>
              <a:t>SQL Statement 1 UNION ALL SQL Statement 2</a:t>
            </a:r>
          </a:p>
        </p:txBody>
      </p:sp>
      <p:sp>
        <p:nvSpPr>
          <p:cNvPr id="3" name="Text Box 1027"/>
          <p:cNvSpPr txBox="1">
            <a:spLocks noChangeArrowheads="1"/>
          </p:cNvSpPr>
          <p:nvPr/>
        </p:nvSpPr>
        <p:spPr bwMode="auto">
          <a:xfrm>
            <a:off x="1676400" y="1276350"/>
            <a:ext cx="1905000" cy="457200"/>
          </a:xfrm>
          <a:prstGeom prst="rect">
            <a:avLst/>
          </a:prstGeom>
          <a:noFill/>
          <a:ln w="9525">
            <a:noFill/>
            <a:miter lim="800000"/>
            <a:headEnd/>
            <a:tailEnd/>
          </a:ln>
          <a:effectLst/>
        </p:spPr>
        <p:txBody>
          <a:bodyPr>
            <a:spAutoFit/>
          </a:bodyPr>
          <a:lstStyle/>
          <a:p>
            <a:pPr algn="l" eaLnBrk="0" hangingPunct="0">
              <a:spcBef>
                <a:spcPct val="50000"/>
              </a:spcBef>
            </a:pPr>
            <a:r>
              <a:rPr lang="en-US" sz="2400">
                <a:latin typeface="Times New Roman" pitchFamily="18" charset="0"/>
              </a:rPr>
              <a:t>UNION ALL  </a:t>
            </a:r>
          </a:p>
        </p:txBody>
      </p:sp>
      <p:sp>
        <p:nvSpPr>
          <p:cNvPr id="4" name="Text Box 1028"/>
          <p:cNvSpPr txBox="1">
            <a:spLocks noChangeArrowheads="1"/>
          </p:cNvSpPr>
          <p:nvPr/>
        </p:nvSpPr>
        <p:spPr bwMode="auto">
          <a:xfrm>
            <a:off x="1600200" y="0"/>
            <a:ext cx="51054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UNION ALL</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a:spLocks noChangeArrowheads="1"/>
          </p:cNvSpPr>
          <p:nvPr/>
        </p:nvSpPr>
        <p:spPr bwMode="auto">
          <a:xfrm>
            <a:off x="1828800" y="1219200"/>
            <a:ext cx="3962400" cy="304800"/>
          </a:xfrm>
          <a:prstGeom prst="rect">
            <a:avLst/>
          </a:prstGeom>
          <a:noFill/>
          <a:ln w="9525">
            <a:noFill/>
            <a:miter lim="800000"/>
            <a:headEnd/>
            <a:tailEnd/>
          </a:ln>
          <a:effectLst/>
        </p:spPr>
        <p:txBody>
          <a:bodyPr>
            <a:spAutoFit/>
          </a:bodyPr>
          <a:lstStyle/>
          <a:p>
            <a:pPr algn="l">
              <a:spcBef>
                <a:spcPct val="50000"/>
              </a:spcBef>
            </a:pPr>
            <a:endParaRPr lang="en-US" sz="1400">
              <a:solidFill>
                <a:srgbClr val="000000"/>
              </a:solidFill>
              <a:latin typeface="Arial Unicode MS" pitchFamily="34" charset="-128"/>
              <a:cs typeface="Courier New" pitchFamily="49" charset="0"/>
            </a:endParaRPr>
          </a:p>
        </p:txBody>
      </p:sp>
      <p:graphicFrame>
        <p:nvGraphicFramePr>
          <p:cNvPr id="3" name="Group 1027"/>
          <p:cNvGraphicFramePr>
            <a:graphicFrameLocks noGrp="1"/>
          </p:cNvGraphicFramePr>
          <p:nvPr/>
        </p:nvGraphicFramePr>
        <p:xfrm>
          <a:off x="6781800" y="1403350"/>
          <a:ext cx="2438400" cy="109728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Employee_Id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Sachin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Dravid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Ganguly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
        <p:nvSpPr>
          <p:cNvPr id="4" name="Text Box 1044"/>
          <p:cNvSpPr txBox="1">
            <a:spLocks noChangeArrowheads="1"/>
          </p:cNvSpPr>
          <p:nvPr/>
        </p:nvSpPr>
        <p:spPr bwMode="auto">
          <a:xfrm>
            <a:off x="6781800" y="86995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1 : Employees_Chennai</a:t>
            </a:r>
          </a:p>
        </p:txBody>
      </p:sp>
      <p:sp>
        <p:nvSpPr>
          <p:cNvPr id="5" name="Text Box 1045"/>
          <p:cNvSpPr txBox="1">
            <a:spLocks noChangeArrowheads="1"/>
          </p:cNvSpPr>
          <p:nvPr/>
        </p:nvSpPr>
        <p:spPr bwMode="auto">
          <a:xfrm>
            <a:off x="6781800" y="300990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2 :Employees_Banglore</a:t>
            </a:r>
          </a:p>
        </p:txBody>
      </p:sp>
      <p:sp>
        <p:nvSpPr>
          <p:cNvPr id="6" name="Text Box 1046"/>
          <p:cNvSpPr txBox="1">
            <a:spLocks noChangeArrowheads="1"/>
          </p:cNvSpPr>
          <p:nvPr/>
        </p:nvSpPr>
        <p:spPr bwMode="auto">
          <a:xfrm>
            <a:off x="6858000" y="4660900"/>
            <a:ext cx="3581400" cy="369332"/>
          </a:xfrm>
          <a:prstGeom prst="rect">
            <a:avLst/>
          </a:prstGeom>
          <a:noFill/>
          <a:ln w="9525">
            <a:noFill/>
            <a:miter lim="800000"/>
            <a:headEnd/>
            <a:tailEnd/>
          </a:ln>
          <a:effectLst/>
        </p:spPr>
        <p:txBody>
          <a:bodyPr>
            <a:spAutoFit/>
          </a:bodyPr>
          <a:lstStyle/>
          <a:p>
            <a:pPr algn="l">
              <a:spcBef>
                <a:spcPct val="50000"/>
              </a:spcBef>
            </a:pPr>
            <a:endParaRPr lang="en-US">
              <a:latin typeface="Times New Roman" pitchFamily="18" charset="0"/>
            </a:endParaRPr>
          </a:p>
        </p:txBody>
      </p:sp>
      <p:sp>
        <p:nvSpPr>
          <p:cNvPr id="7" name="Line 1047"/>
          <p:cNvSpPr>
            <a:spLocks noChangeShapeType="1"/>
          </p:cNvSpPr>
          <p:nvPr/>
        </p:nvSpPr>
        <p:spPr bwMode="auto">
          <a:xfrm>
            <a:off x="6705600" y="685800"/>
            <a:ext cx="0" cy="5943600"/>
          </a:xfrm>
          <a:prstGeom prst="line">
            <a:avLst/>
          </a:prstGeom>
          <a:noFill/>
          <a:ln w="9525">
            <a:solidFill>
              <a:schemeClr val="tx1"/>
            </a:solidFill>
            <a:round/>
            <a:headEnd/>
            <a:tailEnd/>
          </a:ln>
          <a:effectLst/>
        </p:spPr>
        <p:txBody>
          <a:bodyPr/>
          <a:lstStyle/>
          <a:p>
            <a:endParaRPr lang="en-US"/>
          </a:p>
        </p:txBody>
      </p:sp>
      <p:sp>
        <p:nvSpPr>
          <p:cNvPr id="8" name="Rectangle 1048"/>
          <p:cNvSpPr>
            <a:spLocks noChangeArrowheads="1"/>
          </p:cNvSpPr>
          <p:nvPr/>
        </p:nvSpPr>
        <p:spPr bwMode="auto">
          <a:xfrm>
            <a:off x="1752600" y="533400"/>
            <a:ext cx="4572000" cy="304800"/>
          </a:xfrm>
          <a:prstGeom prst="rect">
            <a:avLst/>
          </a:prstGeom>
          <a:noFill/>
          <a:ln w="9525">
            <a:noFill/>
            <a:miter lim="800000"/>
            <a:headEnd/>
            <a:tailEnd/>
          </a:ln>
          <a:effectLst/>
        </p:spPr>
        <p:txBody>
          <a:bodyPr>
            <a:spAutoFit/>
          </a:bodyPr>
          <a:lstStyle/>
          <a:p>
            <a:pPr algn="l">
              <a:spcBef>
                <a:spcPct val="50000"/>
              </a:spcBef>
            </a:pPr>
            <a:r>
              <a:rPr lang="en-US" sz="1400">
                <a:latin typeface="Courier" charset="0"/>
              </a:rPr>
              <a:t>1)Combining Two Tables </a:t>
            </a:r>
          </a:p>
        </p:txBody>
      </p:sp>
      <p:sp>
        <p:nvSpPr>
          <p:cNvPr id="9" name="Text Box 1049"/>
          <p:cNvSpPr txBox="1">
            <a:spLocks noChangeArrowheads="1"/>
          </p:cNvSpPr>
          <p:nvPr/>
        </p:nvSpPr>
        <p:spPr bwMode="auto">
          <a:xfrm>
            <a:off x="1752600" y="0"/>
            <a:ext cx="5181600" cy="523220"/>
          </a:xfrm>
          <a:prstGeom prst="rect">
            <a:avLst/>
          </a:prstGeom>
          <a:noFill/>
          <a:ln w="9525">
            <a:noFill/>
            <a:miter lim="800000"/>
            <a:headEnd/>
            <a:tailEnd/>
          </a:ln>
          <a:effectLst/>
        </p:spPr>
        <p:txBody>
          <a:bodyPr>
            <a:spAutoFit/>
          </a:bodyPr>
          <a:lstStyle/>
          <a:p>
            <a:pPr algn="l">
              <a:spcBef>
                <a:spcPct val="50000"/>
              </a:spcBef>
            </a:pPr>
            <a:r>
              <a:rPr lang="en-US" sz="2800" kern="0" dirty="0">
                <a:solidFill>
                  <a:srgbClr val="FFFFFF"/>
                </a:solidFill>
                <a:latin typeface="Bookman Old Style" pitchFamily="18" charset="0"/>
                <a:ea typeface="+mj-ea"/>
                <a:cs typeface="+mj-cs"/>
              </a:rPr>
              <a:t>UNION  ALL </a:t>
            </a:r>
          </a:p>
        </p:txBody>
      </p:sp>
      <p:graphicFrame>
        <p:nvGraphicFramePr>
          <p:cNvPr id="10" name="Group 1050"/>
          <p:cNvGraphicFramePr>
            <a:graphicFrameLocks noGrp="1"/>
          </p:cNvGraphicFramePr>
          <p:nvPr/>
        </p:nvGraphicFramePr>
        <p:xfrm>
          <a:off x="6858000" y="3581400"/>
          <a:ext cx="2362200" cy="1615440"/>
        </p:xfrm>
        <a:graphic>
          <a:graphicData uri="http://schemas.openxmlformats.org/drawingml/2006/table">
            <a:tbl>
              <a:tblPr/>
              <a:tblGrid>
                <a:gridCol w="11684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tblGrid>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Employee_Id</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0"/>
                  </a:ext>
                </a:extLst>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Sachin</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Kumble</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Prasad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3"/>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Agarkar</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4"/>
                  </a:ext>
                </a:extLst>
              </a:tr>
            </a:tbl>
          </a:graphicData>
        </a:graphic>
      </p:graphicFrame>
      <p:graphicFrame>
        <p:nvGraphicFramePr>
          <p:cNvPr id="11" name="Group 1070"/>
          <p:cNvGraphicFramePr>
            <a:graphicFrameLocks noGrp="1"/>
          </p:cNvGraphicFramePr>
          <p:nvPr/>
        </p:nvGraphicFramePr>
        <p:xfrm>
          <a:off x="3200400" y="2057400"/>
          <a:ext cx="1619250" cy="2133600"/>
        </p:xfrm>
        <a:graphic>
          <a:graphicData uri="http://schemas.openxmlformats.org/drawingml/2006/table">
            <a:tbl>
              <a:tblPr/>
              <a:tblGrid>
                <a:gridCol w="161925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Name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Sachin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err="1">
                          <a:ln>
                            <a:noFill/>
                          </a:ln>
                          <a:solidFill>
                            <a:schemeClr val="tx1"/>
                          </a:solidFill>
                          <a:effectLst/>
                          <a:latin typeface="Times New Roman" pitchFamily="18" charset="0"/>
                        </a:rPr>
                        <a:t>Sachin</a:t>
                      </a:r>
                      <a:endParaRPr kumimoji="0" lang="en-US" sz="14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Dravid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Kumble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Prasad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Agarkar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 name="Text Box 1088"/>
          <p:cNvSpPr txBox="1">
            <a:spLocks noChangeArrowheads="1"/>
          </p:cNvSpPr>
          <p:nvPr/>
        </p:nvSpPr>
        <p:spPr bwMode="auto">
          <a:xfrm>
            <a:off x="1828800" y="762000"/>
            <a:ext cx="4724400" cy="923330"/>
          </a:xfrm>
          <a:prstGeom prst="rect">
            <a:avLst/>
          </a:prstGeom>
          <a:noFill/>
          <a:ln w="9525">
            <a:solidFill>
              <a:schemeClr val="tx1"/>
            </a:solidFill>
            <a:miter lim="800000"/>
            <a:headEnd/>
            <a:tailEnd/>
          </a:ln>
          <a:effectLst/>
        </p:spPr>
        <p:txBody>
          <a:bodyPr wrap="square">
            <a:spAutoFit/>
          </a:bodyPr>
          <a:lstStyle/>
          <a:p>
            <a:pPr algn="l">
              <a:spcBef>
                <a:spcPct val="50000"/>
              </a:spcBef>
            </a:pPr>
            <a:r>
              <a:rPr lang="en-US" dirty="0">
                <a:solidFill>
                  <a:srgbClr val="3333FF"/>
                </a:solidFill>
                <a:cs typeface="Courier New" pitchFamily="49" charset="0"/>
              </a:rPr>
              <a:t>SELECT</a:t>
            </a:r>
            <a:r>
              <a:rPr lang="en-US" dirty="0">
                <a:solidFill>
                  <a:srgbClr val="000000"/>
                </a:solidFill>
                <a:cs typeface="Courier New" pitchFamily="49" charset="0"/>
              </a:rPr>
              <a:t> </a:t>
            </a:r>
            <a:r>
              <a:rPr lang="en-US" dirty="0" err="1">
                <a:solidFill>
                  <a:srgbClr val="000000"/>
                </a:solidFill>
                <a:cs typeface="Courier New" pitchFamily="49" charset="0"/>
              </a:rPr>
              <a:t>E_Name</a:t>
            </a:r>
            <a:r>
              <a:rPr lang="en-US" dirty="0">
                <a:solidFill>
                  <a:srgbClr val="000000"/>
                </a:solidFill>
                <a:cs typeface="Courier New" pitchFamily="49" charset="0"/>
              </a:rPr>
              <a:t> </a:t>
            </a:r>
            <a:r>
              <a:rPr lang="en-US" dirty="0">
                <a:solidFill>
                  <a:srgbClr val="3333FF"/>
                </a:solidFill>
                <a:cs typeface="Courier New" pitchFamily="49" charset="0"/>
              </a:rPr>
              <a:t>FROM</a:t>
            </a:r>
            <a:r>
              <a:rPr lang="en-US" dirty="0">
                <a:solidFill>
                  <a:srgbClr val="000000"/>
                </a:solidFill>
                <a:cs typeface="Courier New" pitchFamily="49" charset="0"/>
              </a:rPr>
              <a:t> </a:t>
            </a:r>
            <a:r>
              <a:rPr lang="en-US" dirty="0" err="1">
                <a:solidFill>
                  <a:srgbClr val="000000"/>
                </a:solidFill>
                <a:cs typeface="Courier New" pitchFamily="49" charset="0"/>
              </a:rPr>
              <a:t>Employees_Chennai</a:t>
            </a:r>
            <a:r>
              <a:rPr lang="en-US" dirty="0">
                <a:solidFill>
                  <a:srgbClr val="000000"/>
                </a:solidFill>
                <a:cs typeface="Courier New" pitchFamily="49" charset="0"/>
              </a:rPr>
              <a:t> </a:t>
            </a:r>
            <a:r>
              <a:rPr lang="en-US" dirty="0">
                <a:cs typeface="Courier New" pitchFamily="49" charset="0"/>
              </a:rPr>
              <a:t>UNION ALL                                                   </a:t>
            </a:r>
            <a:r>
              <a:rPr lang="en-US" dirty="0">
                <a:solidFill>
                  <a:srgbClr val="000000"/>
                </a:solidFill>
                <a:cs typeface="Courier New" pitchFamily="49" charset="0"/>
              </a:rPr>
              <a:t> </a:t>
            </a:r>
            <a:r>
              <a:rPr lang="en-US" dirty="0">
                <a:solidFill>
                  <a:srgbClr val="3333FF"/>
                </a:solidFill>
                <a:cs typeface="Courier New" pitchFamily="49" charset="0"/>
              </a:rPr>
              <a:t>SELECT</a:t>
            </a:r>
            <a:r>
              <a:rPr lang="en-US" dirty="0">
                <a:solidFill>
                  <a:srgbClr val="000000"/>
                </a:solidFill>
                <a:cs typeface="Courier New" pitchFamily="49" charset="0"/>
              </a:rPr>
              <a:t> </a:t>
            </a:r>
            <a:r>
              <a:rPr lang="en-US" dirty="0" err="1">
                <a:solidFill>
                  <a:srgbClr val="000000"/>
                </a:solidFill>
                <a:cs typeface="Courier New" pitchFamily="49" charset="0"/>
              </a:rPr>
              <a:t>E_Name</a:t>
            </a:r>
            <a:r>
              <a:rPr lang="en-US" dirty="0">
                <a:solidFill>
                  <a:srgbClr val="000000"/>
                </a:solidFill>
                <a:cs typeface="Courier New" pitchFamily="49" charset="0"/>
              </a:rPr>
              <a:t> </a:t>
            </a:r>
            <a:r>
              <a:rPr lang="en-US" dirty="0">
                <a:solidFill>
                  <a:srgbClr val="3333FF"/>
                </a:solidFill>
                <a:cs typeface="Courier New" pitchFamily="49" charset="0"/>
              </a:rPr>
              <a:t>FROM</a:t>
            </a:r>
            <a:r>
              <a:rPr lang="en-US" dirty="0">
                <a:solidFill>
                  <a:srgbClr val="000000"/>
                </a:solidFill>
                <a:cs typeface="Courier New" pitchFamily="49" charset="0"/>
              </a:rPr>
              <a:t> </a:t>
            </a:r>
            <a:r>
              <a:rPr lang="en-US" dirty="0" err="1">
                <a:solidFill>
                  <a:srgbClr val="000000"/>
                </a:solidFill>
                <a:cs typeface="Courier New" pitchFamily="49" charset="0"/>
              </a:rPr>
              <a:t>mployees_Banglore</a:t>
            </a:r>
            <a:endParaRPr lang="en-US" dirty="0">
              <a:solidFill>
                <a:srgbClr val="000000"/>
              </a:solidFill>
              <a:cs typeface="Courier New" pitchFamily="49" charset="0"/>
            </a:endParaRPr>
          </a:p>
        </p:txBody>
      </p:sp>
      <p:sp>
        <p:nvSpPr>
          <p:cNvPr id="13" name="Line 1089"/>
          <p:cNvSpPr>
            <a:spLocks noChangeShapeType="1"/>
          </p:cNvSpPr>
          <p:nvPr/>
        </p:nvSpPr>
        <p:spPr bwMode="auto">
          <a:xfrm flipH="1" flipV="1">
            <a:off x="4800600" y="3048000"/>
            <a:ext cx="4114800" cy="838200"/>
          </a:xfrm>
          <a:prstGeom prst="line">
            <a:avLst/>
          </a:prstGeom>
          <a:noFill/>
          <a:ln w="9525">
            <a:solidFill>
              <a:schemeClr val="tx1"/>
            </a:solidFill>
            <a:round/>
            <a:headEnd/>
            <a:tailEnd type="triangle" w="med" len="med"/>
          </a:ln>
          <a:effectLst/>
        </p:spPr>
        <p:txBody>
          <a:bodyPr/>
          <a:lstStyle/>
          <a:p>
            <a:endParaRPr lang="en-US"/>
          </a:p>
        </p:txBody>
      </p:sp>
      <p:sp>
        <p:nvSpPr>
          <p:cNvPr id="14" name="Line 1090"/>
          <p:cNvSpPr>
            <a:spLocks noChangeShapeType="1"/>
          </p:cNvSpPr>
          <p:nvPr/>
        </p:nvSpPr>
        <p:spPr bwMode="auto">
          <a:xfrm flipH="1">
            <a:off x="4800600" y="1828800"/>
            <a:ext cx="3581400" cy="914400"/>
          </a:xfrm>
          <a:prstGeom prst="line">
            <a:avLst/>
          </a:prstGeom>
          <a:noFill/>
          <a:ln w="9525">
            <a:solidFill>
              <a:schemeClr val="tx1"/>
            </a:solidFill>
            <a:round/>
            <a:headEnd/>
            <a:tailEnd type="triangle" w="med" len="med"/>
          </a:ln>
          <a:effectLst/>
        </p:spPr>
        <p:txBody>
          <a:bodyPr/>
          <a:lstStyle/>
          <a:p>
            <a:endParaRPr lang="en-US"/>
          </a:p>
        </p:txBody>
      </p:sp>
      <p:sp>
        <p:nvSpPr>
          <p:cNvPr id="15" name="Text Box 1091"/>
          <p:cNvSpPr txBox="1">
            <a:spLocks noChangeArrowheads="1"/>
          </p:cNvSpPr>
          <p:nvPr/>
        </p:nvSpPr>
        <p:spPr bwMode="auto">
          <a:xfrm>
            <a:off x="1676400" y="4572001"/>
            <a:ext cx="4495800" cy="1615827"/>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This command can be used to list all employees in Chennai and Banglore. In the example above we have two employees with equal names, and all  of them is listed. </a:t>
            </a:r>
          </a:p>
          <a:p>
            <a:pPr algn="l">
              <a:spcBef>
                <a:spcPct val="50000"/>
              </a:spcBef>
            </a:pPr>
            <a:endParaRPr lang="en-US">
              <a:latin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1027"/>
          <p:cNvSpPr>
            <a:spLocks noChangeArrowheads="1"/>
          </p:cNvSpPr>
          <p:nvPr/>
        </p:nvSpPr>
        <p:spPr bwMode="auto">
          <a:xfrm>
            <a:off x="4572000" y="1219200"/>
            <a:ext cx="5029200" cy="579438"/>
          </a:xfrm>
          <a:prstGeom prst="rect">
            <a:avLst/>
          </a:prstGeom>
          <a:noFill/>
          <a:ln w="9525">
            <a:noFill/>
            <a:miter lim="800000"/>
            <a:headEnd/>
            <a:tailEnd/>
          </a:ln>
          <a:effectLst/>
        </p:spPr>
        <p:txBody>
          <a:bodyPr>
            <a:spAutoFit/>
          </a:bodyPr>
          <a:lstStyle/>
          <a:p>
            <a:pPr algn="l" eaLnBrk="0" hangingPunct="0">
              <a:buFont typeface="Wingdings" pitchFamily="2" charset="2"/>
              <a:buNone/>
            </a:pPr>
            <a:r>
              <a:rPr lang="en-US" sz="3200">
                <a:cs typeface="Times New Roman" pitchFamily="18" charset="0"/>
              </a:rPr>
              <a:t>FUNCTIONS</a:t>
            </a:r>
          </a:p>
        </p:txBody>
      </p:sp>
      <p:pic>
        <p:nvPicPr>
          <p:cNvPr id="227333" name="Picture 1029" descr="C:\Documents and Settings\Administrator\My Documents\My Pictures\pictures_services_standards_regulations_big.jpg"/>
          <p:cNvPicPr>
            <a:picLocks noChangeAspect="1" noChangeArrowheads="1"/>
          </p:cNvPicPr>
          <p:nvPr/>
        </p:nvPicPr>
        <p:blipFill>
          <a:blip r:embed="rId2" cstate="print"/>
          <a:srcRect/>
          <a:stretch>
            <a:fillRect/>
          </a:stretch>
        </p:blipFill>
        <p:spPr bwMode="auto">
          <a:xfrm>
            <a:off x="4267201" y="2590801"/>
            <a:ext cx="3541713" cy="2962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7331"/>
                                        </p:tgtEl>
                                        <p:attrNameLst>
                                          <p:attrName>style.visibility</p:attrName>
                                        </p:attrNameLst>
                                      </p:cBhvr>
                                      <p:to>
                                        <p:strVal val="visible"/>
                                      </p:to>
                                    </p:set>
                                    <p:animEffect transition="in" filter="blinds(horizontal)">
                                      <p:cBhvr>
                                        <p:cTn id="7" dur="500"/>
                                        <p:tgtEl>
                                          <p:spTgt spid="227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1026"/>
          <p:cNvSpPr>
            <a:spLocks noChangeArrowheads="1"/>
          </p:cNvSpPr>
          <p:nvPr/>
        </p:nvSpPr>
        <p:spPr bwMode="auto">
          <a:xfrm>
            <a:off x="4572000" y="1219200"/>
            <a:ext cx="5029200" cy="579438"/>
          </a:xfrm>
          <a:prstGeom prst="rect">
            <a:avLst/>
          </a:prstGeom>
          <a:noFill/>
          <a:ln w="9525">
            <a:noFill/>
            <a:miter lim="800000"/>
            <a:headEnd/>
            <a:tailEnd/>
          </a:ln>
          <a:effectLst/>
        </p:spPr>
        <p:txBody>
          <a:bodyPr>
            <a:spAutoFit/>
          </a:bodyPr>
          <a:lstStyle/>
          <a:p>
            <a:pPr algn="l" eaLnBrk="0" hangingPunct="0">
              <a:buFont typeface="Wingdings" pitchFamily="2" charset="2"/>
              <a:buNone/>
            </a:pPr>
            <a:r>
              <a:rPr lang="en-US" sz="3200">
                <a:cs typeface="Times New Roman" pitchFamily="18" charset="0"/>
              </a:rPr>
              <a:t>FUNCTIONS</a:t>
            </a:r>
          </a:p>
        </p:txBody>
      </p:sp>
      <p:sp>
        <p:nvSpPr>
          <p:cNvPr id="401411" name="Rectangle 1027"/>
          <p:cNvSpPr>
            <a:spLocks noChangeArrowheads="1"/>
          </p:cNvSpPr>
          <p:nvPr/>
        </p:nvSpPr>
        <p:spPr bwMode="auto">
          <a:xfrm>
            <a:off x="2819400" y="2406651"/>
            <a:ext cx="5257800" cy="396875"/>
          </a:xfrm>
          <a:prstGeom prst="rect">
            <a:avLst/>
          </a:prstGeom>
          <a:noFill/>
          <a:ln w="9525">
            <a:noFill/>
            <a:miter lim="800000"/>
            <a:headEnd/>
            <a:tailEnd/>
          </a:ln>
          <a:effectLst/>
        </p:spPr>
        <p:txBody>
          <a:bodyPr>
            <a:spAutoFit/>
          </a:bodyPr>
          <a:lstStyle/>
          <a:p>
            <a:pPr algn="l" eaLnBrk="0" hangingPunct="0">
              <a:buFont typeface="Wingdings" pitchFamily="2" charset="2"/>
              <a:buChar char="Ø"/>
            </a:pPr>
            <a:r>
              <a:rPr lang="en-US" sz="2000" dirty="0">
                <a:cs typeface="Times New Roman" pitchFamily="18" charset="0"/>
              </a:rPr>
              <a:t> 	AGGREGATE FUNCTIONS</a:t>
            </a:r>
          </a:p>
        </p:txBody>
      </p:sp>
      <p:sp>
        <p:nvSpPr>
          <p:cNvPr id="401412" name="Rectangle 1028"/>
          <p:cNvSpPr>
            <a:spLocks noChangeArrowheads="1"/>
          </p:cNvSpPr>
          <p:nvPr/>
        </p:nvSpPr>
        <p:spPr bwMode="auto">
          <a:xfrm>
            <a:off x="2844800" y="3016250"/>
            <a:ext cx="6908800" cy="457200"/>
          </a:xfrm>
          <a:prstGeom prst="rect">
            <a:avLst/>
          </a:prstGeom>
          <a:noFill/>
          <a:ln w="12700">
            <a:noFill/>
            <a:miter lim="800000"/>
            <a:headEnd/>
            <a:tailEnd/>
          </a:ln>
          <a:effectLst/>
        </p:spPr>
        <p:txBody>
          <a:bodyPr lIns="90488" tIns="44450" rIns="90488" bIns="44450" anchor="ctr"/>
          <a:lstStyle/>
          <a:p>
            <a:pPr algn="l">
              <a:buFont typeface="Wingdings" pitchFamily="2" charset="2"/>
              <a:buChar char="Ø"/>
            </a:pPr>
            <a:r>
              <a:rPr lang="en-US" sz="2000" dirty="0">
                <a:cs typeface="Times New Roman" pitchFamily="18" charset="0"/>
              </a:rPr>
              <a:t>          STRING</a:t>
            </a:r>
            <a:r>
              <a:rPr lang="en-US" sz="2000" dirty="0">
                <a:solidFill>
                  <a:schemeClr val="tx2"/>
                </a:solidFill>
              </a:rPr>
              <a:t> </a:t>
            </a:r>
            <a:r>
              <a:rPr lang="en-US" sz="2000" dirty="0">
                <a:cs typeface="Times New Roman" pitchFamily="18" charset="0"/>
              </a:rPr>
              <a:t>FUNCTIONS</a:t>
            </a:r>
          </a:p>
        </p:txBody>
      </p:sp>
      <p:sp>
        <p:nvSpPr>
          <p:cNvPr id="401413" name="Rectangle 1029"/>
          <p:cNvSpPr>
            <a:spLocks noChangeArrowheads="1"/>
          </p:cNvSpPr>
          <p:nvPr/>
        </p:nvSpPr>
        <p:spPr bwMode="auto">
          <a:xfrm>
            <a:off x="2819400" y="3794126"/>
            <a:ext cx="6400800" cy="396875"/>
          </a:xfrm>
          <a:prstGeom prst="rect">
            <a:avLst/>
          </a:prstGeom>
          <a:noFill/>
          <a:ln w="9525">
            <a:noFill/>
            <a:miter lim="800000"/>
            <a:headEnd/>
            <a:tailEnd/>
          </a:ln>
          <a:effectLst/>
        </p:spPr>
        <p:txBody>
          <a:bodyPr>
            <a:spAutoFit/>
          </a:bodyPr>
          <a:lstStyle/>
          <a:p>
            <a:pPr algn="l">
              <a:spcBef>
                <a:spcPct val="50000"/>
              </a:spcBef>
              <a:buFont typeface="Wingdings" pitchFamily="2" charset="2"/>
              <a:buChar char="Ø"/>
            </a:pPr>
            <a:r>
              <a:rPr lang="en-US" sz="2000">
                <a:cs typeface="Times New Roman" pitchFamily="18" charset="0"/>
              </a:rPr>
              <a:t> 	MATHEMATICAL FUNCTIONS</a:t>
            </a:r>
          </a:p>
        </p:txBody>
      </p:sp>
      <p:sp>
        <p:nvSpPr>
          <p:cNvPr id="401414" name="Rectangle 1030"/>
          <p:cNvSpPr>
            <a:spLocks noChangeArrowheads="1"/>
          </p:cNvSpPr>
          <p:nvPr/>
        </p:nvSpPr>
        <p:spPr bwMode="auto">
          <a:xfrm>
            <a:off x="2819400" y="4495801"/>
            <a:ext cx="6400800" cy="396875"/>
          </a:xfrm>
          <a:prstGeom prst="rect">
            <a:avLst/>
          </a:prstGeom>
          <a:noFill/>
          <a:ln w="9525">
            <a:noFill/>
            <a:miter lim="800000"/>
            <a:headEnd/>
            <a:tailEnd/>
          </a:ln>
          <a:effectLst/>
        </p:spPr>
        <p:txBody>
          <a:bodyPr>
            <a:spAutoFit/>
          </a:bodyPr>
          <a:lstStyle/>
          <a:p>
            <a:pPr algn="l">
              <a:spcBef>
                <a:spcPct val="50000"/>
              </a:spcBef>
              <a:buFont typeface="Wingdings" pitchFamily="2" charset="2"/>
              <a:buChar char="Ø"/>
            </a:pPr>
            <a:r>
              <a:rPr lang="en-US" sz="2000" dirty="0">
                <a:cs typeface="Times New Roman" pitchFamily="18" charset="0"/>
              </a:rPr>
              <a:t> 	DATE FUNCTIONS</a:t>
            </a:r>
          </a:p>
        </p:txBody>
      </p:sp>
      <p:sp>
        <p:nvSpPr>
          <p:cNvPr id="7" name="Rectangle 1030"/>
          <p:cNvSpPr>
            <a:spLocks noChangeArrowheads="1"/>
          </p:cNvSpPr>
          <p:nvPr/>
        </p:nvSpPr>
        <p:spPr bwMode="auto">
          <a:xfrm>
            <a:off x="2819400" y="5105401"/>
            <a:ext cx="6400800" cy="396875"/>
          </a:xfrm>
          <a:prstGeom prst="rect">
            <a:avLst/>
          </a:prstGeom>
          <a:noFill/>
          <a:ln w="9525">
            <a:noFill/>
            <a:miter lim="800000"/>
            <a:headEnd/>
            <a:tailEnd/>
          </a:ln>
          <a:effectLst/>
        </p:spPr>
        <p:txBody>
          <a:bodyPr>
            <a:spAutoFit/>
          </a:bodyPr>
          <a:lstStyle/>
          <a:p>
            <a:pPr algn="l">
              <a:spcBef>
                <a:spcPct val="50000"/>
              </a:spcBef>
              <a:buFont typeface="Wingdings" pitchFamily="2" charset="2"/>
              <a:buChar char="Ø"/>
            </a:pPr>
            <a:r>
              <a:rPr lang="en-US" sz="2000" dirty="0">
                <a:cs typeface="Times New Roman" pitchFamily="18" charset="0"/>
              </a:rPr>
              <a:t> 	NVL()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1410"/>
                                        </p:tgtEl>
                                        <p:attrNameLst>
                                          <p:attrName>style.visibility</p:attrName>
                                        </p:attrNameLst>
                                      </p:cBhvr>
                                      <p:to>
                                        <p:strVal val="visible"/>
                                      </p:to>
                                    </p:set>
                                    <p:animEffect transition="in" filter="blinds(horizontal)">
                                      <p:cBhvr>
                                        <p:cTn id="7" dur="500"/>
                                        <p:tgtEl>
                                          <p:spTgt spid="4014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1411"/>
                                        </p:tgtEl>
                                        <p:attrNameLst>
                                          <p:attrName>style.visibility</p:attrName>
                                        </p:attrNameLst>
                                      </p:cBhvr>
                                      <p:to>
                                        <p:strVal val="visible"/>
                                      </p:to>
                                    </p:set>
                                    <p:animEffect transition="in" filter="blinds(horizontal)">
                                      <p:cBhvr>
                                        <p:cTn id="12" dur="500"/>
                                        <p:tgtEl>
                                          <p:spTgt spid="4014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1412"/>
                                        </p:tgtEl>
                                        <p:attrNameLst>
                                          <p:attrName>style.visibility</p:attrName>
                                        </p:attrNameLst>
                                      </p:cBhvr>
                                      <p:to>
                                        <p:strVal val="visible"/>
                                      </p:to>
                                    </p:set>
                                    <p:animEffect transition="in" filter="blinds(horizontal)">
                                      <p:cBhvr>
                                        <p:cTn id="17" dur="500"/>
                                        <p:tgtEl>
                                          <p:spTgt spid="4014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1413"/>
                                        </p:tgtEl>
                                        <p:attrNameLst>
                                          <p:attrName>style.visibility</p:attrName>
                                        </p:attrNameLst>
                                      </p:cBhvr>
                                      <p:to>
                                        <p:strVal val="visible"/>
                                      </p:to>
                                    </p:set>
                                    <p:animEffect transition="in" filter="blinds(horizontal)">
                                      <p:cBhvr>
                                        <p:cTn id="22" dur="500"/>
                                        <p:tgtEl>
                                          <p:spTgt spid="4014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1414"/>
                                        </p:tgtEl>
                                        <p:attrNameLst>
                                          <p:attrName>style.visibility</p:attrName>
                                        </p:attrNameLst>
                                      </p:cBhvr>
                                      <p:to>
                                        <p:strVal val="visible"/>
                                      </p:to>
                                    </p:set>
                                    <p:animEffect transition="in" filter="blinds(horizontal)">
                                      <p:cBhvr>
                                        <p:cTn id="27" dur="500"/>
                                        <p:tgtEl>
                                          <p:spTgt spid="4014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autoUpdateAnimBg="0"/>
      <p:bldP spid="401411" grpId="0" autoUpdateAnimBg="0"/>
      <p:bldP spid="401412" grpId="0" autoUpdateAnimBg="0"/>
      <p:bldP spid="401413" grpId="0" autoUpdateAnimBg="0"/>
      <p:bldP spid="401414" grpId="0" autoUpdateAnimBg="0"/>
      <p:bldP spid="7"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1026"/>
          <p:cNvSpPr txBox="1">
            <a:spLocks noChangeArrowheads="1"/>
          </p:cNvSpPr>
          <p:nvPr/>
        </p:nvSpPr>
        <p:spPr bwMode="auto">
          <a:xfrm>
            <a:off x="2133600" y="1836738"/>
            <a:ext cx="7391400" cy="3939540"/>
          </a:xfrm>
          <a:prstGeom prst="rect">
            <a:avLst/>
          </a:prstGeom>
          <a:noFill/>
          <a:ln w="9525">
            <a:noFill/>
            <a:miter lim="800000"/>
            <a:headEnd/>
            <a:tailEnd/>
          </a:ln>
          <a:effectLst/>
        </p:spPr>
        <p:txBody>
          <a:bodyPr>
            <a:spAutoFit/>
          </a:bodyPr>
          <a:lstStyle/>
          <a:p>
            <a:pPr marL="457200" indent="-457200">
              <a:spcBef>
                <a:spcPct val="50000"/>
              </a:spcBef>
              <a:buFontTx/>
              <a:buChar char="•"/>
            </a:pPr>
            <a:r>
              <a:rPr lang="en-US" sz="2000" dirty="0"/>
              <a:t>It is used to produce the result set of the select statements in an effective way as like calculating and manipulating the values.</a:t>
            </a:r>
          </a:p>
          <a:p>
            <a:pPr marL="1371600" lvl="2" indent="-457200">
              <a:spcBef>
                <a:spcPct val="50000"/>
              </a:spcBef>
            </a:pPr>
            <a:r>
              <a:rPr lang="en-US" sz="2000" dirty="0">
                <a:solidFill>
                  <a:schemeClr val="accent2"/>
                </a:solidFill>
              </a:rPr>
              <a:t>Types</a:t>
            </a:r>
          </a:p>
          <a:p>
            <a:pPr marL="2286000" lvl="4" indent="-457200">
              <a:spcBef>
                <a:spcPct val="50000"/>
              </a:spcBef>
              <a:buFontTx/>
              <a:buAutoNum type="arabicPeriod"/>
            </a:pPr>
            <a:r>
              <a:rPr lang="en-US" sz="2000" dirty="0"/>
              <a:t>Count</a:t>
            </a:r>
          </a:p>
          <a:p>
            <a:pPr marL="2286000" lvl="4" indent="-457200">
              <a:spcBef>
                <a:spcPct val="50000"/>
              </a:spcBef>
              <a:buFontTx/>
              <a:buAutoNum type="arabicPeriod"/>
            </a:pPr>
            <a:r>
              <a:rPr lang="en-US" sz="2000" dirty="0"/>
              <a:t> Sum</a:t>
            </a:r>
          </a:p>
          <a:p>
            <a:pPr marL="2286000" lvl="4" indent="-457200">
              <a:spcBef>
                <a:spcPct val="50000"/>
              </a:spcBef>
              <a:buFontTx/>
              <a:buAutoNum type="arabicPeriod"/>
            </a:pPr>
            <a:r>
              <a:rPr lang="en-US" sz="2000" dirty="0"/>
              <a:t> </a:t>
            </a:r>
            <a:r>
              <a:rPr lang="en-US" sz="2000" dirty="0" err="1"/>
              <a:t>Avg</a:t>
            </a:r>
            <a:endParaRPr lang="en-US" sz="2000" dirty="0"/>
          </a:p>
          <a:p>
            <a:pPr marL="2286000" lvl="4" indent="-457200">
              <a:spcBef>
                <a:spcPct val="50000"/>
              </a:spcBef>
              <a:buFontTx/>
              <a:buAutoNum type="arabicPeriod"/>
            </a:pPr>
            <a:r>
              <a:rPr lang="en-US" sz="2000" dirty="0"/>
              <a:t> Max</a:t>
            </a:r>
          </a:p>
          <a:p>
            <a:pPr marL="2286000" lvl="4" indent="-457200">
              <a:spcBef>
                <a:spcPct val="50000"/>
              </a:spcBef>
              <a:buFontTx/>
              <a:buAutoNum type="arabicPeriod"/>
            </a:pPr>
            <a:r>
              <a:rPr lang="en-US" sz="2000" dirty="0"/>
              <a:t> Min</a:t>
            </a:r>
          </a:p>
          <a:p>
            <a:pPr marL="457200" indent="-457200">
              <a:spcBef>
                <a:spcPct val="50000"/>
              </a:spcBef>
              <a:buFontTx/>
              <a:buAutoNum type="arabicPeriod"/>
            </a:pPr>
            <a:endParaRPr lang="en-US" sz="2000" dirty="0"/>
          </a:p>
        </p:txBody>
      </p:sp>
      <p:sp>
        <p:nvSpPr>
          <p:cNvPr id="228355" name="Rectangle 1027"/>
          <p:cNvSpPr>
            <a:spLocks noChangeArrowheads="1"/>
          </p:cNvSpPr>
          <p:nvPr/>
        </p:nvSpPr>
        <p:spPr bwMode="auto">
          <a:xfrm>
            <a:off x="1828801" y="1143000"/>
            <a:ext cx="2484591"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AGGREGATE FUNCTIONS</a:t>
            </a:r>
          </a:p>
        </p:txBody>
      </p:sp>
      <p:sp>
        <p:nvSpPr>
          <p:cNvPr id="228356" name="Rectangle 1028"/>
          <p:cNvSpPr>
            <a:spLocks noChangeArrowheads="1"/>
          </p:cNvSpPr>
          <p:nvPr/>
        </p:nvSpPr>
        <p:spPr bwMode="auto">
          <a:xfrm>
            <a:off x="1771651" y="133351"/>
            <a:ext cx="2339975" cy="519113"/>
          </a:xfrm>
          <a:prstGeom prst="rect">
            <a:avLst/>
          </a:prstGeom>
          <a:noFill/>
          <a:ln w="9525">
            <a:noFill/>
            <a:miter lim="800000"/>
            <a:headEnd/>
            <a:tailEnd/>
          </a:ln>
          <a:effectLst/>
        </p:spPr>
        <p:txBody>
          <a:bodyPr wrap="none">
            <a:spAutoFit/>
          </a:bodyPr>
          <a:lstStyle/>
          <a:p>
            <a:pPr eaLnBrk="0" hangingPunct="0">
              <a:buFont typeface="Wingdings" pitchFamily="2" charset="2"/>
              <a:buNone/>
            </a:pPr>
            <a:r>
              <a:rPr lang="en-US" sz="2800" kern="0" dirty="0">
                <a:solidFill>
                  <a:srgbClr val="FFFFFF"/>
                </a:solidFill>
                <a:latin typeface="Bookman Old Style" pitchFamily="18" charset="0"/>
                <a:ea typeface="+mj-ea"/>
                <a:cs typeface="+mj-cs"/>
              </a:rPr>
              <a:t>FUNCTIONS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Line 1026"/>
          <p:cNvSpPr>
            <a:spLocks noChangeShapeType="1"/>
          </p:cNvSpPr>
          <p:nvPr/>
        </p:nvSpPr>
        <p:spPr bwMode="auto">
          <a:xfrm>
            <a:off x="6705600" y="1752600"/>
            <a:ext cx="0" cy="5105400"/>
          </a:xfrm>
          <a:prstGeom prst="line">
            <a:avLst/>
          </a:prstGeom>
          <a:noFill/>
          <a:ln w="9525">
            <a:solidFill>
              <a:schemeClr val="tx1"/>
            </a:solidFill>
            <a:round/>
            <a:headEnd/>
            <a:tailEnd/>
          </a:ln>
          <a:effectLst/>
        </p:spPr>
        <p:txBody>
          <a:bodyPr/>
          <a:lstStyle/>
          <a:p>
            <a:endParaRPr lang="en-US"/>
          </a:p>
        </p:txBody>
      </p:sp>
      <p:sp>
        <p:nvSpPr>
          <p:cNvPr id="229379" name="Text Box 1027"/>
          <p:cNvSpPr txBox="1">
            <a:spLocks noChangeArrowheads="1"/>
          </p:cNvSpPr>
          <p:nvPr/>
        </p:nvSpPr>
        <p:spPr bwMode="auto">
          <a:xfrm>
            <a:off x="1981200" y="1524001"/>
            <a:ext cx="4419600" cy="1158875"/>
          </a:xfrm>
          <a:prstGeom prst="rect">
            <a:avLst/>
          </a:prstGeom>
          <a:noFill/>
          <a:ln w="9525">
            <a:noFill/>
            <a:miter lim="800000"/>
            <a:headEnd/>
            <a:tailEnd/>
          </a:ln>
          <a:effectLst/>
        </p:spPr>
        <p:txBody>
          <a:bodyPr>
            <a:spAutoFit/>
          </a:bodyPr>
          <a:lstStyle/>
          <a:p>
            <a:pPr algn="l">
              <a:spcBef>
                <a:spcPct val="50000"/>
              </a:spcBef>
            </a:pPr>
            <a:r>
              <a:rPr lang="en-US" sz="2000">
                <a:solidFill>
                  <a:schemeClr val="accent2"/>
                </a:solidFill>
              </a:rPr>
              <a:t>COUNT</a:t>
            </a:r>
          </a:p>
          <a:p>
            <a:pPr algn="l">
              <a:spcBef>
                <a:spcPct val="50000"/>
              </a:spcBef>
            </a:pPr>
            <a:r>
              <a:rPr lang="en-US" sz="2000"/>
              <a:t>Its used to count the total number of records in the table</a:t>
            </a:r>
          </a:p>
        </p:txBody>
      </p:sp>
      <p:sp>
        <p:nvSpPr>
          <p:cNvPr id="229380" name="Text Box 1028"/>
          <p:cNvSpPr txBox="1">
            <a:spLocks noChangeArrowheads="1"/>
          </p:cNvSpPr>
          <p:nvPr/>
        </p:nvSpPr>
        <p:spPr bwMode="auto">
          <a:xfrm>
            <a:off x="6858000" y="1752600"/>
            <a:ext cx="2971800" cy="457200"/>
          </a:xfrm>
          <a:prstGeom prst="rect">
            <a:avLst/>
          </a:prstGeom>
          <a:noFill/>
          <a:ln w="9525">
            <a:noFill/>
            <a:miter lim="800000"/>
            <a:headEnd/>
            <a:tailEnd/>
          </a:ln>
          <a:effectLst/>
        </p:spPr>
        <p:txBody>
          <a:bodyPr>
            <a:spAutoFit/>
          </a:bodyPr>
          <a:lstStyle/>
          <a:p>
            <a:pPr algn="l">
              <a:spcBef>
                <a:spcPct val="50000"/>
              </a:spcBef>
            </a:pPr>
            <a:r>
              <a:rPr lang="en-US" sz="2400">
                <a:latin typeface="Times New Roman" pitchFamily="18" charset="0"/>
              </a:rPr>
              <a:t>Table 1:Employees</a:t>
            </a:r>
          </a:p>
        </p:txBody>
      </p:sp>
      <p:graphicFrame>
        <p:nvGraphicFramePr>
          <p:cNvPr id="229381" name="Group 1029"/>
          <p:cNvGraphicFramePr>
            <a:graphicFrameLocks noGrp="1"/>
          </p:cNvGraphicFramePr>
          <p:nvPr/>
        </p:nvGraphicFramePr>
        <p:xfrm>
          <a:off x="7010400" y="2667000"/>
          <a:ext cx="2514600" cy="1372236"/>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rPr>
                        <a:t>Ename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Praveen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50000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Preetha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Aravinth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25000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Priya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9407" name="Text Box 1055"/>
          <p:cNvSpPr txBox="1">
            <a:spLocks noChangeArrowheads="1"/>
          </p:cNvSpPr>
          <p:nvPr/>
        </p:nvSpPr>
        <p:spPr bwMode="auto">
          <a:xfrm>
            <a:off x="1905000" y="3581400"/>
            <a:ext cx="5029200" cy="869950"/>
          </a:xfrm>
          <a:prstGeom prst="rect">
            <a:avLst/>
          </a:prstGeom>
          <a:noFill/>
          <a:ln w="9525">
            <a:noFill/>
            <a:miter lim="800000"/>
            <a:headEnd/>
            <a:tailEnd/>
          </a:ln>
          <a:effectLst/>
        </p:spPr>
        <p:txBody>
          <a:bodyPr>
            <a:spAutoFit/>
          </a:bodyPr>
          <a:lstStyle/>
          <a:p>
            <a:pPr algn="l">
              <a:spcBef>
                <a:spcPct val="50000"/>
              </a:spcBef>
            </a:pPr>
            <a:r>
              <a:rPr lang="en-US" sz="2400">
                <a:solidFill>
                  <a:schemeClr val="accent2"/>
                </a:solidFill>
              </a:rPr>
              <a:t>Ex:</a:t>
            </a:r>
          </a:p>
          <a:p>
            <a:pPr algn="l">
              <a:spcBef>
                <a:spcPct val="50000"/>
              </a:spcBef>
            </a:pPr>
            <a:r>
              <a:rPr lang="en-US">
                <a:solidFill>
                  <a:srgbClr val="3333FF"/>
                </a:solidFill>
              </a:rPr>
              <a:t>SELECT</a:t>
            </a:r>
            <a:r>
              <a:rPr lang="en-US"/>
              <a:t> COUNT(eno) </a:t>
            </a:r>
            <a:r>
              <a:rPr lang="en-US">
                <a:solidFill>
                  <a:srgbClr val="3333FF"/>
                </a:solidFill>
              </a:rPr>
              <a:t>FROM</a:t>
            </a:r>
            <a:r>
              <a:rPr lang="en-US"/>
              <a:t> employees</a:t>
            </a:r>
          </a:p>
        </p:txBody>
      </p:sp>
      <p:sp>
        <p:nvSpPr>
          <p:cNvPr id="229408" name="Text Box 1056"/>
          <p:cNvSpPr txBox="1">
            <a:spLocks noChangeArrowheads="1"/>
          </p:cNvSpPr>
          <p:nvPr/>
        </p:nvSpPr>
        <p:spPr bwMode="auto">
          <a:xfrm>
            <a:off x="6934200" y="4800601"/>
            <a:ext cx="3200400" cy="1015663"/>
          </a:xfrm>
          <a:prstGeom prst="rect">
            <a:avLst/>
          </a:prstGeom>
          <a:solidFill>
            <a:srgbClr val="FFFF99"/>
          </a:solidFill>
          <a:ln w="9525">
            <a:noFill/>
            <a:miter lim="800000"/>
            <a:headEnd/>
            <a:tailEnd/>
          </a:ln>
          <a:effectLst/>
        </p:spPr>
        <p:txBody>
          <a:bodyPr>
            <a:spAutoFit/>
          </a:bodyPr>
          <a:lstStyle/>
          <a:p>
            <a:pPr algn="l">
              <a:spcBef>
                <a:spcPct val="50000"/>
              </a:spcBef>
            </a:pPr>
            <a:r>
              <a:rPr lang="en-US" sz="2400">
                <a:latin typeface="Times New Roman" pitchFamily="18" charset="0"/>
              </a:rPr>
              <a:t>Output:</a:t>
            </a:r>
          </a:p>
          <a:p>
            <a:pPr algn="l">
              <a:spcBef>
                <a:spcPct val="50000"/>
              </a:spcBef>
              <a:buFontTx/>
              <a:buChar char="•"/>
            </a:pPr>
            <a:r>
              <a:rPr lang="en-US" sz="2400">
                <a:latin typeface="Times New Roman" pitchFamily="18" charset="0"/>
              </a:rPr>
              <a:t>   4</a:t>
            </a:r>
          </a:p>
        </p:txBody>
      </p:sp>
      <p:sp>
        <p:nvSpPr>
          <p:cNvPr id="229411" name="Text Box 1059"/>
          <p:cNvSpPr txBox="1">
            <a:spLocks noChangeArrowheads="1"/>
          </p:cNvSpPr>
          <p:nvPr/>
        </p:nvSpPr>
        <p:spPr bwMode="auto">
          <a:xfrm>
            <a:off x="1905000" y="5410200"/>
            <a:ext cx="4343400" cy="641350"/>
          </a:xfrm>
          <a:prstGeom prst="rect">
            <a:avLst/>
          </a:prstGeom>
          <a:noFill/>
          <a:ln w="9525">
            <a:noFill/>
            <a:miter lim="800000"/>
            <a:headEnd/>
            <a:tailEnd/>
          </a:ln>
          <a:effectLst/>
        </p:spPr>
        <p:txBody>
          <a:bodyPr>
            <a:spAutoFit/>
          </a:bodyPr>
          <a:lstStyle/>
          <a:p>
            <a:pPr algn="l">
              <a:spcBef>
                <a:spcPct val="50000"/>
              </a:spcBef>
            </a:pPr>
            <a:r>
              <a:rPr lang="en-US"/>
              <a:t>In the employees table its display the total number of employees</a:t>
            </a:r>
          </a:p>
        </p:txBody>
      </p:sp>
      <p:sp>
        <p:nvSpPr>
          <p:cNvPr id="229412" name="Line 1060"/>
          <p:cNvSpPr>
            <a:spLocks noChangeShapeType="1"/>
          </p:cNvSpPr>
          <p:nvPr/>
        </p:nvSpPr>
        <p:spPr bwMode="auto">
          <a:xfrm>
            <a:off x="5105400" y="4648200"/>
            <a:ext cx="1828800" cy="838200"/>
          </a:xfrm>
          <a:prstGeom prst="line">
            <a:avLst/>
          </a:prstGeom>
          <a:noFill/>
          <a:ln w="9525">
            <a:solidFill>
              <a:schemeClr val="tx1"/>
            </a:solidFill>
            <a:round/>
            <a:headEnd/>
            <a:tailEnd type="triangle" w="med" len="med"/>
          </a:ln>
          <a:effectLst/>
        </p:spPr>
        <p:txBody>
          <a:bodyPr anchor="ctr">
            <a:spAutoFit/>
          </a:bodyPr>
          <a:lstStyle/>
          <a:p>
            <a:endParaRPr lang="en-US"/>
          </a:p>
        </p:txBody>
      </p:sp>
      <p:sp>
        <p:nvSpPr>
          <p:cNvPr id="229413" name="Line 1061"/>
          <p:cNvSpPr>
            <a:spLocks noChangeShapeType="1"/>
          </p:cNvSpPr>
          <p:nvPr/>
        </p:nvSpPr>
        <p:spPr bwMode="auto">
          <a:xfrm flipH="1">
            <a:off x="5181600" y="2971800"/>
            <a:ext cx="1752600" cy="533400"/>
          </a:xfrm>
          <a:prstGeom prst="line">
            <a:avLst/>
          </a:prstGeom>
          <a:noFill/>
          <a:ln w="9525">
            <a:solidFill>
              <a:schemeClr val="tx1"/>
            </a:solidFill>
            <a:round/>
            <a:headEnd/>
            <a:tailEnd type="triangle" w="med" len="med"/>
          </a:ln>
          <a:effectLst/>
        </p:spPr>
        <p:txBody>
          <a:bodyPr anchor="ctr">
            <a:spAutoFit/>
          </a:bodyPr>
          <a:lstStyle/>
          <a:p>
            <a:endParaRPr lang="en-US"/>
          </a:p>
        </p:txBody>
      </p:sp>
      <p:sp>
        <p:nvSpPr>
          <p:cNvPr id="229414" name="Rectangle 1062"/>
          <p:cNvSpPr>
            <a:spLocks noChangeArrowheads="1"/>
          </p:cNvSpPr>
          <p:nvPr/>
        </p:nvSpPr>
        <p:spPr bwMode="auto">
          <a:xfrm>
            <a:off x="1905000" y="3930134"/>
            <a:ext cx="4572000" cy="369332"/>
          </a:xfrm>
          <a:prstGeom prst="rect">
            <a:avLst/>
          </a:prstGeom>
          <a:noFill/>
          <a:ln w="9525">
            <a:solidFill>
              <a:schemeClr val="tx1"/>
            </a:solidFill>
            <a:miter lim="800000"/>
            <a:headEnd/>
            <a:tailEnd/>
          </a:ln>
          <a:effectLst/>
        </p:spPr>
        <p:txBody>
          <a:bodyPr anchor="ctr">
            <a:spAutoFit/>
          </a:bodyPr>
          <a:lstStyle/>
          <a:p>
            <a:endParaRPr lang="en-US"/>
          </a:p>
        </p:txBody>
      </p:sp>
      <p:sp>
        <p:nvSpPr>
          <p:cNvPr id="229415" name="Rectangle 1063"/>
          <p:cNvSpPr>
            <a:spLocks noChangeArrowheads="1"/>
          </p:cNvSpPr>
          <p:nvPr/>
        </p:nvSpPr>
        <p:spPr bwMode="auto">
          <a:xfrm>
            <a:off x="18288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229416" name="Rectangle 1064"/>
          <p:cNvSpPr>
            <a:spLocks noChangeArrowheads="1"/>
          </p:cNvSpPr>
          <p:nvPr/>
        </p:nvSpPr>
        <p:spPr bwMode="auto">
          <a:xfrm>
            <a:off x="1905001" y="914400"/>
            <a:ext cx="2484591"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AGGREGATE FUNCTIONS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a:spLocks noChangeArrowheads="1"/>
          </p:cNvSpPr>
          <p:nvPr/>
        </p:nvSpPr>
        <p:spPr bwMode="auto">
          <a:xfrm>
            <a:off x="2028825" y="4025900"/>
            <a:ext cx="7772400" cy="1720850"/>
          </a:xfrm>
          <a:prstGeom prst="rect">
            <a:avLst/>
          </a:prstGeom>
          <a:noFill/>
          <a:ln w="9525">
            <a:noFill/>
            <a:miter lim="800000"/>
            <a:headEnd/>
            <a:tailEnd/>
          </a:ln>
          <a:effectLst/>
        </p:spPr>
        <p:txBody>
          <a:bodyPr/>
          <a:lstStyle/>
          <a:p>
            <a:pPr marL="457200" indent="-457200">
              <a:lnSpc>
                <a:spcPct val="90000"/>
              </a:lnSpc>
              <a:spcBef>
                <a:spcPct val="20000"/>
              </a:spcBef>
            </a:pPr>
            <a:r>
              <a:rPr lang="en-US" dirty="0">
                <a:solidFill>
                  <a:srgbClr val="0000CC"/>
                </a:solidFill>
              </a:rPr>
              <a:t>6 ) UNIQUE </a:t>
            </a:r>
          </a:p>
          <a:p>
            <a:pPr marL="457200" indent="-457200">
              <a:lnSpc>
                <a:spcPct val="90000"/>
              </a:lnSpc>
              <a:spcBef>
                <a:spcPct val="20000"/>
              </a:spcBef>
            </a:pPr>
            <a:r>
              <a:rPr lang="en-US" dirty="0"/>
              <a:t>               It is a constraint that enforce the uniqueness of the values in a set of columns. No two rows in the table are allowed to have the same values for the columns in a UNIQUE constraint. It accepts one null value</a:t>
            </a:r>
          </a:p>
          <a:p>
            <a:pPr marL="457200" indent="-457200">
              <a:lnSpc>
                <a:spcPct val="90000"/>
              </a:lnSpc>
              <a:spcBef>
                <a:spcPct val="20000"/>
              </a:spcBef>
              <a:buFont typeface="Wingdings" pitchFamily="2" charset="2"/>
              <a:buChar char="Ó"/>
            </a:pPr>
            <a:endParaRPr lang="en-US" dirty="0"/>
          </a:p>
          <a:p>
            <a:pPr marL="457200" indent="-457200">
              <a:lnSpc>
                <a:spcPct val="90000"/>
              </a:lnSpc>
              <a:spcBef>
                <a:spcPct val="20000"/>
              </a:spcBef>
            </a:pPr>
            <a:r>
              <a:rPr lang="en-US" dirty="0">
                <a:solidFill>
                  <a:srgbClr val="0000CC"/>
                </a:solidFill>
              </a:rPr>
              <a:t>               </a:t>
            </a:r>
          </a:p>
          <a:p>
            <a:pPr marL="457200" indent="-457200">
              <a:lnSpc>
                <a:spcPct val="90000"/>
              </a:lnSpc>
              <a:spcBef>
                <a:spcPct val="20000"/>
              </a:spcBef>
              <a:buFont typeface="Wingdings" pitchFamily="2" charset="2"/>
              <a:buChar char="Ó"/>
            </a:pPr>
            <a:endParaRPr lang="en-US" dirty="0"/>
          </a:p>
        </p:txBody>
      </p:sp>
      <p:sp>
        <p:nvSpPr>
          <p:cNvPr id="3" name="Rectangle 1029"/>
          <p:cNvSpPr>
            <a:spLocks noChangeArrowheads="1"/>
          </p:cNvSpPr>
          <p:nvPr/>
        </p:nvSpPr>
        <p:spPr bwMode="auto">
          <a:xfrm>
            <a:off x="1981201" y="1143000"/>
            <a:ext cx="7667625" cy="1358900"/>
          </a:xfrm>
          <a:prstGeom prst="rect">
            <a:avLst/>
          </a:prstGeom>
          <a:noFill/>
          <a:ln w="9525">
            <a:noFill/>
            <a:miter lim="800000"/>
            <a:headEnd/>
            <a:tailEnd/>
          </a:ln>
          <a:effectLst/>
        </p:spPr>
        <p:txBody>
          <a:bodyPr>
            <a:spAutoFit/>
          </a:bodyPr>
          <a:lstStyle/>
          <a:p>
            <a:pPr algn="l">
              <a:lnSpc>
                <a:spcPct val="90000"/>
              </a:lnSpc>
              <a:spcBef>
                <a:spcPct val="50000"/>
              </a:spcBef>
              <a:buFont typeface="Wingdings" pitchFamily="2" charset="2"/>
              <a:buNone/>
            </a:pPr>
            <a:r>
              <a:rPr lang="en-US">
                <a:solidFill>
                  <a:srgbClr val="0000CC"/>
                </a:solidFill>
              </a:rPr>
              <a:t>4 ) DEFAULT</a:t>
            </a:r>
          </a:p>
          <a:p>
            <a:pPr algn="l">
              <a:lnSpc>
                <a:spcPct val="90000"/>
              </a:lnSpc>
              <a:spcBef>
                <a:spcPct val="50000"/>
              </a:spcBef>
              <a:buFont typeface="Wingdings" pitchFamily="2" charset="2"/>
              <a:buNone/>
            </a:pPr>
            <a:r>
              <a:rPr lang="en-US">
                <a:solidFill>
                  <a:srgbClr val="0000CC"/>
                </a:solidFill>
              </a:rPr>
              <a:t>               </a:t>
            </a:r>
            <a:r>
              <a:rPr lang="en-US"/>
              <a:t>It is a  Constraint that sets the default value which is allowed for the column if value is not given</a:t>
            </a:r>
            <a:endParaRPr lang="en-US">
              <a:solidFill>
                <a:srgbClr val="0000CC"/>
              </a:solidFill>
            </a:endParaRPr>
          </a:p>
          <a:p>
            <a:pPr algn="l">
              <a:lnSpc>
                <a:spcPct val="90000"/>
              </a:lnSpc>
              <a:spcBef>
                <a:spcPct val="50000"/>
              </a:spcBef>
              <a:buFont typeface="Wingdings" pitchFamily="2" charset="2"/>
              <a:buNone/>
            </a:pPr>
            <a:r>
              <a:rPr lang="en-US">
                <a:solidFill>
                  <a:srgbClr val="0000CC"/>
                </a:solidFill>
              </a:rPr>
              <a:t>                </a:t>
            </a:r>
          </a:p>
        </p:txBody>
      </p:sp>
      <p:sp>
        <p:nvSpPr>
          <p:cNvPr id="4" name="Rectangle 1030"/>
          <p:cNvSpPr>
            <a:spLocks noChangeArrowheads="1"/>
          </p:cNvSpPr>
          <p:nvPr/>
        </p:nvSpPr>
        <p:spPr bwMode="auto">
          <a:xfrm>
            <a:off x="2070101" y="2747964"/>
            <a:ext cx="8264525" cy="973137"/>
          </a:xfrm>
          <a:prstGeom prst="rect">
            <a:avLst/>
          </a:prstGeom>
          <a:noFill/>
          <a:ln w="9525">
            <a:noFill/>
            <a:miter lim="800000"/>
            <a:headEnd/>
            <a:tailEnd/>
          </a:ln>
          <a:effectLst/>
        </p:spPr>
        <p:txBody>
          <a:bodyPr>
            <a:spAutoFit/>
          </a:bodyPr>
          <a:lstStyle/>
          <a:p>
            <a:pPr algn="l">
              <a:lnSpc>
                <a:spcPct val="90000"/>
              </a:lnSpc>
              <a:spcBef>
                <a:spcPct val="50000"/>
              </a:spcBef>
              <a:buFont typeface="Wingdings" pitchFamily="2" charset="2"/>
              <a:buNone/>
            </a:pPr>
            <a:r>
              <a:rPr lang="en-US" dirty="0">
                <a:solidFill>
                  <a:srgbClr val="0000CC"/>
                </a:solidFill>
              </a:rPr>
              <a:t>5 ) NOT NULL</a:t>
            </a:r>
            <a:r>
              <a:rPr lang="en-US" dirty="0"/>
              <a:t> </a:t>
            </a:r>
          </a:p>
          <a:p>
            <a:pPr algn="l">
              <a:lnSpc>
                <a:spcPct val="90000"/>
              </a:lnSpc>
              <a:spcBef>
                <a:spcPct val="50000"/>
              </a:spcBef>
              <a:buFont typeface="Wingdings" pitchFamily="2" charset="2"/>
              <a:buNone/>
            </a:pPr>
            <a:r>
              <a:rPr lang="en-US" dirty="0"/>
              <a:t>              It specifies that the column does not accept NULL values.</a:t>
            </a:r>
            <a:br>
              <a:rPr lang="en-US" dirty="0"/>
            </a:b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Line 1026"/>
          <p:cNvSpPr>
            <a:spLocks noChangeShapeType="1"/>
          </p:cNvSpPr>
          <p:nvPr/>
        </p:nvSpPr>
        <p:spPr bwMode="auto">
          <a:xfrm>
            <a:off x="6705600" y="1447800"/>
            <a:ext cx="0" cy="5410200"/>
          </a:xfrm>
          <a:prstGeom prst="line">
            <a:avLst/>
          </a:prstGeom>
          <a:noFill/>
          <a:ln w="9525">
            <a:solidFill>
              <a:schemeClr val="tx1"/>
            </a:solidFill>
            <a:round/>
            <a:headEnd/>
            <a:tailEnd/>
          </a:ln>
          <a:effectLst/>
        </p:spPr>
        <p:txBody>
          <a:bodyPr/>
          <a:lstStyle/>
          <a:p>
            <a:endParaRPr lang="en-US"/>
          </a:p>
        </p:txBody>
      </p:sp>
      <p:sp>
        <p:nvSpPr>
          <p:cNvPr id="230403" name="Text Box 1027"/>
          <p:cNvSpPr txBox="1">
            <a:spLocks noChangeArrowheads="1"/>
          </p:cNvSpPr>
          <p:nvPr/>
        </p:nvSpPr>
        <p:spPr bwMode="auto">
          <a:xfrm>
            <a:off x="1981200" y="1752601"/>
            <a:ext cx="4343400" cy="1158875"/>
          </a:xfrm>
          <a:prstGeom prst="rect">
            <a:avLst/>
          </a:prstGeom>
          <a:noFill/>
          <a:ln w="9525">
            <a:noFill/>
            <a:miter lim="800000"/>
            <a:headEnd/>
            <a:tailEnd/>
          </a:ln>
          <a:effectLst/>
        </p:spPr>
        <p:txBody>
          <a:bodyPr>
            <a:spAutoFit/>
          </a:bodyPr>
          <a:lstStyle/>
          <a:p>
            <a:pPr algn="l">
              <a:spcBef>
                <a:spcPct val="50000"/>
              </a:spcBef>
            </a:pPr>
            <a:r>
              <a:rPr lang="en-US" sz="2000">
                <a:solidFill>
                  <a:schemeClr val="accent2"/>
                </a:solidFill>
              </a:rPr>
              <a:t>SUM</a:t>
            </a:r>
          </a:p>
          <a:p>
            <a:pPr algn="l">
              <a:spcBef>
                <a:spcPct val="50000"/>
              </a:spcBef>
            </a:pPr>
            <a:r>
              <a:rPr lang="en-US" sz="2000"/>
              <a:t>Its used to sum the total number of records in the table</a:t>
            </a:r>
          </a:p>
        </p:txBody>
      </p:sp>
      <p:sp>
        <p:nvSpPr>
          <p:cNvPr id="230404" name="Text Box 1028"/>
          <p:cNvSpPr txBox="1">
            <a:spLocks noChangeArrowheads="1"/>
          </p:cNvSpPr>
          <p:nvPr/>
        </p:nvSpPr>
        <p:spPr bwMode="auto">
          <a:xfrm>
            <a:off x="7010400" y="1524000"/>
            <a:ext cx="2971800" cy="457200"/>
          </a:xfrm>
          <a:prstGeom prst="rect">
            <a:avLst/>
          </a:prstGeom>
          <a:noFill/>
          <a:ln w="9525">
            <a:noFill/>
            <a:miter lim="800000"/>
            <a:headEnd/>
            <a:tailEnd/>
          </a:ln>
          <a:effectLst/>
        </p:spPr>
        <p:txBody>
          <a:bodyPr>
            <a:spAutoFit/>
          </a:bodyPr>
          <a:lstStyle/>
          <a:p>
            <a:pPr algn="l">
              <a:spcBef>
                <a:spcPct val="50000"/>
              </a:spcBef>
            </a:pPr>
            <a:r>
              <a:rPr lang="en-US" sz="2400">
                <a:latin typeface="Times New Roman" pitchFamily="18" charset="0"/>
              </a:rPr>
              <a:t>Table 1:Employees</a:t>
            </a:r>
          </a:p>
        </p:txBody>
      </p:sp>
      <p:graphicFrame>
        <p:nvGraphicFramePr>
          <p:cNvPr id="230405" name="Group 1029"/>
          <p:cNvGraphicFramePr>
            <a:graphicFrameLocks noGrp="1"/>
          </p:cNvGraphicFramePr>
          <p:nvPr/>
        </p:nvGraphicFramePr>
        <p:xfrm>
          <a:off x="7010400" y="2438400"/>
          <a:ext cx="2514600" cy="1372236"/>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chemeClr val="tx1"/>
                          </a:solidFill>
                          <a:effectLst/>
                          <a:latin typeface="Times New Roman" pitchFamily="18" charset="0"/>
                        </a:rPr>
                        <a:t>Eno</a:t>
                      </a:r>
                      <a:endParaRPr kumimoji="0" lang="en-US" sz="1200" b="1"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rPr>
                        <a:t>Ename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Praveen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50000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Preetha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Aravinth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25000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Priya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0431" name="Text Box 1055"/>
          <p:cNvSpPr txBox="1">
            <a:spLocks noChangeArrowheads="1"/>
          </p:cNvSpPr>
          <p:nvPr/>
        </p:nvSpPr>
        <p:spPr bwMode="auto">
          <a:xfrm>
            <a:off x="1905000" y="3352800"/>
            <a:ext cx="4572000" cy="869950"/>
          </a:xfrm>
          <a:prstGeom prst="rect">
            <a:avLst/>
          </a:prstGeom>
          <a:noFill/>
          <a:ln w="9525">
            <a:noFill/>
            <a:miter lim="800000"/>
            <a:headEnd/>
            <a:tailEnd/>
          </a:ln>
          <a:effectLst/>
        </p:spPr>
        <p:txBody>
          <a:bodyPr>
            <a:spAutoFit/>
          </a:bodyPr>
          <a:lstStyle/>
          <a:p>
            <a:pPr algn="l">
              <a:spcBef>
                <a:spcPct val="50000"/>
              </a:spcBef>
            </a:pPr>
            <a:r>
              <a:rPr lang="en-US" sz="2400">
                <a:solidFill>
                  <a:schemeClr val="accent2"/>
                </a:solidFill>
              </a:rPr>
              <a:t>Ex:</a:t>
            </a:r>
          </a:p>
          <a:p>
            <a:pPr algn="l">
              <a:spcBef>
                <a:spcPct val="50000"/>
              </a:spcBef>
            </a:pPr>
            <a:r>
              <a:rPr lang="en-US">
                <a:solidFill>
                  <a:srgbClr val="3333FF"/>
                </a:solidFill>
              </a:rPr>
              <a:t>SELECT</a:t>
            </a:r>
            <a:r>
              <a:rPr lang="en-US"/>
              <a:t> SUM(salary)</a:t>
            </a:r>
            <a:r>
              <a:rPr lang="en-US">
                <a:solidFill>
                  <a:srgbClr val="3333FF"/>
                </a:solidFill>
              </a:rPr>
              <a:t>FROM</a:t>
            </a:r>
            <a:r>
              <a:rPr lang="en-US"/>
              <a:t> employees</a:t>
            </a:r>
          </a:p>
        </p:txBody>
      </p:sp>
      <p:sp>
        <p:nvSpPr>
          <p:cNvPr id="230432" name="Text Box 1056"/>
          <p:cNvSpPr txBox="1">
            <a:spLocks noChangeArrowheads="1"/>
          </p:cNvSpPr>
          <p:nvPr/>
        </p:nvSpPr>
        <p:spPr bwMode="auto">
          <a:xfrm>
            <a:off x="6934200" y="4572001"/>
            <a:ext cx="3200400" cy="1015663"/>
          </a:xfrm>
          <a:prstGeom prst="rect">
            <a:avLst/>
          </a:prstGeom>
          <a:solidFill>
            <a:srgbClr val="FFFF99"/>
          </a:solidFill>
          <a:ln w="9525">
            <a:noFill/>
            <a:miter lim="800000"/>
            <a:headEnd/>
            <a:tailEnd/>
          </a:ln>
          <a:effectLst/>
        </p:spPr>
        <p:txBody>
          <a:bodyPr>
            <a:spAutoFit/>
          </a:bodyPr>
          <a:lstStyle/>
          <a:p>
            <a:pPr algn="l">
              <a:spcBef>
                <a:spcPct val="50000"/>
              </a:spcBef>
            </a:pPr>
            <a:r>
              <a:rPr lang="en-US" sz="2400">
                <a:latin typeface="Times New Roman" pitchFamily="18" charset="0"/>
              </a:rPr>
              <a:t>Output:</a:t>
            </a:r>
          </a:p>
          <a:p>
            <a:pPr algn="l">
              <a:spcBef>
                <a:spcPct val="50000"/>
              </a:spcBef>
              <a:buFontTx/>
              <a:buChar char="•"/>
            </a:pPr>
            <a:r>
              <a:rPr lang="en-US" sz="2400">
                <a:latin typeface="Times New Roman" pitchFamily="18" charset="0"/>
              </a:rPr>
              <a:t>   135000</a:t>
            </a:r>
          </a:p>
        </p:txBody>
      </p:sp>
      <p:sp>
        <p:nvSpPr>
          <p:cNvPr id="230435" name="Text Box 1059"/>
          <p:cNvSpPr txBox="1">
            <a:spLocks noChangeArrowheads="1"/>
          </p:cNvSpPr>
          <p:nvPr/>
        </p:nvSpPr>
        <p:spPr bwMode="auto">
          <a:xfrm>
            <a:off x="1905000" y="5181600"/>
            <a:ext cx="4419600" cy="641350"/>
          </a:xfrm>
          <a:prstGeom prst="rect">
            <a:avLst/>
          </a:prstGeom>
          <a:noFill/>
          <a:ln w="9525">
            <a:noFill/>
            <a:miter lim="800000"/>
            <a:headEnd/>
            <a:tailEnd/>
          </a:ln>
          <a:effectLst/>
        </p:spPr>
        <p:txBody>
          <a:bodyPr>
            <a:spAutoFit/>
          </a:bodyPr>
          <a:lstStyle/>
          <a:p>
            <a:pPr algn="l">
              <a:spcBef>
                <a:spcPct val="50000"/>
              </a:spcBef>
            </a:pPr>
            <a:r>
              <a:rPr lang="en-US"/>
              <a:t>In the employees table its display the sum of employee salary employees</a:t>
            </a:r>
          </a:p>
        </p:txBody>
      </p:sp>
      <p:sp>
        <p:nvSpPr>
          <p:cNvPr id="230437" name="Rectangle 1061"/>
          <p:cNvSpPr>
            <a:spLocks noChangeArrowheads="1"/>
          </p:cNvSpPr>
          <p:nvPr/>
        </p:nvSpPr>
        <p:spPr bwMode="auto">
          <a:xfrm>
            <a:off x="1905001" y="3739634"/>
            <a:ext cx="184731" cy="369332"/>
          </a:xfrm>
          <a:prstGeom prst="rect">
            <a:avLst/>
          </a:prstGeom>
          <a:noFill/>
          <a:ln w="9525">
            <a:solidFill>
              <a:schemeClr val="tx1"/>
            </a:solidFill>
            <a:miter lim="800000"/>
            <a:headEnd/>
            <a:tailEnd/>
          </a:ln>
          <a:effectLst/>
        </p:spPr>
        <p:txBody>
          <a:bodyPr wrap="none" anchor="ctr">
            <a:spAutoFit/>
          </a:bodyPr>
          <a:lstStyle/>
          <a:p>
            <a:endParaRPr lang="en-US"/>
          </a:p>
        </p:txBody>
      </p:sp>
      <p:sp>
        <p:nvSpPr>
          <p:cNvPr id="230439" name="Rectangle 1063"/>
          <p:cNvSpPr>
            <a:spLocks noChangeArrowheads="1"/>
          </p:cNvSpPr>
          <p:nvPr/>
        </p:nvSpPr>
        <p:spPr bwMode="auto">
          <a:xfrm>
            <a:off x="18288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 </a:t>
            </a:r>
          </a:p>
        </p:txBody>
      </p:sp>
      <p:sp>
        <p:nvSpPr>
          <p:cNvPr id="230440" name="Rectangle 1064"/>
          <p:cNvSpPr>
            <a:spLocks noChangeArrowheads="1"/>
          </p:cNvSpPr>
          <p:nvPr/>
        </p:nvSpPr>
        <p:spPr bwMode="auto">
          <a:xfrm>
            <a:off x="1905001" y="914400"/>
            <a:ext cx="2484591"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AGGREGATE FUNCTIONS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Line 1026"/>
          <p:cNvSpPr>
            <a:spLocks noChangeShapeType="1"/>
          </p:cNvSpPr>
          <p:nvPr/>
        </p:nvSpPr>
        <p:spPr bwMode="auto">
          <a:xfrm>
            <a:off x="6934200" y="1905000"/>
            <a:ext cx="0" cy="4953000"/>
          </a:xfrm>
          <a:prstGeom prst="line">
            <a:avLst/>
          </a:prstGeom>
          <a:noFill/>
          <a:ln w="9525">
            <a:solidFill>
              <a:schemeClr val="tx1"/>
            </a:solidFill>
            <a:round/>
            <a:headEnd/>
            <a:tailEnd/>
          </a:ln>
          <a:effectLst/>
        </p:spPr>
        <p:txBody>
          <a:bodyPr/>
          <a:lstStyle/>
          <a:p>
            <a:endParaRPr lang="en-US"/>
          </a:p>
        </p:txBody>
      </p:sp>
      <p:sp>
        <p:nvSpPr>
          <p:cNvPr id="231427" name="Text Box 1027"/>
          <p:cNvSpPr txBox="1">
            <a:spLocks noChangeArrowheads="1"/>
          </p:cNvSpPr>
          <p:nvPr/>
        </p:nvSpPr>
        <p:spPr bwMode="auto">
          <a:xfrm>
            <a:off x="1981200" y="1752600"/>
            <a:ext cx="4800600" cy="1231106"/>
          </a:xfrm>
          <a:prstGeom prst="rect">
            <a:avLst/>
          </a:prstGeom>
          <a:noFill/>
          <a:ln w="9525">
            <a:noFill/>
            <a:miter lim="800000"/>
            <a:headEnd/>
            <a:tailEnd/>
          </a:ln>
          <a:effectLst/>
        </p:spPr>
        <p:txBody>
          <a:bodyPr>
            <a:spAutoFit/>
          </a:bodyPr>
          <a:lstStyle/>
          <a:p>
            <a:pPr algn="l">
              <a:spcBef>
                <a:spcPct val="50000"/>
              </a:spcBef>
            </a:pPr>
            <a:r>
              <a:rPr lang="en-US" sz="2400">
                <a:solidFill>
                  <a:schemeClr val="accent2"/>
                </a:solidFill>
              </a:rPr>
              <a:t>Avg</a:t>
            </a:r>
          </a:p>
          <a:p>
            <a:pPr algn="l">
              <a:spcBef>
                <a:spcPct val="50000"/>
              </a:spcBef>
            </a:pPr>
            <a:r>
              <a:rPr lang="en-US" sz="2000"/>
              <a:t>Its used to calculate the average value for the given records in the table</a:t>
            </a:r>
          </a:p>
        </p:txBody>
      </p:sp>
      <p:sp>
        <p:nvSpPr>
          <p:cNvPr id="231428" name="Text Box 1028"/>
          <p:cNvSpPr txBox="1">
            <a:spLocks noChangeArrowheads="1"/>
          </p:cNvSpPr>
          <p:nvPr/>
        </p:nvSpPr>
        <p:spPr bwMode="auto">
          <a:xfrm>
            <a:off x="7315200" y="1752600"/>
            <a:ext cx="2971800" cy="457200"/>
          </a:xfrm>
          <a:prstGeom prst="rect">
            <a:avLst/>
          </a:prstGeom>
          <a:noFill/>
          <a:ln w="9525">
            <a:noFill/>
            <a:miter lim="800000"/>
            <a:headEnd/>
            <a:tailEnd/>
          </a:ln>
          <a:effectLst/>
        </p:spPr>
        <p:txBody>
          <a:bodyPr>
            <a:spAutoFit/>
          </a:bodyPr>
          <a:lstStyle/>
          <a:p>
            <a:pPr algn="l">
              <a:spcBef>
                <a:spcPct val="50000"/>
              </a:spcBef>
            </a:pPr>
            <a:r>
              <a:rPr lang="en-US" sz="2400">
                <a:latin typeface="Times New Roman" pitchFamily="18" charset="0"/>
              </a:rPr>
              <a:t>Table 1:Employees</a:t>
            </a:r>
          </a:p>
        </p:txBody>
      </p:sp>
      <p:graphicFrame>
        <p:nvGraphicFramePr>
          <p:cNvPr id="231429" name="Group 1029"/>
          <p:cNvGraphicFramePr>
            <a:graphicFrameLocks noGrp="1"/>
          </p:cNvGraphicFramePr>
          <p:nvPr/>
        </p:nvGraphicFramePr>
        <p:xfrm>
          <a:off x="7315200" y="2667000"/>
          <a:ext cx="2514600" cy="1372236"/>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chemeClr val="tx1"/>
                          </a:solidFill>
                          <a:effectLst/>
                          <a:latin typeface="Times New Roman" pitchFamily="18" charset="0"/>
                        </a:rPr>
                        <a:t>Eno</a:t>
                      </a:r>
                      <a:endParaRPr kumimoji="0" lang="en-US" sz="1200" b="1"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rPr>
                        <a:t>Ename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Praveen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50000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Preetha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Aravinth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25000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Priya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1455" name="Text Box 1055"/>
          <p:cNvSpPr txBox="1">
            <a:spLocks noChangeArrowheads="1"/>
          </p:cNvSpPr>
          <p:nvPr/>
        </p:nvSpPr>
        <p:spPr bwMode="auto">
          <a:xfrm>
            <a:off x="1905000" y="3581401"/>
            <a:ext cx="4724400" cy="879475"/>
          </a:xfrm>
          <a:prstGeom prst="rect">
            <a:avLst/>
          </a:prstGeom>
          <a:noFill/>
          <a:ln w="9525">
            <a:solidFill>
              <a:schemeClr val="tx1"/>
            </a:solidFill>
            <a:miter lim="800000"/>
            <a:headEnd/>
            <a:tailEnd/>
          </a:ln>
          <a:effectLst/>
        </p:spPr>
        <p:txBody>
          <a:bodyPr>
            <a:spAutoFit/>
          </a:bodyPr>
          <a:lstStyle/>
          <a:p>
            <a:pPr algn="l">
              <a:spcBef>
                <a:spcPct val="50000"/>
              </a:spcBef>
            </a:pPr>
            <a:r>
              <a:rPr lang="en-US" sz="2400">
                <a:solidFill>
                  <a:schemeClr val="accent2"/>
                </a:solidFill>
              </a:rPr>
              <a:t>Ex:</a:t>
            </a:r>
          </a:p>
          <a:p>
            <a:pPr algn="l">
              <a:spcBef>
                <a:spcPct val="50000"/>
              </a:spcBef>
            </a:pPr>
            <a:r>
              <a:rPr lang="en-US">
                <a:solidFill>
                  <a:srgbClr val="3333FF"/>
                </a:solidFill>
              </a:rPr>
              <a:t>SELECT</a:t>
            </a:r>
            <a:r>
              <a:rPr lang="en-US"/>
              <a:t> AVG(salary)</a:t>
            </a:r>
            <a:r>
              <a:rPr lang="en-US">
                <a:solidFill>
                  <a:srgbClr val="3333FF"/>
                </a:solidFill>
              </a:rPr>
              <a:t>FROM</a:t>
            </a:r>
            <a:r>
              <a:rPr lang="en-US"/>
              <a:t> employees</a:t>
            </a:r>
          </a:p>
        </p:txBody>
      </p:sp>
      <p:sp>
        <p:nvSpPr>
          <p:cNvPr id="231456" name="Text Box 1056"/>
          <p:cNvSpPr txBox="1">
            <a:spLocks noChangeArrowheads="1"/>
          </p:cNvSpPr>
          <p:nvPr/>
        </p:nvSpPr>
        <p:spPr bwMode="auto">
          <a:xfrm>
            <a:off x="7239000" y="4800601"/>
            <a:ext cx="3200400" cy="1015663"/>
          </a:xfrm>
          <a:prstGeom prst="rect">
            <a:avLst/>
          </a:prstGeom>
          <a:solidFill>
            <a:srgbClr val="FFFF99"/>
          </a:solidFill>
          <a:ln w="9525">
            <a:noFill/>
            <a:miter lim="800000"/>
            <a:headEnd/>
            <a:tailEnd/>
          </a:ln>
          <a:effectLst/>
        </p:spPr>
        <p:txBody>
          <a:bodyPr>
            <a:spAutoFit/>
          </a:bodyPr>
          <a:lstStyle/>
          <a:p>
            <a:pPr algn="l">
              <a:spcBef>
                <a:spcPct val="50000"/>
              </a:spcBef>
            </a:pPr>
            <a:r>
              <a:rPr lang="en-US" sz="2400">
                <a:latin typeface="Times New Roman" pitchFamily="18" charset="0"/>
              </a:rPr>
              <a:t>Output:</a:t>
            </a:r>
          </a:p>
          <a:p>
            <a:pPr algn="l">
              <a:spcBef>
                <a:spcPct val="50000"/>
              </a:spcBef>
              <a:buFontTx/>
              <a:buChar char="•"/>
            </a:pPr>
            <a:r>
              <a:rPr lang="en-US" sz="2400">
                <a:latin typeface="Times New Roman" pitchFamily="18" charset="0"/>
              </a:rPr>
              <a:t>   33750</a:t>
            </a:r>
          </a:p>
        </p:txBody>
      </p:sp>
      <p:sp>
        <p:nvSpPr>
          <p:cNvPr id="231459" name="Text Box 1059"/>
          <p:cNvSpPr txBox="1">
            <a:spLocks noChangeArrowheads="1"/>
          </p:cNvSpPr>
          <p:nvPr/>
        </p:nvSpPr>
        <p:spPr bwMode="auto">
          <a:xfrm>
            <a:off x="1905000" y="5410200"/>
            <a:ext cx="4953000" cy="641350"/>
          </a:xfrm>
          <a:prstGeom prst="rect">
            <a:avLst/>
          </a:prstGeom>
          <a:noFill/>
          <a:ln w="9525">
            <a:noFill/>
            <a:miter lim="800000"/>
            <a:headEnd/>
            <a:tailEnd/>
          </a:ln>
          <a:effectLst/>
        </p:spPr>
        <p:txBody>
          <a:bodyPr>
            <a:spAutoFit/>
          </a:bodyPr>
          <a:lstStyle/>
          <a:p>
            <a:pPr algn="l">
              <a:spcBef>
                <a:spcPct val="50000"/>
              </a:spcBef>
            </a:pPr>
            <a:r>
              <a:rPr lang="en-US"/>
              <a:t>In the employees table its display the average salary of the  employees</a:t>
            </a:r>
          </a:p>
        </p:txBody>
      </p:sp>
      <p:sp>
        <p:nvSpPr>
          <p:cNvPr id="231461" name="Line 1061"/>
          <p:cNvSpPr>
            <a:spLocks noChangeShapeType="1"/>
          </p:cNvSpPr>
          <p:nvPr/>
        </p:nvSpPr>
        <p:spPr bwMode="auto">
          <a:xfrm>
            <a:off x="5257800" y="4495800"/>
            <a:ext cx="1981200" cy="914400"/>
          </a:xfrm>
          <a:prstGeom prst="line">
            <a:avLst/>
          </a:prstGeom>
          <a:noFill/>
          <a:ln w="9525">
            <a:solidFill>
              <a:schemeClr val="tx1"/>
            </a:solidFill>
            <a:round/>
            <a:headEnd/>
            <a:tailEnd type="triangle" w="med" len="med"/>
          </a:ln>
          <a:effectLst/>
        </p:spPr>
        <p:txBody>
          <a:bodyPr>
            <a:spAutoFit/>
          </a:bodyPr>
          <a:lstStyle/>
          <a:p>
            <a:endParaRPr lang="en-US"/>
          </a:p>
        </p:txBody>
      </p:sp>
      <p:sp>
        <p:nvSpPr>
          <p:cNvPr id="231462" name="Line 1062"/>
          <p:cNvSpPr>
            <a:spLocks noChangeShapeType="1"/>
          </p:cNvSpPr>
          <p:nvPr/>
        </p:nvSpPr>
        <p:spPr bwMode="auto">
          <a:xfrm flipH="1">
            <a:off x="5638800" y="2895600"/>
            <a:ext cx="1676400" cy="685800"/>
          </a:xfrm>
          <a:prstGeom prst="line">
            <a:avLst/>
          </a:prstGeom>
          <a:noFill/>
          <a:ln w="9525">
            <a:solidFill>
              <a:schemeClr val="tx1"/>
            </a:solidFill>
            <a:round/>
            <a:headEnd/>
            <a:tailEnd type="triangle" w="med" len="med"/>
          </a:ln>
          <a:effectLst/>
        </p:spPr>
        <p:txBody>
          <a:bodyPr>
            <a:spAutoFit/>
          </a:bodyPr>
          <a:lstStyle/>
          <a:p>
            <a:endParaRPr lang="en-US"/>
          </a:p>
        </p:txBody>
      </p:sp>
      <p:sp>
        <p:nvSpPr>
          <p:cNvPr id="231463" name="Rectangle 1063"/>
          <p:cNvSpPr>
            <a:spLocks noChangeArrowheads="1"/>
          </p:cNvSpPr>
          <p:nvPr/>
        </p:nvSpPr>
        <p:spPr bwMode="auto">
          <a:xfrm>
            <a:off x="18288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231464" name="Rectangle 1064"/>
          <p:cNvSpPr>
            <a:spLocks noChangeArrowheads="1"/>
          </p:cNvSpPr>
          <p:nvPr/>
        </p:nvSpPr>
        <p:spPr bwMode="auto">
          <a:xfrm>
            <a:off x="1905001" y="914400"/>
            <a:ext cx="2484591"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AGGREGATE FUNCTIONS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Line 1026"/>
          <p:cNvSpPr>
            <a:spLocks noChangeShapeType="1"/>
          </p:cNvSpPr>
          <p:nvPr/>
        </p:nvSpPr>
        <p:spPr bwMode="auto">
          <a:xfrm>
            <a:off x="6934200" y="1752600"/>
            <a:ext cx="0" cy="5105400"/>
          </a:xfrm>
          <a:prstGeom prst="line">
            <a:avLst/>
          </a:prstGeom>
          <a:noFill/>
          <a:ln w="9525">
            <a:solidFill>
              <a:schemeClr val="tx1"/>
            </a:solidFill>
            <a:round/>
            <a:headEnd/>
            <a:tailEnd/>
          </a:ln>
          <a:effectLst/>
        </p:spPr>
        <p:txBody>
          <a:bodyPr/>
          <a:lstStyle/>
          <a:p>
            <a:endParaRPr lang="en-US"/>
          </a:p>
        </p:txBody>
      </p:sp>
      <p:sp>
        <p:nvSpPr>
          <p:cNvPr id="232451" name="Text Box 1027"/>
          <p:cNvSpPr txBox="1">
            <a:spLocks noChangeArrowheads="1"/>
          </p:cNvSpPr>
          <p:nvPr/>
        </p:nvSpPr>
        <p:spPr bwMode="auto">
          <a:xfrm>
            <a:off x="1981200" y="2209800"/>
            <a:ext cx="4648200" cy="1219200"/>
          </a:xfrm>
          <a:prstGeom prst="rect">
            <a:avLst/>
          </a:prstGeom>
          <a:noFill/>
          <a:ln w="9525">
            <a:noFill/>
            <a:miter lim="800000"/>
            <a:headEnd/>
            <a:tailEnd/>
          </a:ln>
          <a:effectLst/>
        </p:spPr>
        <p:txBody>
          <a:bodyPr>
            <a:spAutoFit/>
          </a:bodyPr>
          <a:lstStyle/>
          <a:p>
            <a:pPr algn="l">
              <a:spcBef>
                <a:spcPct val="50000"/>
              </a:spcBef>
            </a:pPr>
            <a:r>
              <a:rPr lang="en-US" sz="2400">
                <a:solidFill>
                  <a:schemeClr val="accent2"/>
                </a:solidFill>
                <a:latin typeface="Times New Roman" pitchFamily="18" charset="0"/>
              </a:rPr>
              <a:t>MAX</a:t>
            </a:r>
          </a:p>
          <a:p>
            <a:pPr algn="l">
              <a:spcBef>
                <a:spcPct val="50000"/>
              </a:spcBef>
            </a:pPr>
            <a:r>
              <a:rPr lang="en-US" sz="2000">
                <a:latin typeface="Times New Roman" pitchFamily="18" charset="0"/>
              </a:rPr>
              <a:t>Its used display the maximum values of records in the table</a:t>
            </a:r>
          </a:p>
        </p:txBody>
      </p:sp>
      <p:sp>
        <p:nvSpPr>
          <p:cNvPr id="232452" name="Text Box 1028"/>
          <p:cNvSpPr txBox="1">
            <a:spLocks noChangeArrowheads="1"/>
          </p:cNvSpPr>
          <p:nvPr/>
        </p:nvSpPr>
        <p:spPr bwMode="auto">
          <a:xfrm>
            <a:off x="7162800" y="2043113"/>
            <a:ext cx="2971800" cy="457200"/>
          </a:xfrm>
          <a:prstGeom prst="rect">
            <a:avLst/>
          </a:prstGeom>
          <a:noFill/>
          <a:ln w="9525">
            <a:noFill/>
            <a:miter lim="800000"/>
            <a:headEnd/>
            <a:tailEnd/>
          </a:ln>
          <a:effectLst/>
        </p:spPr>
        <p:txBody>
          <a:bodyPr>
            <a:spAutoFit/>
          </a:bodyPr>
          <a:lstStyle/>
          <a:p>
            <a:pPr algn="l">
              <a:spcBef>
                <a:spcPct val="50000"/>
              </a:spcBef>
            </a:pPr>
            <a:r>
              <a:rPr lang="en-US" sz="2400">
                <a:latin typeface="Times New Roman" pitchFamily="18" charset="0"/>
              </a:rPr>
              <a:t>Table 1:Employees</a:t>
            </a:r>
          </a:p>
        </p:txBody>
      </p:sp>
      <p:graphicFrame>
        <p:nvGraphicFramePr>
          <p:cNvPr id="232487" name="Group 1063"/>
          <p:cNvGraphicFramePr>
            <a:graphicFrameLocks noGrp="1"/>
          </p:cNvGraphicFramePr>
          <p:nvPr/>
        </p:nvGraphicFramePr>
        <p:xfrm>
          <a:off x="7162800" y="2957513"/>
          <a:ext cx="2514600" cy="1372236"/>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rPr>
                        <a:t>Ename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Praveen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50000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Preetha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Aravinth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25000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Priya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32479" name="Text Box 1055"/>
          <p:cNvSpPr txBox="1">
            <a:spLocks noChangeArrowheads="1"/>
          </p:cNvSpPr>
          <p:nvPr/>
        </p:nvSpPr>
        <p:spPr bwMode="auto">
          <a:xfrm>
            <a:off x="2057400" y="3886201"/>
            <a:ext cx="4572000" cy="879475"/>
          </a:xfrm>
          <a:prstGeom prst="rect">
            <a:avLst/>
          </a:prstGeom>
          <a:noFill/>
          <a:ln w="9525">
            <a:solidFill>
              <a:schemeClr val="tx1"/>
            </a:solidFill>
            <a:miter lim="800000"/>
            <a:headEnd/>
            <a:tailEnd/>
          </a:ln>
          <a:effectLst/>
        </p:spPr>
        <p:txBody>
          <a:bodyPr>
            <a:spAutoFit/>
          </a:bodyPr>
          <a:lstStyle/>
          <a:p>
            <a:pPr algn="l">
              <a:spcBef>
                <a:spcPct val="50000"/>
              </a:spcBef>
            </a:pPr>
            <a:r>
              <a:rPr lang="en-US" sz="2400">
                <a:solidFill>
                  <a:schemeClr val="accent2"/>
                </a:solidFill>
              </a:rPr>
              <a:t>Ex:</a:t>
            </a:r>
          </a:p>
          <a:p>
            <a:pPr algn="l">
              <a:spcBef>
                <a:spcPct val="50000"/>
              </a:spcBef>
            </a:pPr>
            <a:r>
              <a:rPr lang="en-US">
                <a:solidFill>
                  <a:srgbClr val="3333FF"/>
                </a:solidFill>
              </a:rPr>
              <a:t>SELECT</a:t>
            </a:r>
            <a:r>
              <a:rPr lang="en-US"/>
              <a:t> MAX(salary)</a:t>
            </a:r>
            <a:r>
              <a:rPr lang="en-US">
                <a:solidFill>
                  <a:srgbClr val="3333FF"/>
                </a:solidFill>
              </a:rPr>
              <a:t>FROM</a:t>
            </a:r>
            <a:r>
              <a:rPr lang="en-US"/>
              <a:t> employees</a:t>
            </a:r>
          </a:p>
        </p:txBody>
      </p:sp>
      <p:sp>
        <p:nvSpPr>
          <p:cNvPr id="232480" name="Text Box 1056"/>
          <p:cNvSpPr txBox="1">
            <a:spLocks noChangeArrowheads="1"/>
          </p:cNvSpPr>
          <p:nvPr/>
        </p:nvSpPr>
        <p:spPr bwMode="auto">
          <a:xfrm>
            <a:off x="7086600" y="5091114"/>
            <a:ext cx="3200400" cy="1015663"/>
          </a:xfrm>
          <a:prstGeom prst="rect">
            <a:avLst/>
          </a:prstGeom>
          <a:solidFill>
            <a:srgbClr val="FFFF99"/>
          </a:solidFill>
          <a:ln w="9525">
            <a:noFill/>
            <a:miter lim="800000"/>
            <a:headEnd/>
            <a:tailEnd/>
          </a:ln>
          <a:effectLst/>
        </p:spPr>
        <p:txBody>
          <a:bodyPr>
            <a:spAutoFit/>
          </a:bodyPr>
          <a:lstStyle/>
          <a:p>
            <a:pPr algn="l">
              <a:spcBef>
                <a:spcPct val="50000"/>
              </a:spcBef>
            </a:pPr>
            <a:r>
              <a:rPr lang="en-US" sz="2400">
                <a:latin typeface="Times New Roman" pitchFamily="18" charset="0"/>
              </a:rPr>
              <a:t>Output:</a:t>
            </a:r>
          </a:p>
          <a:p>
            <a:pPr algn="l">
              <a:spcBef>
                <a:spcPct val="50000"/>
              </a:spcBef>
              <a:buFontTx/>
              <a:buChar char="•"/>
            </a:pPr>
            <a:r>
              <a:rPr lang="en-US" sz="2400">
                <a:latin typeface="Times New Roman" pitchFamily="18" charset="0"/>
              </a:rPr>
              <a:t>   50000</a:t>
            </a:r>
          </a:p>
        </p:txBody>
      </p:sp>
      <p:sp>
        <p:nvSpPr>
          <p:cNvPr id="232483" name="Text Box 1059"/>
          <p:cNvSpPr txBox="1">
            <a:spLocks noChangeArrowheads="1"/>
          </p:cNvSpPr>
          <p:nvPr/>
        </p:nvSpPr>
        <p:spPr bwMode="auto">
          <a:xfrm>
            <a:off x="1981200" y="5486400"/>
            <a:ext cx="4648200" cy="641350"/>
          </a:xfrm>
          <a:prstGeom prst="rect">
            <a:avLst/>
          </a:prstGeom>
          <a:noFill/>
          <a:ln w="9525">
            <a:noFill/>
            <a:miter lim="800000"/>
            <a:headEnd/>
            <a:tailEnd/>
          </a:ln>
          <a:effectLst/>
        </p:spPr>
        <p:txBody>
          <a:bodyPr>
            <a:spAutoFit/>
          </a:bodyPr>
          <a:lstStyle/>
          <a:p>
            <a:pPr algn="l">
              <a:spcBef>
                <a:spcPct val="50000"/>
              </a:spcBef>
            </a:pPr>
            <a:r>
              <a:rPr lang="en-US"/>
              <a:t>In the employees table its display maximum salary of the employee</a:t>
            </a:r>
          </a:p>
        </p:txBody>
      </p:sp>
      <p:sp>
        <p:nvSpPr>
          <p:cNvPr id="232484" name="Rectangle 1060"/>
          <p:cNvSpPr>
            <a:spLocks noChangeArrowheads="1"/>
          </p:cNvSpPr>
          <p:nvPr/>
        </p:nvSpPr>
        <p:spPr bwMode="auto">
          <a:xfrm>
            <a:off x="1981201" y="22860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 </a:t>
            </a:r>
          </a:p>
        </p:txBody>
      </p:sp>
      <p:sp>
        <p:nvSpPr>
          <p:cNvPr id="232485" name="Rectangle 1061"/>
          <p:cNvSpPr>
            <a:spLocks noChangeArrowheads="1"/>
          </p:cNvSpPr>
          <p:nvPr/>
        </p:nvSpPr>
        <p:spPr bwMode="auto">
          <a:xfrm>
            <a:off x="1828801" y="1371600"/>
            <a:ext cx="2484591"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AGGREGATE FUNCTIONS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508" name="Line 1060"/>
          <p:cNvSpPr>
            <a:spLocks noChangeShapeType="1"/>
          </p:cNvSpPr>
          <p:nvPr/>
        </p:nvSpPr>
        <p:spPr bwMode="auto">
          <a:xfrm>
            <a:off x="6934200" y="1752600"/>
            <a:ext cx="0" cy="5105400"/>
          </a:xfrm>
          <a:prstGeom prst="line">
            <a:avLst/>
          </a:prstGeom>
          <a:noFill/>
          <a:ln w="9525">
            <a:solidFill>
              <a:schemeClr val="tx1"/>
            </a:solidFill>
            <a:round/>
            <a:headEnd/>
            <a:tailEnd/>
          </a:ln>
          <a:effectLst/>
        </p:spPr>
        <p:txBody>
          <a:bodyPr/>
          <a:lstStyle/>
          <a:p>
            <a:endParaRPr lang="en-US"/>
          </a:p>
        </p:txBody>
      </p:sp>
      <p:sp>
        <p:nvSpPr>
          <p:cNvPr id="233509" name="Text Box 1061"/>
          <p:cNvSpPr txBox="1">
            <a:spLocks noChangeArrowheads="1"/>
          </p:cNvSpPr>
          <p:nvPr/>
        </p:nvSpPr>
        <p:spPr bwMode="auto">
          <a:xfrm>
            <a:off x="1981200" y="2209800"/>
            <a:ext cx="4648200" cy="1219200"/>
          </a:xfrm>
          <a:prstGeom prst="rect">
            <a:avLst/>
          </a:prstGeom>
          <a:noFill/>
          <a:ln w="9525">
            <a:noFill/>
            <a:miter lim="800000"/>
            <a:headEnd/>
            <a:tailEnd/>
          </a:ln>
          <a:effectLst/>
        </p:spPr>
        <p:txBody>
          <a:bodyPr>
            <a:spAutoFit/>
          </a:bodyPr>
          <a:lstStyle/>
          <a:p>
            <a:pPr algn="l">
              <a:spcBef>
                <a:spcPct val="50000"/>
              </a:spcBef>
            </a:pPr>
            <a:r>
              <a:rPr lang="en-US" sz="2400">
                <a:solidFill>
                  <a:schemeClr val="accent2"/>
                </a:solidFill>
                <a:latin typeface="Times New Roman" pitchFamily="18" charset="0"/>
              </a:rPr>
              <a:t>MIN</a:t>
            </a:r>
          </a:p>
          <a:p>
            <a:pPr algn="l">
              <a:spcBef>
                <a:spcPct val="50000"/>
              </a:spcBef>
            </a:pPr>
            <a:r>
              <a:rPr lang="en-US" sz="2000">
                <a:latin typeface="Times New Roman" pitchFamily="18" charset="0"/>
              </a:rPr>
              <a:t>Its used display the minimum values of records in the table</a:t>
            </a:r>
          </a:p>
        </p:txBody>
      </p:sp>
      <p:sp>
        <p:nvSpPr>
          <p:cNvPr id="233510" name="Text Box 1062"/>
          <p:cNvSpPr txBox="1">
            <a:spLocks noChangeArrowheads="1"/>
          </p:cNvSpPr>
          <p:nvPr/>
        </p:nvSpPr>
        <p:spPr bwMode="auto">
          <a:xfrm>
            <a:off x="7162800" y="2043113"/>
            <a:ext cx="2971800" cy="457200"/>
          </a:xfrm>
          <a:prstGeom prst="rect">
            <a:avLst/>
          </a:prstGeom>
          <a:noFill/>
          <a:ln w="9525">
            <a:noFill/>
            <a:miter lim="800000"/>
            <a:headEnd/>
            <a:tailEnd/>
          </a:ln>
          <a:effectLst/>
        </p:spPr>
        <p:txBody>
          <a:bodyPr>
            <a:spAutoFit/>
          </a:bodyPr>
          <a:lstStyle/>
          <a:p>
            <a:pPr algn="l">
              <a:spcBef>
                <a:spcPct val="50000"/>
              </a:spcBef>
            </a:pPr>
            <a:r>
              <a:rPr lang="en-US" sz="2400">
                <a:latin typeface="Times New Roman" pitchFamily="18" charset="0"/>
              </a:rPr>
              <a:t>Table 1:Employees</a:t>
            </a:r>
          </a:p>
        </p:txBody>
      </p:sp>
      <p:graphicFrame>
        <p:nvGraphicFramePr>
          <p:cNvPr id="233543" name="Group 1095"/>
          <p:cNvGraphicFramePr>
            <a:graphicFrameLocks noGrp="1"/>
          </p:cNvGraphicFramePr>
          <p:nvPr/>
        </p:nvGraphicFramePr>
        <p:xfrm>
          <a:off x="7162800" y="2957513"/>
          <a:ext cx="2514600" cy="1372236"/>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rPr>
                        <a:t>Ename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Praveen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50000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Preetha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Aravinth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25000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Priya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33537" name="Text Box 1089"/>
          <p:cNvSpPr txBox="1">
            <a:spLocks noChangeArrowheads="1"/>
          </p:cNvSpPr>
          <p:nvPr/>
        </p:nvSpPr>
        <p:spPr bwMode="auto">
          <a:xfrm>
            <a:off x="2057400" y="3886201"/>
            <a:ext cx="4572000" cy="879475"/>
          </a:xfrm>
          <a:prstGeom prst="rect">
            <a:avLst/>
          </a:prstGeom>
          <a:noFill/>
          <a:ln w="9525">
            <a:solidFill>
              <a:schemeClr val="tx1"/>
            </a:solidFill>
            <a:miter lim="800000"/>
            <a:headEnd/>
            <a:tailEnd/>
          </a:ln>
          <a:effectLst/>
        </p:spPr>
        <p:txBody>
          <a:bodyPr>
            <a:spAutoFit/>
          </a:bodyPr>
          <a:lstStyle/>
          <a:p>
            <a:pPr algn="l">
              <a:spcBef>
                <a:spcPct val="50000"/>
              </a:spcBef>
            </a:pPr>
            <a:r>
              <a:rPr lang="en-US" sz="2400">
                <a:solidFill>
                  <a:schemeClr val="accent2"/>
                </a:solidFill>
              </a:rPr>
              <a:t>Ex:</a:t>
            </a:r>
          </a:p>
          <a:p>
            <a:pPr algn="l">
              <a:spcBef>
                <a:spcPct val="50000"/>
              </a:spcBef>
            </a:pPr>
            <a:r>
              <a:rPr lang="en-US">
                <a:solidFill>
                  <a:srgbClr val="3333FF"/>
                </a:solidFill>
              </a:rPr>
              <a:t>SELECT</a:t>
            </a:r>
            <a:r>
              <a:rPr lang="en-US"/>
              <a:t> MIN(salary)</a:t>
            </a:r>
            <a:r>
              <a:rPr lang="en-US">
                <a:solidFill>
                  <a:srgbClr val="3333FF"/>
                </a:solidFill>
              </a:rPr>
              <a:t>FROM</a:t>
            </a:r>
            <a:r>
              <a:rPr lang="en-US"/>
              <a:t> employees</a:t>
            </a:r>
          </a:p>
        </p:txBody>
      </p:sp>
      <p:sp>
        <p:nvSpPr>
          <p:cNvPr id="233538" name="Text Box 1090"/>
          <p:cNvSpPr txBox="1">
            <a:spLocks noChangeArrowheads="1"/>
          </p:cNvSpPr>
          <p:nvPr/>
        </p:nvSpPr>
        <p:spPr bwMode="auto">
          <a:xfrm>
            <a:off x="7086600" y="5091114"/>
            <a:ext cx="3200400" cy="1015663"/>
          </a:xfrm>
          <a:prstGeom prst="rect">
            <a:avLst/>
          </a:prstGeom>
          <a:solidFill>
            <a:srgbClr val="FFFF99"/>
          </a:solidFill>
          <a:ln w="9525">
            <a:noFill/>
            <a:miter lim="800000"/>
            <a:headEnd/>
            <a:tailEnd/>
          </a:ln>
          <a:effectLst/>
        </p:spPr>
        <p:txBody>
          <a:bodyPr>
            <a:spAutoFit/>
          </a:bodyPr>
          <a:lstStyle/>
          <a:p>
            <a:pPr algn="l">
              <a:spcBef>
                <a:spcPct val="50000"/>
              </a:spcBef>
            </a:pPr>
            <a:r>
              <a:rPr lang="en-US" sz="2400">
                <a:latin typeface="Times New Roman" pitchFamily="18" charset="0"/>
              </a:rPr>
              <a:t>Output:</a:t>
            </a:r>
          </a:p>
          <a:p>
            <a:pPr algn="l">
              <a:spcBef>
                <a:spcPct val="50000"/>
              </a:spcBef>
              <a:buFontTx/>
              <a:buChar char="•"/>
            </a:pPr>
            <a:r>
              <a:rPr lang="en-US" sz="2400">
                <a:latin typeface="Times New Roman" pitchFamily="18" charset="0"/>
              </a:rPr>
              <a:t>   25000</a:t>
            </a:r>
          </a:p>
        </p:txBody>
      </p:sp>
      <p:sp>
        <p:nvSpPr>
          <p:cNvPr id="233539" name="Text Box 1091"/>
          <p:cNvSpPr txBox="1">
            <a:spLocks noChangeArrowheads="1"/>
          </p:cNvSpPr>
          <p:nvPr/>
        </p:nvSpPr>
        <p:spPr bwMode="auto">
          <a:xfrm>
            <a:off x="1981200" y="5486400"/>
            <a:ext cx="4648200" cy="641350"/>
          </a:xfrm>
          <a:prstGeom prst="rect">
            <a:avLst/>
          </a:prstGeom>
          <a:noFill/>
          <a:ln w="9525">
            <a:noFill/>
            <a:miter lim="800000"/>
            <a:headEnd/>
            <a:tailEnd/>
          </a:ln>
          <a:effectLst/>
        </p:spPr>
        <p:txBody>
          <a:bodyPr>
            <a:spAutoFit/>
          </a:bodyPr>
          <a:lstStyle/>
          <a:p>
            <a:pPr algn="l">
              <a:spcBef>
                <a:spcPct val="50000"/>
              </a:spcBef>
            </a:pPr>
            <a:r>
              <a:rPr lang="en-US"/>
              <a:t>In the employees table its display minimum salary of the employee</a:t>
            </a:r>
          </a:p>
        </p:txBody>
      </p:sp>
      <p:sp>
        <p:nvSpPr>
          <p:cNvPr id="233540" name="Rectangle 1092"/>
          <p:cNvSpPr>
            <a:spLocks noChangeArrowheads="1"/>
          </p:cNvSpPr>
          <p:nvPr/>
        </p:nvSpPr>
        <p:spPr bwMode="auto">
          <a:xfrm>
            <a:off x="1981201" y="22860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233541" name="Rectangle 1093"/>
          <p:cNvSpPr>
            <a:spLocks noChangeArrowheads="1"/>
          </p:cNvSpPr>
          <p:nvPr/>
        </p:nvSpPr>
        <p:spPr bwMode="auto">
          <a:xfrm>
            <a:off x="1828801" y="1371600"/>
            <a:ext cx="2484591"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AGGREGATE FUNCTIONS</a:t>
            </a:r>
          </a:p>
        </p:txBody>
      </p:sp>
      <p:sp>
        <p:nvSpPr>
          <p:cNvPr id="233544" name="Line 1096"/>
          <p:cNvSpPr>
            <a:spLocks noChangeShapeType="1"/>
          </p:cNvSpPr>
          <p:nvPr/>
        </p:nvSpPr>
        <p:spPr bwMode="auto">
          <a:xfrm flipH="1">
            <a:off x="5791200" y="3352800"/>
            <a:ext cx="1371600" cy="533400"/>
          </a:xfrm>
          <a:prstGeom prst="line">
            <a:avLst/>
          </a:prstGeom>
          <a:noFill/>
          <a:ln w="9525">
            <a:solidFill>
              <a:schemeClr val="tx1"/>
            </a:solidFill>
            <a:round/>
            <a:headEnd/>
            <a:tailEnd type="triangle" w="med" len="med"/>
          </a:ln>
          <a:effectLst/>
        </p:spPr>
        <p:txBody>
          <a:bodyPr>
            <a:spAutoFit/>
          </a:bodyPr>
          <a:lstStyle/>
          <a:p>
            <a:endParaRPr lang="en-US"/>
          </a:p>
        </p:txBody>
      </p:sp>
      <p:sp>
        <p:nvSpPr>
          <p:cNvPr id="233545" name="Line 1097"/>
          <p:cNvSpPr>
            <a:spLocks noChangeShapeType="1"/>
          </p:cNvSpPr>
          <p:nvPr/>
        </p:nvSpPr>
        <p:spPr bwMode="auto">
          <a:xfrm>
            <a:off x="5486400" y="4800600"/>
            <a:ext cx="1676400" cy="838200"/>
          </a:xfrm>
          <a:prstGeom prst="line">
            <a:avLst/>
          </a:prstGeom>
          <a:noFill/>
          <a:ln w="9525">
            <a:solidFill>
              <a:schemeClr val="tx1"/>
            </a:solidFill>
            <a:round/>
            <a:headEnd/>
            <a:tailEnd type="triangle" w="med" len="med"/>
          </a:ln>
          <a:effectLst/>
        </p:spPr>
        <p:txBody>
          <a:bodyPr>
            <a:spAutoFit/>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1026"/>
          <p:cNvSpPr>
            <a:spLocks noChangeArrowheads="1"/>
          </p:cNvSpPr>
          <p:nvPr/>
        </p:nvSpPr>
        <p:spPr bwMode="auto">
          <a:xfrm>
            <a:off x="2590800" y="1524000"/>
            <a:ext cx="7620000" cy="915988"/>
          </a:xfrm>
          <a:prstGeom prst="rect">
            <a:avLst/>
          </a:prstGeom>
          <a:noFill/>
          <a:ln w="9525">
            <a:noFill/>
            <a:miter lim="800000"/>
            <a:headEnd/>
            <a:tailEnd/>
          </a:ln>
          <a:effectLst/>
        </p:spPr>
        <p:txBody>
          <a:bodyPr>
            <a:spAutoFit/>
          </a:bodyPr>
          <a:lstStyle/>
          <a:p>
            <a:pPr algn="l"/>
            <a:r>
              <a:rPr lang="en-US"/>
              <a:t>These scalar functions perform an operation on a string input value and return a string or numeric value</a:t>
            </a:r>
          </a:p>
          <a:p>
            <a:pPr algn="l" eaLnBrk="0" hangingPunct="0"/>
            <a:endParaRPr lang="en-US"/>
          </a:p>
        </p:txBody>
      </p:sp>
      <p:sp>
        <p:nvSpPr>
          <p:cNvPr id="403460" name="Rectangle 1028"/>
          <p:cNvSpPr>
            <a:spLocks noChangeArrowheads="1"/>
          </p:cNvSpPr>
          <p:nvPr/>
        </p:nvSpPr>
        <p:spPr bwMode="auto">
          <a:xfrm>
            <a:off x="19050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03461" name="Rectangle 1029"/>
          <p:cNvSpPr>
            <a:spLocks noChangeArrowheads="1"/>
          </p:cNvSpPr>
          <p:nvPr/>
        </p:nvSpPr>
        <p:spPr bwMode="auto">
          <a:xfrm>
            <a:off x="1828801" y="990600"/>
            <a:ext cx="2035685"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STRING FUNCTIONS</a:t>
            </a:r>
          </a:p>
        </p:txBody>
      </p:sp>
      <p:sp>
        <p:nvSpPr>
          <p:cNvPr id="403462" name="Rectangle 1030"/>
          <p:cNvSpPr>
            <a:spLocks noChangeArrowheads="1"/>
          </p:cNvSpPr>
          <p:nvPr/>
        </p:nvSpPr>
        <p:spPr bwMode="auto">
          <a:xfrm>
            <a:off x="1981200" y="2411414"/>
            <a:ext cx="4572000" cy="4003675"/>
          </a:xfrm>
          <a:prstGeom prst="rect">
            <a:avLst/>
          </a:prstGeom>
          <a:noFill/>
          <a:ln w="9525">
            <a:noFill/>
            <a:miter lim="800000"/>
            <a:headEnd/>
            <a:tailEnd/>
          </a:ln>
          <a:effectLst/>
        </p:spPr>
        <p:txBody>
          <a:bodyPr>
            <a:spAutoFit/>
          </a:bodyPr>
          <a:lstStyle/>
          <a:p>
            <a:pPr algn="l">
              <a:spcBef>
                <a:spcPct val="50000"/>
              </a:spcBef>
            </a:pPr>
            <a:r>
              <a:rPr lang="en-US">
                <a:solidFill>
                  <a:schemeClr val="accent2"/>
                </a:solidFill>
              </a:rPr>
              <a:t>ASCII</a:t>
            </a:r>
          </a:p>
          <a:p>
            <a:pPr algn="l" eaLnBrk="0" hangingPunct="0">
              <a:spcBef>
                <a:spcPct val="50000"/>
              </a:spcBef>
            </a:pPr>
            <a:r>
              <a:rPr lang="en-US"/>
              <a:t>Returns the ASCII code value of the leftmost character of a character expression.</a:t>
            </a:r>
          </a:p>
          <a:p>
            <a:pPr algn="l" eaLnBrk="0" hangingPunct="0">
              <a:spcBef>
                <a:spcPct val="50000"/>
              </a:spcBef>
            </a:pPr>
            <a:r>
              <a:rPr lang="en-US"/>
              <a:t>Syntax</a:t>
            </a:r>
          </a:p>
          <a:p>
            <a:pPr algn="l" eaLnBrk="0" hangingPunct="0">
              <a:spcBef>
                <a:spcPct val="50000"/>
              </a:spcBef>
            </a:pPr>
            <a:r>
              <a:rPr lang="en-US"/>
              <a:t>ASCII ( </a:t>
            </a:r>
            <a:r>
              <a:rPr lang="en-US" i="1"/>
              <a:t>character_expression </a:t>
            </a:r>
            <a:r>
              <a:rPr lang="en-US"/>
              <a:t>) </a:t>
            </a:r>
          </a:p>
          <a:p>
            <a:pPr algn="l" eaLnBrk="0" hangingPunct="0">
              <a:spcBef>
                <a:spcPct val="50000"/>
              </a:spcBef>
            </a:pPr>
            <a:r>
              <a:rPr lang="en-US"/>
              <a:t>Arguments</a:t>
            </a:r>
          </a:p>
          <a:p>
            <a:pPr algn="l" eaLnBrk="0" hangingPunct="0">
              <a:spcBef>
                <a:spcPct val="50000"/>
              </a:spcBef>
            </a:pPr>
            <a:r>
              <a:rPr lang="en-US" i="1"/>
              <a:t>character_expression</a:t>
            </a:r>
            <a:endParaRPr lang="en-US"/>
          </a:p>
          <a:p>
            <a:pPr algn="l" eaLnBrk="0" hangingPunct="0">
              <a:spcBef>
                <a:spcPct val="50000"/>
              </a:spcBef>
            </a:pPr>
            <a:r>
              <a:rPr lang="en-US"/>
              <a:t>Is an expression of the type char or varchar.</a:t>
            </a:r>
          </a:p>
          <a:p>
            <a:pPr algn="l" eaLnBrk="0" hangingPunct="0">
              <a:spcBef>
                <a:spcPct val="50000"/>
              </a:spcBef>
            </a:pPr>
            <a:r>
              <a:rPr lang="en-US"/>
              <a:t>Return Types : int</a:t>
            </a:r>
          </a:p>
          <a:p>
            <a:pPr algn="l" eaLnBrk="0" hangingPunct="0">
              <a:spcBef>
                <a:spcPct val="50000"/>
              </a:spcBef>
            </a:pPr>
            <a:endParaRPr lang="en-US"/>
          </a:p>
        </p:txBody>
      </p:sp>
      <p:sp>
        <p:nvSpPr>
          <p:cNvPr id="403463" name="Text Box 1031"/>
          <p:cNvSpPr txBox="1">
            <a:spLocks noChangeArrowheads="1"/>
          </p:cNvSpPr>
          <p:nvPr/>
        </p:nvSpPr>
        <p:spPr bwMode="auto">
          <a:xfrm>
            <a:off x="7086600" y="3173413"/>
            <a:ext cx="3276600" cy="914400"/>
          </a:xfrm>
          <a:prstGeom prst="rect">
            <a:avLst/>
          </a:prstGeom>
          <a:solidFill>
            <a:srgbClr val="FFFF99"/>
          </a:solidFill>
          <a:ln w="9525">
            <a:noFill/>
            <a:miter lim="800000"/>
            <a:headEnd/>
            <a:tailEnd/>
          </a:ln>
          <a:effectLst/>
        </p:spPr>
        <p:txBody>
          <a:bodyPr>
            <a:spAutoFit/>
          </a:bodyPr>
          <a:lstStyle/>
          <a:p>
            <a:pPr algn="l">
              <a:spcBef>
                <a:spcPct val="50000"/>
              </a:spcBef>
            </a:pPr>
            <a:r>
              <a:rPr lang="en-US" sz="2400">
                <a:latin typeface="Times New Roman" pitchFamily="18" charset="0"/>
              </a:rPr>
              <a:t>Ex:</a:t>
            </a:r>
          </a:p>
          <a:p>
            <a:pPr algn="l">
              <a:spcBef>
                <a:spcPct val="50000"/>
              </a:spcBef>
            </a:pPr>
            <a:r>
              <a:rPr lang="en-US" sz="2000">
                <a:latin typeface="Times New Roman" pitchFamily="18" charset="0"/>
              </a:rPr>
              <a:t>Select ASCII(‘A’)</a:t>
            </a:r>
          </a:p>
        </p:txBody>
      </p:sp>
      <p:sp>
        <p:nvSpPr>
          <p:cNvPr id="403464" name="Text Box 1032"/>
          <p:cNvSpPr txBox="1">
            <a:spLocks noChangeArrowheads="1"/>
          </p:cNvSpPr>
          <p:nvPr/>
        </p:nvSpPr>
        <p:spPr bwMode="auto">
          <a:xfrm>
            <a:off x="7315200" y="4648201"/>
            <a:ext cx="2514600" cy="779463"/>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Output:</a:t>
            </a:r>
          </a:p>
          <a:p>
            <a:pPr algn="l">
              <a:spcBef>
                <a:spcPct val="50000"/>
              </a:spcBef>
            </a:pPr>
            <a:r>
              <a:rPr lang="en-US">
                <a:latin typeface="Times New Roman" pitchFamily="18" charset="0"/>
              </a:rPr>
              <a:t>   65</a:t>
            </a:r>
          </a:p>
        </p:txBody>
      </p:sp>
      <p:sp>
        <p:nvSpPr>
          <p:cNvPr id="403465" name="Line 1033"/>
          <p:cNvSpPr>
            <a:spLocks noChangeShapeType="1"/>
          </p:cNvSpPr>
          <p:nvPr/>
        </p:nvSpPr>
        <p:spPr bwMode="auto">
          <a:xfrm>
            <a:off x="6858000" y="2438400"/>
            <a:ext cx="0" cy="3962400"/>
          </a:xfrm>
          <a:prstGeom prst="line">
            <a:avLst/>
          </a:prstGeom>
          <a:noFill/>
          <a:ln w="9525">
            <a:solidFill>
              <a:schemeClr val="tx1"/>
            </a:solidFill>
            <a:round/>
            <a:headEnd/>
            <a:tailEnd/>
          </a:ln>
          <a:effectLst/>
        </p:spPr>
        <p:txBody>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ChangeArrowheads="1"/>
          </p:cNvSpPr>
          <p:nvPr/>
        </p:nvSpPr>
        <p:spPr bwMode="auto">
          <a:xfrm>
            <a:off x="1905000" y="1752600"/>
            <a:ext cx="4267200" cy="4801314"/>
          </a:xfrm>
          <a:prstGeom prst="rect">
            <a:avLst/>
          </a:prstGeom>
          <a:noFill/>
          <a:ln w="9525">
            <a:noFill/>
            <a:miter lim="800000"/>
            <a:headEnd/>
            <a:tailEnd/>
          </a:ln>
          <a:effectLst/>
        </p:spPr>
        <p:txBody>
          <a:bodyPr>
            <a:spAutoFit/>
          </a:bodyPr>
          <a:lstStyle/>
          <a:p>
            <a:pPr algn="l"/>
            <a:r>
              <a:rPr lang="en-US">
                <a:solidFill>
                  <a:schemeClr val="accent2"/>
                </a:solidFill>
              </a:rPr>
              <a:t>CHAR</a:t>
            </a:r>
          </a:p>
          <a:p>
            <a:pPr algn="l" eaLnBrk="0" hangingPunct="0"/>
            <a:r>
              <a:rPr lang="en-US"/>
              <a:t>A string function that converts an int ASCII code to a character.</a:t>
            </a:r>
          </a:p>
          <a:p>
            <a:pPr algn="l" eaLnBrk="0" hangingPunct="0"/>
            <a:endParaRPr lang="en-US"/>
          </a:p>
          <a:p>
            <a:pPr algn="l" eaLnBrk="0" hangingPunct="0"/>
            <a:r>
              <a:rPr lang="en-US"/>
              <a:t>Syntax</a:t>
            </a:r>
          </a:p>
          <a:p>
            <a:pPr algn="l" eaLnBrk="0" hangingPunct="0"/>
            <a:r>
              <a:rPr lang="en-US"/>
              <a:t>CHAR ( </a:t>
            </a:r>
            <a:r>
              <a:rPr lang="en-US" i="1"/>
              <a:t>integer_expression </a:t>
            </a:r>
            <a:r>
              <a:rPr lang="en-US"/>
              <a:t>) </a:t>
            </a:r>
          </a:p>
          <a:p>
            <a:pPr algn="l" eaLnBrk="0" hangingPunct="0"/>
            <a:endParaRPr lang="en-US"/>
          </a:p>
          <a:p>
            <a:pPr algn="l" eaLnBrk="0" hangingPunct="0"/>
            <a:r>
              <a:rPr lang="en-US"/>
              <a:t>Arguments</a:t>
            </a:r>
          </a:p>
          <a:p>
            <a:pPr algn="l" eaLnBrk="0" hangingPunct="0"/>
            <a:endParaRPr lang="en-US"/>
          </a:p>
          <a:p>
            <a:pPr algn="l" eaLnBrk="0" hangingPunct="0"/>
            <a:r>
              <a:rPr lang="en-US" i="1"/>
              <a:t>integer_expression</a:t>
            </a:r>
            <a:endParaRPr lang="en-US"/>
          </a:p>
          <a:p>
            <a:pPr algn="l" eaLnBrk="0" hangingPunct="0"/>
            <a:r>
              <a:rPr lang="en-US"/>
              <a:t>Is an integer from 0 through 255. NULL is returned if the integer expression is not in this range.</a:t>
            </a:r>
          </a:p>
          <a:p>
            <a:pPr algn="l" eaLnBrk="0" hangingPunct="0"/>
            <a:endParaRPr lang="en-US"/>
          </a:p>
          <a:p>
            <a:pPr algn="l" eaLnBrk="0" hangingPunct="0"/>
            <a:r>
              <a:rPr lang="en-US"/>
              <a:t>Return Types</a:t>
            </a:r>
          </a:p>
          <a:p>
            <a:pPr algn="l" eaLnBrk="0" hangingPunct="0"/>
            <a:r>
              <a:rPr lang="en-US"/>
              <a:t>char(1)</a:t>
            </a:r>
          </a:p>
          <a:p>
            <a:pPr algn="l" eaLnBrk="0" hangingPunct="0"/>
            <a:endParaRPr lang="en-US"/>
          </a:p>
        </p:txBody>
      </p:sp>
      <p:sp>
        <p:nvSpPr>
          <p:cNvPr id="405508" name="Rectangle 4"/>
          <p:cNvSpPr>
            <a:spLocks noChangeArrowheads="1"/>
          </p:cNvSpPr>
          <p:nvPr/>
        </p:nvSpPr>
        <p:spPr bwMode="auto">
          <a:xfrm>
            <a:off x="6705600" y="2792414"/>
            <a:ext cx="3352800" cy="1138773"/>
          </a:xfrm>
          <a:prstGeom prst="rect">
            <a:avLst/>
          </a:prstGeom>
          <a:noFill/>
          <a:ln w="9525">
            <a:noFill/>
            <a:miter lim="800000"/>
            <a:headEnd/>
            <a:tailEnd/>
          </a:ln>
          <a:effectLst/>
        </p:spPr>
        <p:txBody>
          <a:bodyPr>
            <a:spAutoFit/>
          </a:bodyPr>
          <a:lstStyle/>
          <a:p>
            <a:pPr algn="l"/>
            <a:r>
              <a:rPr lang="en-US" sz="2000" dirty="0">
                <a:latin typeface="Times New Roman" pitchFamily="18" charset="0"/>
              </a:rPr>
              <a:t>Ex:</a:t>
            </a:r>
          </a:p>
          <a:p>
            <a:pPr algn="l"/>
            <a:endParaRPr lang="en-US" sz="2400" dirty="0">
              <a:latin typeface="Times New Roman" pitchFamily="18" charset="0"/>
            </a:endParaRPr>
          </a:p>
          <a:p>
            <a:pPr algn="l"/>
            <a:r>
              <a:rPr lang="en-US" sz="2400" dirty="0">
                <a:latin typeface="Times New Roman" pitchFamily="18" charset="0"/>
              </a:rPr>
              <a:t>select CHAR(65)</a:t>
            </a:r>
          </a:p>
        </p:txBody>
      </p:sp>
      <p:sp>
        <p:nvSpPr>
          <p:cNvPr id="405509" name="Text Box 5"/>
          <p:cNvSpPr txBox="1">
            <a:spLocks noChangeArrowheads="1"/>
          </p:cNvSpPr>
          <p:nvPr/>
        </p:nvSpPr>
        <p:spPr bwMode="auto">
          <a:xfrm>
            <a:off x="6858000" y="5029200"/>
            <a:ext cx="2819400" cy="457200"/>
          </a:xfrm>
          <a:prstGeom prst="rect">
            <a:avLst/>
          </a:prstGeom>
          <a:noFill/>
          <a:ln w="9525">
            <a:noFill/>
            <a:miter lim="800000"/>
            <a:headEnd/>
            <a:tailEnd/>
          </a:ln>
          <a:effectLst/>
        </p:spPr>
        <p:txBody>
          <a:bodyPr>
            <a:spAutoFit/>
          </a:bodyPr>
          <a:lstStyle/>
          <a:p>
            <a:pPr algn="l">
              <a:spcBef>
                <a:spcPct val="50000"/>
              </a:spcBef>
            </a:pPr>
            <a:endParaRPr lang="en-US" sz="2400">
              <a:latin typeface="Times New Roman" pitchFamily="18" charset="0"/>
            </a:endParaRPr>
          </a:p>
        </p:txBody>
      </p:sp>
      <p:sp>
        <p:nvSpPr>
          <p:cNvPr id="405510" name="Text Box 6"/>
          <p:cNvSpPr txBox="1">
            <a:spLocks noChangeArrowheads="1"/>
          </p:cNvSpPr>
          <p:nvPr/>
        </p:nvSpPr>
        <p:spPr bwMode="auto">
          <a:xfrm>
            <a:off x="6781800" y="4724401"/>
            <a:ext cx="3352800" cy="1015663"/>
          </a:xfrm>
          <a:prstGeom prst="rect">
            <a:avLst/>
          </a:prstGeom>
          <a:solidFill>
            <a:srgbClr val="FFFF99"/>
          </a:solidFill>
          <a:ln w="9525">
            <a:noFill/>
            <a:miter lim="800000"/>
            <a:headEnd/>
            <a:tailEnd/>
          </a:ln>
          <a:effectLst/>
        </p:spPr>
        <p:txBody>
          <a:bodyPr>
            <a:spAutoFit/>
          </a:bodyPr>
          <a:lstStyle/>
          <a:p>
            <a:pPr algn="l">
              <a:spcBef>
                <a:spcPct val="50000"/>
              </a:spcBef>
            </a:pPr>
            <a:r>
              <a:rPr lang="en-US" sz="2400">
                <a:latin typeface="Times New Roman" pitchFamily="18" charset="0"/>
              </a:rPr>
              <a:t>Output:</a:t>
            </a:r>
          </a:p>
          <a:p>
            <a:pPr algn="l">
              <a:spcBef>
                <a:spcPct val="50000"/>
              </a:spcBef>
            </a:pPr>
            <a:r>
              <a:rPr lang="en-US" sz="2400">
                <a:latin typeface="Times New Roman" pitchFamily="18" charset="0"/>
              </a:rPr>
              <a:t>   A </a:t>
            </a:r>
          </a:p>
        </p:txBody>
      </p:sp>
      <p:sp>
        <p:nvSpPr>
          <p:cNvPr id="405511" name="Rectangle 7"/>
          <p:cNvSpPr>
            <a:spLocks noChangeArrowheads="1"/>
          </p:cNvSpPr>
          <p:nvPr/>
        </p:nvSpPr>
        <p:spPr bwMode="auto">
          <a:xfrm>
            <a:off x="18288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05512" name="Rectangle 8"/>
          <p:cNvSpPr>
            <a:spLocks noChangeArrowheads="1"/>
          </p:cNvSpPr>
          <p:nvPr/>
        </p:nvSpPr>
        <p:spPr bwMode="auto">
          <a:xfrm>
            <a:off x="1752601" y="990600"/>
            <a:ext cx="2035685"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STRING FUNCTIONS</a:t>
            </a:r>
          </a:p>
        </p:txBody>
      </p:sp>
      <p:sp>
        <p:nvSpPr>
          <p:cNvPr id="405513" name="Line 9"/>
          <p:cNvSpPr>
            <a:spLocks noChangeShapeType="1"/>
          </p:cNvSpPr>
          <p:nvPr/>
        </p:nvSpPr>
        <p:spPr bwMode="auto">
          <a:xfrm>
            <a:off x="6477000" y="1524000"/>
            <a:ext cx="0" cy="5105400"/>
          </a:xfrm>
          <a:prstGeom prst="line">
            <a:avLst/>
          </a:prstGeom>
          <a:noFill/>
          <a:ln w="9525">
            <a:solidFill>
              <a:schemeClr val="tx1"/>
            </a:solidFill>
            <a:round/>
            <a:headEnd/>
            <a:tailEnd/>
          </a:ln>
          <a:effectLst/>
        </p:spPr>
        <p:txBody>
          <a:bodyPr>
            <a:spAutoFit/>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ChangeArrowheads="1"/>
          </p:cNvSpPr>
          <p:nvPr/>
        </p:nvSpPr>
        <p:spPr bwMode="auto">
          <a:xfrm>
            <a:off x="2133600" y="2133601"/>
            <a:ext cx="3886200" cy="4524315"/>
          </a:xfrm>
          <a:prstGeom prst="rect">
            <a:avLst/>
          </a:prstGeom>
          <a:noFill/>
          <a:ln w="9525">
            <a:noFill/>
            <a:miter lim="800000"/>
            <a:headEnd/>
            <a:tailEnd/>
          </a:ln>
          <a:effectLst/>
        </p:spPr>
        <p:txBody>
          <a:bodyPr>
            <a:spAutoFit/>
          </a:bodyPr>
          <a:lstStyle/>
          <a:p>
            <a:pPr algn="l"/>
            <a:r>
              <a:rPr lang="en-US">
                <a:solidFill>
                  <a:schemeClr val="accent2"/>
                </a:solidFill>
              </a:rPr>
              <a:t>LEN</a:t>
            </a:r>
          </a:p>
          <a:p>
            <a:pPr algn="l"/>
            <a:endParaRPr lang="en-US">
              <a:solidFill>
                <a:schemeClr val="accent2"/>
              </a:solidFill>
            </a:endParaRPr>
          </a:p>
          <a:p>
            <a:pPr algn="l" eaLnBrk="0" hangingPunct="0"/>
            <a:r>
              <a:rPr lang="en-US"/>
              <a:t>Returns the number of characters, rather than the number of bytes, of the given string expression, excluding trailing blanks.</a:t>
            </a:r>
          </a:p>
          <a:p>
            <a:pPr algn="l" eaLnBrk="0" hangingPunct="0"/>
            <a:endParaRPr lang="en-US"/>
          </a:p>
          <a:p>
            <a:pPr algn="l" eaLnBrk="0" hangingPunct="0"/>
            <a:r>
              <a:rPr lang="en-US"/>
              <a:t>Syntax</a:t>
            </a:r>
          </a:p>
          <a:p>
            <a:pPr algn="l" eaLnBrk="0" hangingPunct="0"/>
            <a:r>
              <a:rPr lang="en-US"/>
              <a:t>LEN ( </a:t>
            </a:r>
            <a:r>
              <a:rPr lang="en-US" i="1"/>
              <a:t>string_expression </a:t>
            </a:r>
            <a:r>
              <a:rPr lang="en-US"/>
              <a:t>) </a:t>
            </a:r>
          </a:p>
          <a:p>
            <a:pPr algn="l" eaLnBrk="0" hangingPunct="0"/>
            <a:endParaRPr lang="en-US"/>
          </a:p>
          <a:p>
            <a:pPr algn="l" eaLnBrk="0" hangingPunct="0"/>
            <a:r>
              <a:rPr lang="en-US"/>
              <a:t>Arguments</a:t>
            </a:r>
          </a:p>
          <a:p>
            <a:pPr algn="l" eaLnBrk="0" hangingPunct="0"/>
            <a:r>
              <a:rPr lang="en-US" i="1"/>
              <a:t>string_expression</a:t>
            </a:r>
            <a:endParaRPr lang="en-US"/>
          </a:p>
          <a:p>
            <a:pPr algn="l" eaLnBrk="0" hangingPunct="0"/>
            <a:r>
              <a:rPr lang="en-US"/>
              <a:t>Is the string expression to be evaluated.</a:t>
            </a:r>
          </a:p>
          <a:p>
            <a:pPr algn="l" eaLnBrk="0" hangingPunct="0"/>
            <a:endParaRPr lang="en-US"/>
          </a:p>
          <a:p>
            <a:pPr algn="l" eaLnBrk="0" hangingPunct="0"/>
            <a:r>
              <a:rPr lang="en-US"/>
              <a:t>Return Types  : int</a:t>
            </a:r>
          </a:p>
          <a:p>
            <a:pPr algn="l" eaLnBrk="0" hangingPunct="0"/>
            <a:endParaRPr lang="en-US"/>
          </a:p>
        </p:txBody>
      </p:sp>
      <p:sp>
        <p:nvSpPr>
          <p:cNvPr id="406531" name="Line 3"/>
          <p:cNvSpPr>
            <a:spLocks noChangeShapeType="1"/>
          </p:cNvSpPr>
          <p:nvPr/>
        </p:nvSpPr>
        <p:spPr bwMode="auto">
          <a:xfrm>
            <a:off x="6477000" y="1676400"/>
            <a:ext cx="0" cy="5181600"/>
          </a:xfrm>
          <a:prstGeom prst="line">
            <a:avLst/>
          </a:prstGeom>
          <a:noFill/>
          <a:ln w="9525">
            <a:solidFill>
              <a:schemeClr val="tx1"/>
            </a:solidFill>
            <a:round/>
            <a:headEnd/>
            <a:tailEnd/>
          </a:ln>
          <a:effectLst/>
        </p:spPr>
        <p:txBody>
          <a:bodyPr/>
          <a:lstStyle/>
          <a:p>
            <a:endParaRPr lang="en-US"/>
          </a:p>
        </p:txBody>
      </p:sp>
      <p:sp>
        <p:nvSpPr>
          <p:cNvPr id="406532" name="Rectangle 4"/>
          <p:cNvSpPr>
            <a:spLocks noChangeArrowheads="1"/>
          </p:cNvSpPr>
          <p:nvPr/>
        </p:nvSpPr>
        <p:spPr bwMode="auto">
          <a:xfrm>
            <a:off x="7239000" y="2590801"/>
            <a:ext cx="2626040" cy="830997"/>
          </a:xfrm>
          <a:prstGeom prst="rect">
            <a:avLst/>
          </a:prstGeom>
          <a:noFill/>
          <a:ln w="9525">
            <a:noFill/>
            <a:miter lim="800000"/>
            <a:headEnd/>
            <a:tailEnd/>
          </a:ln>
          <a:effectLst/>
        </p:spPr>
        <p:txBody>
          <a:bodyPr wrap="none">
            <a:spAutoFit/>
          </a:bodyPr>
          <a:lstStyle/>
          <a:p>
            <a:pPr algn="l"/>
            <a:r>
              <a:rPr lang="en-US" sz="2400" dirty="0">
                <a:latin typeface="Times New Roman" pitchFamily="18" charset="0"/>
              </a:rPr>
              <a:t>Ex:</a:t>
            </a:r>
          </a:p>
          <a:p>
            <a:pPr algn="l"/>
            <a:r>
              <a:rPr lang="en-US" sz="2400" dirty="0">
                <a:latin typeface="Times New Roman" pitchFamily="18" charset="0"/>
              </a:rPr>
              <a:t>select </a:t>
            </a:r>
            <a:r>
              <a:rPr lang="en-US" sz="2400" dirty="0" err="1">
                <a:latin typeface="Times New Roman" pitchFamily="18" charset="0"/>
              </a:rPr>
              <a:t>len</a:t>
            </a:r>
            <a:r>
              <a:rPr lang="en-US" sz="2400" dirty="0">
                <a:latin typeface="Times New Roman" pitchFamily="18" charset="0"/>
              </a:rPr>
              <a:t>('</a:t>
            </a:r>
            <a:r>
              <a:rPr lang="en-US" sz="2400" dirty="0" err="1">
                <a:latin typeface="Times New Roman" pitchFamily="18" charset="0"/>
              </a:rPr>
              <a:t>praveen</a:t>
            </a:r>
            <a:r>
              <a:rPr lang="en-US" sz="2400" dirty="0">
                <a:latin typeface="Times New Roman" pitchFamily="18" charset="0"/>
              </a:rPr>
              <a:t>')</a:t>
            </a:r>
          </a:p>
        </p:txBody>
      </p:sp>
      <p:sp>
        <p:nvSpPr>
          <p:cNvPr id="406533" name="Text Box 5"/>
          <p:cNvSpPr txBox="1">
            <a:spLocks noChangeArrowheads="1"/>
          </p:cNvSpPr>
          <p:nvPr/>
        </p:nvSpPr>
        <p:spPr bwMode="auto">
          <a:xfrm>
            <a:off x="7315200" y="4267201"/>
            <a:ext cx="2514600" cy="1015663"/>
          </a:xfrm>
          <a:prstGeom prst="rect">
            <a:avLst/>
          </a:prstGeom>
          <a:solidFill>
            <a:srgbClr val="FFFF99"/>
          </a:solidFill>
          <a:ln w="9525">
            <a:noFill/>
            <a:miter lim="800000"/>
            <a:headEnd/>
            <a:tailEnd/>
          </a:ln>
          <a:effectLst/>
        </p:spPr>
        <p:txBody>
          <a:bodyPr>
            <a:spAutoFit/>
          </a:bodyPr>
          <a:lstStyle/>
          <a:p>
            <a:pPr algn="l">
              <a:spcBef>
                <a:spcPct val="50000"/>
              </a:spcBef>
            </a:pPr>
            <a:r>
              <a:rPr lang="en-US" sz="2400" dirty="0">
                <a:latin typeface="Times New Roman" pitchFamily="18" charset="0"/>
              </a:rPr>
              <a:t>Output:</a:t>
            </a:r>
          </a:p>
          <a:p>
            <a:pPr algn="l">
              <a:spcBef>
                <a:spcPct val="50000"/>
              </a:spcBef>
            </a:pPr>
            <a:r>
              <a:rPr lang="en-US" sz="2400" dirty="0">
                <a:latin typeface="Times New Roman" pitchFamily="18" charset="0"/>
              </a:rPr>
              <a:t>  7</a:t>
            </a:r>
          </a:p>
        </p:txBody>
      </p:sp>
      <p:sp>
        <p:nvSpPr>
          <p:cNvPr id="406534" name="Rectangle 6"/>
          <p:cNvSpPr>
            <a:spLocks noChangeArrowheads="1"/>
          </p:cNvSpPr>
          <p:nvPr/>
        </p:nvSpPr>
        <p:spPr bwMode="auto">
          <a:xfrm>
            <a:off x="18288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06535" name="Rectangle 7"/>
          <p:cNvSpPr>
            <a:spLocks noChangeArrowheads="1"/>
          </p:cNvSpPr>
          <p:nvPr/>
        </p:nvSpPr>
        <p:spPr bwMode="auto">
          <a:xfrm>
            <a:off x="1905001" y="1219200"/>
            <a:ext cx="2035685"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STRING FUNCTIONS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ChangeArrowheads="1"/>
          </p:cNvSpPr>
          <p:nvPr/>
        </p:nvSpPr>
        <p:spPr bwMode="auto">
          <a:xfrm>
            <a:off x="2057400" y="1295401"/>
            <a:ext cx="4038600" cy="954107"/>
          </a:xfrm>
          <a:prstGeom prst="rect">
            <a:avLst/>
          </a:prstGeom>
          <a:noFill/>
          <a:ln w="9525">
            <a:noFill/>
            <a:miter lim="800000"/>
            <a:headEnd/>
            <a:tailEnd/>
          </a:ln>
          <a:effectLst/>
        </p:spPr>
        <p:txBody>
          <a:bodyPr>
            <a:spAutoFit/>
          </a:bodyPr>
          <a:lstStyle/>
          <a:p>
            <a:pPr algn="l"/>
            <a:r>
              <a:rPr lang="en-US" sz="1400">
                <a:solidFill>
                  <a:schemeClr val="accent2"/>
                </a:solidFill>
              </a:rPr>
              <a:t>SUBSTRING</a:t>
            </a:r>
          </a:p>
          <a:p>
            <a:pPr algn="l" eaLnBrk="0" hangingPunct="0"/>
            <a:r>
              <a:rPr lang="en-US" sz="1400"/>
              <a:t>Returns part of a character, binary, text, or image expression</a:t>
            </a:r>
          </a:p>
          <a:p>
            <a:pPr algn="l" eaLnBrk="0" hangingPunct="0"/>
            <a:endParaRPr lang="en-US" sz="1400"/>
          </a:p>
        </p:txBody>
      </p:sp>
      <p:sp>
        <p:nvSpPr>
          <p:cNvPr id="407555" name="Rectangle 3"/>
          <p:cNvSpPr>
            <a:spLocks noChangeArrowheads="1"/>
          </p:cNvSpPr>
          <p:nvPr/>
        </p:nvSpPr>
        <p:spPr bwMode="auto">
          <a:xfrm>
            <a:off x="2057400" y="2209800"/>
            <a:ext cx="4191000" cy="4801314"/>
          </a:xfrm>
          <a:prstGeom prst="rect">
            <a:avLst/>
          </a:prstGeom>
          <a:noFill/>
          <a:ln w="9525">
            <a:noFill/>
            <a:miter lim="800000"/>
            <a:headEnd/>
            <a:tailEnd/>
          </a:ln>
          <a:effectLst/>
        </p:spPr>
        <p:txBody>
          <a:bodyPr>
            <a:spAutoFit/>
          </a:bodyPr>
          <a:lstStyle/>
          <a:p>
            <a:pPr algn="l"/>
            <a:r>
              <a:rPr lang="en-US">
                <a:solidFill>
                  <a:schemeClr val="accent2"/>
                </a:solidFill>
                <a:latin typeface="Times New Roman" pitchFamily="18" charset="0"/>
              </a:rPr>
              <a:t>Syntax</a:t>
            </a:r>
          </a:p>
          <a:p>
            <a:pPr algn="l" eaLnBrk="0" hangingPunct="0"/>
            <a:r>
              <a:rPr lang="en-US">
                <a:latin typeface="Times New Roman" pitchFamily="18" charset="0"/>
              </a:rPr>
              <a:t>SUBSTRING ( </a:t>
            </a:r>
            <a:r>
              <a:rPr lang="en-US" i="1">
                <a:latin typeface="Times New Roman" pitchFamily="18" charset="0"/>
              </a:rPr>
              <a:t>expression </a:t>
            </a:r>
            <a:r>
              <a:rPr lang="en-US">
                <a:latin typeface="Times New Roman" pitchFamily="18" charset="0"/>
              </a:rPr>
              <a:t>, </a:t>
            </a:r>
            <a:r>
              <a:rPr lang="en-US" i="1">
                <a:latin typeface="Times New Roman" pitchFamily="18" charset="0"/>
              </a:rPr>
              <a:t>start </a:t>
            </a:r>
            <a:r>
              <a:rPr lang="en-US">
                <a:latin typeface="Times New Roman" pitchFamily="18" charset="0"/>
              </a:rPr>
              <a:t>, </a:t>
            </a:r>
            <a:r>
              <a:rPr lang="en-US" i="1">
                <a:latin typeface="Times New Roman" pitchFamily="18" charset="0"/>
              </a:rPr>
              <a:t>length </a:t>
            </a:r>
            <a:r>
              <a:rPr lang="en-US">
                <a:latin typeface="Times New Roman" pitchFamily="18" charset="0"/>
              </a:rPr>
              <a:t>) </a:t>
            </a:r>
          </a:p>
          <a:p>
            <a:pPr algn="l" eaLnBrk="0" hangingPunct="0"/>
            <a:endParaRPr lang="en-US">
              <a:latin typeface="Times New Roman" pitchFamily="18" charset="0"/>
            </a:endParaRPr>
          </a:p>
          <a:p>
            <a:pPr algn="l" eaLnBrk="0" hangingPunct="0"/>
            <a:r>
              <a:rPr lang="en-US">
                <a:solidFill>
                  <a:schemeClr val="accent2"/>
                </a:solidFill>
                <a:latin typeface="Times New Roman" pitchFamily="18" charset="0"/>
              </a:rPr>
              <a:t>Arguments</a:t>
            </a:r>
          </a:p>
          <a:p>
            <a:pPr algn="l" eaLnBrk="0" hangingPunct="0"/>
            <a:r>
              <a:rPr lang="en-US" i="1">
                <a:latin typeface="Times New Roman" pitchFamily="18" charset="0"/>
              </a:rPr>
              <a:t>expression</a:t>
            </a:r>
            <a:endParaRPr lang="en-US">
              <a:latin typeface="Times New Roman" pitchFamily="18" charset="0"/>
            </a:endParaRPr>
          </a:p>
          <a:p>
            <a:pPr algn="l" eaLnBrk="0" hangingPunct="0"/>
            <a:r>
              <a:rPr lang="en-US">
                <a:latin typeface="Times New Roman" pitchFamily="18" charset="0"/>
              </a:rPr>
              <a:t>Is a character string, binary string, text, image, a column, or an expression that includes a column. Do not use expressions that include aggregate functions.</a:t>
            </a:r>
          </a:p>
          <a:p>
            <a:pPr algn="l" eaLnBrk="0" hangingPunct="0"/>
            <a:r>
              <a:rPr lang="en-US" i="1">
                <a:latin typeface="Times New Roman" pitchFamily="18" charset="0"/>
              </a:rPr>
              <a:t>start</a:t>
            </a:r>
            <a:endParaRPr lang="en-US">
              <a:latin typeface="Times New Roman" pitchFamily="18" charset="0"/>
            </a:endParaRPr>
          </a:p>
          <a:p>
            <a:pPr algn="l" eaLnBrk="0" hangingPunct="0"/>
            <a:r>
              <a:rPr lang="en-US">
                <a:latin typeface="Times New Roman" pitchFamily="18" charset="0"/>
              </a:rPr>
              <a:t>Is an integer that specifies where the substring begins.</a:t>
            </a:r>
          </a:p>
          <a:p>
            <a:pPr algn="l" eaLnBrk="0" hangingPunct="0"/>
            <a:r>
              <a:rPr lang="en-US" i="1">
                <a:latin typeface="Times New Roman" pitchFamily="18" charset="0"/>
              </a:rPr>
              <a:t>length</a:t>
            </a:r>
            <a:endParaRPr lang="en-US">
              <a:latin typeface="Times New Roman" pitchFamily="18" charset="0"/>
            </a:endParaRPr>
          </a:p>
          <a:p>
            <a:pPr algn="l" eaLnBrk="0" hangingPunct="0"/>
            <a:r>
              <a:rPr lang="en-US">
                <a:latin typeface="Times New Roman" pitchFamily="18" charset="0"/>
              </a:rPr>
              <a:t>Is an integer that specifies the length of the substring (the number of characters or bytes to return).</a:t>
            </a:r>
          </a:p>
          <a:p>
            <a:pPr algn="l" eaLnBrk="0" hangingPunct="0"/>
            <a:endParaRPr lang="en-US">
              <a:latin typeface="Times New Roman" pitchFamily="18" charset="0"/>
            </a:endParaRPr>
          </a:p>
        </p:txBody>
      </p:sp>
      <p:sp>
        <p:nvSpPr>
          <p:cNvPr id="407557" name="Line 5"/>
          <p:cNvSpPr>
            <a:spLocks noChangeShapeType="1"/>
          </p:cNvSpPr>
          <p:nvPr/>
        </p:nvSpPr>
        <p:spPr bwMode="auto">
          <a:xfrm>
            <a:off x="6400800" y="1295400"/>
            <a:ext cx="0" cy="4953000"/>
          </a:xfrm>
          <a:prstGeom prst="line">
            <a:avLst/>
          </a:prstGeom>
          <a:noFill/>
          <a:ln w="9525">
            <a:solidFill>
              <a:schemeClr val="tx1"/>
            </a:solidFill>
            <a:round/>
            <a:headEnd/>
            <a:tailEnd/>
          </a:ln>
          <a:effectLst/>
        </p:spPr>
        <p:txBody>
          <a:bodyPr/>
          <a:lstStyle/>
          <a:p>
            <a:endParaRPr lang="en-US"/>
          </a:p>
        </p:txBody>
      </p:sp>
      <p:sp>
        <p:nvSpPr>
          <p:cNvPr id="407558" name="Rectangle 6"/>
          <p:cNvSpPr>
            <a:spLocks noChangeArrowheads="1"/>
          </p:cNvSpPr>
          <p:nvPr/>
        </p:nvSpPr>
        <p:spPr bwMode="auto">
          <a:xfrm>
            <a:off x="6737350" y="2944814"/>
            <a:ext cx="3943708" cy="830997"/>
          </a:xfrm>
          <a:prstGeom prst="rect">
            <a:avLst/>
          </a:prstGeom>
          <a:noFill/>
          <a:ln w="9525">
            <a:noFill/>
            <a:miter lim="800000"/>
            <a:headEnd/>
            <a:tailEnd/>
          </a:ln>
          <a:effectLst/>
        </p:spPr>
        <p:txBody>
          <a:bodyPr wrap="none">
            <a:spAutoFit/>
          </a:bodyPr>
          <a:lstStyle/>
          <a:p>
            <a:pPr algn="l"/>
            <a:r>
              <a:rPr lang="en-US" sz="2400" dirty="0">
                <a:latin typeface="Times New Roman" pitchFamily="18" charset="0"/>
              </a:rPr>
              <a:t>Ex</a:t>
            </a:r>
            <a:r>
              <a:rPr lang="en-US" sz="2000" dirty="0">
                <a:latin typeface="Times New Roman" pitchFamily="18" charset="0"/>
              </a:rPr>
              <a:t>:</a:t>
            </a:r>
          </a:p>
          <a:p>
            <a:pPr algn="l"/>
            <a:r>
              <a:rPr lang="en-US" sz="2000" dirty="0">
                <a:latin typeface="Times New Roman" pitchFamily="18" charset="0"/>
              </a:rPr>
              <a:t>select </a:t>
            </a:r>
            <a:r>
              <a:rPr lang="en-US" sz="2400" dirty="0">
                <a:latin typeface="Times New Roman" pitchFamily="18" charset="0"/>
              </a:rPr>
              <a:t>SUBSTRING</a:t>
            </a:r>
            <a:r>
              <a:rPr lang="en-US" sz="2000" dirty="0">
                <a:latin typeface="Times New Roman" pitchFamily="18" charset="0"/>
              </a:rPr>
              <a:t>('preetha',1,3)</a:t>
            </a:r>
          </a:p>
        </p:txBody>
      </p:sp>
      <p:sp>
        <p:nvSpPr>
          <p:cNvPr id="407559" name="Text Box 7"/>
          <p:cNvSpPr txBox="1">
            <a:spLocks noChangeArrowheads="1"/>
          </p:cNvSpPr>
          <p:nvPr/>
        </p:nvSpPr>
        <p:spPr bwMode="auto">
          <a:xfrm>
            <a:off x="7239000" y="4114801"/>
            <a:ext cx="2514600" cy="1015663"/>
          </a:xfrm>
          <a:prstGeom prst="rect">
            <a:avLst/>
          </a:prstGeom>
          <a:solidFill>
            <a:srgbClr val="FFFF99"/>
          </a:solidFill>
          <a:ln w="9525">
            <a:noFill/>
            <a:miter lim="800000"/>
            <a:headEnd/>
            <a:tailEnd/>
          </a:ln>
          <a:effectLst/>
        </p:spPr>
        <p:txBody>
          <a:bodyPr>
            <a:spAutoFit/>
          </a:bodyPr>
          <a:lstStyle/>
          <a:p>
            <a:pPr algn="l">
              <a:spcBef>
                <a:spcPct val="50000"/>
              </a:spcBef>
            </a:pPr>
            <a:r>
              <a:rPr lang="en-US" sz="2400">
                <a:latin typeface="Times New Roman" pitchFamily="18" charset="0"/>
              </a:rPr>
              <a:t>Output:</a:t>
            </a:r>
          </a:p>
          <a:p>
            <a:pPr algn="l">
              <a:spcBef>
                <a:spcPct val="50000"/>
              </a:spcBef>
            </a:pPr>
            <a:r>
              <a:rPr lang="en-US" sz="2400">
                <a:latin typeface="Times New Roman" pitchFamily="18" charset="0"/>
              </a:rPr>
              <a:t>  pre</a:t>
            </a:r>
          </a:p>
        </p:txBody>
      </p:sp>
      <p:sp>
        <p:nvSpPr>
          <p:cNvPr id="407560" name="Rectangle 8"/>
          <p:cNvSpPr>
            <a:spLocks noChangeArrowheads="1"/>
          </p:cNvSpPr>
          <p:nvPr/>
        </p:nvSpPr>
        <p:spPr bwMode="auto">
          <a:xfrm>
            <a:off x="18288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07561" name="Rectangle 9"/>
          <p:cNvSpPr>
            <a:spLocks noChangeArrowheads="1"/>
          </p:cNvSpPr>
          <p:nvPr/>
        </p:nvSpPr>
        <p:spPr bwMode="auto">
          <a:xfrm>
            <a:off x="1905001" y="609600"/>
            <a:ext cx="2035685"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STRING FUNCTIONS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ChangeArrowheads="1"/>
          </p:cNvSpPr>
          <p:nvPr/>
        </p:nvSpPr>
        <p:spPr bwMode="auto">
          <a:xfrm>
            <a:off x="2133600" y="1447800"/>
            <a:ext cx="4724400" cy="4647426"/>
          </a:xfrm>
          <a:prstGeom prst="rect">
            <a:avLst/>
          </a:prstGeom>
          <a:noFill/>
          <a:ln w="9525">
            <a:noFill/>
            <a:miter lim="800000"/>
            <a:headEnd/>
            <a:tailEnd/>
          </a:ln>
          <a:effectLst/>
        </p:spPr>
        <p:txBody>
          <a:bodyPr>
            <a:spAutoFit/>
          </a:bodyPr>
          <a:lstStyle/>
          <a:p>
            <a:pPr algn="l"/>
            <a:r>
              <a:rPr lang="en-US">
                <a:solidFill>
                  <a:srgbClr val="3333FF"/>
                </a:solidFill>
              </a:rPr>
              <a:t>REPLACE</a:t>
            </a:r>
          </a:p>
          <a:p>
            <a:pPr algn="l" eaLnBrk="0" hangingPunct="0"/>
            <a:r>
              <a:rPr lang="en-US"/>
              <a:t>Replaces all occurrences of the second given string expression in the first string expression with a third expression.</a:t>
            </a:r>
          </a:p>
          <a:p>
            <a:pPr algn="l" eaLnBrk="0" hangingPunct="0"/>
            <a:endParaRPr lang="en-US"/>
          </a:p>
          <a:p>
            <a:pPr algn="l" eaLnBrk="0" hangingPunct="0"/>
            <a:r>
              <a:rPr lang="en-US"/>
              <a:t>Syntax</a:t>
            </a:r>
          </a:p>
          <a:p>
            <a:pPr algn="l" eaLnBrk="0" hangingPunct="0"/>
            <a:endParaRPr lang="en-US"/>
          </a:p>
          <a:p>
            <a:pPr algn="l" eaLnBrk="0" hangingPunct="0"/>
            <a:r>
              <a:rPr lang="en-US"/>
              <a:t>REPLACE ( '</a:t>
            </a:r>
            <a:r>
              <a:rPr lang="en-US" i="1"/>
              <a:t>string_expression1</a:t>
            </a:r>
            <a:r>
              <a:rPr lang="en-US"/>
              <a:t>' , '</a:t>
            </a:r>
            <a:r>
              <a:rPr lang="en-US" i="1"/>
              <a:t>string_expression2</a:t>
            </a:r>
            <a:r>
              <a:rPr lang="en-US"/>
              <a:t>' , '</a:t>
            </a:r>
            <a:r>
              <a:rPr lang="en-US" i="1"/>
              <a:t>string_expression3</a:t>
            </a:r>
            <a:r>
              <a:rPr lang="en-US"/>
              <a:t>' )</a:t>
            </a:r>
          </a:p>
          <a:p>
            <a:pPr algn="l" eaLnBrk="0" hangingPunct="0"/>
            <a:endParaRPr lang="en-US"/>
          </a:p>
          <a:p>
            <a:pPr algn="l" eaLnBrk="0" hangingPunct="0"/>
            <a:r>
              <a:rPr lang="en-US"/>
              <a:t>Arguments</a:t>
            </a:r>
          </a:p>
          <a:p>
            <a:pPr algn="l" eaLnBrk="0" hangingPunct="0"/>
            <a:r>
              <a:rPr lang="en-US" sz="1400"/>
              <a:t>'</a:t>
            </a:r>
            <a:r>
              <a:rPr lang="en-US" sz="1400" i="1"/>
              <a:t>string_expression1</a:t>
            </a:r>
            <a:r>
              <a:rPr lang="en-US" sz="1400"/>
              <a:t>‘ : Is the string expression to be searched. </a:t>
            </a:r>
            <a:r>
              <a:rPr lang="en-US" sz="1400" i="1"/>
              <a:t>string_expression1</a:t>
            </a:r>
            <a:r>
              <a:rPr lang="en-US" sz="1400"/>
              <a:t> can be of character or binary data.</a:t>
            </a:r>
          </a:p>
          <a:p>
            <a:pPr algn="l" eaLnBrk="0" hangingPunct="0"/>
            <a:r>
              <a:rPr lang="en-US" sz="1400"/>
              <a:t>'</a:t>
            </a:r>
            <a:r>
              <a:rPr lang="en-US" sz="1400" i="1"/>
              <a:t>string_expression2</a:t>
            </a:r>
            <a:r>
              <a:rPr lang="en-US" sz="1400"/>
              <a:t>‘ : Is the string expression to try to find. </a:t>
            </a:r>
            <a:r>
              <a:rPr lang="en-US" sz="1400" i="1"/>
              <a:t>string_expression2</a:t>
            </a:r>
            <a:r>
              <a:rPr lang="en-US" sz="1400"/>
              <a:t> can be of character or binary data.</a:t>
            </a:r>
          </a:p>
          <a:p>
            <a:pPr algn="l" eaLnBrk="0" hangingPunct="0"/>
            <a:r>
              <a:rPr lang="en-US" sz="1400"/>
              <a:t>'</a:t>
            </a:r>
            <a:r>
              <a:rPr lang="en-US" sz="1400" i="1"/>
              <a:t>string_expression3</a:t>
            </a:r>
            <a:r>
              <a:rPr lang="en-US" sz="1400"/>
              <a:t>‘ : Is the replacement string expression </a:t>
            </a:r>
            <a:r>
              <a:rPr lang="en-US" sz="1400" i="1"/>
              <a:t>string_expression3 </a:t>
            </a:r>
            <a:r>
              <a:rPr lang="en-US" sz="1400"/>
              <a:t>can be of character or binary data.</a:t>
            </a:r>
          </a:p>
          <a:p>
            <a:pPr algn="l" eaLnBrk="0" hangingPunct="0"/>
            <a:endParaRPr lang="en-US" sz="1400"/>
          </a:p>
        </p:txBody>
      </p:sp>
      <p:sp>
        <p:nvSpPr>
          <p:cNvPr id="408579" name="Line 3"/>
          <p:cNvSpPr>
            <a:spLocks noChangeShapeType="1"/>
          </p:cNvSpPr>
          <p:nvPr/>
        </p:nvSpPr>
        <p:spPr bwMode="auto">
          <a:xfrm>
            <a:off x="6934200" y="1600200"/>
            <a:ext cx="0" cy="5029200"/>
          </a:xfrm>
          <a:prstGeom prst="line">
            <a:avLst/>
          </a:prstGeom>
          <a:noFill/>
          <a:ln w="9525">
            <a:solidFill>
              <a:schemeClr val="tx1"/>
            </a:solidFill>
            <a:round/>
            <a:headEnd/>
            <a:tailEnd/>
          </a:ln>
          <a:effectLst/>
        </p:spPr>
        <p:txBody>
          <a:bodyPr/>
          <a:lstStyle/>
          <a:p>
            <a:endParaRPr lang="en-US"/>
          </a:p>
        </p:txBody>
      </p:sp>
      <p:sp>
        <p:nvSpPr>
          <p:cNvPr id="408580" name="Rectangle 4"/>
          <p:cNvSpPr>
            <a:spLocks noChangeArrowheads="1"/>
          </p:cNvSpPr>
          <p:nvPr/>
        </p:nvSpPr>
        <p:spPr bwMode="auto">
          <a:xfrm>
            <a:off x="7010400" y="2587626"/>
            <a:ext cx="3657600" cy="1200329"/>
          </a:xfrm>
          <a:prstGeom prst="rect">
            <a:avLst/>
          </a:prstGeom>
          <a:noFill/>
          <a:ln w="9525">
            <a:noFill/>
            <a:miter lim="800000"/>
            <a:headEnd/>
            <a:tailEnd/>
          </a:ln>
          <a:effectLst/>
        </p:spPr>
        <p:txBody>
          <a:bodyPr wrap="square">
            <a:spAutoFit/>
          </a:bodyPr>
          <a:lstStyle/>
          <a:p>
            <a:pPr algn="l"/>
            <a:r>
              <a:rPr lang="en-US" dirty="0"/>
              <a:t>Ex:</a:t>
            </a:r>
          </a:p>
          <a:p>
            <a:pPr algn="l"/>
            <a:endParaRPr lang="en-US" dirty="0"/>
          </a:p>
          <a:p>
            <a:pPr algn="l"/>
            <a:r>
              <a:rPr lang="en-US" dirty="0"/>
              <a:t>SELECT REPLACE('</a:t>
            </a:r>
            <a:r>
              <a:rPr lang="en-US" dirty="0" err="1"/>
              <a:t>abcdefghicde','cde','xxx</a:t>
            </a:r>
            <a:r>
              <a:rPr lang="en-US" dirty="0"/>
              <a:t>') </a:t>
            </a:r>
          </a:p>
        </p:txBody>
      </p:sp>
      <p:sp>
        <p:nvSpPr>
          <p:cNvPr id="408581" name="Text Box 5"/>
          <p:cNvSpPr txBox="1">
            <a:spLocks noChangeArrowheads="1"/>
          </p:cNvSpPr>
          <p:nvPr/>
        </p:nvSpPr>
        <p:spPr bwMode="auto">
          <a:xfrm>
            <a:off x="7162800" y="4187826"/>
            <a:ext cx="3505200" cy="954107"/>
          </a:xfrm>
          <a:prstGeom prst="rect">
            <a:avLst/>
          </a:prstGeom>
          <a:solidFill>
            <a:srgbClr val="FFFF99"/>
          </a:solidFill>
          <a:ln w="9525">
            <a:noFill/>
            <a:miter lim="800000"/>
            <a:headEnd/>
            <a:tailEnd/>
          </a:ln>
          <a:effectLst/>
        </p:spPr>
        <p:txBody>
          <a:bodyPr>
            <a:spAutoFit/>
          </a:bodyPr>
          <a:lstStyle/>
          <a:p>
            <a:pPr algn="l">
              <a:spcBef>
                <a:spcPct val="50000"/>
              </a:spcBef>
            </a:pPr>
            <a:r>
              <a:rPr lang="en-US" sz="2000">
                <a:latin typeface="Times New Roman" pitchFamily="18" charset="0"/>
              </a:rPr>
              <a:t>Output:</a:t>
            </a:r>
          </a:p>
          <a:p>
            <a:pPr algn="l">
              <a:spcBef>
                <a:spcPct val="50000"/>
              </a:spcBef>
            </a:pPr>
            <a:r>
              <a:rPr lang="en-US" sz="2400">
                <a:latin typeface="Arial Unicode MS" pitchFamily="34" charset="-128"/>
              </a:rPr>
              <a:t>abxxxfghixxx</a:t>
            </a:r>
            <a:r>
              <a:rPr lang="en-US" sz="2400">
                <a:latin typeface="Times New Roman" pitchFamily="18" charset="0"/>
              </a:rPr>
              <a:t> </a:t>
            </a:r>
          </a:p>
        </p:txBody>
      </p:sp>
      <p:sp>
        <p:nvSpPr>
          <p:cNvPr id="408582" name="Text Box 6"/>
          <p:cNvSpPr txBox="1">
            <a:spLocks noChangeArrowheads="1"/>
          </p:cNvSpPr>
          <p:nvPr/>
        </p:nvSpPr>
        <p:spPr bwMode="auto">
          <a:xfrm>
            <a:off x="7315200" y="5483225"/>
            <a:ext cx="3429000" cy="1054100"/>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This example replaces the string cde in abcdefghi with xxx.</a:t>
            </a:r>
          </a:p>
          <a:p>
            <a:pPr algn="l">
              <a:spcBef>
                <a:spcPct val="50000"/>
              </a:spcBef>
            </a:pPr>
            <a:endParaRPr lang="en-US">
              <a:latin typeface="Times New Roman" pitchFamily="18" charset="0"/>
            </a:endParaRPr>
          </a:p>
        </p:txBody>
      </p:sp>
      <p:sp>
        <p:nvSpPr>
          <p:cNvPr id="408583" name="Rectangle 7"/>
          <p:cNvSpPr>
            <a:spLocks noChangeArrowheads="1"/>
          </p:cNvSpPr>
          <p:nvPr/>
        </p:nvSpPr>
        <p:spPr bwMode="auto">
          <a:xfrm>
            <a:off x="1828801" y="7620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08584" name="Rectangle 8"/>
          <p:cNvSpPr>
            <a:spLocks noChangeArrowheads="1"/>
          </p:cNvSpPr>
          <p:nvPr/>
        </p:nvSpPr>
        <p:spPr bwMode="auto">
          <a:xfrm>
            <a:off x="1981201" y="762000"/>
            <a:ext cx="2035685"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STRING FUNCTIONS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2286000" y="1752601"/>
            <a:ext cx="3810000" cy="5078313"/>
          </a:xfrm>
          <a:prstGeom prst="rect">
            <a:avLst/>
          </a:prstGeom>
          <a:noFill/>
          <a:ln w="9525">
            <a:noFill/>
            <a:miter lim="800000"/>
            <a:headEnd/>
            <a:tailEnd/>
          </a:ln>
          <a:effectLst/>
        </p:spPr>
        <p:txBody>
          <a:bodyPr>
            <a:spAutoFit/>
          </a:bodyPr>
          <a:lstStyle/>
          <a:p>
            <a:pPr algn="l"/>
            <a:r>
              <a:rPr lang="en-US">
                <a:solidFill>
                  <a:srgbClr val="3333FF"/>
                </a:solidFill>
              </a:rPr>
              <a:t>UPPER</a:t>
            </a:r>
          </a:p>
          <a:p>
            <a:pPr algn="l" eaLnBrk="0" hangingPunct="0"/>
            <a:r>
              <a:rPr lang="en-US"/>
              <a:t>Returns a character expression with lowercase character data converted to uppercase.</a:t>
            </a:r>
          </a:p>
          <a:p>
            <a:pPr algn="l" eaLnBrk="0" hangingPunct="0"/>
            <a:endParaRPr lang="en-US"/>
          </a:p>
          <a:p>
            <a:pPr algn="l" eaLnBrk="0" hangingPunct="0"/>
            <a:r>
              <a:rPr lang="en-US"/>
              <a:t>Syntax</a:t>
            </a:r>
          </a:p>
          <a:p>
            <a:pPr algn="l" eaLnBrk="0" hangingPunct="0"/>
            <a:r>
              <a:rPr lang="en-US"/>
              <a:t>UPPER ( </a:t>
            </a:r>
            <a:r>
              <a:rPr lang="en-US" i="1"/>
              <a:t>character_expression </a:t>
            </a:r>
            <a:r>
              <a:rPr lang="en-US"/>
              <a:t>)</a:t>
            </a:r>
          </a:p>
          <a:p>
            <a:pPr algn="l" eaLnBrk="0" hangingPunct="0"/>
            <a:endParaRPr lang="en-US"/>
          </a:p>
          <a:p>
            <a:pPr algn="l" eaLnBrk="0" hangingPunct="0"/>
            <a:r>
              <a:rPr lang="en-US"/>
              <a:t>Arguments</a:t>
            </a:r>
          </a:p>
          <a:p>
            <a:pPr algn="l" eaLnBrk="0" hangingPunct="0"/>
            <a:r>
              <a:rPr lang="en-US" i="1"/>
              <a:t>character_expression</a:t>
            </a:r>
            <a:endParaRPr lang="en-US"/>
          </a:p>
          <a:p>
            <a:pPr algn="l" eaLnBrk="0" hangingPunct="0"/>
            <a:r>
              <a:rPr lang="en-US"/>
              <a:t>Is an expression of character data. </a:t>
            </a:r>
            <a:r>
              <a:rPr lang="en-US" i="1"/>
              <a:t>character_expression </a:t>
            </a:r>
            <a:r>
              <a:rPr lang="en-US"/>
              <a:t>can be a constant, variable, or column of either character or binary data.</a:t>
            </a:r>
          </a:p>
          <a:p>
            <a:pPr algn="l" eaLnBrk="0" hangingPunct="0"/>
            <a:endParaRPr lang="en-US"/>
          </a:p>
          <a:p>
            <a:pPr algn="l" eaLnBrk="0" hangingPunct="0"/>
            <a:r>
              <a:rPr lang="en-US"/>
              <a:t>Return Types</a:t>
            </a:r>
          </a:p>
          <a:p>
            <a:pPr algn="l" eaLnBrk="0" hangingPunct="0"/>
            <a:r>
              <a:rPr lang="en-US"/>
              <a:t>varchar</a:t>
            </a:r>
          </a:p>
          <a:p>
            <a:pPr algn="l" eaLnBrk="0" hangingPunct="0"/>
            <a:endParaRPr lang="en-US"/>
          </a:p>
        </p:txBody>
      </p:sp>
      <p:sp>
        <p:nvSpPr>
          <p:cNvPr id="409603" name="Line 3"/>
          <p:cNvSpPr>
            <a:spLocks noChangeShapeType="1"/>
          </p:cNvSpPr>
          <p:nvPr/>
        </p:nvSpPr>
        <p:spPr bwMode="auto">
          <a:xfrm>
            <a:off x="6553200" y="1676400"/>
            <a:ext cx="0" cy="4953000"/>
          </a:xfrm>
          <a:prstGeom prst="line">
            <a:avLst/>
          </a:prstGeom>
          <a:noFill/>
          <a:ln w="9525">
            <a:solidFill>
              <a:schemeClr val="tx1"/>
            </a:solidFill>
            <a:round/>
            <a:headEnd/>
            <a:tailEnd/>
          </a:ln>
          <a:effectLst/>
        </p:spPr>
        <p:txBody>
          <a:bodyPr/>
          <a:lstStyle/>
          <a:p>
            <a:endParaRPr lang="en-US"/>
          </a:p>
        </p:txBody>
      </p:sp>
      <p:sp>
        <p:nvSpPr>
          <p:cNvPr id="409604" name="Text Box 4"/>
          <p:cNvSpPr txBox="1">
            <a:spLocks noChangeArrowheads="1"/>
          </p:cNvSpPr>
          <p:nvPr/>
        </p:nvSpPr>
        <p:spPr bwMode="auto">
          <a:xfrm>
            <a:off x="7010400" y="3581401"/>
            <a:ext cx="3276600" cy="1015663"/>
          </a:xfrm>
          <a:prstGeom prst="rect">
            <a:avLst/>
          </a:prstGeom>
          <a:noFill/>
          <a:ln w="9525">
            <a:noFill/>
            <a:miter lim="800000"/>
            <a:headEnd/>
            <a:tailEnd/>
          </a:ln>
          <a:effectLst/>
        </p:spPr>
        <p:txBody>
          <a:bodyPr>
            <a:spAutoFit/>
          </a:bodyPr>
          <a:lstStyle/>
          <a:p>
            <a:pPr algn="l">
              <a:spcBef>
                <a:spcPct val="50000"/>
              </a:spcBef>
            </a:pPr>
            <a:r>
              <a:rPr lang="en-US" sz="2400" dirty="0">
                <a:latin typeface="Times New Roman" pitchFamily="18" charset="0"/>
              </a:rPr>
              <a:t>Ex:</a:t>
            </a:r>
          </a:p>
          <a:p>
            <a:pPr algn="l">
              <a:spcBef>
                <a:spcPct val="50000"/>
              </a:spcBef>
            </a:pPr>
            <a:r>
              <a:rPr lang="en-US" sz="2400" dirty="0">
                <a:latin typeface="Times New Roman" pitchFamily="18" charset="0"/>
              </a:rPr>
              <a:t>Select UPPER(‘</a:t>
            </a:r>
            <a:r>
              <a:rPr lang="en-US" sz="2400" dirty="0" err="1">
                <a:latin typeface="Times New Roman" pitchFamily="18" charset="0"/>
              </a:rPr>
              <a:t>priya</a:t>
            </a:r>
            <a:r>
              <a:rPr lang="en-US" sz="2400" dirty="0">
                <a:latin typeface="Times New Roman" pitchFamily="18" charset="0"/>
              </a:rPr>
              <a:t>’)</a:t>
            </a:r>
          </a:p>
        </p:txBody>
      </p:sp>
      <p:sp>
        <p:nvSpPr>
          <p:cNvPr id="409605" name="Text Box 5"/>
          <p:cNvSpPr txBox="1">
            <a:spLocks noChangeArrowheads="1"/>
          </p:cNvSpPr>
          <p:nvPr/>
        </p:nvSpPr>
        <p:spPr bwMode="auto">
          <a:xfrm>
            <a:off x="7010400" y="5181601"/>
            <a:ext cx="3352800" cy="1015663"/>
          </a:xfrm>
          <a:prstGeom prst="rect">
            <a:avLst/>
          </a:prstGeom>
          <a:solidFill>
            <a:srgbClr val="FFFF99"/>
          </a:solidFill>
          <a:ln w="9525">
            <a:noFill/>
            <a:miter lim="800000"/>
            <a:headEnd/>
            <a:tailEnd/>
          </a:ln>
          <a:effectLst/>
        </p:spPr>
        <p:txBody>
          <a:bodyPr>
            <a:spAutoFit/>
          </a:bodyPr>
          <a:lstStyle/>
          <a:p>
            <a:pPr algn="l">
              <a:spcBef>
                <a:spcPct val="50000"/>
              </a:spcBef>
            </a:pPr>
            <a:r>
              <a:rPr lang="en-US" sz="2400">
                <a:latin typeface="Times New Roman" pitchFamily="18" charset="0"/>
              </a:rPr>
              <a:t>Output:</a:t>
            </a:r>
          </a:p>
          <a:p>
            <a:pPr algn="l">
              <a:spcBef>
                <a:spcPct val="50000"/>
              </a:spcBef>
            </a:pPr>
            <a:r>
              <a:rPr lang="en-US" sz="2400">
                <a:latin typeface="Times New Roman" pitchFamily="18" charset="0"/>
              </a:rPr>
              <a:t> PRIYA</a:t>
            </a:r>
          </a:p>
        </p:txBody>
      </p:sp>
      <p:sp>
        <p:nvSpPr>
          <p:cNvPr id="409606" name="Rectangle 6"/>
          <p:cNvSpPr>
            <a:spLocks noChangeArrowheads="1"/>
          </p:cNvSpPr>
          <p:nvPr/>
        </p:nvSpPr>
        <p:spPr bwMode="auto">
          <a:xfrm>
            <a:off x="18288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09607" name="Rectangle 7"/>
          <p:cNvSpPr>
            <a:spLocks noChangeArrowheads="1"/>
          </p:cNvSpPr>
          <p:nvPr/>
        </p:nvSpPr>
        <p:spPr bwMode="auto">
          <a:xfrm>
            <a:off x="1752601" y="990600"/>
            <a:ext cx="2035685"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STRING FUNCTIONS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6"/>
          <p:cNvSpPr txBox="1">
            <a:spLocks noChangeArrowheads="1"/>
          </p:cNvSpPr>
          <p:nvPr/>
        </p:nvSpPr>
        <p:spPr bwMode="auto">
          <a:xfrm>
            <a:off x="6781800" y="762000"/>
            <a:ext cx="3581400" cy="369332"/>
          </a:xfrm>
          <a:prstGeom prst="rect">
            <a:avLst/>
          </a:prstGeom>
          <a:noFill/>
          <a:ln w="9525">
            <a:noFill/>
            <a:miter lim="800000"/>
            <a:headEnd/>
            <a:tailEnd/>
          </a:ln>
          <a:effectLst/>
        </p:spPr>
        <p:txBody>
          <a:bodyPr>
            <a:spAutoFit/>
          </a:bodyPr>
          <a:lstStyle/>
          <a:p>
            <a:pPr algn="l">
              <a:spcBef>
                <a:spcPct val="50000"/>
              </a:spcBef>
            </a:pPr>
            <a:r>
              <a:rPr lang="en-US"/>
              <a:t>Table 1 : Product</a:t>
            </a:r>
          </a:p>
        </p:txBody>
      </p:sp>
      <p:sp>
        <p:nvSpPr>
          <p:cNvPr id="3" name="Line 1027"/>
          <p:cNvSpPr>
            <a:spLocks noChangeShapeType="1"/>
          </p:cNvSpPr>
          <p:nvPr/>
        </p:nvSpPr>
        <p:spPr bwMode="auto">
          <a:xfrm>
            <a:off x="6400800" y="914400"/>
            <a:ext cx="0" cy="5943600"/>
          </a:xfrm>
          <a:prstGeom prst="line">
            <a:avLst/>
          </a:prstGeom>
          <a:noFill/>
          <a:ln w="9525">
            <a:solidFill>
              <a:schemeClr val="tx1"/>
            </a:solidFill>
            <a:round/>
            <a:headEnd/>
            <a:tailEnd/>
          </a:ln>
          <a:effectLst/>
        </p:spPr>
        <p:txBody>
          <a:bodyPr/>
          <a:lstStyle/>
          <a:p>
            <a:endParaRPr lang="en-US"/>
          </a:p>
        </p:txBody>
      </p:sp>
      <p:sp>
        <p:nvSpPr>
          <p:cNvPr id="4" name="Text Box 1028"/>
          <p:cNvSpPr txBox="1">
            <a:spLocks noChangeArrowheads="1"/>
          </p:cNvSpPr>
          <p:nvPr/>
        </p:nvSpPr>
        <p:spPr bwMode="auto">
          <a:xfrm>
            <a:off x="1752600" y="76200"/>
            <a:ext cx="4038600" cy="369332"/>
          </a:xfrm>
          <a:prstGeom prst="rect">
            <a:avLst/>
          </a:prstGeom>
          <a:noFill/>
          <a:ln w="9525">
            <a:noFill/>
            <a:miter lim="800000"/>
            <a:headEnd/>
            <a:tailEnd/>
          </a:ln>
          <a:effectLst/>
        </p:spPr>
        <p:txBody>
          <a:bodyPr>
            <a:spAutoFit/>
          </a:bodyPr>
          <a:lstStyle/>
          <a:p>
            <a:pPr algn="l">
              <a:spcBef>
                <a:spcPct val="50000"/>
              </a:spcBef>
            </a:pPr>
            <a:r>
              <a:rPr lang="en-US" kern="0" dirty="0">
                <a:solidFill>
                  <a:srgbClr val="FFFFFF"/>
                </a:solidFill>
                <a:latin typeface="Bookman Old Style" pitchFamily="18" charset="0"/>
                <a:ea typeface="+mj-ea"/>
                <a:cs typeface="+mj-cs"/>
              </a:rPr>
              <a:t>PRIMARY KEY  CONSTRAINT</a:t>
            </a:r>
          </a:p>
        </p:txBody>
      </p:sp>
      <p:sp>
        <p:nvSpPr>
          <p:cNvPr id="5" name="Text Box 1029"/>
          <p:cNvSpPr txBox="1">
            <a:spLocks noChangeArrowheads="1"/>
          </p:cNvSpPr>
          <p:nvPr/>
        </p:nvSpPr>
        <p:spPr bwMode="auto">
          <a:xfrm>
            <a:off x="1828800" y="990601"/>
            <a:ext cx="4724400" cy="276999"/>
          </a:xfrm>
          <a:prstGeom prst="rect">
            <a:avLst/>
          </a:prstGeom>
          <a:noFill/>
          <a:ln w="9525">
            <a:noFill/>
            <a:miter lim="800000"/>
            <a:headEnd/>
            <a:tailEnd/>
          </a:ln>
          <a:effectLst/>
        </p:spPr>
        <p:txBody>
          <a:bodyPr>
            <a:spAutoFit/>
          </a:bodyPr>
          <a:lstStyle/>
          <a:p>
            <a:pPr algn="l">
              <a:spcBef>
                <a:spcPct val="50000"/>
              </a:spcBef>
            </a:pPr>
            <a:r>
              <a:rPr lang="en-US" sz="1200">
                <a:solidFill>
                  <a:schemeClr val="accent2"/>
                </a:solidFill>
              </a:rPr>
              <a:t>create table</a:t>
            </a:r>
            <a:r>
              <a:rPr lang="en-US" sz="1200"/>
              <a:t> product (pcode </a:t>
            </a:r>
            <a:r>
              <a:rPr lang="en-US" sz="1200">
                <a:solidFill>
                  <a:schemeClr val="accent2"/>
                </a:solidFill>
              </a:rPr>
              <a:t>int primary key</a:t>
            </a:r>
            <a:r>
              <a:rPr lang="en-US" sz="1200"/>
              <a:t> ,pname </a:t>
            </a:r>
            <a:r>
              <a:rPr lang="en-US" sz="1200">
                <a:solidFill>
                  <a:schemeClr val="accent2"/>
                </a:solidFill>
              </a:rPr>
              <a:t>varchar(100))</a:t>
            </a:r>
          </a:p>
        </p:txBody>
      </p:sp>
      <p:graphicFrame>
        <p:nvGraphicFramePr>
          <p:cNvPr id="6" name="Group 1030"/>
          <p:cNvGraphicFramePr>
            <a:graphicFrameLocks noGrp="1"/>
          </p:cNvGraphicFramePr>
          <p:nvPr/>
        </p:nvGraphicFramePr>
        <p:xfrm>
          <a:off x="2514600" y="1371600"/>
          <a:ext cx="2000250" cy="1371600"/>
        </p:xfrm>
        <a:graphic>
          <a:graphicData uri="http://schemas.openxmlformats.org/drawingml/2006/table">
            <a:tbl>
              <a:tblPr/>
              <a:tblGrid>
                <a:gridCol w="969963">
                  <a:extLst>
                    <a:ext uri="{9D8B030D-6E8A-4147-A177-3AD203B41FA5}">
                      <a16:colId xmlns:a16="http://schemas.microsoft.com/office/drawing/2014/main" val="20000"/>
                    </a:ext>
                  </a:extLst>
                </a:gridCol>
                <a:gridCol w="1030287">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Bookman Old Style" pitchFamily="18" charset="0"/>
                        </a:rPr>
                        <a:t>Pcode</a:t>
                      </a:r>
                      <a:endParaRPr kumimoji="0" lang="en-US" sz="1200" b="0" i="0" u="none" strike="noStrike" cap="none" normalizeH="0" baseline="0" dirty="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Bookman Old Style" pitchFamily="18" charset="0"/>
                        </a:rPr>
                        <a:t>Pname</a:t>
                      </a:r>
                      <a:endParaRPr kumimoji="0" lang="en-US" sz="1200" b="0" i="0" u="none" strike="noStrike" cap="none" normalizeH="0" baseline="0" dirty="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Rin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Surf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Ariel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Bookman Old Style"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Bookman Old Style" pitchFamily="18" charset="0"/>
                        </a:rPr>
                        <a:t>Power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Text Box 1050"/>
          <p:cNvSpPr txBox="1">
            <a:spLocks noChangeArrowheads="1"/>
          </p:cNvSpPr>
          <p:nvPr/>
        </p:nvSpPr>
        <p:spPr bwMode="auto">
          <a:xfrm>
            <a:off x="1905000" y="3505200"/>
            <a:ext cx="3505200" cy="304800"/>
          </a:xfrm>
          <a:prstGeom prst="rect">
            <a:avLst/>
          </a:prstGeom>
          <a:noFill/>
          <a:ln w="9525">
            <a:noFill/>
            <a:miter lim="800000"/>
            <a:headEnd/>
            <a:tailEnd/>
          </a:ln>
          <a:effectLst/>
        </p:spPr>
        <p:txBody>
          <a:bodyPr>
            <a:spAutoFit/>
          </a:bodyPr>
          <a:lstStyle/>
          <a:p>
            <a:pPr algn="l">
              <a:spcBef>
                <a:spcPct val="50000"/>
              </a:spcBef>
            </a:pPr>
            <a:r>
              <a:rPr lang="en-US" sz="1400"/>
              <a:t>2.FOREIGN  KEY  CONSTRAINT</a:t>
            </a:r>
          </a:p>
        </p:txBody>
      </p:sp>
      <p:sp>
        <p:nvSpPr>
          <p:cNvPr id="8" name="Text Box 1051"/>
          <p:cNvSpPr txBox="1">
            <a:spLocks noChangeArrowheads="1"/>
          </p:cNvSpPr>
          <p:nvPr/>
        </p:nvSpPr>
        <p:spPr bwMode="auto">
          <a:xfrm>
            <a:off x="1828800" y="5638800"/>
            <a:ext cx="4419600" cy="457200"/>
          </a:xfrm>
          <a:prstGeom prst="rect">
            <a:avLst/>
          </a:prstGeom>
          <a:noFill/>
          <a:ln w="9525">
            <a:noFill/>
            <a:miter lim="800000"/>
            <a:headEnd/>
            <a:tailEnd/>
          </a:ln>
          <a:effectLst/>
        </p:spPr>
        <p:txBody>
          <a:bodyPr>
            <a:spAutoFit/>
          </a:bodyPr>
          <a:lstStyle/>
          <a:p>
            <a:pPr algn="l">
              <a:spcBef>
                <a:spcPct val="50000"/>
              </a:spcBef>
            </a:pPr>
            <a:r>
              <a:rPr lang="en-US" sz="1200">
                <a:solidFill>
                  <a:schemeClr val="accent2"/>
                </a:solidFill>
              </a:rPr>
              <a:t>create table</a:t>
            </a:r>
            <a:r>
              <a:rPr lang="en-US" sz="1200"/>
              <a:t> orders (pcode </a:t>
            </a:r>
            <a:r>
              <a:rPr lang="en-US" sz="1200">
                <a:solidFill>
                  <a:schemeClr val="accent2"/>
                </a:solidFill>
              </a:rPr>
              <a:t>int foreignkey references product(pcode)</a:t>
            </a:r>
            <a:r>
              <a:rPr lang="en-US" sz="1200"/>
              <a:t>,orderid  </a:t>
            </a:r>
            <a:r>
              <a:rPr lang="en-US" sz="1200">
                <a:solidFill>
                  <a:schemeClr val="accent2"/>
                </a:solidFill>
              </a:rPr>
              <a:t>varchar(100))</a:t>
            </a:r>
            <a:endParaRPr lang="en-US" sz="1200">
              <a:latin typeface="Times New Roman" pitchFamily="18" charset="0"/>
            </a:endParaRPr>
          </a:p>
        </p:txBody>
      </p:sp>
      <p:graphicFrame>
        <p:nvGraphicFramePr>
          <p:cNvPr id="9" name="Group 1052"/>
          <p:cNvGraphicFramePr>
            <a:graphicFrameLocks noGrp="1"/>
          </p:cNvGraphicFramePr>
          <p:nvPr/>
        </p:nvGraphicFramePr>
        <p:xfrm>
          <a:off x="7239000" y="1219200"/>
          <a:ext cx="2000250" cy="1371600"/>
        </p:xfrm>
        <a:graphic>
          <a:graphicData uri="http://schemas.openxmlformats.org/drawingml/2006/table">
            <a:tbl>
              <a:tblPr/>
              <a:tblGrid>
                <a:gridCol w="969963">
                  <a:extLst>
                    <a:ext uri="{9D8B030D-6E8A-4147-A177-3AD203B41FA5}">
                      <a16:colId xmlns:a16="http://schemas.microsoft.com/office/drawing/2014/main" val="20000"/>
                    </a:ext>
                  </a:extLst>
                </a:gridCol>
                <a:gridCol w="1030287">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Bookman Old Style" pitchFamily="18" charset="0"/>
                        </a:rPr>
                        <a:t>Pcode</a:t>
                      </a:r>
                      <a:endParaRPr kumimoji="0" lang="en-US" sz="1200" b="0" i="0" u="none" strike="noStrike" cap="none" normalizeH="0" baseline="0" dirty="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Pname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Bookman Old Style" pitchFamily="18" charset="0"/>
                        </a:rPr>
                        <a:t>Rin</a:t>
                      </a:r>
                      <a:endParaRPr kumimoji="0" lang="en-US" sz="1200" b="0" i="0" u="none" strike="noStrike" cap="none" normalizeH="0" baseline="0" dirty="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Surf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Ariel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Power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 name="Group 1072"/>
          <p:cNvGraphicFramePr>
            <a:graphicFrameLocks noGrp="1"/>
          </p:cNvGraphicFramePr>
          <p:nvPr/>
        </p:nvGraphicFramePr>
        <p:xfrm>
          <a:off x="7086600" y="3200400"/>
          <a:ext cx="2057400" cy="1452880"/>
        </p:xfrm>
        <a:graphic>
          <a:graphicData uri="http://schemas.openxmlformats.org/drawingml/2006/table">
            <a:tbl>
              <a:tblPr/>
              <a:tblGrid>
                <a:gridCol w="996950">
                  <a:extLst>
                    <a:ext uri="{9D8B030D-6E8A-4147-A177-3AD203B41FA5}">
                      <a16:colId xmlns:a16="http://schemas.microsoft.com/office/drawing/2014/main" val="20000"/>
                    </a:ext>
                  </a:extLst>
                </a:gridCol>
                <a:gridCol w="106045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Pcode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Orderid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Ord100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5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Ord101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Ord102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Ord103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Text Box 1092"/>
          <p:cNvSpPr txBox="1">
            <a:spLocks noChangeArrowheads="1"/>
          </p:cNvSpPr>
          <p:nvPr/>
        </p:nvSpPr>
        <p:spPr bwMode="auto">
          <a:xfrm>
            <a:off x="6858000" y="2743200"/>
            <a:ext cx="3581400" cy="369332"/>
          </a:xfrm>
          <a:prstGeom prst="rect">
            <a:avLst/>
          </a:prstGeom>
          <a:noFill/>
          <a:ln w="9525">
            <a:noFill/>
            <a:miter lim="800000"/>
            <a:headEnd/>
            <a:tailEnd/>
          </a:ln>
          <a:effectLst/>
        </p:spPr>
        <p:txBody>
          <a:bodyPr>
            <a:spAutoFit/>
          </a:bodyPr>
          <a:lstStyle/>
          <a:p>
            <a:pPr algn="l">
              <a:spcBef>
                <a:spcPct val="50000"/>
              </a:spcBef>
            </a:pPr>
            <a:r>
              <a:rPr lang="en-US"/>
              <a:t>Table 2 : Order</a:t>
            </a:r>
          </a:p>
        </p:txBody>
      </p:sp>
      <p:graphicFrame>
        <p:nvGraphicFramePr>
          <p:cNvPr id="12" name="Group 1093"/>
          <p:cNvGraphicFramePr>
            <a:graphicFrameLocks noGrp="1"/>
          </p:cNvGraphicFramePr>
          <p:nvPr/>
        </p:nvGraphicFramePr>
        <p:xfrm>
          <a:off x="2514600" y="3962400"/>
          <a:ext cx="2286000" cy="1605280"/>
        </p:xfrm>
        <a:graphic>
          <a:graphicData uri="http://schemas.openxmlformats.org/drawingml/2006/table">
            <a:tbl>
              <a:tblPr/>
              <a:tblGrid>
                <a:gridCol w="969963">
                  <a:extLst>
                    <a:ext uri="{9D8B030D-6E8A-4147-A177-3AD203B41FA5}">
                      <a16:colId xmlns:a16="http://schemas.microsoft.com/office/drawing/2014/main" val="20000"/>
                    </a:ext>
                  </a:extLst>
                </a:gridCol>
                <a:gridCol w="1316037">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Pcode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Orderid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Ord100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Ord101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Ord102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Ord103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 name="Rectangle 1113"/>
          <p:cNvSpPr>
            <a:spLocks noChangeArrowheads="1"/>
          </p:cNvSpPr>
          <p:nvPr/>
        </p:nvSpPr>
        <p:spPr bwMode="auto">
          <a:xfrm>
            <a:off x="3810000" y="1831975"/>
            <a:ext cx="4572000" cy="457200"/>
          </a:xfrm>
          <a:prstGeom prst="rect">
            <a:avLst/>
          </a:prstGeom>
          <a:noFill/>
          <a:ln w="9525">
            <a:noFill/>
            <a:miter lim="800000"/>
            <a:headEnd/>
            <a:tailEnd/>
          </a:ln>
          <a:effectLst/>
        </p:spPr>
        <p:txBody>
          <a:bodyPr>
            <a:spAutoFit/>
          </a:bodyPr>
          <a:lstStyle/>
          <a:p>
            <a:pPr algn="l">
              <a:spcBef>
                <a:spcPct val="50000"/>
              </a:spcBef>
            </a:pPr>
            <a:r>
              <a:rPr lang="en-US" sz="2400">
                <a:latin typeface="Times New Roman" pitchFamily="18" charset="0"/>
              </a:rPr>
              <a:t>.</a:t>
            </a:r>
          </a:p>
        </p:txBody>
      </p:sp>
      <p:sp>
        <p:nvSpPr>
          <p:cNvPr id="14" name="Text Box 1114"/>
          <p:cNvSpPr txBox="1">
            <a:spLocks noChangeArrowheads="1"/>
          </p:cNvSpPr>
          <p:nvPr/>
        </p:nvSpPr>
        <p:spPr bwMode="auto">
          <a:xfrm>
            <a:off x="6934200" y="4876800"/>
            <a:ext cx="3733800" cy="1107996"/>
          </a:xfrm>
          <a:prstGeom prst="rect">
            <a:avLst/>
          </a:prstGeom>
          <a:noFill/>
          <a:ln w="9525">
            <a:noFill/>
            <a:miter lim="800000"/>
            <a:headEnd/>
            <a:tailEnd/>
          </a:ln>
          <a:effectLst/>
        </p:spPr>
        <p:txBody>
          <a:bodyPr>
            <a:spAutoFit/>
          </a:bodyPr>
          <a:lstStyle/>
          <a:p>
            <a:pPr algn="l">
              <a:spcBef>
                <a:spcPct val="50000"/>
              </a:spcBef>
            </a:pPr>
            <a:r>
              <a:rPr lang="en-US" sz="1200" dirty="0"/>
              <a:t>INSERT statement conflicted with COLUMN FOREIGN KEY constraint 'FK__orders__pcode__76A18A26'. The conflict occurred in database 'master', table 'product', column '</a:t>
            </a:r>
            <a:r>
              <a:rPr lang="en-US" sz="1200" dirty="0" err="1"/>
              <a:t>pcode</a:t>
            </a:r>
            <a:r>
              <a:rPr lang="en-US" sz="1200" dirty="0"/>
              <a:t>'.</a:t>
            </a:r>
          </a:p>
          <a:p>
            <a:pPr algn="l">
              <a:spcBef>
                <a:spcPct val="50000"/>
              </a:spcBef>
            </a:pPr>
            <a:r>
              <a:rPr lang="en-US" sz="1200" dirty="0"/>
              <a:t>The statement has been terminated.</a:t>
            </a:r>
          </a:p>
        </p:txBody>
      </p:sp>
      <p:sp>
        <p:nvSpPr>
          <p:cNvPr id="15" name="Rectangle 1115"/>
          <p:cNvSpPr>
            <a:spLocks noChangeArrowheads="1"/>
          </p:cNvSpPr>
          <p:nvPr/>
        </p:nvSpPr>
        <p:spPr bwMode="auto">
          <a:xfrm>
            <a:off x="2057401" y="6019801"/>
            <a:ext cx="2626873" cy="461665"/>
          </a:xfrm>
          <a:prstGeom prst="rect">
            <a:avLst/>
          </a:prstGeom>
          <a:noFill/>
          <a:ln w="9525">
            <a:noFill/>
            <a:miter lim="800000"/>
            <a:headEnd/>
            <a:tailEnd/>
          </a:ln>
          <a:effectLst/>
        </p:spPr>
        <p:txBody>
          <a:bodyPr wrap="none">
            <a:spAutoFit/>
          </a:bodyPr>
          <a:lstStyle/>
          <a:p>
            <a:pPr algn="l"/>
            <a:r>
              <a:rPr lang="en-US" sz="1200"/>
              <a:t>insert into orders values(</a:t>
            </a:r>
            <a:r>
              <a:rPr lang="en-US" sz="1200">
                <a:solidFill>
                  <a:srgbClr val="CC0066"/>
                </a:solidFill>
              </a:rPr>
              <a:t>104</a:t>
            </a:r>
            <a:r>
              <a:rPr lang="en-US" sz="1200"/>
              <a:t>,'ord105'</a:t>
            </a:r>
            <a:r>
              <a:rPr lang="en-US" sz="2400">
                <a:latin typeface="Times New Roman" pitchFamily="18" charset="0"/>
              </a:rPr>
              <a:t>)</a:t>
            </a:r>
          </a:p>
        </p:txBody>
      </p:sp>
      <p:sp>
        <p:nvSpPr>
          <p:cNvPr id="16" name="Line 1116"/>
          <p:cNvSpPr>
            <a:spLocks noChangeShapeType="1"/>
          </p:cNvSpPr>
          <p:nvPr/>
        </p:nvSpPr>
        <p:spPr bwMode="auto">
          <a:xfrm>
            <a:off x="4495800" y="6400800"/>
            <a:ext cx="2438400" cy="0"/>
          </a:xfrm>
          <a:prstGeom prst="line">
            <a:avLst/>
          </a:prstGeom>
          <a:noFill/>
          <a:ln w="9525">
            <a:solidFill>
              <a:schemeClr val="tx1"/>
            </a:solidFill>
            <a:round/>
            <a:headEnd/>
            <a:tailEnd type="triangle" w="med" len="med"/>
          </a:ln>
          <a:effectLst/>
        </p:spPr>
        <p:txBody>
          <a:bodyPr/>
          <a:lstStyle/>
          <a:p>
            <a:endParaRPr lang="en-US"/>
          </a:p>
        </p:txBody>
      </p:sp>
      <p:sp>
        <p:nvSpPr>
          <p:cNvPr id="17" name="Freeform 1117"/>
          <p:cNvSpPr>
            <a:spLocks/>
          </p:cNvSpPr>
          <p:nvPr/>
        </p:nvSpPr>
        <p:spPr bwMode="auto">
          <a:xfrm>
            <a:off x="1981200" y="1828800"/>
            <a:ext cx="533400" cy="2438400"/>
          </a:xfrm>
          <a:custGeom>
            <a:avLst/>
            <a:gdLst/>
            <a:ahLst/>
            <a:cxnLst>
              <a:cxn ang="0">
                <a:pos x="387" y="0"/>
              </a:cxn>
              <a:cxn ang="0">
                <a:pos x="45" y="882"/>
              </a:cxn>
              <a:cxn ang="0">
                <a:pos x="0" y="1215"/>
              </a:cxn>
              <a:cxn ang="0">
                <a:pos x="486" y="1260"/>
              </a:cxn>
            </a:cxnLst>
            <a:rect l="0" t="0" r="r" b="b"/>
            <a:pathLst>
              <a:path w="486" h="1260">
                <a:moveTo>
                  <a:pt x="387" y="0"/>
                </a:moveTo>
                <a:lnTo>
                  <a:pt x="45" y="882"/>
                </a:lnTo>
                <a:lnTo>
                  <a:pt x="0" y="1215"/>
                </a:lnTo>
                <a:lnTo>
                  <a:pt x="486" y="1260"/>
                </a:lnTo>
              </a:path>
            </a:pathLst>
          </a:custGeom>
          <a:noFill/>
          <a:ln w="9525">
            <a:solidFill>
              <a:schemeClr val="accent1"/>
            </a:solidFill>
            <a:round/>
            <a:headEnd type="none" w="med" len="med"/>
            <a:tailEnd type="triangle" w="med" len="med"/>
          </a:ln>
          <a:effectLst/>
        </p:spPr>
        <p:txBody>
          <a:bodyPr/>
          <a:lstStyle/>
          <a:p>
            <a:endParaRPr lang="en-US"/>
          </a:p>
        </p:txBody>
      </p:sp>
      <p:sp>
        <p:nvSpPr>
          <p:cNvPr id="18" name="Freeform 1118"/>
          <p:cNvSpPr>
            <a:spLocks/>
          </p:cNvSpPr>
          <p:nvPr/>
        </p:nvSpPr>
        <p:spPr bwMode="auto">
          <a:xfrm>
            <a:off x="1828800" y="2057400"/>
            <a:ext cx="1143000" cy="2605088"/>
          </a:xfrm>
          <a:custGeom>
            <a:avLst/>
            <a:gdLst/>
            <a:ahLst/>
            <a:cxnLst>
              <a:cxn ang="0">
                <a:pos x="504" y="0"/>
              </a:cxn>
              <a:cxn ang="0">
                <a:pos x="0" y="1134"/>
              </a:cxn>
              <a:cxn ang="0">
                <a:pos x="522" y="1305"/>
              </a:cxn>
            </a:cxnLst>
            <a:rect l="0" t="0" r="r" b="b"/>
            <a:pathLst>
              <a:path w="522" h="1305">
                <a:moveTo>
                  <a:pt x="504" y="0"/>
                </a:moveTo>
                <a:lnTo>
                  <a:pt x="0" y="1134"/>
                </a:lnTo>
                <a:lnTo>
                  <a:pt x="522" y="1305"/>
                </a:lnTo>
              </a:path>
            </a:pathLst>
          </a:custGeom>
          <a:noFill/>
          <a:ln w="9525">
            <a:solidFill>
              <a:srgbClr val="CC0066"/>
            </a:solidFill>
            <a:round/>
            <a:headEnd type="none" w="med" len="med"/>
            <a:tailEnd type="triangle" w="med" len="med"/>
          </a:ln>
          <a:effectLst/>
        </p:spPr>
        <p:txBody>
          <a:bodyPr/>
          <a:lstStyle/>
          <a:p>
            <a:endParaRPr lang="en-US"/>
          </a:p>
        </p:txBody>
      </p:sp>
      <p:sp>
        <p:nvSpPr>
          <p:cNvPr id="19" name="Freeform 1119"/>
          <p:cNvSpPr>
            <a:spLocks/>
          </p:cNvSpPr>
          <p:nvPr/>
        </p:nvSpPr>
        <p:spPr bwMode="auto">
          <a:xfrm>
            <a:off x="2057401" y="2895601"/>
            <a:ext cx="714375" cy="2271713"/>
          </a:xfrm>
          <a:custGeom>
            <a:avLst/>
            <a:gdLst/>
            <a:ahLst/>
            <a:cxnLst>
              <a:cxn ang="0">
                <a:pos x="377" y="165"/>
              </a:cxn>
              <a:cxn ang="0">
                <a:pos x="450" y="0"/>
              </a:cxn>
              <a:cxn ang="0">
                <a:pos x="0" y="1377"/>
              </a:cxn>
              <a:cxn ang="0">
                <a:pos x="117" y="1404"/>
              </a:cxn>
              <a:cxn ang="0">
                <a:pos x="414" y="1431"/>
              </a:cxn>
            </a:cxnLst>
            <a:rect l="0" t="0" r="r" b="b"/>
            <a:pathLst>
              <a:path w="450" h="1431">
                <a:moveTo>
                  <a:pt x="377" y="165"/>
                </a:moveTo>
                <a:lnTo>
                  <a:pt x="450" y="0"/>
                </a:lnTo>
                <a:lnTo>
                  <a:pt x="0" y="1377"/>
                </a:lnTo>
                <a:lnTo>
                  <a:pt x="117" y="1404"/>
                </a:lnTo>
                <a:lnTo>
                  <a:pt x="414" y="1431"/>
                </a:lnTo>
              </a:path>
            </a:pathLst>
          </a:custGeom>
          <a:noFill/>
          <a:ln w="9525">
            <a:solidFill>
              <a:srgbClr val="FFFF99"/>
            </a:solidFill>
            <a:round/>
            <a:headEnd type="none" w="med" len="med"/>
            <a:tailEnd type="triangle" w="med" len="med"/>
          </a:ln>
          <a:effectLst/>
        </p:spPr>
        <p:txBody>
          <a:bodyPr/>
          <a:lstStyle/>
          <a:p>
            <a:endParaRPr lang="en-US"/>
          </a:p>
        </p:txBody>
      </p:sp>
      <p:sp>
        <p:nvSpPr>
          <p:cNvPr id="20" name="Line 1120"/>
          <p:cNvSpPr>
            <a:spLocks noChangeShapeType="1"/>
          </p:cNvSpPr>
          <p:nvPr/>
        </p:nvSpPr>
        <p:spPr bwMode="auto">
          <a:xfrm flipV="1">
            <a:off x="5562600" y="2286000"/>
            <a:ext cx="1676400" cy="762000"/>
          </a:xfrm>
          <a:prstGeom prst="line">
            <a:avLst/>
          </a:prstGeom>
          <a:noFill/>
          <a:ln w="9525">
            <a:solidFill>
              <a:schemeClr val="tx1"/>
            </a:solidFill>
            <a:round/>
            <a:headEnd/>
            <a:tailEnd type="triangle" w="med" len="med"/>
          </a:ln>
          <a:effectLst/>
        </p:spPr>
        <p:txBody>
          <a:bodyPr/>
          <a:lstStyle/>
          <a:p>
            <a:endParaRPr lang="en-US"/>
          </a:p>
        </p:txBody>
      </p:sp>
      <p:sp>
        <p:nvSpPr>
          <p:cNvPr id="21" name="Line 1121"/>
          <p:cNvSpPr>
            <a:spLocks noChangeShapeType="1"/>
          </p:cNvSpPr>
          <p:nvPr/>
        </p:nvSpPr>
        <p:spPr bwMode="auto">
          <a:xfrm>
            <a:off x="5562600" y="3124200"/>
            <a:ext cx="1524000" cy="1371600"/>
          </a:xfrm>
          <a:prstGeom prst="line">
            <a:avLst/>
          </a:prstGeom>
          <a:noFill/>
          <a:ln w="9525">
            <a:solidFill>
              <a:schemeClr val="tx1"/>
            </a:solidFill>
            <a:round/>
            <a:headEnd/>
            <a:tailEnd type="triangle" w="med" len="med"/>
          </a:ln>
          <a:effectLst/>
        </p:spPr>
        <p:txBody>
          <a:bodyPr/>
          <a:lstStyle/>
          <a:p>
            <a:endParaRPr lang="en-US"/>
          </a:p>
        </p:txBody>
      </p:sp>
      <p:sp>
        <p:nvSpPr>
          <p:cNvPr id="22" name="Line 1122"/>
          <p:cNvSpPr>
            <a:spLocks noChangeShapeType="1"/>
          </p:cNvSpPr>
          <p:nvPr/>
        </p:nvSpPr>
        <p:spPr bwMode="auto">
          <a:xfrm flipH="1">
            <a:off x="4191000" y="3048000"/>
            <a:ext cx="1524000" cy="3429000"/>
          </a:xfrm>
          <a:prstGeom prst="line">
            <a:avLst/>
          </a:prstGeom>
          <a:noFill/>
          <a:ln w="9525">
            <a:solidFill>
              <a:schemeClr val="tx1"/>
            </a:solidFill>
            <a:round/>
            <a:headEnd/>
            <a:tailEnd type="triangle" w="med" len="med"/>
          </a:ln>
          <a:effectLst/>
        </p:spPr>
        <p:txBody>
          <a:bodyPr/>
          <a:lstStyle/>
          <a:p>
            <a:endParaRPr lang="en-US"/>
          </a:p>
        </p:txBody>
      </p:sp>
      <p:sp>
        <p:nvSpPr>
          <p:cNvPr id="23" name="Text Box 1123"/>
          <p:cNvSpPr txBox="1">
            <a:spLocks noChangeArrowheads="1"/>
          </p:cNvSpPr>
          <p:nvPr/>
        </p:nvSpPr>
        <p:spPr bwMode="auto">
          <a:xfrm>
            <a:off x="2133600" y="6477001"/>
            <a:ext cx="3810000" cy="274637"/>
          </a:xfrm>
          <a:prstGeom prst="rect">
            <a:avLst/>
          </a:prstGeom>
          <a:noFill/>
          <a:ln w="9525">
            <a:noFill/>
            <a:miter lim="800000"/>
            <a:headEnd/>
            <a:tailEnd/>
          </a:ln>
          <a:effectLst/>
        </p:spPr>
        <p:txBody>
          <a:bodyPr>
            <a:spAutoFit/>
          </a:bodyPr>
          <a:lstStyle/>
          <a:p>
            <a:pPr algn="l">
              <a:spcBef>
                <a:spcPct val="50000"/>
              </a:spcBef>
            </a:pPr>
            <a:r>
              <a:rPr lang="en-US" sz="1200" dirty="0" err="1">
                <a:latin typeface="Times New Roman" pitchFamily="18" charset="0"/>
              </a:rPr>
              <a:t>Note:Pcode</a:t>
            </a:r>
            <a:r>
              <a:rPr lang="en-US" sz="1200" dirty="0">
                <a:latin typeface="Times New Roman" pitchFamily="18" charset="0"/>
              </a:rPr>
              <a:t> 104 is not belongs to product</a:t>
            </a:r>
          </a:p>
        </p:txBody>
      </p:sp>
      <p:sp>
        <p:nvSpPr>
          <p:cNvPr id="24" name="Text Box 1124"/>
          <p:cNvSpPr txBox="1">
            <a:spLocks noChangeArrowheads="1"/>
          </p:cNvSpPr>
          <p:nvPr/>
        </p:nvSpPr>
        <p:spPr bwMode="auto">
          <a:xfrm>
            <a:off x="1905000" y="2819401"/>
            <a:ext cx="4419600" cy="461665"/>
          </a:xfrm>
          <a:prstGeom prst="rect">
            <a:avLst/>
          </a:prstGeom>
          <a:noFill/>
          <a:ln w="9525">
            <a:noFill/>
            <a:miter lim="800000"/>
            <a:headEnd/>
            <a:tailEnd/>
          </a:ln>
          <a:effectLst/>
        </p:spPr>
        <p:txBody>
          <a:bodyPr>
            <a:spAutoFit/>
          </a:bodyPr>
          <a:lstStyle/>
          <a:p>
            <a:pPr algn="l">
              <a:spcBef>
                <a:spcPct val="50000"/>
              </a:spcBef>
            </a:pPr>
            <a:r>
              <a:rPr lang="en-US" sz="1200">
                <a:solidFill>
                  <a:schemeClr val="accent2"/>
                </a:solidFill>
              </a:rPr>
              <a:t>Create table</a:t>
            </a:r>
            <a:r>
              <a:rPr lang="en-US" sz="1200"/>
              <a:t> tablename (</a:t>
            </a:r>
            <a:r>
              <a:rPr lang="en-US" sz="1200">
                <a:solidFill>
                  <a:schemeClr val="accent2"/>
                </a:solidFill>
              </a:rPr>
              <a:t>Column name data type foreign key references primarykey </a:t>
            </a:r>
            <a:r>
              <a:rPr lang="en-US" sz="1200"/>
              <a:t>tablename(columnname)</a:t>
            </a:r>
          </a:p>
        </p:txBody>
      </p:sp>
      <p:sp>
        <p:nvSpPr>
          <p:cNvPr id="25" name="Text Box 1125"/>
          <p:cNvSpPr txBox="1">
            <a:spLocks noChangeArrowheads="1"/>
          </p:cNvSpPr>
          <p:nvPr/>
        </p:nvSpPr>
        <p:spPr bwMode="auto">
          <a:xfrm>
            <a:off x="1828800" y="533401"/>
            <a:ext cx="4114800" cy="276999"/>
          </a:xfrm>
          <a:prstGeom prst="rect">
            <a:avLst/>
          </a:prstGeom>
          <a:noFill/>
          <a:ln w="9525">
            <a:noFill/>
            <a:miter lim="800000"/>
            <a:headEnd/>
            <a:tailEnd/>
          </a:ln>
          <a:effectLst/>
        </p:spPr>
        <p:txBody>
          <a:bodyPr>
            <a:spAutoFit/>
          </a:bodyPr>
          <a:lstStyle/>
          <a:p>
            <a:pPr algn="l">
              <a:spcBef>
                <a:spcPct val="50000"/>
              </a:spcBef>
            </a:pPr>
            <a:r>
              <a:rPr lang="en-US" sz="1200" dirty="0"/>
              <a:t>Create table </a:t>
            </a:r>
            <a:r>
              <a:rPr lang="en-US" sz="1200" dirty="0" err="1"/>
              <a:t>table</a:t>
            </a:r>
            <a:r>
              <a:rPr lang="en-US" sz="1200" dirty="0"/>
              <a:t> name (column name data type </a:t>
            </a:r>
            <a:r>
              <a:rPr lang="en-US" sz="1200" dirty="0" err="1"/>
              <a:t>prmary</a:t>
            </a:r>
            <a:r>
              <a:rPr lang="en-US" sz="1200" dirty="0"/>
              <a:t> key</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2133600" y="1098551"/>
            <a:ext cx="4419600" cy="5632311"/>
          </a:xfrm>
          <a:prstGeom prst="rect">
            <a:avLst/>
          </a:prstGeom>
          <a:noFill/>
          <a:ln w="9525">
            <a:noFill/>
            <a:miter lim="800000"/>
            <a:headEnd/>
            <a:tailEnd/>
          </a:ln>
          <a:effectLst/>
        </p:spPr>
        <p:txBody>
          <a:bodyPr>
            <a:spAutoFit/>
          </a:bodyPr>
          <a:lstStyle/>
          <a:p>
            <a:pPr algn="l"/>
            <a:r>
              <a:rPr lang="en-US">
                <a:solidFill>
                  <a:srgbClr val="3333FF"/>
                </a:solidFill>
              </a:rPr>
              <a:t>LOWER</a:t>
            </a:r>
          </a:p>
          <a:p>
            <a:pPr algn="l" eaLnBrk="0" hangingPunct="0"/>
            <a:r>
              <a:rPr lang="en-US"/>
              <a:t>Returns a character expression after converting uppercase character data to lowercase.</a:t>
            </a:r>
          </a:p>
          <a:p>
            <a:pPr algn="l" eaLnBrk="0" hangingPunct="0"/>
            <a:endParaRPr lang="en-US"/>
          </a:p>
          <a:p>
            <a:pPr algn="l" eaLnBrk="0" hangingPunct="0"/>
            <a:r>
              <a:rPr lang="en-US"/>
              <a:t>Syntax</a:t>
            </a:r>
          </a:p>
          <a:p>
            <a:pPr algn="l" eaLnBrk="0" hangingPunct="0"/>
            <a:r>
              <a:rPr lang="en-US"/>
              <a:t>LOWER ( </a:t>
            </a:r>
            <a:r>
              <a:rPr lang="en-US" i="1"/>
              <a:t>character_expression </a:t>
            </a:r>
            <a:r>
              <a:rPr lang="en-US"/>
              <a:t>) </a:t>
            </a:r>
          </a:p>
          <a:p>
            <a:pPr algn="l" eaLnBrk="0" hangingPunct="0"/>
            <a:endParaRPr lang="en-US"/>
          </a:p>
          <a:p>
            <a:pPr algn="l" eaLnBrk="0" hangingPunct="0"/>
            <a:r>
              <a:rPr lang="en-US"/>
              <a:t>Arguments</a:t>
            </a:r>
          </a:p>
          <a:p>
            <a:pPr algn="l" eaLnBrk="0" hangingPunct="0"/>
            <a:r>
              <a:rPr lang="en-US" i="1"/>
              <a:t>character_expression</a:t>
            </a:r>
            <a:endParaRPr lang="en-US"/>
          </a:p>
          <a:p>
            <a:pPr algn="l" eaLnBrk="0" hangingPunct="0"/>
            <a:r>
              <a:rPr lang="en-US"/>
              <a:t>Is an expression of character or binary data. </a:t>
            </a:r>
            <a:r>
              <a:rPr lang="en-US" i="1"/>
              <a:t>character_expression </a:t>
            </a:r>
            <a:r>
              <a:rPr lang="en-US"/>
              <a:t>can be a constant, variable, or column. </a:t>
            </a:r>
            <a:r>
              <a:rPr lang="en-US" i="1"/>
              <a:t>character_expression</a:t>
            </a:r>
            <a:r>
              <a:rPr lang="en-US"/>
              <a:t> must be of a data type that is implicitly convertible to varchar. Otherwise, use CAST to explicitly convert </a:t>
            </a:r>
            <a:r>
              <a:rPr lang="en-US" i="1"/>
              <a:t>character_expression</a:t>
            </a:r>
            <a:r>
              <a:rPr lang="en-US"/>
              <a:t>.</a:t>
            </a:r>
          </a:p>
          <a:p>
            <a:pPr algn="l" eaLnBrk="0" hangingPunct="0"/>
            <a:endParaRPr lang="en-US"/>
          </a:p>
          <a:p>
            <a:pPr algn="l" eaLnBrk="0" hangingPunct="0"/>
            <a:r>
              <a:rPr lang="en-US"/>
              <a:t>Return Types</a:t>
            </a:r>
          </a:p>
          <a:p>
            <a:pPr algn="l" eaLnBrk="0" hangingPunct="0"/>
            <a:r>
              <a:rPr lang="en-US"/>
              <a:t>varchar </a:t>
            </a:r>
          </a:p>
          <a:p>
            <a:pPr algn="l" eaLnBrk="0" hangingPunct="0"/>
            <a:endParaRPr lang="en-US"/>
          </a:p>
        </p:txBody>
      </p:sp>
      <p:sp>
        <p:nvSpPr>
          <p:cNvPr id="410627" name="Line 3"/>
          <p:cNvSpPr>
            <a:spLocks noChangeShapeType="1"/>
          </p:cNvSpPr>
          <p:nvPr/>
        </p:nvSpPr>
        <p:spPr bwMode="auto">
          <a:xfrm>
            <a:off x="6705600" y="609600"/>
            <a:ext cx="0" cy="5638800"/>
          </a:xfrm>
          <a:prstGeom prst="line">
            <a:avLst/>
          </a:prstGeom>
          <a:noFill/>
          <a:ln w="9525">
            <a:solidFill>
              <a:schemeClr val="tx1"/>
            </a:solidFill>
            <a:round/>
            <a:headEnd/>
            <a:tailEnd/>
          </a:ln>
          <a:effectLst/>
        </p:spPr>
        <p:txBody>
          <a:bodyPr/>
          <a:lstStyle/>
          <a:p>
            <a:endParaRPr lang="en-US"/>
          </a:p>
        </p:txBody>
      </p:sp>
      <p:sp>
        <p:nvSpPr>
          <p:cNvPr id="410628" name="Text Box 4"/>
          <p:cNvSpPr txBox="1">
            <a:spLocks noChangeArrowheads="1"/>
          </p:cNvSpPr>
          <p:nvPr/>
        </p:nvSpPr>
        <p:spPr bwMode="auto">
          <a:xfrm>
            <a:off x="6858000" y="1509714"/>
            <a:ext cx="3657600" cy="1015663"/>
          </a:xfrm>
          <a:prstGeom prst="rect">
            <a:avLst/>
          </a:prstGeom>
          <a:noFill/>
          <a:ln w="9525">
            <a:noFill/>
            <a:miter lim="800000"/>
            <a:headEnd/>
            <a:tailEnd/>
          </a:ln>
          <a:effectLst/>
        </p:spPr>
        <p:txBody>
          <a:bodyPr>
            <a:spAutoFit/>
          </a:bodyPr>
          <a:lstStyle/>
          <a:p>
            <a:pPr algn="l">
              <a:spcBef>
                <a:spcPct val="50000"/>
              </a:spcBef>
            </a:pPr>
            <a:r>
              <a:rPr lang="en-US" sz="2400" dirty="0">
                <a:latin typeface="Times New Roman" pitchFamily="18" charset="0"/>
              </a:rPr>
              <a:t>Ex:</a:t>
            </a:r>
          </a:p>
          <a:p>
            <a:pPr algn="l">
              <a:spcBef>
                <a:spcPct val="50000"/>
              </a:spcBef>
            </a:pPr>
            <a:r>
              <a:rPr lang="en-US" sz="2400" dirty="0">
                <a:latin typeface="Times New Roman" pitchFamily="18" charset="0"/>
              </a:rPr>
              <a:t>Select LOWER(‘PRIYA’)</a:t>
            </a:r>
          </a:p>
        </p:txBody>
      </p:sp>
      <p:sp>
        <p:nvSpPr>
          <p:cNvPr id="410629" name="Text Box 5"/>
          <p:cNvSpPr txBox="1">
            <a:spLocks noChangeArrowheads="1"/>
          </p:cNvSpPr>
          <p:nvPr/>
        </p:nvSpPr>
        <p:spPr bwMode="auto">
          <a:xfrm>
            <a:off x="6858000" y="3338514"/>
            <a:ext cx="3733800" cy="1015663"/>
          </a:xfrm>
          <a:prstGeom prst="rect">
            <a:avLst/>
          </a:prstGeom>
          <a:solidFill>
            <a:srgbClr val="FFFF99"/>
          </a:solidFill>
          <a:ln w="9525">
            <a:noFill/>
            <a:miter lim="800000"/>
            <a:headEnd/>
            <a:tailEnd/>
          </a:ln>
          <a:effectLst/>
        </p:spPr>
        <p:txBody>
          <a:bodyPr>
            <a:spAutoFit/>
          </a:bodyPr>
          <a:lstStyle/>
          <a:p>
            <a:pPr algn="l">
              <a:spcBef>
                <a:spcPct val="50000"/>
              </a:spcBef>
            </a:pPr>
            <a:r>
              <a:rPr lang="en-US" sz="2400">
                <a:latin typeface="Times New Roman" pitchFamily="18" charset="0"/>
              </a:rPr>
              <a:t>Output:</a:t>
            </a:r>
          </a:p>
          <a:p>
            <a:pPr algn="l">
              <a:spcBef>
                <a:spcPct val="50000"/>
              </a:spcBef>
            </a:pPr>
            <a:r>
              <a:rPr lang="en-US" sz="2400">
                <a:latin typeface="Times New Roman" pitchFamily="18" charset="0"/>
              </a:rPr>
              <a:t>priya</a:t>
            </a:r>
          </a:p>
        </p:txBody>
      </p:sp>
      <p:sp>
        <p:nvSpPr>
          <p:cNvPr id="410630" name="Rectangle 6"/>
          <p:cNvSpPr>
            <a:spLocks noChangeArrowheads="1"/>
          </p:cNvSpPr>
          <p:nvPr/>
        </p:nvSpPr>
        <p:spPr bwMode="auto">
          <a:xfrm>
            <a:off x="18288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10631" name="Rectangle 7"/>
          <p:cNvSpPr>
            <a:spLocks noChangeArrowheads="1"/>
          </p:cNvSpPr>
          <p:nvPr/>
        </p:nvSpPr>
        <p:spPr bwMode="auto">
          <a:xfrm>
            <a:off x="2057401" y="609600"/>
            <a:ext cx="2035685"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STRING FUNCTIONS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2590800" y="2311401"/>
            <a:ext cx="7086600" cy="2585323"/>
          </a:xfrm>
          <a:prstGeom prst="rect">
            <a:avLst/>
          </a:prstGeom>
          <a:noFill/>
          <a:ln w="9525">
            <a:noFill/>
            <a:miter lim="800000"/>
            <a:headEnd/>
            <a:tailEnd/>
          </a:ln>
          <a:effectLst/>
        </p:spPr>
        <p:txBody>
          <a:bodyPr>
            <a:spAutoFit/>
          </a:bodyPr>
          <a:lstStyle/>
          <a:p>
            <a:pPr algn="l"/>
            <a:r>
              <a:rPr lang="en-US"/>
              <a:t>These scalar functions perform a calculation, usually based on input values provided as arguments, and return a numeric value.</a:t>
            </a:r>
          </a:p>
          <a:p>
            <a:pPr algn="l" eaLnBrk="0" hangingPunct="0"/>
            <a:endParaRPr lang="en-US"/>
          </a:p>
          <a:p>
            <a:pPr algn="l" eaLnBrk="0" hangingPunct="0"/>
            <a:r>
              <a:rPr lang="en-US"/>
              <a:t>Arithmetic functions, such as ABS, CEILING, DEGREES, FLOOR, POWER, RADIANS, and SIGN, return a value having the same data type as the input value. Trigonometric and other functions, including EXP, LOG, LOG10, SQUARE, and SQRT, cast their input values to float and return a float value.</a:t>
            </a:r>
          </a:p>
          <a:p>
            <a:pPr algn="l" eaLnBrk="0" hangingPunct="0"/>
            <a:endParaRPr lang="en-US"/>
          </a:p>
        </p:txBody>
      </p:sp>
      <p:sp>
        <p:nvSpPr>
          <p:cNvPr id="411652" name="Rectangle 4"/>
          <p:cNvSpPr>
            <a:spLocks noChangeArrowheads="1"/>
          </p:cNvSpPr>
          <p:nvPr/>
        </p:nvSpPr>
        <p:spPr bwMode="auto">
          <a:xfrm>
            <a:off x="1905001" y="1219200"/>
            <a:ext cx="2911759"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MATHEMATICAL  FUNCTIONS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2057400" y="1679576"/>
            <a:ext cx="4038600" cy="5078313"/>
          </a:xfrm>
          <a:prstGeom prst="rect">
            <a:avLst/>
          </a:prstGeom>
          <a:noFill/>
          <a:ln w="9525">
            <a:noFill/>
            <a:miter lim="800000"/>
            <a:headEnd/>
            <a:tailEnd/>
          </a:ln>
          <a:effectLst/>
        </p:spPr>
        <p:txBody>
          <a:bodyPr>
            <a:spAutoFit/>
          </a:bodyPr>
          <a:lstStyle/>
          <a:p>
            <a:pPr algn="l"/>
            <a:r>
              <a:rPr lang="en-US">
                <a:solidFill>
                  <a:srgbClr val="3333FF"/>
                </a:solidFill>
              </a:rPr>
              <a:t>ABS</a:t>
            </a:r>
          </a:p>
          <a:p>
            <a:pPr algn="l"/>
            <a:endParaRPr lang="en-US"/>
          </a:p>
          <a:p>
            <a:pPr algn="l" eaLnBrk="0" hangingPunct="0"/>
            <a:r>
              <a:rPr lang="en-US"/>
              <a:t>Returns the absolute, positive value of the given numeric expression.</a:t>
            </a:r>
          </a:p>
          <a:p>
            <a:pPr algn="l" eaLnBrk="0" hangingPunct="0"/>
            <a:endParaRPr lang="en-US"/>
          </a:p>
          <a:p>
            <a:pPr algn="l" eaLnBrk="0" hangingPunct="0"/>
            <a:r>
              <a:rPr lang="en-US"/>
              <a:t>Syntax</a:t>
            </a:r>
          </a:p>
          <a:p>
            <a:pPr algn="l" eaLnBrk="0" hangingPunct="0"/>
            <a:r>
              <a:rPr lang="en-US"/>
              <a:t>ABS ( </a:t>
            </a:r>
            <a:r>
              <a:rPr lang="en-US" i="1"/>
              <a:t>numeric_expression </a:t>
            </a:r>
            <a:r>
              <a:rPr lang="en-US"/>
              <a:t>) </a:t>
            </a:r>
          </a:p>
          <a:p>
            <a:pPr algn="l" eaLnBrk="0" hangingPunct="0"/>
            <a:endParaRPr lang="en-US"/>
          </a:p>
          <a:p>
            <a:pPr algn="l" eaLnBrk="0" hangingPunct="0"/>
            <a:r>
              <a:rPr lang="en-US"/>
              <a:t>Arguments</a:t>
            </a:r>
          </a:p>
          <a:p>
            <a:pPr algn="l" eaLnBrk="0" hangingPunct="0"/>
            <a:r>
              <a:rPr lang="en-US" i="1"/>
              <a:t>numeric_expression</a:t>
            </a:r>
            <a:endParaRPr lang="en-US"/>
          </a:p>
          <a:p>
            <a:pPr algn="l" eaLnBrk="0" hangingPunct="0"/>
            <a:r>
              <a:rPr lang="en-US"/>
              <a:t>Is an expression of the exact numeric or approximate numeric data type category, except for the bit data type.</a:t>
            </a:r>
          </a:p>
          <a:p>
            <a:pPr algn="l" eaLnBrk="0" hangingPunct="0"/>
            <a:endParaRPr lang="en-US"/>
          </a:p>
          <a:p>
            <a:pPr algn="l" eaLnBrk="0" hangingPunct="0"/>
            <a:r>
              <a:rPr lang="en-US"/>
              <a:t>Return Types</a:t>
            </a:r>
          </a:p>
          <a:p>
            <a:pPr algn="l" eaLnBrk="0" hangingPunct="0"/>
            <a:r>
              <a:rPr lang="en-US"/>
              <a:t>Returns the same type as </a:t>
            </a:r>
            <a:r>
              <a:rPr lang="en-US" i="1"/>
              <a:t>numeric_expression</a:t>
            </a:r>
            <a:endParaRPr lang="en-US"/>
          </a:p>
          <a:p>
            <a:pPr algn="l" eaLnBrk="0" hangingPunct="0"/>
            <a:endParaRPr lang="en-US"/>
          </a:p>
        </p:txBody>
      </p:sp>
      <p:sp>
        <p:nvSpPr>
          <p:cNvPr id="412675" name="Line 3"/>
          <p:cNvSpPr>
            <a:spLocks noChangeShapeType="1"/>
          </p:cNvSpPr>
          <p:nvPr/>
        </p:nvSpPr>
        <p:spPr bwMode="auto">
          <a:xfrm>
            <a:off x="6400800" y="990600"/>
            <a:ext cx="0" cy="5410200"/>
          </a:xfrm>
          <a:prstGeom prst="line">
            <a:avLst/>
          </a:prstGeom>
          <a:noFill/>
          <a:ln w="9525">
            <a:solidFill>
              <a:schemeClr val="tx1"/>
            </a:solidFill>
            <a:round/>
            <a:headEnd/>
            <a:tailEnd/>
          </a:ln>
          <a:effectLst/>
        </p:spPr>
        <p:txBody>
          <a:bodyPr/>
          <a:lstStyle/>
          <a:p>
            <a:endParaRPr lang="en-US"/>
          </a:p>
        </p:txBody>
      </p:sp>
      <p:sp>
        <p:nvSpPr>
          <p:cNvPr id="412676" name="Rectangle 4"/>
          <p:cNvSpPr>
            <a:spLocks noChangeArrowheads="1"/>
          </p:cNvSpPr>
          <p:nvPr/>
        </p:nvSpPr>
        <p:spPr bwMode="auto">
          <a:xfrm>
            <a:off x="6781800" y="1981200"/>
            <a:ext cx="3657600" cy="2292350"/>
          </a:xfrm>
          <a:prstGeom prst="rect">
            <a:avLst/>
          </a:prstGeom>
          <a:noFill/>
          <a:ln w="9525">
            <a:noFill/>
            <a:miter lim="800000"/>
            <a:headEnd/>
            <a:tailEnd/>
          </a:ln>
          <a:effectLst/>
        </p:spPr>
        <p:txBody>
          <a:bodyPr>
            <a:spAutoFit/>
          </a:bodyPr>
          <a:lstStyle/>
          <a:p>
            <a:pPr algn="l"/>
            <a:r>
              <a:rPr lang="en-US" dirty="0"/>
              <a:t>Examples</a:t>
            </a:r>
          </a:p>
          <a:p>
            <a:pPr algn="l"/>
            <a:endParaRPr lang="en-US" dirty="0"/>
          </a:p>
          <a:p>
            <a:pPr algn="l" eaLnBrk="0" hangingPunct="0"/>
            <a:r>
              <a:rPr lang="en-US" dirty="0"/>
              <a:t>This example shows the effect of the ABS function on three different numbers.</a:t>
            </a:r>
          </a:p>
          <a:p>
            <a:pPr algn="l" eaLnBrk="0" hangingPunct="0"/>
            <a:endParaRPr lang="en-US" dirty="0"/>
          </a:p>
          <a:p>
            <a:pPr algn="l" eaLnBrk="0" hangingPunct="0"/>
            <a:endParaRPr lang="en-US" dirty="0"/>
          </a:p>
          <a:p>
            <a:pPr algn="l" eaLnBrk="0" hangingPunct="0"/>
            <a:r>
              <a:rPr lang="en-US" dirty="0"/>
              <a:t>SELECT ABS(-1.0), ABS(0.0), ABS(1.0) </a:t>
            </a:r>
          </a:p>
        </p:txBody>
      </p:sp>
      <p:sp>
        <p:nvSpPr>
          <p:cNvPr id="412677" name="Text Box 5"/>
          <p:cNvSpPr txBox="1">
            <a:spLocks noChangeArrowheads="1"/>
          </p:cNvSpPr>
          <p:nvPr/>
        </p:nvSpPr>
        <p:spPr bwMode="auto">
          <a:xfrm>
            <a:off x="6858000" y="4803776"/>
            <a:ext cx="3429000" cy="1015663"/>
          </a:xfrm>
          <a:prstGeom prst="rect">
            <a:avLst/>
          </a:prstGeom>
          <a:solidFill>
            <a:srgbClr val="FFFF99"/>
          </a:solidFill>
          <a:ln w="9525">
            <a:noFill/>
            <a:miter lim="800000"/>
            <a:headEnd/>
            <a:tailEnd/>
          </a:ln>
          <a:effectLst/>
        </p:spPr>
        <p:txBody>
          <a:bodyPr>
            <a:spAutoFit/>
          </a:bodyPr>
          <a:lstStyle/>
          <a:p>
            <a:pPr algn="l">
              <a:spcBef>
                <a:spcPct val="50000"/>
              </a:spcBef>
            </a:pPr>
            <a:r>
              <a:rPr lang="en-US" sz="2400">
                <a:latin typeface="Times New Roman" pitchFamily="18" charset="0"/>
              </a:rPr>
              <a:t>Output:</a:t>
            </a:r>
          </a:p>
          <a:p>
            <a:pPr algn="l">
              <a:spcBef>
                <a:spcPct val="50000"/>
              </a:spcBef>
            </a:pPr>
            <a:r>
              <a:rPr lang="en-US" sz="2400">
                <a:latin typeface="Arial Unicode MS" pitchFamily="34" charset="-128"/>
              </a:rPr>
              <a:t>1.0, .0 ,1.0 </a:t>
            </a:r>
          </a:p>
        </p:txBody>
      </p:sp>
      <p:sp>
        <p:nvSpPr>
          <p:cNvPr id="412678" name="Rectangle 6"/>
          <p:cNvSpPr>
            <a:spLocks noChangeArrowheads="1"/>
          </p:cNvSpPr>
          <p:nvPr/>
        </p:nvSpPr>
        <p:spPr bwMode="auto">
          <a:xfrm>
            <a:off x="19050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 </a:t>
            </a:r>
          </a:p>
        </p:txBody>
      </p:sp>
      <p:sp>
        <p:nvSpPr>
          <p:cNvPr id="412679" name="Rectangle 7"/>
          <p:cNvSpPr>
            <a:spLocks noChangeArrowheads="1"/>
          </p:cNvSpPr>
          <p:nvPr/>
        </p:nvSpPr>
        <p:spPr bwMode="auto">
          <a:xfrm>
            <a:off x="1981201" y="1066800"/>
            <a:ext cx="2911759"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MATHEMATICAL  FUNCTIONS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2133600" y="1752600"/>
            <a:ext cx="4267200" cy="4801314"/>
          </a:xfrm>
          <a:prstGeom prst="rect">
            <a:avLst/>
          </a:prstGeom>
          <a:noFill/>
          <a:ln w="9525">
            <a:noFill/>
            <a:miter lim="800000"/>
            <a:headEnd/>
            <a:tailEnd/>
          </a:ln>
          <a:effectLst/>
        </p:spPr>
        <p:txBody>
          <a:bodyPr>
            <a:spAutoFit/>
          </a:bodyPr>
          <a:lstStyle/>
          <a:p>
            <a:pPr algn="l"/>
            <a:r>
              <a:rPr lang="en-US" dirty="0">
                <a:solidFill>
                  <a:srgbClr val="3333FF"/>
                </a:solidFill>
              </a:rPr>
              <a:t>CEILING</a:t>
            </a:r>
          </a:p>
          <a:p>
            <a:pPr algn="l" eaLnBrk="0" hangingPunct="0"/>
            <a:r>
              <a:rPr lang="en-US" dirty="0"/>
              <a:t>Returns the smallest integer greater than, or equal to, the given numeric expression.</a:t>
            </a:r>
          </a:p>
          <a:p>
            <a:pPr algn="l" eaLnBrk="0" hangingPunct="0"/>
            <a:endParaRPr lang="en-US" dirty="0"/>
          </a:p>
          <a:p>
            <a:pPr algn="l" eaLnBrk="0" hangingPunct="0"/>
            <a:r>
              <a:rPr lang="en-US" dirty="0"/>
              <a:t>Syntax</a:t>
            </a:r>
          </a:p>
          <a:p>
            <a:pPr algn="l" eaLnBrk="0" hangingPunct="0"/>
            <a:r>
              <a:rPr lang="en-US" dirty="0"/>
              <a:t>CEILING ( </a:t>
            </a:r>
            <a:r>
              <a:rPr lang="en-US" i="1" dirty="0" err="1"/>
              <a:t>numeric_expression</a:t>
            </a:r>
            <a:r>
              <a:rPr lang="en-US" i="1" dirty="0"/>
              <a:t> </a:t>
            </a:r>
            <a:r>
              <a:rPr lang="en-US" dirty="0"/>
              <a:t>) </a:t>
            </a:r>
          </a:p>
          <a:p>
            <a:pPr algn="l" eaLnBrk="0" hangingPunct="0"/>
            <a:endParaRPr lang="en-US" dirty="0"/>
          </a:p>
          <a:p>
            <a:pPr algn="l" eaLnBrk="0" hangingPunct="0"/>
            <a:r>
              <a:rPr lang="en-US" dirty="0"/>
              <a:t>Arguments</a:t>
            </a:r>
          </a:p>
          <a:p>
            <a:pPr algn="l" eaLnBrk="0" hangingPunct="0"/>
            <a:r>
              <a:rPr lang="en-US" i="1" dirty="0" err="1"/>
              <a:t>numeric_expression</a:t>
            </a:r>
            <a:endParaRPr lang="en-US" dirty="0"/>
          </a:p>
          <a:p>
            <a:pPr algn="l" eaLnBrk="0" hangingPunct="0"/>
            <a:r>
              <a:rPr lang="en-US" dirty="0"/>
              <a:t>Is an expression</a:t>
            </a:r>
            <a:r>
              <a:rPr lang="en-US" i="1" dirty="0"/>
              <a:t> </a:t>
            </a:r>
            <a:r>
              <a:rPr lang="en-US" dirty="0"/>
              <a:t>of the exact numeric or approximate numeric data type category, except for the bit data type.</a:t>
            </a:r>
          </a:p>
          <a:p>
            <a:pPr algn="l" eaLnBrk="0" hangingPunct="0"/>
            <a:endParaRPr lang="en-US" dirty="0"/>
          </a:p>
          <a:p>
            <a:pPr algn="l" eaLnBrk="0" hangingPunct="0"/>
            <a:r>
              <a:rPr lang="en-US" dirty="0"/>
              <a:t>Return Types</a:t>
            </a:r>
          </a:p>
          <a:p>
            <a:pPr algn="l" eaLnBrk="0" hangingPunct="0"/>
            <a:r>
              <a:rPr lang="en-US" dirty="0"/>
              <a:t>Returns the same type as </a:t>
            </a:r>
            <a:r>
              <a:rPr lang="en-US" i="1" dirty="0" err="1"/>
              <a:t>numeric_expression</a:t>
            </a:r>
            <a:r>
              <a:rPr lang="en-US" dirty="0"/>
              <a:t>.</a:t>
            </a:r>
          </a:p>
          <a:p>
            <a:pPr algn="l" eaLnBrk="0" hangingPunct="0"/>
            <a:endParaRPr lang="en-US" dirty="0"/>
          </a:p>
        </p:txBody>
      </p:sp>
      <p:sp>
        <p:nvSpPr>
          <p:cNvPr id="413699" name="Line 3"/>
          <p:cNvSpPr>
            <a:spLocks noChangeShapeType="1"/>
          </p:cNvSpPr>
          <p:nvPr/>
        </p:nvSpPr>
        <p:spPr bwMode="auto">
          <a:xfrm>
            <a:off x="6400800" y="1371600"/>
            <a:ext cx="0" cy="5334000"/>
          </a:xfrm>
          <a:prstGeom prst="line">
            <a:avLst/>
          </a:prstGeom>
          <a:noFill/>
          <a:ln w="9525">
            <a:solidFill>
              <a:schemeClr val="tx1"/>
            </a:solidFill>
            <a:round/>
            <a:headEnd/>
            <a:tailEnd/>
          </a:ln>
          <a:effectLst/>
        </p:spPr>
        <p:txBody>
          <a:bodyPr/>
          <a:lstStyle/>
          <a:p>
            <a:endParaRPr lang="en-US"/>
          </a:p>
        </p:txBody>
      </p:sp>
      <p:sp>
        <p:nvSpPr>
          <p:cNvPr id="413700" name="Rectangle 4"/>
          <p:cNvSpPr>
            <a:spLocks noChangeArrowheads="1"/>
          </p:cNvSpPr>
          <p:nvPr/>
        </p:nvSpPr>
        <p:spPr bwMode="auto">
          <a:xfrm>
            <a:off x="6477000" y="1905000"/>
            <a:ext cx="4191000" cy="2286000"/>
          </a:xfrm>
          <a:prstGeom prst="rect">
            <a:avLst/>
          </a:prstGeom>
          <a:noFill/>
          <a:ln w="9525">
            <a:noFill/>
            <a:miter lim="800000"/>
            <a:headEnd/>
            <a:tailEnd/>
          </a:ln>
          <a:effectLst/>
        </p:spPr>
        <p:txBody>
          <a:bodyPr wrap="square">
            <a:spAutoFit/>
          </a:bodyPr>
          <a:lstStyle/>
          <a:p>
            <a:pPr algn="l"/>
            <a:r>
              <a:rPr lang="en-US" dirty="0"/>
              <a:t>Examples</a:t>
            </a:r>
          </a:p>
          <a:p>
            <a:pPr algn="l"/>
            <a:endParaRPr lang="en-US" dirty="0"/>
          </a:p>
          <a:p>
            <a:pPr algn="l" eaLnBrk="0" hangingPunct="0"/>
            <a:r>
              <a:rPr lang="en-US" dirty="0"/>
              <a:t>This example shows positive numeric, negative, and zero values with the CEILING function. </a:t>
            </a:r>
          </a:p>
          <a:p>
            <a:pPr algn="l" eaLnBrk="0" hangingPunct="0"/>
            <a:endParaRPr lang="en-US" dirty="0"/>
          </a:p>
          <a:p>
            <a:pPr algn="l" eaLnBrk="0" hangingPunct="0"/>
            <a:r>
              <a:rPr lang="en-US" dirty="0"/>
              <a:t>SELECT CEILING(123.45), </a:t>
            </a:r>
          </a:p>
          <a:p>
            <a:pPr algn="l" eaLnBrk="0" hangingPunct="0"/>
            <a:r>
              <a:rPr lang="en-US" dirty="0"/>
              <a:t> CEILING(-123.45), CEILING(0.0) </a:t>
            </a:r>
          </a:p>
        </p:txBody>
      </p:sp>
      <p:sp>
        <p:nvSpPr>
          <p:cNvPr id="413701" name="Text Box 5"/>
          <p:cNvSpPr txBox="1">
            <a:spLocks noChangeArrowheads="1"/>
          </p:cNvSpPr>
          <p:nvPr/>
        </p:nvSpPr>
        <p:spPr bwMode="auto">
          <a:xfrm>
            <a:off x="6629400" y="4419601"/>
            <a:ext cx="3657600" cy="1015663"/>
          </a:xfrm>
          <a:prstGeom prst="rect">
            <a:avLst/>
          </a:prstGeom>
          <a:solidFill>
            <a:srgbClr val="FFFF99"/>
          </a:solidFill>
          <a:ln w="9525">
            <a:noFill/>
            <a:miter lim="800000"/>
            <a:headEnd/>
            <a:tailEnd/>
          </a:ln>
          <a:effectLst/>
        </p:spPr>
        <p:txBody>
          <a:bodyPr>
            <a:spAutoFit/>
          </a:bodyPr>
          <a:lstStyle/>
          <a:p>
            <a:pPr algn="l">
              <a:spcBef>
                <a:spcPct val="50000"/>
              </a:spcBef>
            </a:pPr>
            <a:r>
              <a:rPr lang="en-US" sz="2400">
                <a:latin typeface="Times New Roman" pitchFamily="18" charset="0"/>
              </a:rPr>
              <a:t>Output</a:t>
            </a:r>
          </a:p>
          <a:p>
            <a:pPr algn="l">
              <a:spcBef>
                <a:spcPct val="50000"/>
              </a:spcBef>
            </a:pPr>
            <a:r>
              <a:rPr lang="en-US" sz="2400">
                <a:latin typeface="Arial Unicode MS" pitchFamily="34" charset="-128"/>
              </a:rPr>
              <a:t>124.00, -123.00, 0.00 </a:t>
            </a:r>
          </a:p>
        </p:txBody>
      </p:sp>
      <p:sp>
        <p:nvSpPr>
          <p:cNvPr id="413702" name="Rectangle 6"/>
          <p:cNvSpPr>
            <a:spLocks noChangeArrowheads="1"/>
          </p:cNvSpPr>
          <p:nvPr/>
        </p:nvSpPr>
        <p:spPr bwMode="auto">
          <a:xfrm>
            <a:off x="18288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 </a:t>
            </a:r>
          </a:p>
        </p:txBody>
      </p:sp>
      <p:sp>
        <p:nvSpPr>
          <p:cNvPr id="413703" name="Rectangle 7"/>
          <p:cNvSpPr>
            <a:spLocks noChangeArrowheads="1"/>
          </p:cNvSpPr>
          <p:nvPr/>
        </p:nvSpPr>
        <p:spPr bwMode="auto">
          <a:xfrm>
            <a:off x="1905001" y="1066800"/>
            <a:ext cx="2911759"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MATHEMATICAL  FUNCTIONS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ChangeArrowheads="1"/>
          </p:cNvSpPr>
          <p:nvPr/>
        </p:nvSpPr>
        <p:spPr bwMode="auto">
          <a:xfrm>
            <a:off x="1905000" y="1828800"/>
            <a:ext cx="4191000" cy="4801314"/>
          </a:xfrm>
          <a:prstGeom prst="rect">
            <a:avLst/>
          </a:prstGeom>
          <a:noFill/>
          <a:ln w="9525">
            <a:noFill/>
            <a:miter lim="800000"/>
            <a:headEnd/>
            <a:tailEnd/>
          </a:ln>
          <a:effectLst/>
        </p:spPr>
        <p:txBody>
          <a:bodyPr>
            <a:spAutoFit/>
          </a:bodyPr>
          <a:lstStyle/>
          <a:p>
            <a:pPr algn="l"/>
            <a:r>
              <a:rPr lang="en-US">
                <a:solidFill>
                  <a:srgbClr val="3333FF"/>
                </a:solidFill>
                <a:latin typeface="Times New Roman" pitchFamily="18" charset="0"/>
              </a:rPr>
              <a:t>FLOOR</a:t>
            </a:r>
          </a:p>
          <a:p>
            <a:pPr algn="l" eaLnBrk="0" hangingPunct="0"/>
            <a:r>
              <a:rPr lang="en-US">
                <a:latin typeface="Times New Roman" pitchFamily="18" charset="0"/>
              </a:rPr>
              <a:t>Returns the largest integer less than or equal to the given numeric expression.</a:t>
            </a:r>
          </a:p>
          <a:p>
            <a:pPr algn="l" eaLnBrk="0" hangingPunct="0"/>
            <a:endParaRPr lang="en-US">
              <a:latin typeface="Times New Roman" pitchFamily="18" charset="0"/>
            </a:endParaRPr>
          </a:p>
          <a:p>
            <a:pPr algn="l" eaLnBrk="0" hangingPunct="0"/>
            <a:r>
              <a:rPr lang="en-US">
                <a:latin typeface="Times New Roman" pitchFamily="18" charset="0"/>
              </a:rPr>
              <a:t>Syntax</a:t>
            </a:r>
          </a:p>
          <a:p>
            <a:pPr algn="l" eaLnBrk="0" hangingPunct="0"/>
            <a:r>
              <a:rPr lang="en-US">
                <a:latin typeface="Times New Roman" pitchFamily="18" charset="0"/>
              </a:rPr>
              <a:t>FLOOR ( </a:t>
            </a:r>
            <a:r>
              <a:rPr lang="en-US" i="1">
                <a:latin typeface="Times New Roman" pitchFamily="18" charset="0"/>
              </a:rPr>
              <a:t>numeric_expression </a:t>
            </a:r>
            <a:r>
              <a:rPr lang="en-US">
                <a:latin typeface="Times New Roman" pitchFamily="18" charset="0"/>
              </a:rPr>
              <a:t>) </a:t>
            </a:r>
          </a:p>
          <a:p>
            <a:pPr algn="l" eaLnBrk="0" hangingPunct="0"/>
            <a:endParaRPr lang="en-US">
              <a:latin typeface="Times New Roman" pitchFamily="18" charset="0"/>
            </a:endParaRPr>
          </a:p>
          <a:p>
            <a:pPr algn="l" eaLnBrk="0" hangingPunct="0"/>
            <a:r>
              <a:rPr lang="en-US">
                <a:latin typeface="Times New Roman" pitchFamily="18" charset="0"/>
              </a:rPr>
              <a:t>Arguments</a:t>
            </a:r>
          </a:p>
          <a:p>
            <a:pPr algn="l" eaLnBrk="0" hangingPunct="0"/>
            <a:r>
              <a:rPr lang="en-US" i="1">
                <a:latin typeface="Times New Roman" pitchFamily="18" charset="0"/>
              </a:rPr>
              <a:t>numeric_expression</a:t>
            </a:r>
            <a:endParaRPr lang="en-US">
              <a:latin typeface="Times New Roman" pitchFamily="18" charset="0"/>
            </a:endParaRPr>
          </a:p>
          <a:p>
            <a:pPr algn="l" eaLnBrk="0" hangingPunct="0"/>
            <a:r>
              <a:rPr lang="en-US">
                <a:latin typeface="Times New Roman" pitchFamily="18" charset="0"/>
              </a:rPr>
              <a:t>Is an expression of the exact numeric or approximate numeric data type category, except for the bit data type. </a:t>
            </a:r>
          </a:p>
          <a:p>
            <a:pPr algn="l" eaLnBrk="0" hangingPunct="0"/>
            <a:endParaRPr lang="en-US">
              <a:latin typeface="Times New Roman" pitchFamily="18" charset="0"/>
            </a:endParaRPr>
          </a:p>
          <a:p>
            <a:pPr algn="l" eaLnBrk="0" hangingPunct="0"/>
            <a:r>
              <a:rPr lang="en-US">
                <a:latin typeface="Times New Roman" pitchFamily="18" charset="0"/>
              </a:rPr>
              <a:t>Return Types</a:t>
            </a:r>
          </a:p>
          <a:p>
            <a:pPr algn="l" eaLnBrk="0" hangingPunct="0"/>
            <a:r>
              <a:rPr lang="en-US">
                <a:latin typeface="Times New Roman" pitchFamily="18" charset="0"/>
              </a:rPr>
              <a:t>Returns the same type as </a:t>
            </a:r>
            <a:r>
              <a:rPr lang="en-US" i="1">
                <a:latin typeface="Times New Roman" pitchFamily="18" charset="0"/>
              </a:rPr>
              <a:t>numeric_expression</a:t>
            </a:r>
            <a:r>
              <a:rPr lang="en-US">
                <a:latin typeface="Times New Roman" pitchFamily="18" charset="0"/>
              </a:rPr>
              <a:t>.</a:t>
            </a:r>
          </a:p>
          <a:p>
            <a:pPr algn="l" eaLnBrk="0" hangingPunct="0"/>
            <a:endParaRPr lang="en-US">
              <a:latin typeface="Times New Roman" pitchFamily="18" charset="0"/>
            </a:endParaRPr>
          </a:p>
        </p:txBody>
      </p:sp>
      <p:sp>
        <p:nvSpPr>
          <p:cNvPr id="414723" name="Line 3"/>
          <p:cNvSpPr>
            <a:spLocks noChangeShapeType="1"/>
          </p:cNvSpPr>
          <p:nvPr/>
        </p:nvSpPr>
        <p:spPr bwMode="auto">
          <a:xfrm>
            <a:off x="6096000" y="1295400"/>
            <a:ext cx="0" cy="5410200"/>
          </a:xfrm>
          <a:prstGeom prst="line">
            <a:avLst/>
          </a:prstGeom>
          <a:noFill/>
          <a:ln w="9525">
            <a:solidFill>
              <a:schemeClr val="tx1"/>
            </a:solidFill>
            <a:round/>
            <a:headEnd/>
            <a:tailEnd/>
          </a:ln>
          <a:effectLst/>
        </p:spPr>
        <p:txBody>
          <a:bodyPr/>
          <a:lstStyle/>
          <a:p>
            <a:endParaRPr lang="en-US"/>
          </a:p>
        </p:txBody>
      </p:sp>
      <p:sp>
        <p:nvSpPr>
          <p:cNvPr id="414724" name="Rectangle 4"/>
          <p:cNvSpPr>
            <a:spLocks noChangeArrowheads="1"/>
          </p:cNvSpPr>
          <p:nvPr/>
        </p:nvSpPr>
        <p:spPr bwMode="auto">
          <a:xfrm>
            <a:off x="6248400" y="2057400"/>
            <a:ext cx="4114800" cy="2286000"/>
          </a:xfrm>
          <a:prstGeom prst="rect">
            <a:avLst/>
          </a:prstGeom>
          <a:noFill/>
          <a:ln w="9525">
            <a:noFill/>
            <a:miter lim="800000"/>
            <a:headEnd/>
            <a:tailEnd/>
          </a:ln>
          <a:effectLst/>
        </p:spPr>
        <p:txBody>
          <a:bodyPr wrap="square">
            <a:spAutoFit/>
          </a:bodyPr>
          <a:lstStyle/>
          <a:p>
            <a:pPr algn="l"/>
            <a:r>
              <a:rPr lang="en-US" dirty="0"/>
              <a:t>Examples:</a:t>
            </a:r>
          </a:p>
          <a:p>
            <a:pPr algn="l"/>
            <a:endParaRPr lang="en-US" dirty="0"/>
          </a:p>
          <a:p>
            <a:pPr algn="l" eaLnBrk="0" hangingPunct="0"/>
            <a:r>
              <a:rPr lang="en-US" dirty="0"/>
              <a:t>This example shows positive numeric, negative numeric values with the FLOOR function.</a:t>
            </a:r>
          </a:p>
          <a:p>
            <a:pPr algn="l" eaLnBrk="0" hangingPunct="0"/>
            <a:endParaRPr lang="en-US" dirty="0"/>
          </a:p>
          <a:p>
            <a:pPr algn="l" eaLnBrk="0" hangingPunct="0"/>
            <a:r>
              <a:rPr lang="en-US" dirty="0"/>
              <a:t>SELECT FLOOR(123.45), FLOOR(-123.45), FLOOR(123.45) </a:t>
            </a:r>
          </a:p>
        </p:txBody>
      </p:sp>
      <p:sp>
        <p:nvSpPr>
          <p:cNvPr id="414725" name="Text Box 5"/>
          <p:cNvSpPr txBox="1">
            <a:spLocks noChangeArrowheads="1"/>
          </p:cNvSpPr>
          <p:nvPr/>
        </p:nvSpPr>
        <p:spPr bwMode="auto">
          <a:xfrm>
            <a:off x="6324600" y="4419601"/>
            <a:ext cx="3962400" cy="1015663"/>
          </a:xfrm>
          <a:prstGeom prst="rect">
            <a:avLst/>
          </a:prstGeom>
          <a:solidFill>
            <a:srgbClr val="FFFF99"/>
          </a:solidFill>
          <a:ln w="9525">
            <a:noFill/>
            <a:miter lim="800000"/>
            <a:headEnd/>
            <a:tailEnd/>
          </a:ln>
          <a:effectLst/>
        </p:spPr>
        <p:txBody>
          <a:bodyPr>
            <a:spAutoFit/>
          </a:bodyPr>
          <a:lstStyle/>
          <a:p>
            <a:pPr algn="l">
              <a:spcBef>
                <a:spcPct val="50000"/>
              </a:spcBef>
            </a:pPr>
            <a:r>
              <a:rPr lang="en-US" sz="2400">
                <a:latin typeface="Times New Roman" pitchFamily="18" charset="0"/>
              </a:rPr>
              <a:t>Output:</a:t>
            </a:r>
          </a:p>
          <a:p>
            <a:pPr algn="l">
              <a:spcBef>
                <a:spcPct val="50000"/>
              </a:spcBef>
            </a:pPr>
            <a:r>
              <a:rPr lang="en-US" sz="2400">
                <a:latin typeface="Arial Unicode MS" pitchFamily="34" charset="-128"/>
              </a:rPr>
              <a:t>123 ,-124 ,123.0000</a:t>
            </a:r>
            <a:r>
              <a:rPr lang="en-US" sz="2400">
                <a:latin typeface="Times New Roman" pitchFamily="18" charset="0"/>
              </a:rPr>
              <a:t> </a:t>
            </a:r>
          </a:p>
        </p:txBody>
      </p:sp>
      <p:sp>
        <p:nvSpPr>
          <p:cNvPr id="414726" name="Rectangle 6"/>
          <p:cNvSpPr>
            <a:spLocks noChangeArrowheads="1"/>
          </p:cNvSpPr>
          <p:nvPr/>
        </p:nvSpPr>
        <p:spPr bwMode="auto">
          <a:xfrm>
            <a:off x="16764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14727" name="Rectangle 7"/>
          <p:cNvSpPr>
            <a:spLocks noChangeArrowheads="1"/>
          </p:cNvSpPr>
          <p:nvPr/>
        </p:nvSpPr>
        <p:spPr bwMode="auto">
          <a:xfrm>
            <a:off x="1752601" y="1066800"/>
            <a:ext cx="2911759"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MATHEMATICAL  FUNCTIONS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1026"/>
          <p:cNvSpPr>
            <a:spLocks noChangeArrowheads="1"/>
          </p:cNvSpPr>
          <p:nvPr/>
        </p:nvSpPr>
        <p:spPr bwMode="auto">
          <a:xfrm>
            <a:off x="2133600" y="914402"/>
            <a:ext cx="5181600" cy="6186309"/>
          </a:xfrm>
          <a:prstGeom prst="rect">
            <a:avLst/>
          </a:prstGeom>
          <a:noFill/>
          <a:ln w="9525">
            <a:noFill/>
            <a:miter lim="800000"/>
            <a:headEnd/>
            <a:tailEnd/>
          </a:ln>
          <a:effectLst/>
        </p:spPr>
        <p:txBody>
          <a:bodyPr wrap="square">
            <a:spAutoFit/>
          </a:bodyPr>
          <a:lstStyle/>
          <a:p>
            <a:pPr algn="l"/>
            <a:r>
              <a:rPr lang="en-US" dirty="0">
                <a:solidFill>
                  <a:srgbClr val="3333FF"/>
                </a:solidFill>
              </a:rPr>
              <a:t>POWER</a:t>
            </a:r>
          </a:p>
          <a:p>
            <a:pPr algn="l"/>
            <a:endParaRPr lang="en-US" dirty="0"/>
          </a:p>
          <a:p>
            <a:pPr algn="l" eaLnBrk="0" hangingPunct="0"/>
            <a:r>
              <a:rPr lang="en-US" dirty="0"/>
              <a:t>Returns the value of the given expression to the specified power.</a:t>
            </a:r>
          </a:p>
          <a:p>
            <a:pPr algn="l" eaLnBrk="0" hangingPunct="0"/>
            <a:endParaRPr lang="en-US" dirty="0"/>
          </a:p>
          <a:p>
            <a:pPr algn="l" eaLnBrk="0" hangingPunct="0"/>
            <a:r>
              <a:rPr lang="en-US" dirty="0"/>
              <a:t>Syntax</a:t>
            </a:r>
          </a:p>
          <a:p>
            <a:pPr algn="l" eaLnBrk="0" hangingPunct="0"/>
            <a:r>
              <a:rPr lang="en-US" dirty="0"/>
              <a:t>POWER ( </a:t>
            </a:r>
            <a:r>
              <a:rPr lang="en-US" i="1" dirty="0" err="1"/>
              <a:t>numeric_expression</a:t>
            </a:r>
            <a:r>
              <a:rPr lang="en-US" i="1" dirty="0"/>
              <a:t> </a:t>
            </a:r>
            <a:r>
              <a:rPr lang="en-US" dirty="0"/>
              <a:t>,</a:t>
            </a:r>
            <a:r>
              <a:rPr lang="en-US" i="1" dirty="0"/>
              <a:t> y </a:t>
            </a:r>
            <a:r>
              <a:rPr lang="en-US" dirty="0"/>
              <a:t>) </a:t>
            </a:r>
          </a:p>
          <a:p>
            <a:pPr algn="l" eaLnBrk="0" hangingPunct="0"/>
            <a:endParaRPr lang="en-US" dirty="0"/>
          </a:p>
          <a:p>
            <a:pPr algn="l" eaLnBrk="0" hangingPunct="0"/>
            <a:r>
              <a:rPr lang="en-US" dirty="0"/>
              <a:t>Arguments</a:t>
            </a:r>
          </a:p>
          <a:p>
            <a:pPr algn="l" eaLnBrk="0" hangingPunct="0"/>
            <a:r>
              <a:rPr lang="en-US" i="1" dirty="0" err="1"/>
              <a:t>numeric_expression</a:t>
            </a:r>
            <a:endParaRPr lang="en-US" dirty="0"/>
          </a:p>
          <a:p>
            <a:pPr algn="l" eaLnBrk="0" hangingPunct="0"/>
            <a:r>
              <a:rPr lang="en-US" dirty="0"/>
              <a:t>Is an expression of the exact numeric or approximate numeric data type category, except for the bit data type.</a:t>
            </a:r>
          </a:p>
          <a:p>
            <a:pPr algn="l" eaLnBrk="0" hangingPunct="0"/>
            <a:r>
              <a:rPr lang="en-US" i="1" dirty="0"/>
              <a:t>y</a:t>
            </a:r>
            <a:endParaRPr lang="en-US" dirty="0"/>
          </a:p>
          <a:p>
            <a:pPr algn="l" eaLnBrk="0" hangingPunct="0"/>
            <a:r>
              <a:rPr lang="en-US" dirty="0"/>
              <a:t>Is the power to which to raise </a:t>
            </a:r>
            <a:r>
              <a:rPr lang="en-US" i="1" dirty="0" err="1"/>
              <a:t>numeric_expression</a:t>
            </a:r>
            <a:r>
              <a:rPr lang="en-US" dirty="0"/>
              <a:t>. </a:t>
            </a:r>
            <a:r>
              <a:rPr lang="en-US" i="1" dirty="0"/>
              <a:t>y</a:t>
            </a:r>
            <a:r>
              <a:rPr lang="en-US" dirty="0"/>
              <a:t> can be an expression of the exact numeric or approximate numeric data type category, except for the bit data type.</a:t>
            </a:r>
          </a:p>
          <a:p>
            <a:pPr algn="l" eaLnBrk="0" hangingPunct="0"/>
            <a:endParaRPr lang="en-US" dirty="0"/>
          </a:p>
          <a:p>
            <a:pPr algn="l" eaLnBrk="0" hangingPunct="0"/>
            <a:r>
              <a:rPr lang="en-US" dirty="0"/>
              <a:t>Return Types</a:t>
            </a:r>
          </a:p>
          <a:p>
            <a:pPr algn="l" eaLnBrk="0" hangingPunct="0"/>
            <a:r>
              <a:rPr lang="en-US" dirty="0"/>
              <a:t>Same as </a:t>
            </a:r>
            <a:r>
              <a:rPr lang="en-US" i="1" dirty="0" err="1"/>
              <a:t>numeric_expression</a:t>
            </a:r>
            <a:r>
              <a:rPr lang="en-US" dirty="0"/>
              <a:t>.</a:t>
            </a:r>
          </a:p>
          <a:p>
            <a:pPr algn="l" eaLnBrk="0" hangingPunct="0"/>
            <a:endParaRPr lang="en-US" dirty="0"/>
          </a:p>
        </p:txBody>
      </p:sp>
      <p:sp>
        <p:nvSpPr>
          <p:cNvPr id="415747" name="Line 1027"/>
          <p:cNvSpPr>
            <a:spLocks noChangeShapeType="1"/>
          </p:cNvSpPr>
          <p:nvPr/>
        </p:nvSpPr>
        <p:spPr bwMode="auto">
          <a:xfrm>
            <a:off x="7467600" y="1508126"/>
            <a:ext cx="0" cy="4805119"/>
          </a:xfrm>
          <a:prstGeom prst="line">
            <a:avLst/>
          </a:prstGeom>
          <a:noFill/>
          <a:ln w="9525">
            <a:solidFill>
              <a:schemeClr val="tx1"/>
            </a:solidFill>
            <a:round/>
            <a:headEnd/>
            <a:tailEnd/>
          </a:ln>
          <a:effectLst/>
        </p:spPr>
        <p:txBody>
          <a:bodyPr/>
          <a:lstStyle/>
          <a:p>
            <a:endParaRPr lang="en-US"/>
          </a:p>
        </p:txBody>
      </p:sp>
      <p:sp>
        <p:nvSpPr>
          <p:cNvPr id="415748" name="Text Box 1028"/>
          <p:cNvSpPr txBox="1">
            <a:spLocks noChangeArrowheads="1"/>
          </p:cNvSpPr>
          <p:nvPr/>
        </p:nvSpPr>
        <p:spPr bwMode="auto">
          <a:xfrm>
            <a:off x="7848600" y="2651125"/>
            <a:ext cx="2743200" cy="1015663"/>
          </a:xfrm>
          <a:prstGeom prst="rect">
            <a:avLst/>
          </a:prstGeom>
          <a:noFill/>
          <a:ln w="9525">
            <a:noFill/>
            <a:miter lim="800000"/>
            <a:headEnd/>
            <a:tailEnd/>
          </a:ln>
          <a:effectLst/>
        </p:spPr>
        <p:txBody>
          <a:bodyPr wrap="square">
            <a:spAutoFit/>
          </a:bodyPr>
          <a:lstStyle/>
          <a:p>
            <a:pPr algn="l">
              <a:spcBef>
                <a:spcPct val="50000"/>
              </a:spcBef>
            </a:pPr>
            <a:r>
              <a:rPr lang="en-US" sz="2400" dirty="0">
                <a:latin typeface="Times New Roman" pitchFamily="18" charset="0"/>
              </a:rPr>
              <a:t>Ex:</a:t>
            </a:r>
          </a:p>
          <a:p>
            <a:pPr algn="l">
              <a:spcBef>
                <a:spcPct val="50000"/>
              </a:spcBef>
            </a:pPr>
            <a:r>
              <a:rPr lang="en-US" sz="2400" dirty="0">
                <a:latin typeface="Times New Roman" pitchFamily="18" charset="0"/>
              </a:rPr>
              <a:t>select POWER(2,2)</a:t>
            </a:r>
          </a:p>
        </p:txBody>
      </p:sp>
      <p:sp>
        <p:nvSpPr>
          <p:cNvPr id="415749" name="Text Box 1029"/>
          <p:cNvSpPr txBox="1">
            <a:spLocks noChangeArrowheads="1"/>
          </p:cNvSpPr>
          <p:nvPr/>
        </p:nvSpPr>
        <p:spPr bwMode="auto">
          <a:xfrm>
            <a:off x="7772400" y="4708525"/>
            <a:ext cx="2819400" cy="1015663"/>
          </a:xfrm>
          <a:prstGeom prst="rect">
            <a:avLst/>
          </a:prstGeom>
          <a:solidFill>
            <a:srgbClr val="FFFF99"/>
          </a:solidFill>
          <a:ln w="9525">
            <a:noFill/>
            <a:miter lim="800000"/>
            <a:headEnd/>
            <a:tailEnd/>
          </a:ln>
          <a:effectLst/>
        </p:spPr>
        <p:txBody>
          <a:bodyPr wrap="square">
            <a:spAutoFit/>
          </a:bodyPr>
          <a:lstStyle/>
          <a:p>
            <a:pPr algn="l">
              <a:spcBef>
                <a:spcPct val="50000"/>
              </a:spcBef>
            </a:pPr>
            <a:r>
              <a:rPr lang="en-US" sz="2400">
                <a:latin typeface="Times New Roman" pitchFamily="18" charset="0"/>
              </a:rPr>
              <a:t>Output:</a:t>
            </a:r>
          </a:p>
          <a:p>
            <a:pPr algn="l">
              <a:spcBef>
                <a:spcPct val="50000"/>
              </a:spcBef>
            </a:pPr>
            <a:r>
              <a:rPr lang="en-US" sz="2400">
                <a:latin typeface="Times New Roman" pitchFamily="18" charset="0"/>
              </a:rPr>
              <a:t>  4</a:t>
            </a:r>
          </a:p>
        </p:txBody>
      </p:sp>
      <p:sp>
        <p:nvSpPr>
          <p:cNvPr id="415750" name="Rectangle 1030"/>
          <p:cNvSpPr>
            <a:spLocks noChangeArrowheads="1"/>
          </p:cNvSpPr>
          <p:nvPr/>
        </p:nvSpPr>
        <p:spPr bwMode="auto">
          <a:xfrm>
            <a:off x="16764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15751" name="Rectangle 1031"/>
          <p:cNvSpPr>
            <a:spLocks noChangeArrowheads="1"/>
          </p:cNvSpPr>
          <p:nvPr/>
        </p:nvSpPr>
        <p:spPr bwMode="auto">
          <a:xfrm>
            <a:off x="1752601" y="609600"/>
            <a:ext cx="2911759"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MATHEMATICAL  FUNCTIONS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1026"/>
          <p:cNvSpPr>
            <a:spLocks noChangeArrowheads="1"/>
          </p:cNvSpPr>
          <p:nvPr/>
        </p:nvSpPr>
        <p:spPr bwMode="auto">
          <a:xfrm>
            <a:off x="2133600" y="1600200"/>
            <a:ext cx="4724400" cy="5029200"/>
          </a:xfrm>
          <a:prstGeom prst="rect">
            <a:avLst/>
          </a:prstGeom>
          <a:noFill/>
          <a:ln w="9525">
            <a:noFill/>
            <a:miter lim="800000"/>
            <a:headEnd/>
            <a:tailEnd/>
          </a:ln>
          <a:effectLst/>
        </p:spPr>
        <p:txBody>
          <a:bodyPr wrap="square">
            <a:spAutoFit/>
          </a:bodyPr>
          <a:lstStyle/>
          <a:p>
            <a:pPr algn="l"/>
            <a:r>
              <a:rPr lang="en-US">
                <a:solidFill>
                  <a:srgbClr val="3333FF"/>
                </a:solidFill>
              </a:rPr>
              <a:t>ROUND</a:t>
            </a:r>
          </a:p>
          <a:p>
            <a:pPr algn="l"/>
            <a:endParaRPr lang="en-US">
              <a:solidFill>
                <a:srgbClr val="3333FF"/>
              </a:solidFill>
            </a:endParaRPr>
          </a:p>
          <a:p>
            <a:pPr algn="l" eaLnBrk="0" hangingPunct="0"/>
            <a:r>
              <a:rPr lang="en-US"/>
              <a:t>Returns a numeric expression, rounded to the specified length or precision.</a:t>
            </a:r>
          </a:p>
          <a:p>
            <a:pPr algn="l" eaLnBrk="0" hangingPunct="0"/>
            <a:r>
              <a:rPr lang="en-US"/>
              <a:t>Syntax</a:t>
            </a:r>
          </a:p>
          <a:p>
            <a:pPr algn="l" eaLnBrk="0" hangingPunct="0"/>
            <a:endParaRPr lang="en-US"/>
          </a:p>
          <a:p>
            <a:pPr algn="l" eaLnBrk="0" hangingPunct="0"/>
            <a:r>
              <a:rPr lang="en-US"/>
              <a:t>ROUND ( </a:t>
            </a:r>
            <a:r>
              <a:rPr lang="en-US" i="1"/>
              <a:t>numeric_expression </a:t>
            </a:r>
            <a:r>
              <a:rPr lang="en-US"/>
              <a:t>,</a:t>
            </a:r>
            <a:r>
              <a:rPr lang="en-US" i="1"/>
              <a:t> length </a:t>
            </a:r>
            <a:r>
              <a:rPr lang="en-US"/>
              <a:t>[ , </a:t>
            </a:r>
            <a:r>
              <a:rPr lang="en-US" i="1"/>
              <a:t>function </a:t>
            </a:r>
            <a:r>
              <a:rPr lang="en-US"/>
              <a:t>] ) </a:t>
            </a:r>
          </a:p>
          <a:p>
            <a:pPr algn="l" eaLnBrk="0" hangingPunct="0"/>
            <a:endParaRPr lang="en-US"/>
          </a:p>
          <a:p>
            <a:pPr algn="l" eaLnBrk="0" hangingPunct="0"/>
            <a:r>
              <a:rPr lang="en-US"/>
              <a:t>Arguments</a:t>
            </a:r>
          </a:p>
          <a:p>
            <a:pPr algn="l" eaLnBrk="0" hangingPunct="0"/>
            <a:endParaRPr lang="en-US"/>
          </a:p>
          <a:p>
            <a:pPr algn="l" eaLnBrk="0" hangingPunct="0"/>
            <a:r>
              <a:rPr lang="en-US" i="1"/>
              <a:t>numeric_expression</a:t>
            </a:r>
            <a:endParaRPr lang="en-US"/>
          </a:p>
          <a:p>
            <a:pPr algn="l" eaLnBrk="0" hangingPunct="0"/>
            <a:r>
              <a:rPr lang="en-US"/>
              <a:t>Is an expression of the exact numeric or approximate numeric data type category, except for the bit data type.</a:t>
            </a:r>
          </a:p>
          <a:p>
            <a:pPr algn="l" eaLnBrk="0" hangingPunct="0"/>
            <a:r>
              <a:rPr lang="en-US" i="1"/>
              <a:t>length</a:t>
            </a:r>
            <a:endParaRPr lang="en-US"/>
          </a:p>
          <a:p>
            <a:pPr algn="l" eaLnBrk="0" hangingPunct="0"/>
            <a:r>
              <a:rPr lang="en-US"/>
              <a:t>Is the precision to which </a:t>
            </a:r>
            <a:r>
              <a:rPr lang="en-US" i="1"/>
              <a:t>numeric_expression</a:t>
            </a:r>
            <a:r>
              <a:rPr lang="en-US"/>
              <a:t> is to be rounded. </a:t>
            </a:r>
          </a:p>
        </p:txBody>
      </p:sp>
      <p:sp>
        <p:nvSpPr>
          <p:cNvPr id="416771" name="Line 1027"/>
          <p:cNvSpPr>
            <a:spLocks noChangeShapeType="1"/>
          </p:cNvSpPr>
          <p:nvPr/>
        </p:nvSpPr>
        <p:spPr bwMode="auto">
          <a:xfrm>
            <a:off x="6858000" y="609600"/>
            <a:ext cx="0" cy="6482870"/>
          </a:xfrm>
          <a:prstGeom prst="line">
            <a:avLst/>
          </a:prstGeom>
          <a:noFill/>
          <a:ln w="9525">
            <a:solidFill>
              <a:schemeClr val="tx1"/>
            </a:solidFill>
            <a:round/>
            <a:headEnd/>
            <a:tailEnd/>
          </a:ln>
          <a:effectLst/>
        </p:spPr>
        <p:txBody>
          <a:bodyPr/>
          <a:lstStyle/>
          <a:p>
            <a:endParaRPr lang="en-US"/>
          </a:p>
        </p:txBody>
      </p:sp>
      <p:sp>
        <p:nvSpPr>
          <p:cNvPr id="416772" name="Rectangle 1028"/>
          <p:cNvSpPr>
            <a:spLocks noChangeArrowheads="1"/>
          </p:cNvSpPr>
          <p:nvPr/>
        </p:nvSpPr>
        <p:spPr bwMode="auto">
          <a:xfrm>
            <a:off x="6934200" y="609600"/>
            <a:ext cx="3733800" cy="2862322"/>
          </a:xfrm>
          <a:prstGeom prst="rect">
            <a:avLst/>
          </a:prstGeom>
          <a:noFill/>
          <a:ln w="9525">
            <a:noFill/>
            <a:miter lim="800000"/>
            <a:headEnd/>
            <a:tailEnd/>
          </a:ln>
          <a:effectLst/>
        </p:spPr>
        <p:txBody>
          <a:bodyPr wrap="square">
            <a:spAutoFit/>
          </a:bodyPr>
          <a:lstStyle/>
          <a:p>
            <a:pPr algn="l"/>
            <a:r>
              <a:rPr lang="en-US" dirty="0"/>
              <a:t>Examples</a:t>
            </a:r>
          </a:p>
          <a:p>
            <a:pPr algn="l" eaLnBrk="0" hangingPunct="0"/>
            <a:endParaRPr lang="en-US" dirty="0"/>
          </a:p>
          <a:p>
            <a:pPr algn="l" eaLnBrk="0" hangingPunct="0"/>
            <a:r>
              <a:rPr lang="en-US" dirty="0"/>
              <a:t>This example shows two expressions illustrating that with the ROUND function the last digit is always an estimate</a:t>
            </a:r>
          </a:p>
          <a:p>
            <a:pPr algn="l" eaLnBrk="0" hangingPunct="0"/>
            <a:endParaRPr lang="en-US" dirty="0"/>
          </a:p>
          <a:p>
            <a:pPr algn="l" eaLnBrk="0" hangingPunct="0"/>
            <a:endParaRPr lang="en-US" dirty="0"/>
          </a:p>
          <a:p>
            <a:pPr algn="l" eaLnBrk="0" hangingPunct="0"/>
            <a:r>
              <a:rPr lang="en-US" dirty="0"/>
              <a:t>SELECT ROUND(123.9994, 3), ROUND(123.9995</a:t>
            </a:r>
            <a:r>
              <a:rPr lang="en-US" dirty="0">
                <a:latin typeface="Arial Unicode MS" pitchFamily="34" charset="-128"/>
              </a:rPr>
              <a:t>, 3) </a:t>
            </a:r>
            <a:endParaRPr lang="en-US" dirty="0">
              <a:latin typeface="Times New Roman" pitchFamily="18" charset="0"/>
            </a:endParaRPr>
          </a:p>
        </p:txBody>
      </p:sp>
      <p:sp>
        <p:nvSpPr>
          <p:cNvPr id="416773" name="Text Box 1029"/>
          <p:cNvSpPr txBox="1">
            <a:spLocks noChangeArrowheads="1"/>
          </p:cNvSpPr>
          <p:nvPr/>
        </p:nvSpPr>
        <p:spPr bwMode="auto">
          <a:xfrm>
            <a:off x="7086600" y="3505201"/>
            <a:ext cx="2743200" cy="1015663"/>
          </a:xfrm>
          <a:prstGeom prst="rect">
            <a:avLst/>
          </a:prstGeom>
          <a:solidFill>
            <a:srgbClr val="FFFF99"/>
          </a:solidFill>
          <a:ln w="9525">
            <a:noFill/>
            <a:miter lim="800000"/>
            <a:headEnd/>
            <a:tailEnd/>
          </a:ln>
          <a:effectLst/>
        </p:spPr>
        <p:txBody>
          <a:bodyPr wrap="square">
            <a:spAutoFit/>
          </a:bodyPr>
          <a:lstStyle/>
          <a:p>
            <a:pPr algn="l">
              <a:spcBef>
                <a:spcPct val="50000"/>
              </a:spcBef>
            </a:pPr>
            <a:r>
              <a:rPr lang="en-US" sz="2400" dirty="0">
                <a:latin typeface="Times New Roman" pitchFamily="18" charset="0"/>
              </a:rPr>
              <a:t>Output:</a:t>
            </a:r>
          </a:p>
          <a:p>
            <a:pPr algn="l">
              <a:spcBef>
                <a:spcPct val="50000"/>
              </a:spcBef>
            </a:pPr>
            <a:r>
              <a:rPr lang="en-US" sz="2400" dirty="0">
                <a:latin typeface="Arial Unicode MS" pitchFamily="34" charset="-128"/>
              </a:rPr>
              <a:t>123.999, 124.000</a:t>
            </a:r>
            <a:r>
              <a:rPr lang="en-US" sz="2400" dirty="0">
                <a:latin typeface="Times New Roman" pitchFamily="18" charset="0"/>
              </a:rPr>
              <a:t> </a:t>
            </a:r>
          </a:p>
        </p:txBody>
      </p:sp>
      <p:sp>
        <p:nvSpPr>
          <p:cNvPr id="416774" name="Rectangle 1030"/>
          <p:cNvSpPr>
            <a:spLocks noChangeArrowheads="1"/>
          </p:cNvSpPr>
          <p:nvPr/>
        </p:nvSpPr>
        <p:spPr bwMode="auto">
          <a:xfrm>
            <a:off x="17526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16775" name="Rectangle 1031"/>
          <p:cNvSpPr>
            <a:spLocks noChangeArrowheads="1"/>
          </p:cNvSpPr>
          <p:nvPr/>
        </p:nvSpPr>
        <p:spPr bwMode="auto">
          <a:xfrm>
            <a:off x="1905000" y="685800"/>
            <a:ext cx="3365500" cy="369332"/>
          </a:xfrm>
          <a:prstGeom prst="rect">
            <a:avLst/>
          </a:prstGeom>
          <a:solidFill>
            <a:srgbClr val="FFFF99"/>
          </a:solidFill>
          <a:ln w="9525">
            <a:noFill/>
            <a:miter lim="800000"/>
            <a:headEnd/>
            <a:tailEnd/>
          </a:ln>
          <a:effectLst/>
        </p:spPr>
        <p:txBody>
          <a:bodyPr wrap="square">
            <a:spAutoFit/>
          </a:bodyPr>
          <a:lstStyle/>
          <a:p>
            <a:pPr>
              <a:spcBef>
                <a:spcPct val="50000"/>
              </a:spcBef>
            </a:pPr>
            <a:r>
              <a:rPr lang="en-US"/>
              <a:t>MATHEMATICAL  FUNCTIONS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1026"/>
          <p:cNvSpPr>
            <a:spLocks noChangeArrowheads="1"/>
          </p:cNvSpPr>
          <p:nvPr/>
        </p:nvSpPr>
        <p:spPr bwMode="auto">
          <a:xfrm>
            <a:off x="2133600" y="1289050"/>
            <a:ext cx="5105400" cy="2597150"/>
          </a:xfrm>
          <a:prstGeom prst="rect">
            <a:avLst/>
          </a:prstGeom>
          <a:noFill/>
          <a:ln w="9525">
            <a:noFill/>
            <a:miter lim="800000"/>
            <a:headEnd/>
            <a:tailEnd/>
          </a:ln>
          <a:effectLst/>
        </p:spPr>
        <p:txBody>
          <a:bodyPr wrap="square">
            <a:spAutoFit/>
          </a:bodyPr>
          <a:lstStyle/>
          <a:p>
            <a:pPr algn="l"/>
            <a:r>
              <a:rPr lang="en-US" dirty="0">
                <a:solidFill>
                  <a:srgbClr val="3333FF"/>
                </a:solidFill>
              </a:rPr>
              <a:t>SQUARE</a:t>
            </a:r>
            <a:r>
              <a:rPr lang="en-US" dirty="0"/>
              <a:t>  : </a:t>
            </a:r>
          </a:p>
          <a:p>
            <a:pPr algn="l" eaLnBrk="0" hangingPunct="0"/>
            <a:r>
              <a:rPr lang="en-US" dirty="0"/>
              <a:t>Returns the square of the given expression.</a:t>
            </a:r>
          </a:p>
          <a:p>
            <a:pPr algn="l" eaLnBrk="0" hangingPunct="0"/>
            <a:endParaRPr lang="en-US" dirty="0"/>
          </a:p>
          <a:p>
            <a:pPr algn="l" eaLnBrk="0" hangingPunct="0"/>
            <a:r>
              <a:rPr lang="en-US" dirty="0"/>
              <a:t>Syntax : SQUARE ( </a:t>
            </a:r>
            <a:r>
              <a:rPr lang="en-US" i="1" dirty="0" err="1"/>
              <a:t>float_expression</a:t>
            </a:r>
            <a:r>
              <a:rPr lang="en-US" i="1" dirty="0"/>
              <a:t> </a:t>
            </a:r>
            <a:r>
              <a:rPr lang="en-US" dirty="0"/>
              <a:t>) </a:t>
            </a:r>
          </a:p>
          <a:p>
            <a:pPr algn="l" eaLnBrk="0" hangingPunct="0"/>
            <a:endParaRPr lang="en-US" dirty="0"/>
          </a:p>
          <a:p>
            <a:pPr algn="l" eaLnBrk="0" hangingPunct="0"/>
            <a:r>
              <a:rPr lang="en-US" dirty="0"/>
              <a:t>Arguments</a:t>
            </a:r>
          </a:p>
          <a:p>
            <a:pPr algn="l" eaLnBrk="0" hangingPunct="0"/>
            <a:r>
              <a:rPr lang="en-US" i="1" dirty="0" err="1"/>
              <a:t>float_expression</a:t>
            </a:r>
            <a:r>
              <a:rPr lang="en-US" i="1" dirty="0"/>
              <a:t> : </a:t>
            </a:r>
            <a:r>
              <a:rPr lang="en-US" dirty="0"/>
              <a:t>Is an expression of type float. </a:t>
            </a:r>
          </a:p>
          <a:p>
            <a:pPr algn="l" eaLnBrk="0" hangingPunct="0"/>
            <a:endParaRPr lang="en-US" dirty="0"/>
          </a:p>
          <a:p>
            <a:pPr algn="l" eaLnBrk="0" hangingPunct="0"/>
            <a:r>
              <a:rPr lang="en-US" dirty="0"/>
              <a:t>Return Types : float</a:t>
            </a:r>
          </a:p>
        </p:txBody>
      </p:sp>
      <p:sp>
        <p:nvSpPr>
          <p:cNvPr id="417795" name="Line 1027"/>
          <p:cNvSpPr>
            <a:spLocks noChangeShapeType="1"/>
          </p:cNvSpPr>
          <p:nvPr/>
        </p:nvSpPr>
        <p:spPr bwMode="auto">
          <a:xfrm>
            <a:off x="7467600" y="76200"/>
            <a:ext cx="0" cy="6561221"/>
          </a:xfrm>
          <a:prstGeom prst="line">
            <a:avLst/>
          </a:prstGeom>
          <a:noFill/>
          <a:ln w="9525">
            <a:solidFill>
              <a:schemeClr val="tx1"/>
            </a:solidFill>
            <a:round/>
            <a:headEnd/>
            <a:tailEnd/>
          </a:ln>
          <a:effectLst/>
        </p:spPr>
        <p:txBody>
          <a:bodyPr/>
          <a:lstStyle/>
          <a:p>
            <a:endParaRPr lang="en-US"/>
          </a:p>
        </p:txBody>
      </p:sp>
      <p:sp>
        <p:nvSpPr>
          <p:cNvPr id="417796" name="Text Box 1028"/>
          <p:cNvSpPr txBox="1">
            <a:spLocks noChangeArrowheads="1"/>
          </p:cNvSpPr>
          <p:nvPr/>
        </p:nvSpPr>
        <p:spPr bwMode="auto">
          <a:xfrm>
            <a:off x="7620000" y="1128714"/>
            <a:ext cx="2819400" cy="1015663"/>
          </a:xfrm>
          <a:prstGeom prst="rect">
            <a:avLst/>
          </a:prstGeom>
          <a:noFill/>
          <a:ln w="9525">
            <a:noFill/>
            <a:miter lim="800000"/>
            <a:headEnd/>
            <a:tailEnd/>
          </a:ln>
          <a:effectLst/>
        </p:spPr>
        <p:txBody>
          <a:bodyPr wrap="square">
            <a:spAutoFit/>
          </a:bodyPr>
          <a:lstStyle/>
          <a:p>
            <a:pPr algn="l">
              <a:spcBef>
                <a:spcPct val="50000"/>
              </a:spcBef>
            </a:pPr>
            <a:r>
              <a:rPr lang="en-US" sz="2400" dirty="0">
                <a:latin typeface="Times New Roman" pitchFamily="18" charset="0"/>
              </a:rPr>
              <a:t>Ex:</a:t>
            </a:r>
          </a:p>
          <a:p>
            <a:pPr algn="l">
              <a:spcBef>
                <a:spcPct val="50000"/>
              </a:spcBef>
            </a:pPr>
            <a:r>
              <a:rPr lang="en-US" sz="2400" dirty="0">
                <a:latin typeface="Times New Roman" pitchFamily="18" charset="0"/>
              </a:rPr>
              <a:t>select square(4)</a:t>
            </a:r>
          </a:p>
        </p:txBody>
      </p:sp>
      <p:sp>
        <p:nvSpPr>
          <p:cNvPr id="417797" name="Text Box 1029"/>
          <p:cNvSpPr txBox="1">
            <a:spLocks noChangeArrowheads="1"/>
          </p:cNvSpPr>
          <p:nvPr/>
        </p:nvSpPr>
        <p:spPr bwMode="auto">
          <a:xfrm>
            <a:off x="7620000" y="2271714"/>
            <a:ext cx="2819400" cy="1015663"/>
          </a:xfrm>
          <a:prstGeom prst="rect">
            <a:avLst/>
          </a:prstGeom>
          <a:solidFill>
            <a:srgbClr val="FFFF99"/>
          </a:solidFill>
          <a:ln w="9525">
            <a:noFill/>
            <a:miter lim="800000"/>
            <a:headEnd/>
            <a:tailEnd/>
          </a:ln>
          <a:effectLst/>
        </p:spPr>
        <p:txBody>
          <a:bodyPr wrap="square">
            <a:spAutoFit/>
          </a:bodyPr>
          <a:lstStyle/>
          <a:p>
            <a:pPr algn="l">
              <a:spcBef>
                <a:spcPct val="50000"/>
              </a:spcBef>
            </a:pPr>
            <a:r>
              <a:rPr lang="en-US" sz="2400">
                <a:latin typeface="Times New Roman" pitchFamily="18" charset="0"/>
              </a:rPr>
              <a:t>Output:</a:t>
            </a:r>
          </a:p>
          <a:p>
            <a:pPr algn="l">
              <a:spcBef>
                <a:spcPct val="50000"/>
              </a:spcBef>
            </a:pPr>
            <a:r>
              <a:rPr lang="en-US" sz="2400">
                <a:latin typeface="Times New Roman" pitchFamily="18" charset="0"/>
              </a:rPr>
              <a:t> 16.0</a:t>
            </a:r>
          </a:p>
        </p:txBody>
      </p:sp>
      <p:sp>
        <p:nvSpPr>
          <p:cNvPr id="417798" name="Rectangle 1030"/>
          <p:cNvSpPr>
            <a:spLocks noChangeArrowheads="1"/>
          </p:cNvSpPr>
          <p:nvPr/>
        </p:nvSpPr>
        <p:spPr bwMode="auto">
          <a:xfrm>
            <a:off x="2133600" y="3879850"/>
            <a:ext cx="5105400" cy="2597150"/>
          </a:xfrm>
          <a:prstGeom prst="rect">
            <a:avLst/>
          </a:prstGeom>
          <a:noFill/>
          <a:ln w="9525">
            <a:noFill/>
            <a:miter lim="800000"/>
            <a:headEnd/>
            <a:tailEnd/>
          </a:ln>
          <a:effectLst/>
        </p:spPr>
        <p:txBody>
          <a:bodyPr wrap="square">
            <a:spAutoFit/>
          </a:bodyPr>
          <a:lstStyle/>
          <a:p>
            <a:pPr algn="l"/>
            <a:r>
              <a:rPr lang="en-US" dirty="0">
                <a:solidFill>
                  <a:srgbClr val="3333FF"/>
                </a:solidFill>
              </a:rPr>
              <a:t>SQRT</a:t>
            </a:r>
          </a:p>
          <a:p>
            <a:pPr algn="l" eaLnBrk="0" hangingPunct="0"/>
            <a:r>
              <a:rPr lang="en-US" dirty="0"/>
              <a:t>Returns the square root of the given expression.</a:t>
            </a:r>
          </a:p>
          <a:p>
            <a:pPr algn="l" eaLnBrk="0" hangingPunct="0"/>
            <a:endParaRPr lang="en-US" dirty="0"/>
          </a:p>
          <a:p>
            <a:pPr algn="l" eaLnBrk="0" hangingPunct="0"/>
            <a:r>
              <a:rPr lang="en-US" dirty="0"/>
              <a:t>Syntax : SQRT ( </a:t>
            </a:r>
            <a:r>
              <a:rPr lang="en-US" i="1" dirty="0" err="1"/>
              <a:t>float_expression</a:t>
            </a:r>
            <a:r>
              <a:rPr lang="en-US" i="1" dirty="0"/>
              <a:t> </a:t>
            </a:r>
            <a:r>
              <a:rPr lang="en-US" dirty="0"/>
              <a:t>) </a:t>
            </a:r>
          </a:p>
          <a:p>
            <a:pPr algn="l" eaLnBrk="0" hangingPunct="0"/>
            <a:endParaRPr lang="en-US" dirty="0"/>
          </a:p>
          <a:p>
            <a:pPr algn="l" eaLnBrk="0" hangingPunct="0"/>
            <a:r>
              <a:rPr lang="en-US" dirty="0"/>
              <a:t>Arguments</a:t>
            </a:r>
          </a:p>
          <a:p>
            <a:pPr algn="l" eaLnBrk="0" hangingPunct="0"/>
            <a:r>
              <a:rPr lang="en-US" i="1" dirty="0" err="1"/>
              <a:t>float_expression</a:t>
            </a:r>
            <a:r>
              <a:rPr lang="en-US" i="1" dirty="0"/>
              <a:t> : </a:t>
            </a:r>
            <a:r>
              <a:rPr lang="en-US" dirty="0"/>
              <a:t>Is an expression of type float. </a:t>
            </a:r>
          </a:p>
          <a:p>
            <a:pPr algn="l" eaLnBrk="0" hangingPunct="0"/>
            <a:endParaRPr lang="en-US" dirty="0"/>
          </a:p>
          <a:p>
            <a:pPr algn="l" eaLnBrk="0" hangingPunct="0"/>
            <a:r>
              <a:rPr lang="en-US" dirty="0"/>
              <a:t>Return Types : float</a:t>
            </a:r>
          </a:p>
        </p:txBody>
      </p:sp>
      <p:sp>
        <p:nvSpPr>
          <p:cNvPr id="417799" name="Text Box 1031"/>
          <p:cNvSpPr txBox="1">
            <a:spLocks noChangeArrowheads="1"/>
          </p:cNvSpPr>
          <p:nvPr/>
        </p:nvSpPr>
        <p:spPr bwMode="auto">
          <a:xfrm>
            <a:off x="7696200" y="3795714"/>
            <a:ext cx="3048000" cy="1015663"/>
          </a:xfrm>
          <a:prstGeom prst="rect">
            <a:avLst/>
          </a:prstGeom>
          <a:noFill/>
          <a:ln w="9525">
            <a:noFill/>
            <a:miter lim="800000"/>
            <a:headEnd/>
            <a:tailEnd/>
          </a:ln>
          <a:effectLst/>
        </p:spPr>
        <p:txBody>
          <a:bodyPr wrap="square">
            <a:spAutoFit/>
          </a:bodyPr>
          <a:lstStyle/>
          <a:p>
            <a:pPr algn="l">
              <a:spcBef>
                <a:spcPct val="50000"/>
              </a:spcBef>
            </a:pPr>
            <a:r>
              <a:rPr lang="en-US" sz="2400" dirty="0">
                <a:latin typeface="Times New Roman" pitchFamily="18" charset="0"/>
              </a:rPr>
              <a:t>Ex:</a:t>
            </a:r>
          </a:p>
          <a:p>
            <a:pPr algn="l">
              <a:spcBef>
                <a:spcPct val="50000"/>
              </a:spcBef>
            </a:pPr>
            <a:r>
              <a:rPr lang="en-US" sz="2400" dirty="0">
                <a:latin typeface="Times New Roman" pitchFamily="18" charset="0"/>
              </a:rPr>
              <a:t>select </a:t>
            </a:r>
            <a:r>
              <a:rPr lang="en-US" sz="2400" dirty="0" err="1">
                <a:latin typeface="Times New Roman" pitchFamily="18" charset="0"/>
              </a:rPr>
              <a:t>sqrt</a:t>
            </a:r>
            <a:r>
              <a:rPr lang="en-US" sz="2400" dirty="0">
                <a:latin typeface="Times New Roman" pitchFamily="18" charset="0"/>
              </a:rPr>
              <a:t>(4)</a:t>
            </a:r>
          </a:p>
        </p:txBody>
      </p:sp>
      <p:sp>
        <p:nvSpPr>
          <p:cNvPr id="417800" name="Text Box 1032"/>
          <p:cNvSpPr txBox="1">
            <a:spLocks noChangeArrowheads="1"/>
          </p:cNvSpPr>
          <p:nvPr/>
        </p:nvSpPr>
        <p:spPr bwMode="auto">
          <a:xfrm>
            <a:off x="7696200" y="5029201"/>
            <a:ext cx="2971800" cy="1015663"/>
          </a:xfrm>
          <a:prstGeom prst="rect">
            <a:avLst/>
          </a:prstGeom>
          <a:solidFill>
            <a:srgbClr val="FFFF99"/>
          </a:solidFill>
          <a:ln w="9525">
            <a:noFill/>
            <a:miter lim="800000"/>
            <a:headEnd/>
            <a:tailEnd/>
          </a:ln>
          <a:effectLst/>
        </p:spPr>
        <p:txBody>
          <a:bodyPr wrap="square">
            <a:spAutoFit/>
          </a:bodyPr>
          <a:lstStyle/>
          <a:p>
            <a:pPr algn="l">
              <a:spcBef>
                <a:spcPct val="50000"/>
              </a:spcBef>
            </a:pPr>
            <a:r>
              <a:rPr lang="en-US" sz="2400">
                <a:latin typeface="Times New Roman" pitchFamily="18" charset="0"/>
              </a:rPr>
              <a:t>Output:</a:t>
            </a:r>
          </a:p>
          <a:p>
            <a:pPr algn="l">
              <a:spcBef>
                <a:spcPct val="50000"/>
              </a:spcBef>
            </a:pPr>
            <a:r>
              <a:rPr lang="en-US" sz="2400">
                <a:latin typeface="Times New Roman" pitchFamily="18" charset="0"/>
              </a:rPr>
              <a:t>2.0</a:t>
            </a:r>
          </a:p>
        </p:txBody>
      </p:sp>
      <p:sp>
        <p:nvSpPr>
          <p:cNvPr id="417802" name="Rectangle 1034"/>
          <p:cNvSpPr>
            <a:spLocks noChangeArrowheads="1"/>
          </p:cNvSpPr>
          <p:nvPr/>
        </p:nvSpPr>
        <p:spPr bwMode="auto">
          <a:xfrm>
            <a:off x="17526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17803" name="Rectangle 1035"/>
          <p:cNvSpPr>
            <a:spLocks noChangeArrowheads="1"/>
          </p:cNvSpPr>
          <p:nvPr/>
        </p:nvSpPr>
        <p:spPr bwMode="auto">
          <a:xfrm>
            <a:off x="1828801" y="838200"/>
            <a:ext cx="2911759"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MATHEMATICAL  FUNCTIONS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1026"/>
          <p:cNvSpPr>
            <a:spLocks noChangeArrowheads="1"/>
          </p:cNvSpPr>
          <p:nvPr/>
        </p:nvSpPr>
        <p:spPr bwMode="auto">
          <a:xfrm>
            <a:off x="2286000" y="1654314"/>
            <a:ext cx="7696200" cy="707886"/>
          </a:xfrm>
          <a:prstGeom prst="rect">
            <a:avLst/>
          </a:prstGeom>
          <a:noFill/>
          <a:ln w="9525">
            <a:noFill/>
            <a:miter lim="800000"/>
            <a:headEnd/>
            <a:tailEnd/>
          </a:ln>
          <a:effectLst/>
        </p:spPr>
        <p:txBody>
          <a:bodyPr wrap="square">
            <a:spAutoFit/>
          </a:bodyPr>
          <a:lstStyle/>
          <a:p>
            <a:pPr algn="l"/>
            <a:r>
              <a:rPr lang="en-US" sz="2000" dirty="0"/>
              <a:t>These scalar functions perform an operation on a date and time input value and return a string, numeric, or date and time value.</a:t>
            </a:r>
          </a:p>
        </p:txBody>
      </p:sp>
      <p:sp>
        <p:nvSpPr>
          <p:cNvPr id="419843" name="Rectangle 1027"/>
          <p:cNvSpPr>
            <a:spLocks noChangeArrowheads="1"/>
          </p:cNvSpPr>
          <p:nvPr/>
        </p:nvSpPr>
        <p:spPr bwMode="auto">
          <a:xfrm>
            <a:off x="1752601" y="0"/>
            <a:ext cx="2454275" cy="523220"/>
          </a:xfrm>
          <a:prstGeom prst="rect">
            <a:avLst/>
          </a:prstGeom>
          <a:noFill/>
          <a:ln w="9525">
            <a:noFill/>
            <a:miter lim="800000"/>
            <a:headEnd/>
            <a:tailEnd/>
          </a:ln>
          <a:effectLst/>
        </p:spPr>
        <p:txBody>
          <a:bodyPr wrap="squar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19844" name="Rectangle 1028"/>
          <p:cNvSpPr>
            <a:spLocks noChangeArrowheads="1"/>
          </p:cNvSpPr>
          <p:nvPr/>
        </p:nvSpPr>
        <p:spPr bwMode="auto">
          <a:xfrm>
            <a:off x="1843089" y="838199"/>
            <a:ext cx="3335337" cy="369332"/>
          </a:xfrm>
          <a:prstGeom prst="rect">
            <a:avLst/>
          </a:prstGeom>
          <a:solidFill>
            <a:srgbClr val="FFFF99"/>
          </a:solidFill>
          <a:ln w="9525">
            <a:noFill/>
            <a:miter lim="800000"/>
            <a:headEnd/>
            <a:tailEnd/>
          </a:ln>
          <a:effectLst/>
        </p:spPr>
        <p:txBody>
          <a:bodyPr wrap="square">
            <a:spAutoFit/>
          </a:bodyPr>
          <a:lstStyle/>
          <a:p>
            <a:pPr>
              <a:spcBef>
                <a:spcPct val="50000"/>
              </a:spcBef>
            </a:pPr>
            <a:r>
              <a:rPr lang="en-US"/>
              <a:t>DATE AND TIME  FUNCTIONS</a:t>
            </a:r>
          </a:p>
        </p:txBody>
      </p:sp>
      <p:sp>
        <p:nvSpPr>
          <p:cNvPr id="419845" name="Rectangle 1029"/>
          <p:cNvSpPr>
            <a:spLocks noChangeArrowheads="1"/>
          </p:cNvSpPr>
          <p:nvPr/>
        </p:nvSpPr>
        <p:spPr bwMode="auto">
          <a:xfrm>
            <a:off x="3733800" y="2667000"/>
            <a:ext cx="3429000" cy="2438400"/>
          </a:xfrm>
          <a:prstGeom prst="rect">
            <a:avLst/>
          </a:prstGeom>
          <a:noFill/>
          <a:ln w="9525">
            <a:noFill/>
            <a:miter lim="800000"/>
            <a:headEnd/>
            <a:tailEnd/>
          </a:ln>
          <a:effectLst/>
        </p:spPr>
        <p:txBody>
          <a:bodyPr wrap="square">
            <a:spAutoFit/>
          </a:bodyPr>
          <a:lstStyle/>
          <a:p>
            <a:pPr algn="l">
              <a:spcBef>
                <a:spcPct val="50000"/>
              </a:spcBef>
              <a:buFont typeface="Wingdings" pitchFamily="2" charset="2"/>
              <a:buChar char="§"/>
            </a:pPr>
            <a:r>
              <a:rPr lang="en-US" dirty="0"/>
              <a:t> 	GETDATE</a:t>
            </a:r>
          </a:p>
          <a:p>
            <a:pPr algn="l">
              <a:spcBef>
                <a:spcPct val="50000"/>
              </a:spcBef>
              <a:buFont typeface="Wingdings" pitchFamily="2" charset="2"/>
              <a:buChar char="§"/>
            </a:pPr>
            <a:r>
              <a:rPr lang="en-US" dirty="0"/>
              <a:t> 	DAY</a:t>
            </a:r>
          </a:p>
          <a:p>
            <a:pPr algn="l">
              <a:spcBef>
                <a:spcPct val="50000"/>
              </a:spcBef>
              <a:buFont typeface="Wingdings" pitchFamily="2" charset="2"/>
              <a:buChar char="§"/>
            </a:pPr>
            <a:r>
              <a:rPr lang="en-US" dirty="0"/>
              <a:t> 	MONTH</a:t>
            </a:r>
          </a:p>
          <a:p>
            <a:pPr algn="l">
              <a:spcBef>
                <a:spcPct val="50000"/>
              </a:spcBef>
              <a:buFont typeface="Wingdings" pitchFamily="2" charset="2"/>
              <a:buChar char="§"/>
            </a:pPr>
            <a:r>
              <a:rPr lang="en-US" dirty="0"/>
              <a:t> 	YEAR</a:t>
            </a:r>
          </a:p>
          <a:p>
            <a:pPr algn="l">
              <a:spcBef>
                <a:spcPct val="50000"/>
              </a:spcBef>
              <a:buFont typeface="Wingdings" pitchFamily="2" charset="2"/>
              <a:buChar char="§"/>
            </a:pPr>
            <a:r>
              <a:rPr lang="en-US" dirty="0"/>
              <a:t> 	DATEADD</a:t>
            </a:r>
          </a:p>
          <a:p>
            <a:pPr algn="l">
              <a:spcBef>
                <a:spcPct val="50000"/>
              </a:spcBef>
              <a:buFont typeface="Wingdings" pitchFamily="2" charset="2"/>
              <a:buChar char="§"/>
            </a:pPr>
            <a:r>
              <a:rPr lang="en-US" dirty="0"/>
              <a:t> 	DATEDIFF</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1026"/>
          <p:cNvSpPr>
            <a:spLocks noChangeArrowheads="1"/>
          </p:cNvSpPr>
          <p:nvPr/>
        </p:nvSpPr>
        <p:spPr bwMode="auto">
          <a:xfrm>
            <a:off x="1752600" y="1863725"/>
            <a:ext cx="4953000" cy="3970318"/>
          </a:xfrm>
          <a:prstGeom prst="rect">
            <a:avLst/>
          </a:prstGeom>
          <a:noFill/>
          <a:ln w="9525">
            <a:noFill/>
            <a:miter lim="800000"/>
            <a:headEnd/>
            <a:tailEnd/>
          </a:ln>
          <a:effectLst/>
        </p:spPr>
        <p:txBody>
          <a:bodyPr wrap="square">
            <a:spAutoFit/>
          </a:bodyPr>
          <a:lstStyle/>
          <a:p>
            <a:pPr algn="l"/>
            <a:r>
              <a:rPr lang="en-US">
                <a:solidFill>
                  <a:srgbClr val="3333FF"/>
                </a:solidFill>
              </a:rPr>
              <a:t>GETDATE</a:t>
            </a:r>
          </a:p>
          <a:p>
            <a:pPr algn="l"/>
            <a:endParaRPr lang="en-US"/>
          </a:p>
          <a:p>
            <a:pPr algn="l" eaLnBrk="0" hangingPunct="0"/>
            <a:r>
              <a:rPr lang="en-US"/>
              <a:t>Returns the current system date and time in the SQL Server standard internal format for datetime values.</a:t>
            </a:r>
          </a:p>
          <a:p>
            <a:pPr algn="l" eaLnBrk="0" hangingPunct="0"/>
            <a:endParaRPr lang="en-US"/>
          </a:p>
          <a:p>
            <a:pPr algn="l" eaLnBrk="0" hangingPunct="0"/>
            <a:r>
              <a:rPr lang="en-US"/>
              <a:t>Syntax :	GETDATE ( ) </a:t>
            </a:r>
          </a:p>
          <a:p>
            <a:pPr algn="l" eaLnBrk="0" hangingPunct="0"/>
            <a:endParaRPr lang="en-US"/>
          </a:p>
          <a:p>
            <a:pPr algn="l" eaLnBrk="0" hangingPunct="0"/>
            <a:r>
              <a:rPr lang="en-US"/>
              <a:t>Return Types : datetime</a:t>
            </a:r>
          </a:p>
          <a:p>
            <a:pPr algn="l" eaLnBrk="0" hangingPunct="0"/>
            <a:endParaRPr lang="en-US"/>
          </a:p>
          <a:p>
            <a:pPr algn="l" eaLnBrk="0" hangingPunct="0"/>
            <a:r>
              <a:rPr lang="en-US"/>
              <a:t>Remarks</a:t>
            </a:r>
          </a:p>
          <a:p>
            <a:pPr algn="l" eaLnBrk="0" hangingPunct="0"/>
            <a:r>
              <a:rPr lang="en-US"/>
              <a:t>Date functions can be used in the SELECT statement select list or in the WHERE clause of a query.</a:t>
            </a:r>
          </a:p>
        </p:txBody>
      </p:sp>
      <p:sp>
        <p:nvSpPr>
          <p:cNvPr id="420867" name="Line 1027"/>
          <p:cNvSpPr>
            <a:spLocks noChangeShapeType="1"/>
          </p:cNvSpPr>
          <p:nvPr/>
        </p:nvSpPr>
        <p:spPr bwMode="auto">
          <a:xfrm>
            <a:off x="6934200" y="1143000"/>
            <a:ext cx="0" cy="6300990"/>
          </a:xfrm>
          <a:prstGeom prst="line">
            <a:avLst/>
          </a:prstGeom>
          <a:noFill/>
          <a:ln w="9525">
            <a:solidFill>
              <a:schemeClr val="tx1"/>
            </a:solidFill>
            <a:round/>
            <a:headEnd/>
            <a:tailEnd/>
          </a:ln>
          <a:effectLst/>
        </p:spPr>
        <p:txBody>
          <a:bodyPr/>
          <a:lstStyle/>
          <a:p>
            <a:endParaRPr lang="en-US"/>
          </a:p>
        </p:txBody>
      </p:sp>
      <p:sp>
        <p:nvSpPr>
          <p:cNvPr id="420868" name="Text Box 1028"/>
          <p:cNvSpPr txBox="1">
            <a:spLocks noChangeArrowheads="1"/>
          </p:cNvSpPr>
          <p:nvPr/>
        </p:nvSpPr>
        <p:spPr bwMode="auto">
          <a:xfrm>
            <a:off x="7162800" y="1752600"/>
            <a:ext cx="3276600" cy="1015663"/>
          </a:xfrm>
          <a:prstGeom prst="rect">
            <a:avLst/>
          </a:prstGeom>
          <a:noFill/>
          <a:ln w="9525">
            <a:noFill/>
            <a:miter lim="800000"/>
            <a:headEnd/>
            <a:tailEnd/>
          </a:ln>
          <a:effectLst/>
        </p:spPr>
        <p:txBody>
          <a:bodyPr wrap="square">
            <a:spAutoFit/>
          </a:bodyPr>
          <a:lstStyle/>
          <a:p>
            <a:pPr algn="l">
              <a:spcBef>
                <a:spcPct val="50000"/>
              </a:spcBef>
            </a:pPr>
            <a:r>
              <a:rPr lang="en-US" sz="2400" dirty="0">
                <a:latin typeface="Times New Roman" pitchFamily="18" charset="0"/>
              </a:rPr>
              <a:t>Ex:</a:t>
            </a:r>
          </a:p>
          <a:p>
            <a:pPr algn="l">
              <a:spcBef>
                <a:spcPct val="50000"/>
              </a:spcBef>
            </a:pPr>
            <a:r>
              <a:rPr lang="en-US" sz="2400" dirty="0">
                <a:latin typeface="Times New Roman" pitchFamily="18" charset="0"/>
              </a:rPr>
              <a:t>Select GETDATE( )</a:t>
            </a:r>
          </a:p>
        </p:txBody>
      </p:sp>
      <p:sp>
        <p:nvSpPr>
          <p:cNvPr id="420869" name="Rectangle 1029"/>
          <p:cNvSpPr>
            <a:spLocks noChangeArrowheads="1"/>
          </p:cNvSpPr>
          <p:nvPr/>
        </p:nvSpPr>
        <p:spPr bwMode="auto">
          <a:xfrm>
            <a:off x="7140576" y="4114801"/>
            <a:ext cx="3298825" cy="1200329"/>
          </a:xfrm>
          <a:prstGeom prst="rect">
            <a:avLst/>
          </a:prstGeom>
          <a:solidFill>
            <a:srgbClr val="FFFF99"/>
          </a:solidFill>
          <a:ln w="9525">
            <a:noFill/>
            <a:miter lim="800000"/>
            <a:headEnd/>
            <a:tailEnd/>
          </a:ln>
          <a:effectLst/>
        </p:spPr>
        <p:txBody>
          <a:bodyPr wrap="square">
            <a:spAutoFit/>
          </a:bodyPr>
          <a:lstStyle/>
          <a:p>
            <a:pPr algn="l"/>
            <a:r>
              <a:rPr lang="en-US" sz="2400">
                <a:latin typeface="Times New Roman" pitchFamily="18" charset="0"/>
              </a:rPr>
              <a:t>Output:</a:t>
            </a:r>
          </a:p>
          <a:p>
            <a:pPr algn="l"/>
            <a:endParaRPr lang="en-US" sz="2400">
              <a:latin typeface="Times New Roman" pitchFamily="18" charset="0"/>
            </a:endParaRPr>
          </a:p>
          <a:p>
            <a:pPr algn="l"/>
            <a:r>
              <a:rPr lang="en-US" sz="2400">
                <a:latin typeface="Times New Roman" pitchFamily="18" charset="0"/>
              </a:rPr>
              <a:t>2007-05-26 18:00:56.153</a:t>
            </a:r>
          </a:p>
        </p:txBody>
      </p:sp>
      <p:sp>
        <p:nvSpPr>
          <p:cNvPr id="420870" name="Rectangle 1030"/>
          <p:cNvSpPr>
            <a:spLocks noChangeArrowheads="1"/>
          </p:cNvSpPr>
          <p:nvPr/>
        </p:nvSpPr>
        <p:spPr bwMode="auto">
          <a:xfrm>
            <a:off x="1676401" y="0"/>
            <a:ext cx="2454275" cy="523220"/>
          </a:xfrm>
          <a:prstGeom prst="rect">
            <a:avLst/>
          </a:prstGeom>
          <a:noFill/>
          <a:ln w="9525">
            <a:noFill/>
            <a:miter lim="800000"/>
            <a:headEnd/>
            <a:tailEnd/>
          </a:ln>
          <a:effectLst/>
        </p:spPr>
        <p:txBody>
          <a:bodyPr wrap="squar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20871" name="Rectangle 1031"/>
          <p:cNvSpPr>
            <a:spLocks noChangeArrowheads="1"/>
          </p:cNvSpPr>
          <p:nvPr/>
        </p:nvSpPr>
        <p:spPr bwMode="auto">
          <a:xfrm>
            <a:off x="1766889" y="838199"/>
            <a:ext cx="3335337" cy="369332"/>
          </a:xfrm>
          <a:prstGeom prst="rect">
            <a:avLst/>
          </a:prstGeom>
          <a:solidFill>
            <a:srgbClr val="FFFF99"/>
          </a:solidFill>
          <a:ln w="9525">
            <a:noFill/>
            <a:miter lim="800000"/>
            <a:headEnd/>
            <a:tailEnd/>
          </a:ln>
          <a:effectLst/>
        </p:spPr>
        <p:txBody>
          <a:bodyPr wrap="square">
            <a:spAutoFit/>
          </a:bodyPr>
          <a:lstStyle/>
          <a:p>
            <a:pPr>
              <a:spcBef>
                <a:spcPct val="50000"/>
              </a:spcBef>
            </a:pPr>
            <a:r>
              <a:rPr lang="en-US"/>
              <a:t>DATE AND TIME  FUNCTIONS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6"/>
          <p:cNvSpPr txBox="1">
            <a:spLocks noChangeArrowheads="1"/>
          </p:cNvSpPr>
          <p:nvPr/>
        </p:nvSpPr>
        <p:spPr bwMode="auto">
          <a:xfrm>
            <a:off x="6629400" y="838200"/>
            <a:ext cx="3581400" cy="369332"/>
          </a:xfrm>
          <a:prstGeom prst="rect">
            <a:avLst/>
          </a:prstGeom>
          <a:noFill/>
          <a:ln w="9525">
            <a:noFill/>
            <a:miter lim="800000"/>
            <a:headEnd/>
            <a:tailEnd/>
          </a:ln>
          <a:effectLst/>
        </p:spPr>
        <p:txBody>
          <a:bodyPr>
            <a:spAutoFit/>
          </a:bodyPr>
          <a:lstStyle/>
          <a:p>
            <a:pPr algn="l">
              <a:spcBef>
                <a:spcPct val="50000"/>
              </a:spcBef>
            </a:pPr>
            <a:r>
              <a:rPr lang="en-US"/>
              <a:t>Table 1 : Product</a:t>
            </a:r>
          </a:p>
        </p:txBody>
      </p:sp>
      <p:sp>
        <p:nvSpPr>
          <p:cNvPr id="3" name="Line 1027"/>
          <p:cNvSpPr>
            <a:spLocks noChangeShapeType="1"/>
          </p:cNvSpPr>
          <p:nvPr/>
        </p:nvSpPr>
        <p:spPr bwMode="auto">
          <a:xfrm>
            <a:off x="6400800" y="990600"/>
            <a:ext cx="0" cy="5943600"/>
          </a:xfrm>
          <a:prstGeom prst="line">
            <a:avLst/>
          </a:prstGeom>
          <a:noFill/>
          <a:ln w="9525">
            <a:solidFill>
              <a:schemeClr val="tx1"/>
            </a:solidFill>
            <a:round/>
            <a:headEnd/>
            <a:tailEnd/>
          </a:ln>
          <a:effectLst/>
        </p:spPr>
        <p:txBody>
          <a:bodyPr/>
          <a:lstStyle/>
          <a:p>
            <a:endParaRPr lang="en-US"/>
          </a:p>
        </p:txBody>
      </p:sp>
      <p:sp>
        <p:nvSpPr>
          <p:cNvPr id="4" name="Text Box 1028"/>
          <p:cNvSpPr txBox="1">
            <a:spLocks noChangeArrowheads="1"/>
          </p:cNvSpPr>
          <p:nvPr/>
        </p:nvSpPr>
        <p:spPr bwMode="auto">
          <a:xfrm>
            <a:off x="1752600" y="0"/>
            <a:ext cx="4038600" cy="523220"/>
          </a:xfrm>
          <a:prstGeom prst="rect">
            <a:avLst/>
          </a:prstGeom>
          <a:noFill/>
          <a:ln w="9525">
            <a:noFill/>
            <a:miter lim="800000"/>
            <a:headEnd/>
            <a:tailEnd/>
          </a:ln>
          <a:effectLst/>
        </p:spPr>
        <p:txBody>
          <a:bodyPr>
            <a:spAutoFit/>
          </a:bodyPr>
          <a:lstStyle/>
          <a:p>
            <a:pPr algn="l">
              <a:spcBef>
                <a:spcPct val="50000"/>
              </a:spcBef>
            </a:pPr>
            <a:r>
              <a:rPr lang="en-US" kern="0" dirty="0">
                <a:solidFill>
                  <a:srgbClr val="FFFFFF"/>
                </a:solidFill>
                <a:latin typeface="Bookman Old Style" pitchFamily="18" charset="0"/>
                <a:ea typeface="+mj-ea"/>
                <a:cs typeface="+mj-cs"/>
              </a:rPr>
              <a:t>CHECK</a:t>
            </a:r>
            <a:r>
              <a:rPr lang="en-US" sz="2800" kern="0" dirty="0">
                <a:solidFill>
                  <a:srgbClr val="FFFFFF"/>
                </a:solidFill>
                <a:latin typeface="Bookman Old Style" pitchFamily="18" charset="0"/>
                <a:ea typeface="+mj-ea"/>
                <a:cs typeface="+mj-cs"/>
              </a:rPr>
              <a:t>  </a:t>
            </a:r>
            <a:r>
              <a:rPr lang="en-US" kern="0" dirty="0">
                <a:solidFill>
                  <a:srgbClr val="FFFFFF"/>
                </a:solidFill>
                <a:latin typeface="Bookman Old Style" pitchFamily="18" charset="0"/>
                <a:ea typeface="+mj-ea"/>
                <a:cs typeface="+mj-cs"/>
              </a:rPr>
              <a:t>CONSTRAINT</a:t>
            </a:r>
          </a:p>
        </p:txBody>
      </p:sp>
      <p:sp>
        <p:nvSpPr>
          <p:cNvPr id="5" name="Text Box 1029"/>
          <p:cNvSpPr txBox="1">
            <a:spLocks noChangeArrowheads="1"/>
          </p:cNvSpPr>
          <p:nvPr/>
        </p:nvSpPr>
        <p:spPr bwMode="auto">
          <a:xfrm>
            <a:off x="1676400" y="533401"/>
            <a:ext cx="4648200" cy="276999"/>
          </a:xfrm>
          <a:prstGeom prst="rect">
            <a:avLst/>
          </a:prstGeom>
          <a:noFill/>
          <a:ln w="9525">
            <a:noFill/>
            <a:miter lim="800000"/>
            <a:headEnd/>
            <a:tailEnd/>
          </a:ln>
          <a:effectLst/>
        </p:spPr>
        <p:txBody>
          <a:bodyPr>
            <a:spAutoFit/>
          </a:bodyPr>
          <a:lstStyle/>
          <a:p>
            <a:pPr algn="l">
              <a:spcBef>
                <a:spcPct val="50000"/>
              </a:spcBef>
            </a:pPr>
            <a:r>
              <a:rPr lang="en-US" sz="1200">
                <a:solidFill>
                  <a:schemeClr val="accent2"/>
                </a:solidFill>
              </a:rPr>
              <a:t>Alter table </a:t>
            </a:r>
            <a:r>
              <a:rPr lang="en-US" sz="1200"/>
              <a:t> product  add price numeric check(price &gt;250)</a:t>
            </a:r>
            <a:endParaRPr lang="en-US" sz="1200">
              <a:solidFill>
                <a:schemeClr val="accent2"/>
              </a:solidFill>
            </a:endParaRPr>
          </a:p>
        </p:txBody>
      </p:sp>
      <p:sp>
        <p:nvSpPr>
          <p:cNvPr id="6" name="Text Box 1030"/>
          <p:cNvSpPr txBox="1">
            <a:spLocks noChangeArrowheads="1"/>
          </p:cNvSpPr>
          <p:nvPr/>
        </p:nvSpPr>
        <p:spPr bwMode="auto">
          <a:xfrm>
            <a:off x="1752600" y="3810000"/>
            <a:ext cx="4114800" cy="304800"/>
          </a:xfrm>
          <a:prstGeom prst="rect">
            <a:avLst/>
          </a:prstGeom>
          <a:noFill/>
          <a:ln w="9525">
            <a:noFill/>
            <a:miter lim="800000"/>
            <a:headEnd/>
            <a:tailEnd/>
          </a:ln>
          <a:effectLst/>
        </p:spPr>
        <p:txBody>
          <a:bodyPr>
            <a:spAutoFit/>
          </a:bodyPr>
          <a:lstStyle/>
          <a:p>
            <a:pPr algn="l">
              <a:spcBef>
                <a:spcPct val="50000"/>
              </a:spcBef>
            </a:pPr>
            <a:r>
              <a:rPr lang="en-US" sz="1400"/>
              <a:t>4.NOT NULL  CONSTRAINT</a:t>
            </a:r>
          </a:p>
        </p:txBody>
      </p:sp>
      <p:sp>
        <p:nvSpPr>
          <p:cNvPr id="7" name="Text Box 1031"/>
          <p:cNvSpPr txBox="1">
            <a:spLocks noChangeArrowheads="1"/>
          </p:cNvSpPr>
          <p:nvPr/>
        </p:nvSpPr>
        <p:spPr bwMode="auto">
          <a:xfrm>
            <a:off x="1752600" y="4267201"/>
            <a:ext cx="4495800" cy="276999"/>
          </a:xfrm>
          <a:prstGeom prst="rect">
            <a:avLst/>
          </a:prstGeom>
          <a:noFill/>
          <a:ln w="9525">
            <a:noFill/>
            <a:miter lim="800000"/>
            <a:headEnd/>
            <a:tailEnd/>
          </a:ln>
          <a:effectLst/>
        </p:spPr>
        <p:txBody>
          <a:bodyPr>
            <a:spAutoFit/>
          </a:bodyPr>
          <a:lstStyle/>
          <a:p>
            <a:pPr algn="l">
              <a:spcBef>
                <a:spcPct val="50000"/>
              </a:spcBef>
            </a:pPr>
            <a:r>
              <a:rPr lang="en-US" sz="1200">
                <a:solidFill>
                  <a:schemeClr val="accent2"/>
                </a:solidFill>
              </a:rPr>
              <a:t>create table</a:t>
            </a:r>
            <a:r>
              <a:rPr lang="en-US" sz="1200"/>
              <a:t> ord (pcode </a:t>
            </a:r>
            <a:r>
              <a:rPr lang="en-US" sz="1200">
                <a:solidFill>
                  <a:schemeClr val="accent2"/>
                </a:solidFill>
              </a:rPr>
              <a:t>int not null</a:t>
            </a:r>
            <a:r>
              <a:rPr lang="en-US" sz="1200"/>
              <a:t>,prodname </a:t>
            </a:r>
            <a:r>
              <a:rPr lang="en-US" sz="1200">
                <a:solidFill>
                  <a:schemeClr val="accent2"/>
                </a:solidFill>
              </a:rPr>
              <a:t>varchar(100) not null)</a:t>
            </a:r>
          </a:p>
        </p:txBody>
      </p:sp>
      <p:graphicFrame>
        <p:nvGraphicFramePr>
          <p:cNvPr id="8" name="Group 1032"/>
          <p:cNvGraphicFramePr>
            <a:graphicFrameLocks noGrp="1"/>
          </p:cNvGraphicFramePr>
          <p:nvPr/>
        </p:nvGraphicFramePr>
        <p:xfrm>
          <a:off x="6705600" y="1295400"/>
          <a:ext cx="2819400" cy="1752602"/>
        </p:xfrm>
        <a:graphic>
          <a:graphicData uri="http://schemas.openxmlformats.org/drawingml/2006/table">
            <a:tbl>
              <a:tblPr/>
              <a:tblGrid>
                <a:gridCol w="1366838">
                  <a:extLst>
                    <a:ext uri="{9D8B030D-6E8A-4147-A177-3AD203B41FA5}">
                      <a16:colId xmlns:a16="http://schemas.microsoft.com/office/drawing/2014/main" val="20000"/>
                    </a:ext>
                  </a:extLst>
                </a:gridCol>
                <a:gridCol w="1452562">
                  <a:extLst>
                    <a:ext uri="{9D8B030D-6E8A-4147-A177-3AD203B41FA5}">
                      <a16:colId xmlns:a16="http://schemas.microsoft.com/office/drawing/2014/main" val="20001"/>
                    </a:ext>
                  </a:extLst>
                </a:gridCol>
              </a:tblGrid>
              <a:tr h="350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Bookman Old Style" pitchFamily="18" charset="0"/>
                        </a:rPr>
                        <a:t>Pcode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Bookman Old Style" pitchFamily="18" charset="0"/>
                        </a:rPr>
                        <a:t>Pname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Rin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Surf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Ariel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0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Power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Text Box 1052"/>
          <p:cNvSpPr txBox="1">
            <a:spLocks noChangeArrowheads="1"/>
          </p:cNvSpPr>
          <p:nvPr/>
        </p:nvSpPr>
        <p:spPr bwMode="auto">
          <a:xfrm>
            <a:off x="6705600" y="3886200"/>
            <a:ext cx="3581400" cy="369332"/>
          </a:xfrm>
          <a:prstGeom prst="rect">
            <a:avLst/>
          </a:prstGeom>
          <a:noFill/>
          <a:ln w="9525">
            <a:noFill/>
            <a:miter lim="800000"/>
            <a:headEnd/>
            <a:tailEnd/>
          </a:ln>
          <a:effectLst/>
        </p:spPr>
        <p:txBody>
          <a:bodyPr>
            <a:spAutoFit/>
          </a:bodyPr>
          <a:lstStyle/>
          <a:p>
            <a:pPr algn="l">
              <a:spcBef>
                <a:spcPct val="50000"/>
              </a:spcBef>
            </a:pPr>
            <a:r>
              <a:rPr lang="en-US"/>
              <a:t>Table 2 : Ord</a:t>
            </a:r>
          </a:p>
        </p:txBody>
      </p:sp>
      <p:graphicFrame>
        <p:nvGraphicFramePr>
          <p:cNvPr id="10" name="Group 1053"/>
          <p:cNvGraphicFramePr>
            <a:graphicFrameLocks noGrp="1"/>
          </p:cNvGraphicFramePr>
          <p:nvPr/>
        </p:nvGraphicFramePr>
        <p:xfrm>
          <a:off x="2057400" y="2133600"/>
          <a:ext cx="3124200" cy="1432560"/>
        </p:xfrm>
        <a:graphic>
          <a:graphicData uri="http://schemas.openxmlformats.org/drawingml/2006/table">
            <a:tbl>
              <a:tblPr/>
              <a:tblGrid>
                <a:gridCol w="814388">
                  <a:extLst>
                    <a:ext uri="{9D8B030D-6E8A-4147-A177-3AD203B41FA5}">
                      <a16:colId xmlns:a16="http://schemas.microsoft.com/office/drawing/2014/main" val="20000"/>
                    </a:ext>
                  </a:extLst>
                </a:gridCol>
                <a:gridCol w="1090612">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Pcode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Rin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Surf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Ariel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Power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1" name="Group 1079"/>
          <p:cNvGraphicFramePr>
            <a:graphicFrameLocks noGrp="1"/>
          </p:cNvGraphicFramePr>
          <p:nvPr/>
        </p:nvGraphicFramePr>
        <p:xfrm>
          <a:off x="6781800" y="4419600"/>
          <a:ext cx="2819400" cy="1693864"/>
        </p:xfrm>
        <a:graphic>
          <a:graphicData uri="http://schemas.openxmlformats.org/drawingml/2006/table">
            <a:tbl>
              <a:tblPr/>
              <a:tblGrid>
                <a:gridCol w="1371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chemeClr val="tx1"/>
                          </a:solidFill>
                          <a:effectLst/>
                          <a:latin typeface="Bookman Old Style" pitchFamily="18" charset="0"/>
                        </a:rPr>
                        <a:t>Pcode</a:t>
                      </a:r>
                      <a:endParaRPr kumimoji="0" lang="en-US" sz="1200" b="1" i="0" u="none" strike="noStrike" cap="none" normalizeH="0" baseline="0" dirty="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chemeClr val="tx1"/>
                          </a:solidFill>
                          <a:effectLst/>
                          <a:latin typeface="Bookman Old Style" pitchFamily="18" charset="0"/>
                        </a:rPr>
                        <a:t>Productname</a:t>
                      </a:r>
                      <a:endParaRPr kumimoji="0" lang="en-US" sz="1200" b="1" i="0" u="none" strike="noStrike" cap="none" normalizeH="0" baseline="0" dirty="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Bookman Old Style" pitchFamily="18" charset="0"/>
                        </a:rPr>
                        <a:t>Pears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Hamam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314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Bookman Old Style"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Liril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Bookman Old Style"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Bookman Old Style" pitchFamily="18" charset="0"/>
                        </a:rPr>
                        <a:t>Cinthol</a:t>
                      </a:r>
                      <a:endParaRPr kumimoji="0" lang="en-US" sz="1200" b="0" i="0" u="none" strike="noStrike" cap="none" normalizeH="0" baseline="0" dirty="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bl>
          </a:graphicData>
        </a:graphic>
      </p:graphicFrame>
      <p:sp>
        <p:nvSpPr>
          <p:cNvPr id="12" name="Rectangle 1099"/>
          <p:cNvSpPr>
            <a:spLocks noChangeArrowheads="1"/>
          </p:cNvSpPr>
          <p:nvPr/>
        </p:nvSpPr>
        <p:spPr bwMode="auto">
          <a:xfrm>
            <a:off x="2057400" y="990601"/>
            <a:ext cx="2590800" cy="1384995"/>
          </a:xfrm>
          <a:prstGeom prst="rect">
            <a:avLst/>
          </a:prstGeom>
          <a:noFill/>
          <a:ln w="9525">
            <a:noFill/>
            <a:miter lim="800000"/>
            <a:headEnd/>
            <a:tailEnd/>
          </a:ln>
          <a:effectLst/>
        </p:spPr>
        <p:txBody>
          <a:bodyPr>
            <a:spAutoFit/>
          </a:bodyPr>
          <a:lstStyle/>
          <a:p>
            <a:pPr algn="l"/>
            <a:r>
              <a:rPr lang="en-US" sz="1200">
                <a:latin typeface="Times New Roman" pitchFamily="18" charset="0"/>
                <a:cs typeface="Times New Roman" pitchFamily="18" charset="0"/>
              </a:rPr>
              <a:t>Product </a:t>
            </a:r>
          </a:p>
          <a:p>
            <a:pPr algn="l" eaLnBrk="0" hangingPunct="0"/>
            <a:r>
              <a:rPr lang="en-US" sz="1200">
                <a:latin typeface="Times New Roman" pitchFamily="18" charset="0"/>
                <a:cs typeface="Times New Roman" pitchFamily="18" charset="0"/>
              </a:rPr>
              <a:t> </a:t>
            </a:r>
          </a:p>
          <a:p>
            <a:pPr algn="l" eaLnBrk="0" hangingPunct="0"/>
            <a:r>
              <a:rPr lang="en-US" sz="1200">
                <a:latin typeface="Times New Roman" pitchFamily="18" charset="0"/>
                <a:cs typeface="Times New Roman" pitchFamily="18" charset="0"/>
              </a:rPr>
              <a:t>Pcode        </a:t>
            </a:r>
            <a:r>
              <a:rPr lang="en-US" sz="1200">
                <a:solidFill>
                  <a:srgbClr val="0000FF"/>
                </a:solidFill>
                <a:latin typeface="Times New Roman" pitchFamily="18" charset="0"/>
                <a:cs typeface="Times New Roman" pitchFamily="18" charset="0"/>
              </a:rPr>
              <a:t>int</a:t>
            </a:r>
            <a:endParaRPr lang="en-US" sz="1200">
              <a:latin typeface="Times New Roman" pitchFamily="18" charset="0"/>
              <a:cs typeface="Times New Roman" pitchFamily="18" charset="0"/>
            </a:endParaRPr>
          </a:p>
          <a:p>
            <a:pPr algn="l" eaLnBrk="0" hangingPunct="0"/>
            <a:r>
              <a:rPr lang="en-US" sz="1200">
                <a:latin typeface="Times New Roman" pitchFamily="18" charset="0"/>
                <a:cs typeface="Times New Roman" pitchFamily="18" charset="0"/>
              </a:rPr>
              <a:t>Pname       </a:t>
            </a:r>
            <a:r>
              <a:rPr lang="en-US" sz="1200">
                <a:solidFill>
                  <a:srgbClr val="0000FF"/>
                </a:solidFill>
                <a:latin typeface="Times New Roman" pitchFamily="18" charset="0"/>
                <a:cs typeface="Times New Roman" pitchFamily="18" charset="0"/>
              </a:rPr>
              <a:t>varchar(100)</a:t>
            </a:r>
            <a:endParaRPr lang="en-US" sz="1200">
              <a:latin typeface="Times New Roman" pitchFamily="18" charset="0"/>
              <a:cs typeface="Times New Roman" pitchFamily="18" charset="0"/>
            </a:endParaRPr>
          </a:p>
          <a:p>
            <a:pPr algn="l" eaLnBrk="0" hangingPunct="0"/>
            <a:r>
              <a:rPr lang="en-US" sz="1200">
                <a:latin typeface="Times New Roman" pitchFamily="18" charset="0"/>
                <a:cs typeface="Times New Roman" pitchFamily="18" charset="0"/>
              </a:rPr>
              <a:t>Price          </a:t>
            </a:r>
            <a:r>
              <a:rPr lang="en-US" sz="1200">
                <a:solidFill>
                  <a:srgbClr val="0000FF"/>
                </a:solidFill>
                <a:latin typeface="Times New Roman" pitchFamily="18" charset="0"/>
                <a:cs typeface="Times New Roman" pitchFamily="18" charset="0"/>
              </a:rPr>
              <a:t>numeric check (price &gt;250)</a:t>
            </a:r>
            <a:endParaRPr lang="en-US" sz="1200">
              <a:latin typeface="Times New Roman" pitchFamily="18" charset="0"/>
              <a:cs typeface="Times New Roman" pitchFamily="18" charset="0"/>
            </a:endParaRPr>
          </a:p>
          <a:p>
            <a:pPr algn="l" eaLnBrk="0" hangingPunct="0"/>
            <a:endParaRPr lang="en-US" sz="2400">
              <a:latin typeface="Times New Roman" pitchFamily="18" charset="0"/>
            </a:endParaRPr>
          </a:p>
        </p:txBody>
      </p:sp>
      <p:sp>
        <p:nvSpPr>
          <p:cNvPr id="13" name="Rectangle 1100"/>
          <p:cNvSpPr>
            <a:spLocks noChangeArrowheads="1"/>
          </p:cNvSpPr>
          <p:nvPr/>
        </p:nvSpPr>
        <p:spPr bwMode="auto">
          <a:xfrm>
            <a:off x="1828800" y="5105401"/>
            <a:ext cx="4267200" cy="1200329"/>
          </a:xfrm>
          <a:prstGeom prst="rect">
            <a:avLst/>
          </a:prstGeom>
          <a:noFill/>
          <a:ln w="9525">
            <a:noFill/>
            <a:miter lim="800000"/>
            <a:headEnd/>
            <a:tailEnd/>
          </a:ln>
          <a:effectLst/>
        </p:spPr>
        <p:txBody>
          <a:bodyPr>
            <a:spAutoFit/>
          </a:bodyPr>
          <a:lstStyle/>
          <a:p>
            <a:pPr algn="l"/>
            <a:r>
              <a:rPr lang="en-US" sz="1200">
                <a:latin typeface="Times New Roman" pitchFamily="18" charset="0"/>
                <a:cs typeface="Times New Roman" pitchFamily="18" charset="0"/>
              </a:rPr>
              <a:t>Ord </a:t>
            </a:r>
          </a:p>
          <a:p>
            <a:pPr algn="l" eaLnBrk="0" hangingPunct="0"/>
            <a:r>
              <a:rPr lang="en-US" sz="1200">
                <a:latin typeface="Times New Roman" pitchFamily="18" charset="0"/>
                <a:cs typeface="Times New Roman" pitchFamily="18" charset="0"/>
              </a:rPr>
              <a:t> </a:t>
            </a:r>
          </a:p>
          <a:p>
            <a:pPr algn="l" eaLnBrk="0" hangingPunct="0"/>
            <a:r>
              <a:rPr lang="en-US" sz="1200">
                <a:latin typeface="Times New Roman" pitchFamily="18" charset="0"/>
                <a:cs typeface="Times New Roman" pitchFamily="18" charset="0"/>
              </a:rPr>
              <a:t>Pcode        </a:t>
            </a:r>
            <a:r>
              <a:rPr lang="en-US" sz="1200">
                <a:solidFill>
                  <a:srgbClr val="0000FF"/>
                </a:solidFill>
                <a:latin typeface="Times New Roman" pitchFamily="18" charset="0"/>
                <a:cs typeface="Times New Roman" pitchFamily="18" charset="0"/>
              </a:rPr>
              <a:t>int not null</a:t>
            </a:r>
            <a:endParaRPr lang="en-US" sz="1200">
              <a:latin typeface="Times New Roman" pitchFamily="18" charset="0"/>
              <a:cs typeface="Times New Roman" pitchFamily="18" charset="0"/>
            </a:endParaRPr>
          </a:p>
          <a:p>
            <a:pPr algn="l" eaLnBrk="0" hangingPunct="0"/>
            <a:r>
              <a:rPr lang="en-US" sz="1200">
                <a:latin typeface="Times New Roman" pitchFamily="18" charset="0"/>
                <a:cs typeface="Times New Roman" pitchFamily="18" charset="0"/>
              </a:rPr>
              <a:t>Pname       </a:t>
            </a:r>
            <a:r>
              <a:rPr lang="en-US" sz="1200">
                <a:solidFill>
                  <a:srgbClr val="0000FF"/>
                </a:solidFill>
                <a:latin typeface="Times New Roman" pitchFamily="18" charset="0"/>
                <a:cs typeface="Times New Roman" pitchFamily="18" charset="0"/>
              </a:rPr>
              <a:t>varchar(100) not null</a:t>
            </a:r>
            <a:endParaRPr lang="en-US" sz="1200">
              <a:latin typeface="Times New Roman" pitchFamily="18" charset="0"/>
              <a:cs typeface="Times New Roman" pitchFamily="18" charset="0"/>
            </a:endParaRPr>
          </a:p>
          <a:p>
            <a:pPr algn="l" eaLnBrk="0" hangingPunct="0"/>
            <a:endParaRPr lang="en-US" sz="2400">
              <a:latin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1026"/>
          <p:cNvSpPr>
            <a:spLocks noChangeArrowheads="1"/>
          </p:cNvSpPr>
          <p:nvPr/>
        </p:nvSpPr>
        <p:spPr bwMode="auto">
          <a:xfrm>
            <a:off x="1905000" y="1831976"/>
            <a:ext cx="3810000" cy="4524315"/>
          </a:xfrm>
          <a:prstGeom prst="rect">
            <a:avLst/>
          </a:prstGeom>
          <a:noFill/>
          <a:ln w="9525">
            <a:noFill/>
            <a:miter lim="800000"/>
            <a:headEnd/>
            <a:tailEnd/>
          </a:ln>
          <a:effectLst/>
        </p:spPr>
        <p:txBody>
          <a:bodyPr>
            <a:spAutoFit/>
          </a:bodyPr>
          <a:lstStyle/>
          <a:p>
            <a:pPr algn="l"/>
            <a:r>
              <a:rPr lang="en-US">
                <a:solidFill>
                  <a:srgbClr val="3333FF"/>
                </a:solidFill>
              </a:rPr>
              <a:t>DAY</a:t>
            </a:r>
          </a:p>
          <a:p>
            <a:pPr algn="l"/>
            <a:endParaRPr lang="en-US"/>
          </a:p>
          <a:p>
            <a:pPr algn="l" eaLnBrk="0" hangingPunct="0"/>
            <a:r>
              <a:rPr lang="en-US"/>
              <a:t>Returns an integer representing the day datepart of the specified date.</a:t>
            </a:r>
          </a:p>
          <a:p>
            <a:pPr algn="l" eaLnBrk="0" hangingPunct="0"/>
            <a:endParaRPr lang="en-US"/>
          </a:p>
          <a:p>
            <a:pPr algn="l" eaLnBrk="0" hangingPunct="0"/>
            <a:r>
              <a:rPr lang="en-US"/>
              <a:t>Syntax	 : DAY ( </a:t>
            </a:r>
            <a:r>
              <a:rPr lang="en-US" i="1"/>
              <a:t>date </a:t>
            </a:r>
            <a:r>
              <a:rPr lang="en-US"/>
              <a:t>) </a:t>
            </a:r>
          </a:p>
          <a:p>
            <a:pPr algn="l" eaLnBrk="0" hangingPunct="0"/>
            <a:endParaRPr lang="en-US"/>
          </a:p>
          <a:p>
            <a:pPr algn="l" eaLnBrk="0" hangingPunct="0"/>
            <a:r>
              <a:rPr lang="en-US"/>
              <a:t>Arguments : </a:t>
            </a:r>
          </a:p>
          <a:p>
            <a:pPr algn="l" eaLnBrk="0" hangingPunct="0"/>
            <a:endParaRPr lang="en-US"/>
          </a:p>
          <a:p>
            <a:pPr algn="l" eaLnBrk="0" hangingPunct="0"/>
            <a:r>
              <a:rPr lang="en-US" i="1"/>
              <a:t>Date  : </a:t>
            </a:r>
            <a:r>
              <a:rPr lang="en-US"/>
              <a:t>Is an expression of type datetime or smalldatetime.</a:t>
            </a:r>
          </a:p>
          <a:p>
            <a:pPr algn="l" eaLnBrk="0" hangingPunct="0"/>
            <a:endParaRPr lang="en-US"/>
          </a:p>
          <a:p>
            <a:pPr algn="l" eaLnBrk="0" hangingPunct="0"/>
            <a:r>
              <a:rPr lang="en-US"/>
              <a:t>Return Type : int</a:t>
            </a:r>
          </a:p>
          <a:p>
            <a:pPr algn="l" eaLnBrk="0" hangingPunct="0"/>
            <a:endParaRPr lang="en-US"/>
          </a:p>
          <a:p>
            <a:pPr algn="l" eaLnBrk="0" hangingPunct="0"/>
            <a:endParaRPr lang="en-US"/>
          </a:p>
          <a:p>
            <a:pPr algn="l" eaLnBrk="0" hangingPunct="0"/>
            <a:endParaRPr lang="en-US">
              <a:latin typeface="Times New Roman" pitchFamily="18" charset="0"/>
            </a:endParaRPr>
          </a:p>
        </p:txBody>
      </p:sp>
      <p:sp>
        <p:nvSpPr>
          <p:cNvPr id="421891" name="Line 1027"/>
          <p:cNvSpPr>
            <a:spLocks noChangeShapeType="1"/>
          </p:cNvSpPr>
          <p:nvPr/>
        </p:nvSpPr>
        <p:spPr bwMode="auto">
          <a:xfrm>
            <a:off x="5715000" y="1905000"/>
            <a:ext cx="0" cy="4572000"/>
          </a:xfrm>
          <a:prstGeom prst="line">
            <a:avLst/>
          </a:prstGeom>
          <a:noFill/>
          <a:ln w="9525">
            <a:solidFill>
              <a:schemeClr val="tx1"/>
            </a:solidFill>
            <a:round/>
            <a:headEnd/>
            <a:tailEnd/>
          </a:ln>
          <a:effectLst/>
        </p:spPr>
        <p:txBody>
          <a:bodyPr/>
          <a:lstStyle/>
          <a:p>
            <a:endParaRPr lang="en-US"/>
          </a:p>
        </p:txBody>
      </p:sp>
      <p:sp>
        <p:nvSpPr>
          <p:cNvPr id="421892" name="Text Box 1028"/>
          <p:cNvSpPr txBox="1">
            <a:spLocks noChangeArrowheads="1"/>
          </p:cNvSpPr>
          <p:nvPr/>
        </p:nvSpPr>
        <p:spPr bwMode="auto">
          <a:xfrm>
            <a:off x="5943600" y="2136776"/>
            <a:ext cx="3810000" cy="1015663"/>
          </a:xfrm>
          <a:prstGeom prst="rect">
            <a:avLst/>
          </a:prstGeom>
          <a:noFill/>
          <a:ln w="9525">
            <a:noFill/>
            <a:miter lim="800000"/>
            <a:headEnd/>
            <a:tailEnd/>
          </a:ln>
          <a:effectLst/>
        </p:spPr>
        <p:txBody>
          <a:bodyPr>
            <a:spAutoFit/>
          </a:bodyPr>
          <a:lstStyle/>
          <a:p>
            <a:pPr algn="l">
              <a:spcBef>
                <a:spcPct val="50000"/>
              </a:spcBef>
            </a:pPr>
            <a:r>
              <a:rPr lang="en-US" sz="2400" dirty="0">
                <a:latin typeface="Times New Roman" pitchFamily="18" charset="0"/>
              </a:rPr>
              <a:t>Example:</a:t>
            </a:r>
          </a:p>
          <a:p>
            <a:pPr algn="l">
              <a:spcBef>
                <a:spcPct val="50000"/>
              </a:spcBef>
            </a:pPr>
            <a:r>
              <a:rPr lang="en-US" sz="2400" dirty="0">
                <a:latin typeface="Times New Roman" pitchFamily="18" charset="0"/>
              </a:rPr>
              <a:t>Select DAY(’05/12/2007’) </a:t>
            </a:r>
          </a:p>
        </p:txBody>
      </p:sp>
      <p:sp>
        <p:nvSpPr>
          <p:cNvPr id="421893" name="Text Box 1029"/>
          <p:cNvSpPr txBox="1">
            <a:spLocks noChangeArrowheads="1"/>
          </p:cNvSpPr>
          <p:nvPr/>
        </p:nvSpPr>
        <p:spPr bwMode="auto">
          <a:xfrm>
            <a:off x="6096000" y="4117976"/>
            <a:ext cx="3810000" cy="1015663"/>
          </a:xfrm>
          <a:prstGeom prst="rect">
            <a:avLst/>
          </a:prstGeom>
          <a:solidFill>
            <a:srgbClr val="FFFF99"/>
          </a:solidFill>
          <a:ln w="9525">
            <a:noFill/>
            <a:miter lim="800000"/>
            <a:headEnd/>
            <a:tailEnd/>
          </a:ln>
          <a:effectLst/>
        </p:spPr>
        <p:txBody>
          <a:bodyPr>
            <a:spAutoFit/>
          </a:bodyPr>
          <a:lstStyle/>
          <a:p>
            <a:pPr algn="l">
              <a:spcBef>
                <a:spcPct val="50000"/>
              </a:spcBef>
            </a:pPr>
            <a:r>
              <a:rPr lang="en-US" sz="2400">
                <a:latin typeface="Times New Roman" pitchFamily="18" charset="0"/>
              </a:rPr>
              <a:t>Output:</a:t>
            </a:r>
          </a:p>
          <a:p>
            <a:pPr algn="l">
              <a:spcBef>
                <a:spcPct val="50000"/>
              </a:spcBef>
            </a:pPr>
            <a:r>
              <a:rPr lang="en-US" sz="2400">
                <a:latin typeface="Times New Roman" pitchFamily="18" charset="0"/>
              </a:rPr>
              <a:t> 12</a:t>
            </a:r>
          </a:p>
        </p:txBody>
      </p:sp>
      <p:sp>
        <p:nvSpPr>
          <p:cNvPr id="421894" name="Rectangle 1030"/>
          <p:cNvSpPr>
            <a:spLocks noChangeArrowheads="1"/>
          </p:cNvSpPr>
          <p:nvPr/>
        </p:nvSpPr>
        <p:spPr bwMode="auto">
          <a:xfrm>
            <a:off x="16764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21895" name="Rectangle 1031"/>
          <p:cNvSpPr>
            <a:spLocks noChangeArrowheads="1"/>
          </p:cNvSpPr>
          <p:nvPr/>
        </p:nvSpPr>
        <p:spPr bwMode="auto">
          <a:xfrm>
            <a:off x="1766889" y="838200"/>
            <a:ext cx="2883097"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DATE AND TIME  FUNCTIONS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1026"/>
          <p:cNvSpPr>
            <a:spLocks noChangeArrowheads="1"/>
          </p:cNvSpPr>
          <p:nvPr/>
        </p:nvSpPr>
        <p:spPr bwMode="auto">
          <a:xfrm>
            <a:off x="1905000" y="2060574"/>
            <a:ext cx="4267200" cy="4801314"/>
          </a:xfrm>
          <a:prstGeom prst="rect">
            <a:avLst/>
          </a:prstGeom>
          <a:noFill/>
          <a:ln w="9525">
            <a:noFill/>
            <a:miter lim="800000"/>
            <a:headEnd/>
            <a:tailEnd/>
          </a:ln>
          <a:effectLst/>
        </p:spPr>
        <p:txBody>
          <a:bodyPr wrap="square">
            <a:spAutoFit/>
          </a:bodyPr>
          <a:lstStyle/>
          <a:p>
            <a:pPr algn="l"/>
            <a:r>
              <a:rPr lang="en-US" dirty="0">
                <a:solidFill>
                  <a:srgbClr val="3333FF"/>
                </a:solidFill>
              </a:rPr>
              <a:t>MONTH</a:t>
            </a:r>
          </a:p>
          <a:p>
            <a:pPr algn="l"/>
            <a:endParaRPr lang="en-US" dirty="0"/>
          </a:p>
          <a:p>
            <a:pPr algn="l" eaLnBrk="0" hangingPunct="0"/>
            <a:r>
              <a:rPr lang="en-US" dirty="0"/>
              <a:t>Returns an integer that represents the month part of a specified date.</a:t>
            </a:r>
          </a:p>
          <a:p>
            <a:pPr algn="l" eaLnBrk="0" hangingPunct="0"/>
            <a:endParaRPr lang="en-US" dirty="0"/>
          </a:p>
          <a:p>
            <a:pPr algn="l" eaLnBrk="0" hangingPunct="0"/>
            <a:r>
              <a:rPr lang="en-US" dirty="0"/>
              <a:t>Syntax  : MONTH ( </a:t>
            </a:r>
            <a:r>
              <a:rPr lang="en-US" i="1" dirty="0"/>
              <a:t>date </a:t>
            </a:r>
            <a:r>
              <a:rPr lang="en-US" dirty="0"/>
              <a:t>) </a:t>
            </a:r>
          </a:p>
          <a:p>
            <a:pPr algn="l" eaLnBrk="0" hangingPunct="0"/>
            <a:endParaRPr lang="en-US" dirty="0"/>
          </a:p>
          <a:p>
            <a:pPr algn="l" eaLnBrk="0" hangingPunct="0"/>
            <a:r>
              <a:rPr lang="en-US" dirty="0"/>
              <a:t>Arguments</a:t>
            </a:r>
          </a:p>
          <a:p>
            <a:pPr algn="l" eaLnBrk="0" hangingPunct="0"/>
            <a:endParaRPr lang="en-US" dirty="0"/>
          </a:p>
          <a:p>
            <a:pPr algn="l" eaLnBrk="0" hangingPunct="0"/>
            <a:r>
              <a:rPr lang="en-US" i="1" dirty="0"/>
              <a:t>Date : </a:t>
            </a:r>
            <a:r>
              <a:rPr lang="en-US" dirty="0"/>
              <a:t>Is an expression returning a </a:t>
            </a:r>
            <a:r>
              <a:rPr lang="en-US" dirty="0" err="1"/>
              <a:t>datetime</a:t>
            </a:r>
            <a:r>
              <a:rPr lang="en-US" dirty="0"/>
              <a:t> or </a:t>
            </a:r>
            <a:r>
              <a:rPr lang="en-US" dirty="0" err="1"/>
              <a:t>smalldatetime</a:t>
            </a:r>
            <a:r>
              <a:rPr lang="en-US" dirty="0"/>
              <a:t> value, or a character string in a date format. Use the </a:t>
            </a:r>
            <a:r>
              <a:rPr lang="en-US" dirty="0" err="1"/>
              <a:t>datetime</a:t>
            </a:r>
            <a:r>
              <a:rPr lang="en-US" dirty="0"/>
              <a:t> data type only for dates after January 1, 1753.</a:t>
            </a:r>
          </a:p>
          <a:p>
            <a:pPr algn="l" eaLnBrk="0" hangingPunct="0"/>
            <a:endParaRPr lang="en-US" dirty="0"/>
          </a:p>
          <a:p>
            <a:pPr algn="l" eaLnBrk="0" hangingPunct="0"/>
            <a:r>
              <a:rPr lang="en-US" dirty="0"/>
              <a:t>Return Types : </a:t>
            </a:r>
            <a:r>
              <a:rPr lang="en-US" dirty="0" err="1"/>
              <a:t>int</a:t>
            </a:r>
            <a:endParaRPr lang="en-US" dirty="0"/>
          </a:p>
          <a:p>
            <a:pPr algn="l" eaLnBrk="0" hangingPunct="0"/>
            <a:endParaRPr lang="en-US" dirty="0"/>
          </a:p>
        </p:txBody>
      </p:sp>
      <p:sp>
        <p:nvSpPr>
          <p:cNvPr id="422915" name="Line 1027"/>
          <p:cNvSpPr>
            <a:spLocks noChangeShapeType="1"/>
          </p:cNvSpPr>
          <p:nvPr/>
        </p:nvSpPr>
        <p:spPr bwMode="auto">
          <a:xfrm>
            <a:off x="6096000" y="1828800"/>
            <a:ext cx="0" cy="4915697"/>
          </a:xfrm>
          <a:prstGeom prst="line">
            <a:avLst/>
          </a:prstGeom>
          <a:noFill/>
          <a:ln w="9525">
            <a:solidFill>
              <a:schemeClr val="tx1"/>
            </a:solidFill>
            <a:round/>
            <a:headEnd/>
            <a:tailEnd/>
          </a:ln>
          <a:effectLst/>
        </p:spPr>
        <p:txBody>
          <a:bodyPr/>
          <a:lstStyle/>
          <a:p>
            <a:endParaRPr lang="en-US"/>
          </a:p>
        </p:txBody>
      </p:sp>
      <p:sp>
        <p:nvSpPr>
          <p:cNvPr id="422917" name="Rectangle 1029"/>
          <p:cNvSpPr>
            <a:spLocks noChangeArrowheads="1"/>
          </p:cNvSpPr>
          <p:nvPr/>
        </p:nvSpPr>
        <p:spPr bwMode="auto">
          <a:xfrm>
            <a:off x="6477000" y="2822576"/>
            <a:ext cx="4038600" cy="1015663"/>
          </a:xfrm>
          <a:prstGeom prst="rect">
            <a:avLst/>
          </a:prstGeom>
          <a:noFill/>
          <a:ln w="9525">
            <a:noFill/>
            <a:miter lim="800000"/>
            <a:headEnd/>
            <a:tailEnd/>
          </a:ln>
          <a:effectLst/>
        </p:spPr>
        <p:txBody>
          <a:bodyPr wrap="square">
            <a:spAutoFit/>
          </a:bodyPr>
          <a:lstStyle/>
          <a:p>
            <a:pPr algn="l">
              <a:spcBef>
                <a:spcPct val="50000"/>
              </a:spcBef>
            </a:pPr>
            <a:r>
              <a:rPr lang="en-US" sz="2400" dirty="0">
                <a:latin typeface="Times New Roman" pitchFamily="18" charset="0"/>
              </a:rPr>
              <a:t>Example:</a:t>
            </a:r>
          </a:p>
          <a:p>
            <a:pPr algn="l">
              <a:spcBef>
                <a:spcPct val="50000"/>
              </a:spcBef>
            </a:pPr>
            <a:r>
              <a:rPr lang="en-US" sz="2400" dirty="0">
                <a:latin typeface="Times New Roman" pitchFamily="18" charset="0"/>
              </a:rPr>
              <a:t>Select MONTH(’05/12/2007’) </a:t>
            </a:r>
          </a:p>
        </p:txBody>
      </p:sp>
      <p:sp>
        <p:nvSpPr>
          <p:cNvPr id="422918" name="Text Box 1030"/>
          <p:cNvSpPr txBox="1">
            <a:spLocks noChangeArrowheads="1"/>
          </p:cNvSpPr>
          <p:nvPr/>
        </p:nvSpPr>
        <p:spPr bwMode="auto">
          <a:xfrm>
            <a:off x="6705600" y="4879976"/>
            <a:ext cx="2133600" cy="1015663"/>
          </a:xfrm>
          <a:prstGeom prst="rect">
            <a:avLst/>
          </a:prstGeom>
          <a:solidFill>
            <a:srgbClr val="FFFF99"/>
          </a:solidFill>
          <a:ln w="9525">
            <a:noFill/>
            <a:miter lim="800000"/>
            <a:headEnd/>
            <a:tailEnd/>
          </a:ln>
          <a:effectLst/>
        </p:spPr>
        <p:txBody>
          <a:bodyPr wrap="square">
            <a:spAutoFit/>
          </a:bodyPr>
          <a:lstStyle/>
          <a:p>
            <a:pPr algn="l">
              <a:spcBef>
                <a:spcPct val="50000"/>
              </a:spcBef>
            </a:pPr>
            <a:r>
              <a:rPr lang="en-US" sz="2400">
                <a:latin typeface="Times New Roman" pitchFamily="18" charset="0"/>
              </a:rPr>
              <a:t>Output:</a:t>
            </a:r>
          </a:p>
          <a:p>
            <a:pPr algn="l">
              <a:spcBef>
                <a:spcPct val="50000"/>
              </a:spcBef>
            </a:pPr>
            <a:r>
              <a:rPr lang="en-US" sz="2400">
                <a:latin typeface="Times New Roman" pitchFamily="18" charset="0"/>
              </a:rPr>
              <a:t>  5</a:t>
            </a:r>
          </a:p>
        </p:txBody>
      </p:sp>
      <p:sp>
        <p:nvSpPr>
          <p:cNvPr id="422919" name="Rectangle 1031"/>
          <p:cNvSpPr>
            <a:spLocks noChangeArrowheads="1"/>
          </p:cNvSpPr>
          <p:nvPr/>
        </p:nvSpPr>
        <p:spPr bwMode="auto">
          <a:xfrm>
            <a:off x="1676401" y="0"/>
            <a:ext cx="2454275" cy="523220"/>
          </a:xfrm>
          <a:prstGeom prst="rect">
            <a:avLst/>
          </a:prstGeom>
          <a:noFill/>
          <a:ln w="9525">
            <a:noFill/>
            <a:miter lim="800000"/>
            <a:headEnd/>
            <a:tailEnd/>
          </a:ln>
          <a:effectLst/>
        </p:spPr>
        <p:txBody>
          <a:bodyPr wrap="squar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22920" name="Rectangle 1032"/>
          <p:cNvSpPr>
            <a:spLocks noChangeArrowheads="1"/>
          </p:cNvSpPr>
          <p:nvPr/>
        </p:nvSpPr>
        <p:spPr bwMode="auto">
          <a:xfrm>
            <a:off x="1766889" y="838200"/>
            <a:ext cx="3335337" cy="369332"/>
          </a:xfrm>
          <a:prstGeom prst="rect">
            <a:avLst/>
          </a:prstGeom>
          <a:solidFill>
            <a:srgbClr val="FFFF99"/>
          </a:solidFill>
          <a:ln w="9525">
            <a:noFill/>
            <a:miter lim="800000"/>
            <a:headEnd/>
            <a:tailEnd/>
          </a:ln>
          <a:effectLst/>
        </p:spPr>
        <p:txBody>
          <a:bodyPr wrap="square">
            <a:spAutoFit/>
          </a:bodyPr>
          <a:lstStyle/>
          <a:p>
            <a:pPr>
              <a:spcBef>
                <a:spcPct val="50000"/>
              </a:spcBef>
            </a:pPr>
            <a:r>
              <a:rPr lang="en-US"/>
              <a:t>DATE AND TIME  FUNCTIONS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1026"/>
          <p:cNvSpPr>
            <a:spLocks noChangeArrowheads="1"/>
          </p:cNvSpPr>
          <p:nvPr/>
        </p:nvSpPr>
        <p:spPr bwMode="auto">
          <a:xfrm>
            <a:off x="2057400" y="1787525"/>
            <a:ext cx="3962400" cy="3970318"/>
          </a:xfrm>
          <a:prstGeom prst="rect">
            <a:avLst/>
          </a:prstGeom>
          <a:noFill/>
          <a:ln w="9525">
            <a:noFill/>
            <a:miter lim="800000"/>
            <a:headEnd/>
            <a:tailEnd/>
          </a:ln>
          <a:effectLst/>
        </p:spPr>
        <p:txBody>
          <a:bodyPr>
            <a:spAutoFit/>
          </a:bodyPr>
          <a:lstStyle/>
          <a:p>
            <a:pPr algn="l"/>
            <a:r>
              <a:rPr lang="en-US">
                <a:solidFill>
                  <a:srgbClr val="3333FF"/>
                </a:solidFill>
              </a:rPr>
              <a:t>YEAR</a:t>
            </a:r>
          </a:p>
          <a:p>
            <a:pPr algn="l"/>
            <a:endParaRPr lang="en-US"/>
          </a:p>
          <a:p>
            <a:pPr algn="l" eaLnBrk="0" hangingPunct="0"/>
            <a:r>
              <a:rPr lang="en-US"/>
              <a:t>Returns an integer that represents the year part of a specified date.</a:t>
            </a:r>
          </a:p>
          <a:p>
            <a:pPr algn="l" eaLnBrk="0" hangingPunct="0"/>
            <a:endParaRPr lang="en-US"/>
          </a:p>
          <a:p>
            <a:pPr algn="l" eaLnBrk="0" hangingPunct="0"/>
            <a:r>
              <a:rPr lang="en-US"/>
              <a:t>Syntax : YEAR ( </a:t>
            </a:r>
            <a:r>
              <a:rPr lang="en-US" i="1"/>
              <a:t>date </a:t>
            </a:r>
            <a:r>
              <a:rPr lang="en-US"/>
              <a:t>) </a:t>
            </a:r>
          </a:p>
          <a:p>
            <a:pPr algn="l" eaLnBrk="0" hangingPunct="0"/>
            <a:endParaRPr lang="en-US"/>
          </a:p>
          <a:p>
            <a:pPr algn="l" eaLnBrk="0" hangingPunct="0"/>
            <a:r>
              <a:rPr lang="en-US"/>
              <a:t>Arguments</a:t>
            </a:r>
          </a:p>
          <a:p>
            <a:pPr algn="l" eaLnBrk="0" hangingPunct="0"/>
            <a:endParaRPr lang="en-US"/>
          </a:p>
          <a:p>
            <a:pPr algn="l" eaLnBrk="0" hangingPunct="0"/>
            <a:r>
              <a:rPr lang="en-US" i="1"/>
              <a:t>Date : </a:t>
            </a:r>
            <a:r>
              <a:rPr lang="en-US"/>
              <a:t>An expression of type datetime or smalldatetime.</a:t>
            </a:r>
          </a:p>
          <a:p>
            <a:pPr algn="l" eaLnBrk="0" hangingPunct="0"/>
            <a:endParaRPr lang="en-US"/>
          </a:p>
          <a:p>
            <a:pPr algn="l" eaLnBrk="0" hangingPunct="0"/>
            <a:r>
              <a:rPr lang="en-US"/>
              <a:t>Return Types : int</a:t>
            </a:r>
          </a:p>
          <a:p>
            <a:pPr algn="l" eaLnBrk="0" hangingPunct="0"/>
            <a:endParaRPr lang="en-US"/>
          </a:p>
        </p:txBody>
      </p:sp>
      <p:sp>
        <p:nvSpPr>
          <p:cNvPr id="423939" name="Line 1027"/>
          <p:cNvSpPr>
            <a:spLocks noChangeShapeType="1"/>
          </p:cNvSpPr>
          <p:nvPr/>
        </p:nvSpPr>
        <p:spPr bwMode="auto">
          <a:xfrm>
            <a:off x="6248400" y="1600200"/>
            <a:ext cx="0" cy="4953000"/>
          </a:xfrm>
          <a:prstGeom prst="line">
            <a:avLst/>
          </a:prstGeom>
          <a:noFill/>
          <a:ln w="9525">
            <a:solidFill>
              <a:schemeClr val="tx1"/>
            </a:solidFill>
            <a:round/>
            <a:headEnd/>
            <a:tailEnd/>
          </a:ln>
          <a:effectLst/>
        </p:spPr>
        <p:txBody>
          <a:bodyPr/>
          <a:lstStyle/>
          <a:p>
            <a:endParaRPr lang="en-US"/>
          </a:p>
        </p:txBody>
      </p:sp>
      <p:sp>
        <p:nvSpPr>
          <p:cNvPr id="423940" name="Rectangle 1028"/>
          <p:cNvSpPr>
            <a:spLocks noChangeArrowheads="1"/>
          </p:cNvSpPr>
          <p:nvPr/>
        </p:nvSpPr>
        <p:spPr bwMode="auto">
          <a:xfrm>
            <a:off x="6400800" y="2244726"/>
            <a:ext cx="3657600" cy="1015663"/>
          </a:xfrm>
          <a:prstGeom prst="rect">
            <a:avLst/>
          </a:prstGeom>
          <a:noFill/>
          <a:ln w="9525">
            <a:noFill/>
            <a:miter lim="800000"/>
            <a:headEnd/>
            <a:tailEnd/>
          </a:ln>
          <a:effectLst/>
        </p:spPr>
        <p:txBody>
          <a:bodyPr>
            <a:spAutoFit/>
          </a:bodyPr>
          <a:lstStyle/>
          <a:p>
            <a:pPr algn="l">
              <a:spcBef>
                <a:spcPct val="50000"/>
              </a:spcBef>
            </a:pPr>
            <a:r>
              <a:rPr lang="en-US" sz="2400" dirty="0">
                <a:latin typeface="Times New Roman" pitchFamily="18" charset="0"/>
              </a:rPr>
              <a:t>Example:</a:t>
            </a:r>
          </a:p>
          <a:p>
            <a:pPr algn="l">
              <a:spcBef>
                <a:spcPct val="50000"/>
              </a:spcBef>
            </a:pPr>
            <a:r>
              <a:rPr lang="en-US" sz="2400" dirty="0">
                <a:latin typeface="Times New Roman" pitchFamily="18" charset="0"/>
              </a:rPr>
              <a:t>Select YEAR(’05/12/2007’) </a:t>
            </a:r>
          </a:p>
        </p:txBody>
      </p:sp>
      <p:sp>
        <p:nvSpPr>
          <p:cNvPr id="423941" name="Text Box 1029"/>
          <p:cNvSpPr txBox="1">
            <a:spLocks noChangeArrowheads="1"/>
          </p:cNvSpPr>
          <p:nvPr/>
        </p:nvSpPr>
        <p:spPr bwMode="auto">
          <a:xfrm>
            <a:off x="6400800" y="4225926"/>
            <a:ext cx="2971800" cy="1015663"/>
          </a:xfrm>
          <a:prstGeom prst="rect">
            <a:avLst/>
          </a:prstGeom>
          <a:solidFill>
            <a:srgbClr val="FFFF99"/>
          </a:solidFill>
          <a:ln w="9525">
            <a:noFill/>
            <a:miter lim="800000"/>
            <a:headEnd/>
            <a:tailEnd/>
          </a:ln>
          <a:effectLst/>
        </p:spPr>
        <p:txBody>
          <a:bodyPr>
            <a:spAutoFit/>
          </a:bodyPr>
          <a:lstStyle/>
          <a:p>
            <a:pPr algn="l">
              <a:spcBef>
                <a:spcPct val="50000"/>
              </a:spcBef>
            </a:pPr>
            <a:r>
              <a:rPr lang="en-US" sz="2400">
                <a:latin typeface="Times New Roman" pitchFamily="18" charset="0"/>
              </a:rPr>
              <a:t>Output:</a:t>
            </a:r>
          </a:p>
          <a:p>
            <a:pPr algn="l">
              <a:spcBef>
                <a:spcPct val="50000"/>
              </a:spcBef>
            </a:pPr>
            <a:r>
              <a:rPr lang="en-US" sz="2400">
                <a:latin typeface="Times New Roman" pitchFamily="18" charset="0"/>
              </a:rPr>
              <a:t> 2007</a:t>
            </a:r>
          </a:p>
        </p:txBody>
      </p:sp>
      <p:sp>
        <p:nvSpPr>
          <p:cNvPr id="423942" name="Rectangle 1030"/>
          <p:cNvSpPr>
            <a:spLocks noChangeArrowheads="1"/>
          </p:cNvSpPr>
          <p:nvPr/>
        </p:nvSpPr>
        <p:spPr bwMode="auto">
          <a:xfrm>
            <a:off x="17526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23943" name="Rectangle 1031"/>
          <p:cNvSpPr>
            <a:spLocks noChangeArrowheads="1"/>
          </p:cNvSpPr>
          <p:nvPr/>
        </p:nvSpPr>
        <p:spPr bwMode="auto">
          <a:xfrm>
            <a:off x="1843089" y="838200"/>
            <a:ext cx="2883097"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DATE AND TIME  FUNCTIONS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1026"/>
          <p:cNvSpPr>
            <a:spLocks noChangeArrowheads="1"/>
          </p:cNvSpPr>
          <p:nvPr/>
        </p:nvSpPr>
        <p:spPr bwMode="auto">
          <a:xfrm>
            <a:off x="2057400" y="1752601"/>
            <a:ext cx="4267200" cy="4524315"/>
          </a:xfrm>
          <a:prstGeom prst="rect">
            <a:avLst/>
          </a:prstGeom>
          <a:noFill/>
          <a:ln w="9525">
            <a:noFill/>
            <a:miter lim="800000"/>
            <a:headEnd/>
            <a:tailEnd/>
          </a:ln>
          <a:effectLst/>
        </p:spPr>
        <p:txBody>
          <a:bodyPr>
            <a:spAutoFit/>
          </a:bodyPr>
          <a:lstStyle/>
          <a:p>
            <a:pPr algn="l"/>
            <a:r>
              <a:rPr lang="en-US">
                <a:solidFill>
                  <a:srgbClr val="3333FF"/>
                </a:solidFill>
                <a:latin typeface="Times New Roman" pitchFamily="18" charset="0"/>
              </a:rPr>
              <a:t>DATEADD</a:t>
            </a:r>
          </a:p>
          <a:p>
            <a:pPr algn="l"/>
            <a:endParaRPr lang="en-US">
              <a:solidFill>
                <a:srgbClr val="3333FF"/>
              </a:solidFill>
              <a:latin typeface="Times New Roman" pitchFamily="18" charset="0"/>
            </a:endParaRPr>
          </a:p>
          <a:p>
            <a:pPr algn="l" eaLnBrk="0" hangingPunct="0"/>
            <a:r>
              <a:rPr lang="en-US">
                <a:latin typeface="Times New Roman" pitchFamily="18" charset="0"/>
              </a:rPr>
              <a:t>Returns a new datetime value based on adding an interval to the specified date.</a:t>
            </a:r>
          </a:p>
          <a:p>
            <a:pPr algn="l" eaLnBrk="0" hangingPunct="0"/>
            <a:endParaRPr lang="en-US">
              <a:latin typeface="Times New Roman" pitchFamily="18" charset="0"/>
            </a:endParaRPr>
          </a:p>
          <a:p>
            <a:pPr algn="l" eaLnBrk="0" hangingPunct="0"/>
            <a:r>
              <a:rPr lang="en-US">
                <a:latin typeface="Times New Roman" pitchFamily="18" charset="0"/>
              </a:rPr>
              <a:t>Syntax : DATEADD ( </a:t>
            </a:r>
            <a:r>
              <a:rPr lang="en-US" i="1">
                <a:latin typeface="Times New Roman" pitchFamily="18" charset="0"/>
              </a:rPr>
              <a:t>datepart </a:t>
            </a:r>
            <a:r>
              <a:rPr lang="en-US">
                <a:latin typeface="Times New Roman" pitchFamily="18" charset="0"/>
              </a:rPr>
              <a:t>, </a:t>
            </a:r>
            <a:r>
              <a:rPr lang="en-US" i="1">
                <a:latin typeface="Times New Roman" pitchFamily="18" charset="0"/>
              </a:rPr>
              <a:t>number</a:t>
            </a:r>
            <a:r>
              <a:rPr lang="en-US">
                <a:latin typeface="Times New Roman" pitchFamily="18" charset="0"/>
              </a:rPr>
              <a:t>, </a:t>
            </a:r>
            <a:r>
              <a:rPr lang="en-US" i="1">
                <a:latin typeface="Times New Roman" pitchFamily="18" charset="0"/>
              </a:rPr>
              <a:t>date </a:t>
            </a:r>
            <a:r>
              <a:rPr lang="en-US">
                <a:latin typeface="Times New Roman" pitchFamily="18" charset="0"/>
              </a:rPr>
              <a:t>) </a:t>
            </a:r>
          </a:p>
          <a:p>
            <a:pPr algn="l" eaLnBrk="0" hangingPunct="0"/>
            <a:endParaRPr lang="en-US">
              <a:latin typeface="Times New Roman" pitchFamily="18" charset="0"/>
            </a:endParaRPr>
          </a:p>
          <a:p>
            <a:pPr algn="l" eaLnBrk="0" hangingPunct="0"/>
            <a:r>
              <a:rPr lang="en-US" i="1">
                <a:latin typeface="Times New Roman" pitchFamily="18" charset="0"/>
              </a:rPr>
              <a:t>number</a:t>
            </a:r>
            <a:endParaRPr lang="en-US">
              <a:latin typeface="Times New Roman" pitchFamily="18" charset="0"/>
            </a:endParaRPr>
          </a:p>
          <a:p>
            <a:pPr algn="l" eaLnBrk="0" hangingPunct="0"/>
            <a:r>
              <a:rPr lang="en-US">
                <a:latin typeface="Times New Roman" pitchFamily="18" charset="0"/>
              </a:rPr>
              <a:t>Is the value used to increment </a:t>
            </a:r>
            <a:r>
              <a:rPr lang="en-US" i="1">
                <a:latin typeface="Times New Roman" pitchFamily="18" charset="0"/>
              </a:rPr>
              <a:t>datepart</a:t>
            </a:r>
            <a:r>
              <a:rPr lang="en-US">
                <a:latin typeface="Times New Roman" pitchFamily="18" charset="0"/>
              </a:rPr>
              <a:t>. If you specify a value that is not an integer, the fractional part of the value is discarded. For example, if you specify day for </a:t>
            </a:r>
            <a:r>
              <a:rPr lang="en-US" i="1">
                <a:latin typeface="Times New Roman" pitchFamily="18" charset="0"/>
              </a:rPr>
              <a:t>datepart</a:t>
            </a:r>
            <a:r>
              <a:rPr lang="en-US">
                <a:latin typeface="Times New Roman" pitchFamily="18" charset="0"/>
              </a:rPr>
              <a:t> and1.75 for </a:t>
            </a:r>
            <a:r>
              <a:rPr lang="en-US" i="1">
                <a:latin typeface="Times New Roman" pitchFamily="18" charset="0"/>
              </a:rPr>
              <a:t>number</a:t>
            </a:r>
            <a:r>
              <a:rPr lang="en-US">
                <a:latin typeface="Times New Roman" pitchFamily="18" charset="0"/>
              </a:rPr>
              <a:t>, </a:t>
            </a:r>
            <a:r>
              <a:rPr lang="en-US" i="1">
                <a:latin typeface="Times New Roman" pitchFamily="18" charset="0"/>
              </a:rPr>
              <a:t>date</a:t>
            </a:r>
            <a:r>
              <a:rPr lang="en-US">
                <a:latin typeface="Times New Roman" pitchFamily="18" charset="0"/>
              </a:rPr>
              <a:t> is incremented by 1.</a:t>
            </a:r>
          </a:p>
          <a:p>
            <a:pPr algn="l" eaLnBrk="0" hangingPunct="0"/>
            <a:endParaRPr lang="en-US">
              <a:latin typeface="Times New Roman" pitchFamily="18" charset="0"/>
            </a:endParaRPr>
          </a:p>
        </p:txBody>
      </p:sp>
      <p:sp>
        <p:nvSpPr>
          <p:cNvPr id="424963" name="Line 1027"/>
          <p:cNvSpPr>
            <a:spLocks noChangeShapeType="1"/>
          </p:cNvSpPr>
          <p:nvPr/>
        </p:nvSpPr>
        <p:spPr bwMode="auto">
          <a:xfrm>
            <a:off x="6400800" y="381000"/>
            <a:ext cx="0" cy="6096000"/>
          </a:xfrm>
          <a:prstGeom prst="line">
            <a:avLst/>
          </a:prstGeom>
          <a:noFill/>
          <a:ln w="9525">
            <a:solidFill>
              <a:schemeClr val="tx1"/>
            </a:solidFill>
            <a:round/>
            <a:headEnd/>
            <a:tailEnd/>
          </a:ln>
          <a:effectLst/>
        </p:spPr>
        <p:txBody>
          <a:bodyPr/>
          <a:lstStyle/>
          <a:p>
            <a:endParaRPr lang="en-US"/>
          </a:p>
        </p:txBody>
      </p:sp>
      <p:sp>
        <p:nvSpPr>
          <p:cNvPr id="424964" name="Text Box 1028"/>
          <p:cNvSpPr txBox="1">
            <a:spLocks noChangeArrowheads="1"/>
          </p:cNvSpPr>
          <p:nvPr/>
        </p:nvSpPr>
        <p:spPr bwMode="auto">
          <a:xfrm>
            <a:off x="6705600" y="914401"/>
            <a:ext cx="3505200" cy="646331"/>
          </a:xfrm>
          <a:prstGeom prst="rect">
            <a:avLst/>
          </a:prstGeom>
          <a:noFill/>
          <a:ln w="9525">
            <a:noFill/>
            <a:miter lim="800000"/>
            <a:headEnd/>
            <a:tailEnd/>
          </a:ln>
          <a:effectLst/>
        </p:spPr>
        <p:txBody>
          <a:bodyPr>
            <a:spAutoFit/>
          </a:bodyPr>
          <a:lstStyle/>
          <a:p>
            <a:pPr algn="l">
              <a:spcBef>
                <a:spcPct val="50000"/>
              </a:spcBef>
            </a:pPr>
            <a:r>
              <a:rPr lang="en-US" dirty="0">
                <a:latin typeface="Times New Roman" pitchFamily="18" charset="0"/>
              </a:rPr>
              <a:t>Select DATEADD(DAY,10,’03/12/2007’)</a:t>
            </a:r>
          </a:p>
        </p:txBody>
      </p:sp>
      <p:sp>
        <p:nvSpPr>
          <p:cNvPr id="424965" name="Text Box 1029"/>
          <p:cNvSpPr txBox="1">
            <a:spLocks noChangeArrowheads="1"/>
          </p:cNvSpPr>
          <p:nvPr/>
        </p:nvSpPr>
        <p:spPr bwMode="auto">
          <a:xfrm>
            <a:off x="6705600" y="1752600"/>
            <a:ext cx="2743200" cy="784830"/>
          </a:xfrm>
          <a:prstGeom prst="rect">
            <a:avLst/>
          </a:prstGeom>
          <a:solidFill>
            <a:srgbClr val="FFFF99"/>
          </a:solidFill>
          <a:ln w="9525">
            <a:noFill/>
            <a:miter lim="800000"/>
            <a:headEnd/>
            <a:tailEnd/>
          </a:ln>
          <a:effectLst/>
        </p:spPr>
        <p:txBody>
          <a:bodyPr>
            <a:spAutoFit/>
          </a:bodyPr>
          <a:lstStyle/>
          <a:p>
            <a:pPr algn="l">
              <a:spcBef>
                <a:spcPct val="50000"/>
              </a:spcBef>
            </a:pPr>
            <a:r>
              <a:rPr lang="en-US">
                <a:latin typeface="Times New Roman" pitchFamily="18" charset="0"/>
              </a:rPr>
              <a:t>Output:</a:t>
            </a:r>
          </a:p>
          <a:p>
            <a:pPr algn="l">
              <a:spcBef>
                <a:spcPct val="50000"/>
              </a:spcBef>
            </a:pPr>
            <a:r>
              <a:rPr lang="en-US">
                <a:latin typeface="Times New Roman" pitchFamily="18" charset="0"/>
              </a:rPr>
              <a:t>2007/05/22</a:t>
            </a:r>
          </a:p>
        </p:txBody>
      </p:sp>
      <p:sp>
        <p:nvSpPr>
          <p:cNvPr id="424966" name="Rectangle 1030"/>
          <p:cNvSpPr>
            <a:spLocks noChangeArrowheads="1"/>
          </p:cNvSpPr>
          <p:nvPr/>
        </p:nvSpPr>
        <p:spPr bwMode="auto">
          <a:xfrm>
            <a:off x="6629400" y="2895600"/>
            <a:ext cx="3581400" cy="923330"/>
          </a:xfrm>
          <a:prstGeom prst="rect">
            <a:avLst/>
          </a:prstGeom>
          <a:noFill/>
          <a:ln w="9525">
            <a:noFill/>
            <a:miter lim="800000"/>
            <a:headEnd/>
            <a:tailEnd/>
          </a:ln>
          <a:effectLst/>
        </p:spPr>
        <p:txBody>
          <a:bodyPr>
            <a:spAutoFit/>
          </a:bodyPr>
          <a:lstStyle/>
          <a:p>
            <a:pPr algn="l">
              <a:spcBef>
                <a:spcPct val="50000"/>
              </a:spcBef>
            </a:pPr>
            <a:r>
              <a:rPr lang="en-US" dirty="0">
                <a:latin typeface="Times New Roman" pitchFamily="18" charset="0"/>
              </a:rPr>
              <a:t>Select DATEADD(MONTH,04,’03/12/2007’)</a:t>
            </a:r>
          </a:p>
        </p:txBody>
      </p:sp>
      <p:sp>
        <p:nvSpPr>
          <p:cNvPr id="424967" name="Rectangle 1031"/>
          <p:cNvSpPr>
            <a:spLocks noChangeArrowheads="1"/>
          </p:cNvSpPr>
          <p:nvPr/>
        </p:nvSpPr>
        <p:spPr bwMode="auto">
          <a:xfrm>
            <a:off x="6705600" y="4724400"/>
            <a:ext cx="3505200" cy="923330"/>
          </a:xfrm>
          <a:prstGeom prst="rect">
            <a:avLst/>
          </a:prstGeom>
          <a:noFill/>
          <a:ln w="9525">
            <a:noFill/>
            <a:miter lim="800000"/>
            <a:headEnd/>
            <a:tailEnd/>
          </a:ln>
          <a:effectLst/>
        </p:spPr>
        <p:txBody>
          <a:bodyPr>
            <a:spAutoFit/>
          </a:bodyPr>
          <a:lstStyle/>
          <a:p>
            <a:pPr algn="l">
              <a:spcBef>
                <a:spcPct val="50000"/>
              </a:spcBef>
            </a:pPr>
            <a:r>
              <a:rPr lang="en-US" dirty="0">
                <a:latin typeface="Times New Roman" pitchFamily="18" charset="0"/>
              </a:rPr>
              <a:t>Select DATEADD(YEAR,02,’03/12/2007’)</a:t>
            </a:r>
          </a:p>
        </p:txBody>
      </p:sp>
      <p:sp>
        <p:nvSpPr>
          <p:cNvPr id="424968" name="Rectangle 1032"/>
          <p:cNvSpPr>
            <a:spLocks noChangeArrowheads="1"/>
          </p:cNvSpPr>
          <p:nvPr/>
        </p:nvSpPr>
        <p:spPr bwMode="auto">
          <a:xfrm>
            <a:off x="6629400" y="3657600"/>
            <a:ext cx="2819400" cy="784830"/>
          </a:xfrm>
          <a:prstGeom prst="rect">
            <a:avLst/>
          </a:prstGeom>
          <a:solidFill>
            <a:srgbClr val="FFFF99"/>
          </a:solidFill>
          <a:ln w="9525">
            <a:noFill/>
            <a:miter lim="800000"/>
            <a:headEnd/>
            <a:tailEnd/>
          </a:ln>
          <a:effectLst/>
        </p:spPr>
        <p:txBody>
          <a:bodyPr>
            <a:spAutoFit/>
          </a:bodyPr>
          <a:lstStyle/>
          <a:p>
            <a:pPr algn="l">
              <a:spcBef>
                <a:spcPct val="50000"/>
              </a:spcBef>
            </a:pPr>
            <a:r>
              <a:rPr lang="en-US">
                <a:latin typeface="Times New Roman" pitchFamily="18" charset="0"/>
              </a:rPr>
              <a:t>Output:</a:t>
            </a:r>
          </a:p>
          <a:p>
            <a:pPr algn="l">
              <a:spcBef>
                <a:spcPct val="50000"/>
              </a:spcBef>
            </a:pPr>
            <a:r>
              <a:rPr lang="en-US">
                <a:latin typeface="Times New Roman" pitchFamily="18" charset="0"/>
              </a:rPr>
              <a:t>2007/07/22</a:t>
            </a:r>
          </a:p>
        </p:txBody>
      </p:sp>
      <p:sp>
        <p:nvSpPr>
          <p:cNvPr id="424969" name="Rectangle 1033"/>
          <p:cNvSpPr>
            <a:spLocks noChangeArrowheads="1"/>
          </p:cNvSpPr>
          <p:nvPr/>
        </p:nvSpPr>
        <p:spPr bwMode="auto">
          <a:xfrm>
            <a:off x="6705600" y="5638800"/>
            <a:ext cx="2743200" cy="784830"/>
          </a:xfrm>
          <a:prstGeom prst="rect">
            <a:avLst/>
          </a:prstGeom>
          <a:solidFill>
            <a:srgbClr val="FFFF99"/>
          </a:solidFill>
          <a:ln w="9525">
            <a:noFill/>
            <a:miter lim="800000"/>
            <a:headEnd/>
            <a:tailEnd/>
          </a:ln>
          <a:effectLst/>
        </p:spPr>
        <p:txBody>
          <a:bodyPr>
            <a:spAutoFit/>
          </a:bodyPr>
          <a:lstStyle/>
          <a:p>
            <a:pPr algn="l">
              <a:spcBef>
                <a:spcPct val="50000"/>
              </a:spcBef>
            </a:pPr>
            <a:r>
              <a:rPr lang="en-US">
                <a:latin typeface="Times New Roman" pitchFamily="18" charset="0"/>
              </a:rPr>
              <a:t>Output:</a:t>
            </a:r>
          </a:p>
          <a:p>
            <a:pPr algn="l">
              <a:spcBef>
                <a:spcPct val="50000"/>
              </a:spcBef>
            </a:pPr>
            <a:r>
              <a:rPr lang="en-US">
                <a:latin typeface="Times New Roman" pitchFamily="18" charset="0"/>
              </a:rPr>
              <a:t>2009/05/22</a:t>
            </a:r>
          </a:p>
        </p:txBody>
      </p:sp>
      <p:sp>
        <p:nvSpPr>
          <p:cNvPr id="424970" name="Rectangle 1034"/>
          <p:cNvSpPr>
            <a:spLocks noChangeArrowheads="1"/>
          </p:cNvSpPr>
          <p:nvPr/>
        </p:nvSpPr>
        <p:spPr bwMode="auto">
          <a:xfrm>
            <a:off x="16764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24971" name="Rectangle 1035"/>
          <p:cNvSpPr>
            <a:spLocks noChangeArrowheads="1"/>
          </p:cNvSpPr>
          <p:nvPr/>
        </p:nvSpPr>
        <p:spPr bwMode="auto">
          <a:xfrm>
            <a:off x="1766889" y="838200"/>
            <a:ext cx="2883097"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DATE AND TIME  FUNCTIONS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Line 1026"/>
          <p:cNvSpPr>
            <a:spLocks noChangeShapeType="1"/>
          </p:cNvSpPr>
          <p:nvPr/>
        </p:nvSpPr>
        <p:spPr bwMode="auto">
          <a:xfrm>
            <a:off x="6172200" y="381000"/>
            <a:ext cx="0" cy="6096000"/>
          </a:xfrm>
          <a:prstGeom prst="line">
            <a:avLst/>
          </a:prstGeom>
          <a:noFill/>
          <a:ln w="9525">
            <a:solidFill>
              <a:schemeClr val="tx1"/>
            </a:solidFill>
            <a:round/>
            <a:headEnd/>
            <a:tailEnd/>
          </a:ln>
          <a:effectLst/>
        </p:spPr>
        <p:txBody>
          <a:bodyPr/>
          <a:lstStyle/>
          <a:p>
            <a:endParaRPr lang="en-US"/>
          </a:p>
        </p:txBody>
      </p:sp>
      <p:sp>
        <p:nvSpPr>
          <p:cNvPr id="425987" name="Text Box 1027"/>
          <p:cNvSpPr txBox="1">
            <a:spLocks noChangeArrowheads="1"/>
          </p:cNvSpPr>
          <p:nvPr/>
        </p:nvSpPr>
        <p:spPr bwMode="auto">
          <a:xfrm>
            <a:off x="6248400" y="685800"/>
            <a:ext cx="4038600" cy="923330"/>
          </a:xfrm>
          <a:prstGeom prst="rect">
            <a:avLst/>
          </a:prstGeom>
          <a:noFill/>
          <a:ln w="9525">
            <a:noFill/>
            <a:miter lim="800000"/>
            <a:headEnd/>
            <a:tailEnd/>
          </a:ln>
          <a:effectLst/>
        </p:spPr>
        <p:txBody>
          <a:bodyPr>
            <a:spAutoFit/>
          </a:bodyPr>
          <a:lstStyle/>
          <a:p>
            <a:pPr algn="l">
              <a:spcBef>
                <a:spcPct val="50000"/>
              </a:spcBef>
            </a:pPr>
            <a:r>
              <a:rPr lang="en-US" dirty="0">
                <a:latin typeface="Times New Roman" pitchFamily="18" charset="0"/>
              </a:rPr>
              <a:t>Select DATEDIFF(DAY,'07/05/1979','11/08/1983')</a:t>
            </a:r>
          </a:p>
        </p:txBody>
      </p:sp>
      <p:sp>
        <p:nvSpPr>
          <p:cNvPr id="425988" name="Text Box 1028"/>
          <p:cNvSpPr txBox="1">
            <a:spLocks noChangeArrowheads="1"/>
          </p:cNvSpPr>
          <p:nvPr/>
        </p:nvSpPr>
        <p:spPr bwMode="auto">
          <a:xfrm>
            <a:off x="6324600" y="1524000"/>
            <a:ext cx="2895600" cy="784830"/>
          </a:xfrm>
          <a:prstGeom prst="rect">
            <a:avLst/>
          </a:prstGeom>
          <a:solidFill>
            <a:srgbClr val="FFFF99"/>
          </a:solidFill>
          <a:ln w="9525">
            <a:noFill/>
            <a:miter lim="800000"/>
            <a:headEnd/>
            <a:tailEnd/>
          </a:ln>
          <a:effectLst/>
        </p:spPr>
        <p:txBody>
          <a:bodyPr>
            <a:spAutoFit/>
          </a:bodyPr>
          <a:lstStyle/>
          <a:p>
            <a:pPr algn="l">
              <a:spcBef>
                <a:spcPct val="50000"/>
              </a:spcBef>
            </a:pPr>
            <a:r>
              <a:rPr lang="en-US">
                <a:latin typeface="Times New Roman" pitchFamily="18" charset="0"/>
              </a:rPr>
              <a:t>Output:</a:t>
            </a:r>
          </a:p>
          <a:p>
            <a:pPr algn="l">
              <a:spcBef>
                <a:spcPct val="50000"/>
              </a:spcBef>
            </a:pPr>
            <a:r>
              <a:rPr lang="en-US">
                <a:latin typeface="Times New Roman" pitchFamily="18" charset="0"/>
              </a:rPr>
              <a:t> 1587</a:t>
            </a:r>
          </a:p>
        </p:txBody>
      </p:sp>
      <p:sp>
        <p:nvSpPr>
          <p:cNvPr id="425989" name="Rectangle 1029"/>
          <p:cNvSpPr>
            <a:spLocks noChangeArrowheads="1"/>
          </p:cNvSpPr>
          <p:nvPr/>
        </p:nvSpPr>
        <p:spPr bwMode="auto">
          <a:xfrm>
            <a:off x="6248400" y="2514600"/>
            <a:ext cx="4267200" cy="923330"/>
          </a:xfrm>
          <a:prstGeom prst="rect">
            <a:avLst/>
          </a:prstGeom>
          <a:noFill/>
          <a:ln w="9525">
            <a:noFill/>
            <a:miter lim="800000"/>
            <a:headEnd/>
            <a:tailEnd/>
          </a:ln>
          <a:effectLst/>
        </p:spPr>
        <p:txBody>
          <a:bodyPr>
            <a:spAutoFit/>
          </a:bodyPr>
          <a:lstStyle/>
          <a:p>
            <a:pPr algn="l">
              <a:spcBef>
                <a:spcPct val="50000"/>
              </a:spcBef>
            </a:pPr>
            <a:r>
              <a:rPr lang="en-US" dirty="0">
                <a:latin typeface="Times New Roman" pitchFamily="18" charset="0"/>
              </a:rPr>
              <a:t>Select DATEDIFF(MONTH,'07/05/1979','11/08/1983')</a:t>
            </a:r>
          </a:p>
        </p:txBody>
      </p:sp>
      <p:sp>
        <p:nvSpPr>
          <p:cNvPr id="425990" name="Rectangle 1030"/>
          <p:cNvSpPr>
            <a:spLocks noChangeArrowheads="1"/>
          </p:cNvSpPr>
          <p:nvPr/>
        </p:nvSpPr>
        <p:spPr bwMode="auto">
          <a:xfrm>
            <a:off x="6248400" y="4495800"/>
            <a:ext cx="4267200" cy="923330"/>
          </a:xfrm>
          <a:prstGeom prst="rect">
            <a:avLst/>
          </a:prstGeom>
          <a:noFill/>
          <a:ln w="9525">
            <a:noFill/>
            <a:miter lim="800000"/>
            <a:headEnd/>
            <a:tailEnd/>
          </a:ln>
          <a:effectLst/>
        </p:spPr>
        <p:txBody>
          <a:bodyPr>
            <a:spAutoFit/>
          </a:bodyPr>
          <a:lstStyle/>
          <a:p>
            <a:pPr algn="l">
              <a:spcBef>
                <a:spcPct val="50000"/>
              </a:spcBef>
            </a:pPr>
            <a:r>
              <a:rPr lang="en-US" dirty="0">
                <a:latin typeface="Times New Roman" pitchFamily="18" charset="0"/>
              </a:rPr>
              <a:t>Select DATEDIFF(YEAR,'07/05/1979','11/08/1983')</a:t>
            </a:r>
          </a:p>
        </p:txBody>
      </p:sp>
      <p:sp>
        <p:nvSpPr>
          <p:cNvPr id="425991" name="Rectangle 1031"/>
          <p:cNvSpPr>
            <a:spLocks noChangeArrowheads="1"/>
          </p:cNvSpPr>
          <p:nvPr/>
        </p:nvSpPr>
        <p:spPr bwMode="auto">
          <a:xfrm>
            <a:off x="6248400" y="3429000"/>
            <a:ext cx="3048000" cy="784830"/>
          </a:xfrm>
          <a:prstGeom prst="rect">
            <a:avLst/>
          </a:prstGeom>
          <a:solidFill>
            <a:srgbClr val="FFFF99"/>
          </a:solidFill>
          <a:ln w="9525">
            <a:noFill/>
            <a:miter lim="800000"/>
            <a:headEnd/>
            <a:tailEnd/>
          </a:ln>
          <a:effectLst/>
        </p:spPr>
        <p:txBody>
          <a:bodyPr>
            <a:spAutoFit/>
          </a:bodyPr>
          <a:lstStyle/>
          <a:p>
            <a:pPr algn="l">
              <a:spcBef>
                <a:spcPct val="50000"/>
              </a:spcBef>
            </a:pPr>
            <a:r>
              <a:rPr lang="en-US">
                <a:latin typeface="Times New Roman" pitchFamily="18" charset="0"/>
              </a:rPr>
              <a:t>Output:</a:t>
            </a:r>
          </a:p>
          <a:p>
            <a:pPr algn="l">
              <a:spcBef>
                <a:spcPct val="50000"/>
              </a:spcBef>
            </a:pPr>
            <a:r>
              <a:rPr lang="en-US">
                <a:latin typeface="Times New Roman" pitchFamily="18" charset="0"/>
              </a:rPr>
              <a:t>  52</a:t>
            </a:r>
          </a:p>
        </p:txBody>
      </p:sp>
      <p:sp>
        <p:nvSpPr>
          <p:cNvPr id="425992" name="Rectangle 1032"/>
          <p:cNvSpPr>
            <a:spLocks noChangeArrowheads="1"/>
          </p:cNvSpPr>
          <p:nvPr/>
        </p:nvSpPr>
        <p:spPr bwMode="auto">
          <a:xfrm>
            <a:off x="6248400" y="5486400"/>
            <a:ext cx="3124200" cy="784830"/>
          </a:xfrm>
          <a:prstGeom prst="rect">
            <a:avLst/>
          </a:prstGeom>
          <a:solidFill>
            <a:srgbClr val="FFFF99"/>
          </a:solidFill>
          <a:ln w="9525">
            <a:noFill/>
            <a:miter lim="800000"/>
            <a:headEnd/>
            <a:tailEnd/>
          </a:ln>
          <a:effectLst/>
        </p:spPr>
        <p:txBody>
          <a:bodyPr>
            <a:spAutoFit/>
          </a:bodyPr>
          <a:lstStyle/>
          <a:p>
            <a:pPr algn="l">
              <a:spcBef>
                <a:spcPct val="50000"/>
              </a:spcBef>
            </a:pPr>
            <a:r>
              <a:rPr lang="en-US">
                <a:latin typeface="Times New Roman" pitchFamily="18" charset="0"/>
              </a:rPr>
              <a:t>Output:</a:t>
            </a:r>
          </a:p>
          <a:p>
            <a:pPr algn="l">
              <a:spcBef>
                <a:spcPct val="50000"/>
              </a:spcBef>
            </a:pPr>
            <a:r>
              <a:rPr lang="en-US">
                <a:latin typeface="Times New Roman" pitchFamily="18" charset="0"/>
              </a:rPr>
              <a:t>   4</a:t>
            </a:r>
          </a:p>
        </p:txBody>
      </p:sp>
      <p:sp>
        <p:nvSpPr>
          <p:cNvPr id="425993" name="Rectangle 1033"/>
          <p:cNvSpPr>
            <a:spLocks noChangeArrowheads="1"/>
          </p:cNvSpPr>
          <p:nvPr/>
        </p:nvSpPr>
        <p:spPr bwMode="auto">
          <a:xfrm>
            <a:off x="1828800" y="1158875"/>
            <a:ext cx="4419600" cy="5047536"/>
          </a:xfrm>
          <a:prstGeom prst="rect">
            <a:avLst/>
          </a:prstGeom>
          <a:noFill/>
          <a:ln w="9525">
            <a:noFill/>
            <a:miter lim="800000"/>
            <a:headEnd/>
            <a:tailEnd/>
          </a:ln>
          <a:effectLst/>
        </p:spPr>
        <p:txBody>
          <a:bodyPr>
            <a:spAutoFit/>
          </a:bodyPr>
          <a:lstStyle/>
          <a:p>
            <a:pPr algn="l"/>
            <a:r>
              <a:rPr lang="en-US" sz="1400" dirty="0">
                <a:solidFill>
                  <a:srgbClr val="3333FF"/>
                </a:solidFill>
              </a:rPr>
              <a:t>DATEDIFF</a:t>
            </a:r>
          </a:p>
          <a:p>
            <a:pPr algn="l"/>
            <a:endParaRPr lang="en-US" sz="1400" dirty="0">
              <a:solidFill>
                <a:srgbClr val="3333FF"/>
              </a:solidFill>
            </a:endParaRPr>
          </a:p>
          <a:p>
            <a:pPr algn="l" eaLnBrk="0" hangingPunct="0"/>
            <a:r>
              <a:rPr lang="en-US" sz="1400" dirty="0"/>
              <a:t>Returns the number of date and time boundaries crossed between two specified dates. </a:t>
            </a:r>
          </a:p>
          <a:p>
            <a:pPr algn="l" eaLnBrk="0" hangingPunct="0"/>
            <a:endParaRPr lang="en-US" sz="1400" dirty="0"/>
          </a:p>
          <a:p>
            <a:pPr algn="l" eaLnBrk="0" hangingPunct="0"/>
            <a:r>
              <a:rPr lang="en-US" sz="1400" dirty="0"/>
              <a:t>Syntax</a:t>
            </a:r>
          </a:p>
          <a:p>
            <a:pPr algn="l" eaLnBrk="0" hangingPunct="0"/>
            <a:r>
              <a:rPr lang="en-US" sz="1400" dirty="0"/>
              <a:t>DATEDIFF ( </a:t>
            </a:r>
            <a:r>
              <a:rPr lang="en-US" sz="1400" i="1" dirty="0" err="1"/>
              <a:t>datepart</a:t>
            </a:r>
            <a:r>
              <a:rPr lang="en-US" sz="1400" i="1" dirty="0"/>
              <a:t> </a:t>
            </a:r>
            <a:r>
              <a:rPr lang="en-US" sz="1400" dirty="0"/>
              <a:t>, </a:t>
            </a:r>
            <a:r>
              <a:rPr lang="en-US" sz="1400" i="1" dirty="0" err="1"/>
              <a:t>startdate</a:t>
            </a:r>
            <a:r>
              <a:rPr lang="en-US" sz="1400" i="1" dirty="0"/>
              <a:t> </a:t>
            </a:r>
            <a:r>
              <a:rPr lang="en-US" sz="1400" dirty="0"/>
              <a:t>, </a:t>
            </a:r>
            <a:r>
              <a:rPr lang="en-US" sz="1400" i="1" dirty="0" err="1"/>
              <a:t>enddate</a:t>
            </a:r>
            <a:r>
              <a:rPr lang="en-US" sz="1400" i="1" dirty="0"/>
              <a:t> </a:t>
            </a:r>
            <a:r>
              <a:rPr lang="en-US" sz="1400" dirty="0"/>
              <a:t>) </a:t>
            </a:r>
          </a:p>
          <a:p>
            <a:pPr algn="l" eaLnBrk="0" hangingPunct="0"/>
            <a:endParaRPr lang="en-US" sz="1400" dirty="0"/>
          </a:p>
          <a:p>
            <a:pPr algn="l" eaLnBrk="0" hangingPunct="0"/>
            <a:r>
              <a:rPr lang="en-US" sz="1400" dirty="0"/>
              <a:t>Arguments</a:t>
            </a:r>
          </a:p>
          <a:p>
            <a:pPr algn="l" eaLnBrk="0" hangingPunct="0"/>
            <a:endParaRPr lang="en-US" sz="1400" dirty="0"/>
          </a:p>
          <a:p>
            <a:pPr algn="l" eaLnBrk="0" hangingPunct="0"/>
            <a:r>
              <a:rPr lang="en-US" sz="1400" i="1" dirty="0" err="1"/>
              <a:t>datepart</a:t>
            </a:r>
            <a:endParaRPr lang="en-US" sz="1400" dirty="0"/>
          </a:p>
          <a:p>
            <a:pPr algn="l" eaLnBrk="0" hangingPunct="0"/>
            <a:r>
              <a:rPr lang="en-US" sz="1400" dirty="0"/>
              <a:t>Is the parameter that specifies on which part of the date to calculate the difference</a:t>
            </a:r>
          </a:p>
          <a:p>
            <a:pPr algn="l" eaLnBrk="0" hangingPunct="0"/>
            <a:r>
              <a:rPr lang="en-US" sz="1400" i="1" dirty="0" err="1"/>
              <a:t>startdate</a:t>
            </a:r>
            <a:endParaRPr lang="en-US" sz="1400" dirty="0"/>
          </a:p>
          <a:p>
            <a:pPr algn="l" eaLnBrk="0" hangingPunct="0"/>
            <a:r>
              <a:rPr lang="en-US" sz="1400" dirty="0"/>
              <a:t>Is the beginning date for the calculation. </a:t>
            </a:r>
            <a:r>
              <a:rPr lang="en-US" sz="1400" i="1" dirty="0" err="1"/>
              <a:t>startdate</a:t>
            </a:r>
            <a:r>
              <a:rPr lang="en-US" sz="1400" dirty="0"/>
              <a:t> is an expression that returns a </a:t>
            </a:r>
            <a:r>
              <a:rPr lang="en-US" sz="1400" dirty="0" err="1"/>
              <a:t>datetime</a:t>
            </a:r>
            <a:r>
              <a:rPr lang="en-US" sz="1400" dirty="0"/>
              <a:t> or </a:t>
            </a:r>
            <a:r>
              <a:rPr lang="en-US" sz="1400" dirty="0" err="1"/>
              <a:t>smalldatetime</a:t>
            </a:r>
            <a:r>
              <a:rPr lang="en-US" sz="1400" dirty="0"/>
              <a:t> value, or a character string in a date format. </a:t>
            </a:r>
          </a:p>
          <a:p>
            <a:pPr algn="l" eaLnBrk="0" hangingPunct="0"/>
            <a:r>
              <a:rPr lang="en-US" sz="1400" i="1" dirty="0" err="1"/>
              <a:t>enddate</a:t>
            </a:r>
            <a:endParaRPr lang="en-US" sz="1400" dirty="0"/>
          </a:p>
          <a:p>
            <a:pPr algn="l" eaLnBrk="0" hangingPunct="0"/>
            <a:r>
              <a:rPr lang="en-US" sz="1400" dirty="0"/>
              <a:t>Is the ending date for the calculation. </a:t>
            </a:r>
            <a:r>
              <a:rPr lang="en-US" sz="1400" i="1" dirty="0" err="1"/>
              <a:t>enddate</a:t>
            </a:r>
            <a:r>
              <a:rPr lang="en-US" sz="1400" dirty="0"/>
              <a:t> is an expression that returns a </a:t>
            </a:r>
            <a:r>
              <a:rPr lang="en-US" sz="1400" dirty="0" err="1"/>
              <a:t>datetime</a:t>
            </a:r>
            <a:r>
              <a:rPr lang="en-US" sz="1400" dirty="0"/>
              <a:t> or </a:t>
            </a:r>
            <a:r>
              <a:rPr lang="en-US" sz="1400" dirty="0" err="1"/>
              <a:t>smalldatetime</a:t>
            </a:r>
            <a:r>
              <a:rPr lang="en-US" sz="1400" dirty="0"/>
              <a:t> value, or a character string in a date format.</a:t>
            </a:r>
          </a:p>
          <a:p>
            <a:pPr algn="l" eaLnBrk="0" hangingPunct="0"/>
            <a:endParaRPr lang="en-US" sz="1400" dirty="0"/>
          </a:p>
          <a:p>
            <a:pPr algn="l" eaLnBrk="0" hangingPunct="0"/>
            <a:endParaRPr lang="en-US" sz="1400" dirty="0"/>
          </a:p>
        </p:txBody>
      </p:sp>
      <p:sp>
        <p:nvSpPr>
          <p:cNvPr id="425994" name="Rectangle 1034"/>
          <p:cNvSpPr>
            <a:spLocks noChangeArrowheads="1"/>
          </p:cNvSpPr>
          <p:nvPr/>
        </p:nvSpPr>
        <p:spPr bwMode="auto">
          <a:xfrm>
            <a:off x="1676401" y="1"/>
            <a:ext cx="2454275" cy="519113"/>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FUNCTIONS</a:t>
            </a:r>
            <a:r>
              <a:rPr lang="en-US" sz="2800" dirty="0"/>
              <a:t> </a:t>
            </a:r>
          </a:p>
        </p:txBody>
      </p:sp>
      <p:sp>
        <p:nvSpPr>
          <p:cNvPr id="425995" name="Rectangle 1035"/>
          <p:cNvSpPr>
            <a:spLocks noChangeArrowheads="1"/>
          </p:cNvSpPr>
          <p:nvPr/>
        </p:nvSpPr>
        <p:spPr bwMode="auto">
          <a:xfrm>
            <a:off x="1766889" y="609600"/>
            <a:ext cx="2883097" cy="369332"/>
          </a:xfrm>
          <a:prstGeom prst="rect">
            <a:avLst/>
          </a:prstGeom>
          <a:solidFill>
            <a:srgbClr val="FFFF99"/>
          </a:solidFill>
          <a:ln w="9525">
            <a:noFill/>
            <a:miter lim="800000"/>
            <a:headEnd/>
            <a:tailEnd/>
          </a:ln>
          <a:effectLst/>
        </p:spPr>
        <p:txBody>
          <a:bodyPr wrap="none">
            <a:spAutoFit/>
          </a:bodyPr>
          <a:lstStyle/>
          <a:p>
            <a:pPr>
              <a:spcBef>
                <a:spcPct val="50000"/>
              </a:spcBef>
            </a:pPr>
            <a:r>
              <a:rPr lang="en-US"/>
              <a:t>DATE AND TIME  FUNCTIONS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34"/>
          <p:cNvSpPr>
            <a:spLocks noChangeArrowheads="1"/>
          </p:cNvSpPr>
          <p:nvPr/>
        </p:nvSpPr>
        <p:spPr bwMode="auto">
          <a:xfrm>
            <a:off x="1676401" y="0"/>
            <a:ext cx="1231427" cy="523220"/>
          </a:xfrm>
          <a:prstGeom prst="rect">
            <a:avLst/>
          </a:prstGeom>
          <a:noFill/>
          <a:ln w="9525">
            <a:noFill/>
            <a:miter lim="800000"/>
            <a:headEnd/>
            <a:tailEnd/>
          </a:ln>
          <a:effectLst/>
        </p:spPr>
        <p:txBody>
          <a:bodyPr wrap="none">
            <a:spAutoFit/>
          </a:bodyPr>
          <a:lstStyle/>
          <a:p>
            <a:pPr>
              <a:spcBef>
                <a:spcPct val="50000"/>
              </a:spcBef>
            </a:pPr>
            <a:r>
              <a:rPr lang="en-US" sz="2800" kern="0" dirty="0">
                <a:solidFill>
                  <a:srgbClr val="FFFFFF"/>
                </a:solidFill>
                <a:latin typeface="Bookman Old Style" pitchFamily="18" charset="0"/>
                <a:ea typeface="+mj-ea"/>
                <a:cs typeface="+mj-cs"/>
              </a:rPr>
              <a:t>NVL()</a:t>
            </a:r>
            <a:r>
              <a:rPr lang="en-US" sz="2800" dirty="0"/>
              <a:t> </a:t>
            </a:r>
          </a:p>
        </p:txBody>
      </p:sp>
      <p:sp>
        <p:nvSpPr>
          <p:cNvPr id="3" name="Rectangle 2"/>
          <p:cNvSpPr/>
          <p:nvPr/>
        </p:nvSpPr>
        <p:spPr>
          <a:xfrm>
            <a:off x="1752600" y="685802"/>
            <a:ext cx="7924800" cy="1661993"/>
          </a:xfrm>
          <a:prstGeom prst="rect">
            <a:avLst/>
          </a:prstGeom>
        </p:spPr>
        <p:txBody>
          <a:bodyPr wrap="square">
            <a:spAutoFit/>
          </a:bodyPr>
          <a:lstStyle/>
          <a:p>
            <a:r>
              <a:rPr lang="en-US" sz="1400" dirty="0"/>
              <a:t>The NVL( ) function is available in Oracle, and not in </a:t>
            </a:r>
            <a:r>
              <a:rPr lang="en-US" sz="1400" dirty="0" err="1"/>
              <a:t>MySQL</a:t>
            </a:r>
            <a:r>
              <a:rPr lang="en-US" sz="1400" dirty="0"/>
              <a:t> or SQL Server. This function is used to replace NULL value with another value. It is similar to the </a:t>
            </a:r>
            <a:r>
              <a:rPr lang="en-US" sz="1400" dirty="0">
                <a:hlinkClick r:id="rId2"/>
              </a:rPr>
              <a:t>IFNULL Function</a:t>
            </a:r>
            <a:r>
              <a:rPr lang="en-US" sz="1400" dirty="0"/>
              <a:t> in </a:t>
            </a:r>
            <a:r>
              <a:rPr lang="en-US" sz="1400" dirty="0" err="1"/>
              <a:t>MySQL</a:t>
            </a:r>
            <a:r>
              <a:rPr lang="en-US" sz="1400" dirty="0"/>
              <a:t> and the </a:t>
            </a:r>
            <a:r>
              <a:rPr lang="en-US" sz="1400" dirty="0">
                <a:hlinkClick r:id="rId3"/>
              </a:rPr>
              <a:t>ISNULL Function</a:t>
            </a:r>
            <a:r>
              <a:rPr lang="en-US" sz="1400" dirty="0"/>
              <a:t> in SQL Server. </a:t>
            </a:r>
          </a:p>
          <a:p>
            <a:br>
              <a:rPr lang="en-US" sz="1400" dirty="0"/>
            </a:br>
            <a:r>
              <a:rPr lang="en-US" sz="1400" dirty="0"/>
              <a:t>For example, if we have the following table, </a:t>
            </a:r>
          </a:p>
          <a:p>
            <a:r>
              <a:rPr lang="en-US" sz="1400" dirty="0"/>
              <a:t>Table </a:t>
            </a:r>
            <a:r>
              <a:rPr lang="en-US" sz="1400" dirty="0" err="1"/>
              <a:t>Sales_Data</a:t>
            </a:r>
            <a:br>
              <a:rPr lang="en-US" sz="1400" dirty="0"/>
            </a:br>
            <a:r>
              <a:rPr lang="en-US" sz="1400" dirty="0" err="1"/>
              <a:t>store_name</a:t>
            </a:r>
            <a:r>
              <a:rPr lang="en-US" sz="1400" dirty="0"/>
              <a:t> Sales Store A 300 Store B NULL Store C 150</a:t>
            </a:r>
          </a:p>
        </p:txBody>
      </p:sp>
      <p:graphicFrame>
        <p:nvGraphicFramePr>
          <p:cNvPr id="6" name="Table 5"/>
          <p:cNvGraphicFramePr>
            <a:graphicFrameLocks noGrp="1"/>
          </p:cNvGraphicFramePr>
          <p:nvPr/>
        </p:nvGraphicFramePr>
        <p:xfrm>
          <a:off x="1905000" y="2514600"/>
          <a:ext cx="4724400" cy="1463040"/>
        </p:xfrm>
        <a:graphic>
          <a:graphicData uri="http://schemas.openxmlformats.org/drawingml/2006/table">
            <a:tbl>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266700">
                <a:tc>
                  <a:txBody>
                    <a:bodyPr/>
                    <a:lstStyle/>
                    <a:p>
                      <a:pPr algn="ctr"/>
                      <a:r>
                        <a:rPr lang="en-US" dirty="0" err="1">
                          <a:ln>
                            <a:solidFill>
                              <a:schemeClr val="accent6">
                                <a:lumMod val="60000"/>
                                <a:lumOff val="40000"/>
                              </a:schemeClr>
                            </a:solidFill>
                          </a:ln>
                        </a:rPr>
                        <a:t>store_name</a:t>
                      </a:r>
                      <a:endParaRPr lang="en-US" dirty="0">
                        <a:ln>
                          <a:solidFill>
                            <a:schemeClr val="accent6">
                              <a:lumMod val="60000"/>
                              <a:lumOff val="40000"/>
                            </a:schemeClr>
                          </a:solidFill>
                        </a:ln>
                      </a:endParaRP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dirty="0">
                          <a:ln>
                            <a:solidFill>
                              <a:schemeClr val="accent6">
                                <a:lumMod val="60000"/>
                                <a:lumOff val="40000"/>
                              </a:schemeClr>
                            </a:solidFill>
                          </a:ln>
                        </a:rPr>
                        <a:t>Sales</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0"/>
                  </a:ext>
                </a:extLst>
              </a:tr>
              <a:tr h="266700">
                <a:tc>
                  <a:txBody>
                    <a:bodyPr/>
                    <a:lstStyle/>
                    <a:p>
                      <a:pPr algn="ctr"/>
                      <a:r>
                        <a:rPr lang="en-US" dirty="0">
                          <a:ln>
                            <a:solidFill>
                              <a:schemeClr val="accent6">
                                <a:lumMod val="60000"/>
                                <a:lumOff val="40000"/>
                              </a:schemeClr>
                            </a:solidFill>
                          </a:ln>
                        </a:rPr>
                        <a:t>Store A</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dirty="0">
                          <a:ln>
                            <a:solidFill>
                              <a:schemeClr val="accent6">
                                <a:lumMod val="60000"/>
                                <a:lumOff val="40000"/>
                              </a:schemeClr>
                            </a:solidFill>
                          </a:ln>
                        </a:rPr>
                        <a:t>300</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1"/>
                  </a:ext>
                </a:extLst>
              </a:tr>
              <a:tr h="266700">
                <a:tc>
                  <a:txBody>
                    <a:bodyPr/>
                    <a:lstStyle/>
                    <a:p>
                      <a:pPr algn="ctr"/>
                      <a:r>
                        <a:rPr lang="en-US" dirty="0">
                          <a:ln>
                            <a:solidFill>
                              <a:schemeClr val="accent6">
                                <a:lumMod val="60000"/>
                                <a:lumOff val="40000"/>
                              </a:schemeClr>
                            </a:solidFill>
                          </a:ln>
                        </a:rPr>
                        <a:t>Store B</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dirty="0">
                          <a:ln>
                            <a:solidFill>
                              <a:schemeClr val="accent6">
                                <a:lumMod val="60000"/>
                                <a:lumOff val="40000"/>
                              </a:schemeClr>
                            </a:solidFill>
                          </a:ln>
                        </a:rPr>
                        <a:t>NULL</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2"/>
                  </a:ext>
                </a:extLst>
              </a:tr>
              <a:tr h="266700">
                <a:tc>
                  <a:txBody>
                    <a:bodyPr/>
                    <a:lstStyle/>
                    <a:p>
                      <a:pPr algn="ctr"/>
                      <a:r>
                        <a:rPr lang="en-US">
                          <a:ln>
                            <a:solidFill>
                              <a:schemeClr val="accent6">
                                <a:lumMod val="60000"/>
                                <a:lumOff val="40000"/>
                              </a:schemeClr>
                            </a:solidFill>
                          </a:ln>
                        </a:rPr>
                        <a:t>Store C</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dirty="0">
                          <a:ln>
                            <a:solidFill>
                              <a:schemeClr val="accent6">
                                <a:lumMod val="60000"/>
                                <a:lumOff val="40000"/>
                              </a:schemeClr>
                            </a:solidFill>
                          </a:ln>
                        </a:rPr>
                        <a:t>150</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3"/>
                  </a:ext>
                </a:extLst>
              </a:tr>
            </a:tbl>
          </a:graphicData>
        </a:graphic>
      </p:graphicFrame>
      <p:sp>
        <p:nvSpPr>
          <p:cNvPr id="8" name="Rectangle 7"/>
          <p:cNvSpPr/>
          <p:nvPr/>
        </p:nvSpPr>
        <p:spPr>
          <a:xfrm>
            <a:off x="1828800" y="4267201"/>
            <a:ext cx="6248400" cy="1384995"/>
          </a:xfrm>
          <a:prstGeom prst="rect">
            <a:avLst/>
          </a:prstGeom>
        </p:spPr>
        <p:txBody>
          <a:bodyPr wrap="square">
            <a:spAutoFit/>
          </a:bodyPr>
          <a:lstStyle/>
          <a:p>
            <a:r>
              <a:rPr lang="en-US" sz="1400" dirty="0"/>
              <a:t>The following SQL, </a:t>
            </a:r>
          </a:p>
          <a:p>
            <a:r>
              <a:rPr lang="en-US" sz="1400" b="1" dirty="0"/>
              <a:t>SELECT SUM(NVL(Sales,100)) FROM </a:t>
            </a:r>
            <a:r>
              <a:rPr lang="en-US" sz="1400" b="1" dirty="0" err="1"/>
              <a:t>Sales_Data</a:t>
            </a:r>
            <a:r>
              <a:rPr lang="en-US" sz="1400" b="1" dirty="0"/>
              <a:t>; </a:t>
            </a:r>
          </a:p>
          <a:p>
            <a:r>
              <a:rPr lang="en-US" sz="1400" b="1" dirty="0"/>
              <a:t>returns 550. </a:t>
            </a:r>
          </a:p>
          <a:p>
            <a:endParaRPr lang="en-US" sz="1400" b="1" dirty="0"/>
          </a:p>
          <a:p>
            <a:r>
              <a:rPr lang="en-US" sz="1400" dirty="0"/>
              <a:t>This is because NULL has been replaced by 100 via the ISNULL function, hence the sum of the 3 rows is 300 + 100 + 150 = 550. </a:t>
            </a: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1026"/>
          <p:cNvSpPr>
            <a:spLocks noChangeArrowheads="1"/>
          </p:cNvSpPr>
          <p:nvPr/>
        </p:nvSpPr>
        <p:spPr bwMode="auto">
          <a:xfrm>
            <a:off x="4953000" y="1219200"/>
            <a:ext cx="1905000" cy="579438"/>
          </a:xfrm>
          <a:prstGeom prst="rect">
            <a:avLst/>
          </a:prstGeom>
          <a:noFill/>
          <a:ln w="9525">
            <a:noFill/>
            <a:miter lim="800000"/>
            <a:headEnd/>
            <a:tailEnd/>
          </a:ln>
          <a:effectLst/>
        </p:spPr>
        <p:txBody>
          <a:bodyPr>
            <a:spAutoFit/>
          </a:bodyPr>
          <a:lstStyle/>
          <a:p>
            <a:pPr algn="l" eaLnBrk="0" hangingPunct="0">
              <a:buFont typeface="Wingdings" pitchFamily="2" charset="2"/>
              <a:buNone/>
            </a:pPr>
            <a:r>
              <a:rPr lang="en-US" sz="3200">
                <a:cs typeface="Times New Roman" pitchFamily="18" charset="0"/>
              </a:rPr>
              <a:t>JOINS</a:t>
            </a:r>
          </a:p>
        </p:txBody>
      </p:sp>
      <p:pic>
        <p:nvPicPr>
          <p:cNvPr id="427012" name="Picture 1028" descr="C:\Documents and Settings\Administrator\My Documents\My Pictures\CA854ZKZ.jpg"/>
          <p:cNvPicPr>
            <a:picLocks noChangeAspect="1" noChangeArrowheads="1"/>
          </p:cNvPicPr>
          <p:nvPr/>
        </p:nvPicPr>
        <p:blipFill>
          <a:blip r:embed="rId2" cstate="print"/>
          <a:srcRect/>
          <a:stretch>
            <a:fillRect/>
          </a:stretch>
        </p:blipFill>
        <p:spPr bwMode="auto">
          <a:xfrm>
            <a:off x="4419600" y="2133601"/>
            <a:ext cx="2597150" cy="25114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7010"/>
                                        </p:tgtEl>
                                        <p:attrNameLst>
                                          <p:attrName>style.visibility</p:attrName>
                                        </p:attrNameLst>
                                      </p:cBhvr>
                                      <p:to>
                                        <p:strVal val="visible"/>
                                      </p:to>
                                    </p:set>
                                    <p:animEffect transition="in" filter="blinds(horizontal)">
                                      <p:cBhvr>
                                        <p:cTn id="7" dur="500"/>
                                        <p:tgtEl>
                                          <p:spTgt spid="4270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27012"/>
                                        </p:tgtEl>
                                        <p:attrNameLst>
                                          <p:attrName>style.visibility</p:attrName>
                                        </p:attrNameLst>
                                      </p:cBhvr>
                                      <p:to>
                                        <p:strVal val="visible"/>
                                      </p:to>
                                    </p:set>
                                    <p:animEffect transition="in" filter="dissolve">
                                      <p:cBhvr>
                                        <p:cTn id="12" dur="500"/>
                                        <p:tgtEl>
                                          <p:spTgt spid="427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1026"/>
          <p:cNvSpPr>
            <a:spLocks noChangeArrowheads="1"/>
          </p:cNvSpPr>
          <p:nvPr/>
        </p:nvSpPr>
        <p:spPr bwMode="auto">
          <a:xfrm>
            <a:off x="5029200" y="1219200"/>
            <a:ext cx="5029200" cy="579438"/>
          </a:xfrm>
          <a:prstGeom prst="rect">
            <a:avLst/>
          </a:prstGeom>
          <a:noFill/>
          <a:ln w="9525">
            <a:noFill/>
            <a:miter lim="800000"/>
            <a:headEnd/>
            <a:tailEnd/>
          </a:ln>
          <a:effectLst/>
        </p:spPr>
        <p:txBody>
          <a:bodyPr>
            <a:spAutoFit/>
          </a:bodyPr>
          <a:lstStyle/>
          <a:p>
            <a:pPr algn="l" eaLnBrk="0" hangingPunct="0">
              <a:buFont typeface="Wingdings" pitchFamily="2" charset="2"/>
              <a:buNone/>
            </a:pPr>
            <a:r>
              <a:rPr lang="en-US" sz="3200">
                <a:cs typeface="Times New Roman" pitchFamily="18" charset="0"/>
              </a:rPr>
              <a:t>JOINS</a:t>
            </a:r>
          </a:p>
        </p:txBody>
      </p:sp>
      <p:sp>
        <p:nvSpPr>
          <p:cNvPr id="428035" name="Rectangle 1027"/>
          <p:cNvSpPr>
            <a:spLocks noChangeArrowheads="1"/>
          </p:cNvSpPr>
          <p:nvPr/>
        </p:nvSpPr>
        <p:spPr bwMode="auto">
          <a:xfrm>
            <a:off x="2819400" y="3124201"/>
            <a:ext cx="5257800" cy="396875"/>
          </a:xfrm>
          <a:prstGeom prst="rect">
            <a:avLst/>
          </a:prstGeom>
          <a:noFill/>
          <a:ln w="9525">
            <a:noFill/>
            <a:miter lim="800000"/>
            <a:headEnd/>
            <a:tailEnd/>
          </a:ln>
          <a:effectLst/>
        </p:spPr>
        <p:txBody>
          <a:bodyPr>
            <a:spAutoFit/>
          </a:bodyPr>
          <a:lstStyle/>
          <a:p>
            <a:pPr algn="l" eaLnBrk="0" hangingPunct="0">
              <a:buFont typeface="Wingdings" pitchFamily="2" charset="2"/>
              <a:buChar char="Ø"/>
            </a:pPr>
            <a:r>
              <a:rPr lang="en-US" sz="2000">
                <a:cs typeface="Times New Roman" pitchFamily="18" charset="0"/>
              </a:rPr>
              <a:t> 	OUTER JOIN</a:t>
            </a:r>
          </a:p>
        </p:txBody>
      </p:sp>
      <p:sp>
        <p:nvSpPr>
          <p:cNvPr id="428036" name="Rectangle 1028"/>
          <p:cNvSpPr>
            <a:spLocks noChangeArrowheads="1"/>
          </p:cNvSpPr>
          <p:nvPr/>
        </p:nvSpPr>
        <p:spPr bwMode="auto">
          <a:xfrm>
            <a:off x="2819400" y="2438401"/>
            <a:ext cx="5257800" cy="396875"/>
          </a:xfrm>
          <a:prstGeom prst="rect">
            <a:avLst/>
          </a:prstGeom>
          <a:noFill/>
          <a:ln w="9525">
            <a:noFill/>
            <a:miter lim="800000"/>
            <a:headEnd/>
            <a:tailEnd/>
          </a:ln>
          <a:effectLst/>
        </p:spPr>
        <p:txBody>
          <a:bodyPr>
            <a:spAutoFit/>
          </a:bodyPr>
          <a:lstStyle/>
          <a:p>
            <a:pPr algn="l" eaLnBrk="0" hangingPunct="0">
              <a:buFont typeface="Wingdings" pitchFamily="2" charset="2"/>
              <a:buChar char="Ø"/>
            </a:pPr>
            <a:r>
              <a:rPr lang="en-US" sz="2000">
                <a:cs typeface="Times New Roman" pitchFamily="18" charset="0"/>
              </a:rPr>
              <a:t> 	INNER JOIN</a:t>
            </a:r>
          </a:p>
        </p:txBody>
      </p:sp>
      <p:sp>
        <p:nvSpPr>
          <p:cNvPr id="428037" name="Rectangle 1029"/>
          <p:cNvSpPr>
            <a:spLocks noChangeArrowheads="1"/>
          </p:cNvSpPr>
          <p:nvPr/>
        </p:nvSpPr>
        <p:spPr bwMode="auto">
          <a:xfrm>
            <a:off x="2819400" y="3733801"/>
            <a:ext cx="5257800" cy="396875"/>
          </a:xfrm>
          <a:prstGeom prst="rect">
            <a:avLst/>
          </a:prstGeom>
          <a:noFill/>
          <a:ln w="9525">
            <a:noFill/>
            <a:miter lim="800000"/>
            <a:headEnd/>
            <a:tailEnd/>
          </a:ln>
          <a:effectLst/>
        </p:spPr>
        <p:txBody>
          <a:bodyPr>
            <a:spAutoFit/>
          </a:bodyPr>
          <a:lstStyle/>
          <a:p>
            <a:pPr algn="l" eaLnBrk="0" hangingPunct="0">
              <a:buFont typeface="Wingdings" pitchFamily="2" charset="2"/>
              <a:buChar char="Ø"/>
            </a:pPr>
            <a:r>
              <a:rPr lang="en-US" sz="2000">
                <a:cs typeface="Times New Roman" pitchFamily="18" charset="0"/>
              </a:rPr>
              <a:t> 	CROSS JOIN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8034"/>
                                        </p:tgtEl>
                                        <p:attrNameLst>
                                          <p:attrName>style.visibility</p:attrName>
                                        </p:attrNameLst>
                                      </p:cBhvr>
                                      <p:to>
                                        <p:strVal val="visible"/>
                                      </p:to>
                                    </p:set>
                                    <p:anim calcmode="lin" valueType="num">
                                      <p:cBhvr additive="base">
                                        <p:cTn id="7" dur="500" fill="hold"/>
                                        <p:tgtEl>
                                          <p:spTgt spid="428034"/>
                                        </p:tgtEl>
                                        <p:attrNameLst>
                                          <p:attrName>ppt_x</p:attrName>
                                        </p:attrNameLst>
                                      </p:cBhvr>
                                      <p:tavLst>
                                        <p:tav tm="0">
                                          <p:val>
                                            <p:strVal val="0-#ppt_w/2"/>
                                          </p:val>
                                        </p:tav>
                                        <p:tav tm="100000">
                                          <p:val>
                                            <p:strVal val="#ppt_x"/>
                                          </p:val>
                                        </p:tav>
                                      </p:tavLst>
                                    </p:anim>
                                    <p:anim calcmode="lin" valueType="num">
                                      <p:cBhvr additive="base">
                                        <p:cTn id="8" dur="500" fill="hold"/>
                                        <p:tgtEl>
                                          <p:spTgt spid="4280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28036"/>
                                        </p:tgtEl>
                                        <p:attrNameLst>
                                          <p:attrName>style.visibility</p:attrName>
                                        </p:attrNameLst>
                                      </p:cBhvr>
                                      <p:to>
                                        <p:strVal val="visible"/>
                                      </p:to>
                                    </p:set>
                                    <p:animEffect transition="in" filter="blinds(horizontal)">
                                      <p:cBhvr>
                                        <p:cTn id="13" dur="500"/>
                                        <p:tgtEl>
                                          <p:spTgt spid="42803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28035"/>
                                        </p:tgtEl>
                                        <p:attrNameLst>
                                          <p:attrName>style.visibility</p:attrName>
                                        </p:attrNameLst>
                                      </p:cBhvr>
                                      <p:to>
                                        <p:strVal val="visible"/>
                                      </p:to>
                                    </p:set>
                                    <p:animEffect transition="in" filter="blinds(horizontal)">
                                      <p:cBhvr>
                                        <p:cTn id="18" dur="500"/>
                                        <p:tgtEl>
                                          <p:spTgt spid="42803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28037"/>
                                        </p:tgtEl>
                                        <p:attrNameLst>
                                          <p:attrName>style.visibility</p:attrName>
                                        </p:attrNameLst>
                                      </p:cBhvr>
                                      <p:to>
                                        <p:strVal val="visible"/>
                                      </p:to>
                                    </p:set>
                                    <p:animEffect transition="in" filter="blinds(horizontal)">
                                      <p:cBhvr>
                                        <p:cTn id="23" dur="500"/>
                                        <p:tgtEl>
                                          <p:spTgt spid="428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4" grpId="0" autoUpdateAnimBg="0"/>
      <p:bldP spid="428035" grpId="0" autoUpdateAnimBg="0"/>
      <p:bldP spid="428036" grpId="0" autoUpdateAnimBg="0"/>
      <p:bldP spid="428037"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752601" y="0"/>
            <a:ext cx="1023037" cy="523220"/>
          </a:xfrm>
          <a:prstGeom prst="rect">
            <a:avLst/>
          </a:prstGeom>
          <a:noFill/>
          <a:ln w="9525">
            <a:noFill/>
            <a:miter lim="800000"/>
            <a:headEnd/>
            <a:tailEnd/>
          </a:ln>
          <a:effectLst/>
        </p:spPr>
        <p:txBody>
          <a:bodyPr wrap="none">
            <a:spAutoFit/>
          </a:bodyPr>
          <a:lstStyle/>
          <a:p>
            <a:pPr algn="l"/>
            <a:r>
              <a:rPr lang="en-US" sz="2800" dirty="0">
                <a:solidFill>
                  <a:srgbClr val="FFFFFF"/>
                </a:solidFill>
              </a:rPr>
              <a:t>JOINS</a:t>
            </a:r>
          </a:p>
        </p:txBody>
      </p:sp>
      <p:sp>
        <p:nvSpPr>
          <p:cNvPr id="56323" name="Text Box 3"/>
          <p:cNvSpPr txBox="1">
            <a:spLocks noChangeArrowheads="1"/>
          </p:cNvSpPr>
          <p:nvPr/>
        </p:nvSpPr>
        <p:spPr bwMode="auto">
          <a:xfrm>
            <a:off x="2286000" y="1347789"/>
            <a:ext cx="7620000" cy="4955203"/>
          </a:xfrm>
          <a:prstGeom prst="rect">
            <a:avLst/>
          </a:prstGeom>
          <a:noFill/>
          <a:ln w="9525">
            <a:noFill/>
            <a:miter lim="800000"/>
            <a:headEnd/>
            <a:tailEnd/>
          </a:ln>
          <a:effectLst/>
        </p:spPr>
        <p:txBody>
          <a:bodyPr>
            <a:spAutoFit/>
          </a:bodyPr>
          <a:lstStyle/>
          <a:p>
            <a:pPr algn="l">
              <a:spcBef>
                <a:spcPct val="20000"/>
              </a:spcBef>
              <a:buClr>
                <a:srgbClr val="A50021"/>
              </a:buClr>
              <a:buSzPct val="75000"/>
              <a:buFont typeface="Wingdings" pitchFamily="2" charset="2"/>
              <a:buChar char="n"/>
            </a:pPr>
            <a:r>
              <a:rPr lang="en-US" sz="2000" dirty="0">
                <a:solidFill>
                  <a:srgbClr val="000000"/>
                </a:solidFill>
                <a:latin typeface="Times New Roman" pitchFamily="18" charset="0"/>
                <a:ea typeface="Arial Unicode MS" pitchFamily="34" charset="-128"/>
                <a:cs typeface="Arial Unicode MS" pitchFamily="34" charset="-128"/>
              </a:rPr>
              <a:t>Sometimes we have to select data from two or more tables to make the  result complete. Here we have to perform a join. </a:t>
            </a:r>
          </a:p>
          <a:p>
            <a:pPr algn="l">
              <a:spcBef>
                <a:spcPct val="20000"/>
              </a:spcBef>
              <a:buClr>
                <a:srgbClr val="A50021"/>
              </a:buClr>
              <a:buSzPct val="75000"/>
              <a:buFont typeface="Wingdings" pitchFamily="2" charset="2"/>
              <a:buNone/>
            </a:pPr>
            <a:endParaRPr lang="en-US" sz="2000" dirty="0">
              <a:solidFill>
                <a:srgbClr val="000000"/>
              </a:solidFill>
              <a:latin typeface="Times New Roman" pitchFamily="18" charset="0"/>
              <a:ea typeface="Arial Unicode MS" pitchFamily="34" charset="-128"/>
              <a:cs typeface="Arial Unicode MS" pitchFamily="34" charset="-128"/>
            </a:endParaRPr>
          </a:p>
          <a:p>
            <a:pPr algn="l">
              <a:spcBef>
                <a:spcPct val="20000"/>
              </a:spcBef>
              <a:buClr>
                <a:srgbClr val="A50021"/>
              </a:buClr>
              <a:buSzPct val="75000"/>
              <a:buFont typeface="Wingdings" pitchFamily="2" charset="2"/>
              <a:buNone/>
            </a:pPr>
            <a:r>
              <a:rPr lang="en-US" sz="2000" dirty="0">
                <a:latin typeface="Times New Roman" pitchFamily="18" charset="0"/>
                <a:ea typeface="Arial Unicode MS" pitchFamily="34" charset="-128"/>
                <a:cs typeface="Arial Unicode MS" pitchFamily="34" charset="-128"/>
              </a:rPr>
              <a:t>Joins can be categorized as:</a:t>
            </a:r>
          </a:p>
          <a:p>
            <a:pPr algn="l">
              <a:spcBef>
                <a:spcPct val="20000"/>
              </a:spcBef>
              <a:buClr>
                <a:srgbClr val="A50021"/>
              </a:buClr>
              <a:buSzPct val="75000"/>
              <a:buFont typeface="Wingdings" pitchFamily="2" charset="2"/>
              <a:buNone/>
            </a:pPr>
            <a:endParaRPr lang="en-US" sz="2000" dirty="0">
              <a:latin typeface="Times New Roman" pitchFamily="18" charset="0"/>
              <a:ea typeface="Arial Unicode MS" pitchFamily="34" charset="-128"/>
              <a:cs typeface="Arial Unicode MS" pitchFamily="34" charset="-128"/>
            </a:endParaRPr>
          </a:p>
          <a:p>
            <a:pPr algn="l">
              <a:spcBef>
                <a:spcPct val="20000"/>
              </a:spcBef>
              <a:buClr>
                <a:srgbClr val="A50021"/>
              </a:buClr>
              <a:buSzPct val="75000"/>
              <a:buFont typeface="Wingdings" pitchFamily="2" charset="2"/>
              <a:buChar char="z"/>
            </a:pPr>
            <a:r>
              <a:rPr lang="en-US" sz="2000" dirty="0">
                <a:solidFill>
                  <a:srgbClr val="F43D04"/>
                </a:solidFill>
                <a:latin typeface="Times New Roman" pitchFamily="18" charset="0"/>
                <a:ea typeface="Arial Unicode MS" pitchFamily="34" charset="-128"/>
                <a:cs typeface="Arial Unicode MS" pitchFamily="34" charset="-128"/>
              </a:rPr>
              <a:t>                       INNER JOINS </a:t>
            </a:r>
          </a:p>
          <a:p>
            <a:pPr algn="l">
              <a:spcBef>
                <a:spcPct val="20000"/>
              </a:spcBef>
              <a:buClr>
                <a:srgbClr val="A50021"/>
              </a:buClr>
              <a:buSzPct val="75000"/>
              <a:buFont typeface="Wingdings" pitchFamily="2" charset="2"/>
              <a:buChar char="z"/>
            </a:pPr>
            <a:endParaRPr lang="en-US" sz="2000" dirty="0">
              <a:solidFill>
                <a:srgbClr val="F43D04"/>
              </a:solidFill>
              <a:latin typeface="Times New Roman" pitchFamily="18" charset="0"/>
              <a:ea typeface="Arial Unicode MS" pitchFamily="34" charset="-128"/>
              <a:cs typeface="Arial Unicode MS" pitchFamily="34" charset="-128"/>
            </a:endParaRPr>
          </a:p>
          <a:p>
            <a:pPr algn="l">
              <a:spcBef>
                <a:spcPct val="20000"/>
              </a:spcBef>
              <a:buClr>
                <a:srgbClr val="A50021"/>
              </a:buClr>
              <a:buSzPct val="75000"/>
              <a:buFont typeface="Wingdings" pitchFamily="2" charset="2"/>
              <a:buChar char="z"/>
            </a:pPr>
            <a:r>
              <a:rPr lang="en-US" sz="2000" dirty="0">
                <a:solidFill>
                  <a:srgbClr val="F43D04"/>
                </a:solidFill>
                <a:latin typeface="Times New Roman" pitchFamily="18" charset="0"/>
                <a:ea typeface="Arial Unicode MS" pitchFamily="34" charset="-128"/>
                <a:cs typeface="Arial Unicode MS" pitchFamily="34" charset="-128"/>
              </a:rPr>
              <a:t>                      OUTER JOINS</a:t>
            </a:r>
          </a:p>
          <a:p>
            <a:pPr algn="l">
              <a:spcBef>
                <a:spcPct val="20000"/>
              </a:spcBef>
              <a:buClr>
                <a:srgbClr val="A50021"/>
              </a:buClr>
              <a:buSzPct val="75000"/>
              <a:buFont typeface="Wingdings" pitchFamily="2" charset="2"/>
              <a:buNone/>
            </a:pPr>
            <a:endParaRPr lang="en-US" sz="2000" dirty="0">
              <a:solidFill>
                <a:srgbClr val="F43D04"/>
              </a:solidFill>
              <a:latin typeface="Times New Roman" pitchFamily="18" charset="0"/>
              <a:ea typeface="Arial Unicode MS" pitchFamily="34" charset="-128"/>
              <a:cs typeface="Arial Unicode MS" pitchFamily="34" charset="-128"/>
            </a:endParaRPr>
          </a:p>
          <a:p>
            <a:pPr algn="l">
              <a:spcBef>
                <a:spcPct val="20000"/>
              </a:spcBef>
              <a:buClr>
                <a:srgbClr val="A50021"/>
              </a:buClr>
              <a:buSzPct val="75000"/>
              <a:buFont typeface="Wingdings" pitchFamily="2" charset="2"/>
              <a:buChar char="z"/>
            </a:pPr>
            <a:r>
              <a:rPr lang="en-US" sz="2000" dirty="0">
                <a:solidFill>
                  <a:srgbClr val="F43D04"/>
                </a:solidFill>
                <a:latin typeface="Times New Roman" pitchFamily="18" charset="0"/>
                <a:ea typeface="Arial Unicode MS" pitchFamily="34" charset="-128"/>
                <a:cs typeface="Arial Unicode MS" pitchFamily="34" charset="-128"/>
              </a:rPr>
              <a:t>                      CROSS JOINS</a:t>
            </a:r>
          </a:p>
          <a:p>
            <a:pPr algn="l">
              <a:spcBef>
                <a:spcPct val="20000"/>
              </a:spcBef>
              <a:buClr>
                <a:srgbClr val="A50021"/>
              </a:buClr>
              <a:buSzPct val="75000"/>
              <a:buFont typeface="Wingdings" pitchFamily="2" charset="2"/>
              <a:buNone/>
            </a:pPr>
            <a:endParaRPr lang="en-US" sz="2000" dirty="0">
              <a:solidFill>
                <a:srgbClr val="000000"/>
              </a:solidFill>
              <a:latin typeface="Times New Roman" pitchFamily="18" charset="0"/>
              <a:ea typeface="Arial Unicode MS" pitchFamily="34" charset="-128"/>
              <a:cs typeface="Arial Unicode MS" pitchFamily="34" charset="-128"/>
            </a:endParaRPr>
          </a:p>
          <a:p>
            <a:pPr algn="l">
              <a:spcBef>
                <a:spcPct val="20000"/>
              </a:spcBef>
              <a:buClr>
                <a:srgbClr val="A50021"/>
              </a:buClr>
              <a:buSzPct val="75000"/>
              <a:buFont typeface="Wingdings" pitchFamily="2" charset="2"/>
              <a:buNone/>
            </a:pPr>
            <a:endParaRPr lang="en-US" sz="2000" dirty="0">
              <a:solidFill>
                <a:srgbClr val="000000"/>
              </a:solidFill>
              <a:latin typeface="Times New Roman" pitchFamily="18" charset="0"/>
              <a:ea typeface="Arial Unicode MS" pitchFamily="34" charset="-128"/>
              <a:cs typeface="Arial Unicode MS" pitchFamily="34" charset="-128"/>
            </a:endParaRPr>
          </a:p>
          <a:p>
            <a:pPr algn="l">
              <a:spcBef>
                <a:spcPct val="50000"/>
              </a:spcBef>
            </a:pPr>
            <a:endParaRPr lang="en-US" sz="2400" dirty="0">
              <a:latin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Group 2"/>
          <p:cNvGraphicFramePr>
            <a:graphicFrameLocks noGrp="1"/>
          </p:cNvGraphicFramePr>
          <p:nvPr/>
        </p:nvGraphicFramePr>
        <p:xfrm>
          <a:off x="6858000" y="3079750"/>
          <a:ext cx="3752850" cy="1127760"/>
        </p:xfrm>
        <a:graphic>
          <a:graphicData uri="http://schemas.openxmlformats.org/drawingml/2006/table">
            <a:tbl>
              <a:tblPr/>
              <a:tblGrid>
                <a:gridCol w="70485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DeptNo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DeptName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Shortname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Human Resourse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HR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Accounts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AC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Reaserch and Development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7368" name="Group 24"/>
          <p:cNvGraphicFramePr>
            <a:graphicFrameLocks noGrp="1"/>
          </p:cNvGraphicFramePr>
          <p:nvPr/>
        </p:nvGraphicFramePr>
        <p:xfrm>
          <a:off x="6991350" y="4730750"/>
          <a:ext cx="2000250" cy="1371600"/>
        </p:xfrm>
        <a:graphic>
          <a:graphicData uri="http://schemas.openxmlformats.org/drawingml/2006/table">
            <a:tbl>
              <a:tblPr/>
              <a:tblGrid>
                <a:gridCol w="969963">
                  <a:extLst>
                    <a:ext uri="{9D8B030D-6E8A-4147-A177-3AD203B41FA5}">
                      <a16:colId xmlns:a16="http://schemas.microsoft.com/office/drawing/2014/main" val="20000"/>
                    </a:ext>
                  </a:extLst>
                </a:gridCol>
                <a:gridCol w="1030287">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DeptNo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ENO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LST/1003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LST/1001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LST/1004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LST/1002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7388" name="Text Box 44"/>
          <p:cNvSpPr txBox="1">
            <a:spLocks noChangeArrowheads="1"/>
          </p:cNvSpPr>
          <p:nvPr/>
        </p:nvSpPr>
        <p:spPr bwMode="auto">
          <a:xfrm>
            <a:off x="6934200" y="435610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3 : EmpDept</a:t>
            </a:r>
          </a:p>
        </p:txBody>
      </p:sp>
      <p:sp>
        <p:nvSpPr>
          <p:cNvPr id="57389" name="Rectangle 45"/>
          <p:cNvSpPr>
            <a:spLocks noChangeArrowheads="1"/>
          </p:cNvSpPr>
          <p:nvPr/>
        </p:nvSpPr>
        <p:spPr bwMode="auto">
          <a:xfrm>
            <a:off x="1828800" y="1389064"/>
            <a:ext cx="4724400" cy="1277273"/>
          </a:xfrm>
          <a:prstGeom prst="rect">
            <a:avLst/>
          </a:prstGeom>
          <a:noFill/>
          <a:ln w="9525">
            <a:noFill/>
            <a:miter lim="800000"/>
            <a:headEnd/>
            <a:tailEnd/>
          </a:ln>
          <a:effectLst/>
        </p:spPr>
        <p:txBody>
          <a:bodyPr>
            <a:spAutoFit/>
          </a:bodyPr>
          <a:lstStyle/>
          <a:p>
            <a:pPr algn="l">
              <a:spcBef>
                <a:spcPct val="50000"/>
              </a:spcBef>
            </a:pPr>
            <a:r>
              <a:rPr lang="en-US" sz="1400">
                <a:solidFill>
                  <a:schemeClr val="accent2"/>
                </a:solidFill>
                <a:latin typeface="Times New Roman" pitchFamily="18" charset="0"/>
              </a:rPr>
              <a:t>SELECT</a:t>
            </a:r>
            <a:r>
              <a:rPr lang="en-US" sz="1400">
                <a:latin typeface="Times New Roman" pitchFamily="18" charset="0"/>
              </a:rPr>
              <a:t> E.Eno,E.Ename,E.DateofBirth,D. DeptName,E.Salary  </a:t>
            </a:r>
            <a:r>
              <a:rPr lang="en-US" sz="1400">
                <a:solidFill>
                  <a:schemeClr val="accent2"/>
                </a:solidFill>
                <a:latin typeface="Times New Roman" pitchFamily="18" charset="0"/>
              </a:rPr>
              <a:t>FROM</a:t>
            </a:r>
            <a:r>
              <a:rPr lang="en-US" sz="1400">
                <a:latin typeface="Times New Roman" pitchFamily="18" charset="0"/>
              </a:rPr>
              <a:t> Employee E,Department D,EMpDept ED</a:t>
            </a:r>
          </a:p>
          <a:p>
            <a:pPr algn="l">
              <a:spcBef>
                <a:spcPct val="50000"/>
              </a:spcBef>
            </a:pPr>
            <a:r>
              <a:rPr lang="en-US" sz="1400">
                <a:solidFill>
                  <a:schemeClr val="accent2"/>
                </a:solidFill>
                <a:latin typeface="Times New Roman" pitchFamily="18" charset="0"/>
              </a:rPr>
              <a:t>WHERE</a:t>
            </a:r>
            <a:r>
              <a:rPr lang="en-US" sz="1400">
                <a:latin typeface="Times New Roman" pitchFamily="18" charset="0"/>
              </a:rPr>
              <a:t> E.Eno=ED.Eno </a:t>
            </a:r>
            <a:r>
              <a:rPr lang="en-US" sz="1400">
                <a:solidFill>
                  <a:schemeClr val="accent2"/>
                </a:solidFill>
                <a:latin typeface="Times New Roman" pitchFamily="18" charset="0"/>
              </a:rPr>
              <a:t>AND</a:t>
            </a:r>
            <a:r>
              <a:rPr lang="en-US" sz="1400">
                <a:latin typeface="Times New Roman" pitchFamily="18" charset="0"/>
              </a:rPr>
              <a:t> ED.Deptno=D.Deptno  </a:t>
            </a:r>
            <a:r>
              <a:rPr lang="en-US" sz="1400">
                <a:solidFill>
                  <a:schemeClr val="accent2"/>
                </a:solidFill>
                <a:latin typeface="Times New Roman" pitchFamily="18" charset="0"/>
              </a:rPr>
              <a:t>AND</a:t>
            </a:r>
            <a:r>
              <a:rPr lang="en-US" sz="1400">
                <a:latin typeface="Times New Roman" pitchFamily="18" charset="0"/>
              </a:rPr>
              <a:t> </a:t>
            </a:r>
            <a:r>
              <a:rPr lang="en-US" sz="1400">
                <a:solidFill>
                  <a:schemeClr val="accent2"/>
                </a:solidFill>
                <a:latin typeface="Times New Roman" pitchFamily="18" charset="0"/>
              </a:rPr>
              <a:t>AND</a:t>
            </a:r>
            <a:r>
              <a:rPr lang="en-US" sz="1400">
                <a:latin typeface="Times New Roman" pitchFamily="18" charset="0"/>
              </a:rPr>
              <a:t> E.Eno=‘LST/10001’</a:t>
            </a:r>
          </a:p>
        </p:txBody>
      </p:sp>
      <p:graphicFrame>
        <p:nvGraphicFramePr>
          <p:cNvPr id="57390" name="Group 46"/>
          <p:cNvGraphicFramePr>
            <a:graphicFrameLocks noGrp="1"/>
          </p:cNvGraphicFramePr>
          <p:nvPr/>
        </p:nvGraphicFramePr>
        <p:xfrm>
          <a:off x="1828800" y="3003550"/>
          <a:ext cx="4572000" cy="54864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rPr>
                        <a:t>DeptName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LST/1001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Menaga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22/05/1982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Accounts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7410" name="Rectangle 66"/>
          <p:cNvSpPr>
            <a:spLocks noChangeArrowheads="1"/>
          </p:cNvSpPr>
          <p:nvPr/>
        </p:nvSpPr>
        <p:spPr bwMode="auto">
          <a:xfrm>
            <a:off x="1752600" y="855663"/>
            <a:ext cx="4572000" cy="304800"/>
          </a:xfrm>
          <a:prstGeom prst="rect">
            <a:avLst/>
          </a:prstGeom>
          <a:noFill/>
          <a:ln w="9525">
            <a:noFill/>
            <a:miter lim="800000"/>
            <a:headEnd/>
            <a:tailEnd/>
          </a:ln>
          <a:effectLst/>
        </p:spPr>
        <p:txBody>
          <a:bodyPr>
            <a:spAutoFit/>
          </a:bodyPr>
          <a:lstStyle/>
          <a:p>
            <a:pPr algn="l">
              <a:spcBef>
                <a:spcPct val="50000"/>
              </a:spcBef>
            </a:pPr>
            <a:r>
              <a:rPr lang="en-US" sz="1400">
                <a:latin typeface="Times New Roman" pitchFamily="18" charset="0"/>
              </a:rPr>
              <a:t>Display all the details of Employee no ‘LST/1001’</a:t>
            </a:r>
          </a:p>
        </p:txBody>
      </p:sp>
      <p:graphicFrame>
        <p:nvGraphicFramePr>
          <p:cNvPr id="57411" name="Group 67"/>
          <p:cNvGraphicFramePr>
            <a:graphicFrameLocks noGrp="1"/>
          </p:cNvGraphicFramePr>
          <p:nvPr/>
        </p:nvGraphicFramePr>
        <p:xfrm>
          <a:off x="6858000" y="1098550"/>
          <a:ext cx="3581400" cy="1371600"/>
        </p:xfrm>
        <a:graphic>
          <a:graphicData uri="http://schemas.openxmlformats.org/drawingml/2006/table">
            <a:tbl>
              <a:tblPr/>
              <a:tblGrid>
                <a:gridCol w="8953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895350">
                  <a:extLst>
                    <a:ext uri="{9D8B030D-6E8A-4147-A177-3AD203B41FA5}">
                      <a16:colId xmlns:a16="http://schemas.microsoft.com/office/drawing/2014/main" val="20002"/>
                    </a:ext>
                  </a:extLst>
                </a:gridCol>
                <a:gridCol w="895350">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Dateofbirth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LST/1001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Menaga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22/05/1982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LST/1002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Kavitha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10/07/1982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LST/1003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Shakthi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12/05/1985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LST/1004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Karthik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15/09/1980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7443" name="Text Box 99"/>
          <p:cNvSpPr txBox="1">
            <a:spLocks noChangeArrowheads="1"/>
          </p:cNvSpPr>
          <p:nvPr/>
        </p:nvSpPr>
        <p:spPr bwMode="auto">
          <a:xfrm>
            <a:off x="6858000" y="56515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1 : Employee</a:t>
            </a:r>
          </a:p>
        </p:txBody>
      </p:sp>
      <p:sp>
        <p:nvSpPr>
          <p:cNvPr id="57444" name="Line 100"/>
          <p:cNvSpPr>
            <a:spLocks noChangeShapeType="1"/>
          </p:cNvSpPr>
          <p:nvPr/>
        </p:nvSpPr>
        <p:spPr bwMode="auto">
          <a:xfrm>
            <a:off x="6705600" y="533400"/>
            <a:ext cx="0" cy="5791200"/>
          </a:xfrm>
          <a:prstGeom prst="line">
            <a:avLst/>
          </a:prstGeom>
          <a:noFill/>
          <a:ln w="9525">
            <a:solidFill>
              <a:schemeClr val="tx1"/>
            </a:solidFill>
            <a:round/>
            <a:headEnd/>
            <a:tailEnd/>
          </a:ln>
          <a:effectLst/>
        </p:spPr>
        <p:txBody>
          <a:bodyPr/>
          <a:lstStyle/>
          <a:p>
            <a:endParaRPr lang="en-US"/>
          </a:p>
        </p:txBody>
      </p:sp>
      <p:sp>
        <p:nvSpPr>
          <p:cNvPr id="57445" name="Text Box 101"/>
          <p:cNvSpPr txBox="1">
            <a:spLocks noChangeArrowheads="1"/>
          </p:cNvSpPr>
          <p:nvPr/>
        </p:nvSpPr>
        <p:spPr bwMode="auto">
          <a:xfrm>
            <a:off x="6858000" y="270510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2 : Department</a:t>
            </a:r>
          </a:p>
        </p:txBody>
      </p:sp>
      <p:sp>
        <p:nvSpPr>
          <p:cNvPr id="57446" name="Line 102"/>
          <p:cNvSpPr>
            <a:spLocks noChangeShapeType="1"/>
          </p:cNvSpPr>
          <p:nvPr/>
        </p:nvSpPr>
        <p:spPr bwMode="auto">
          <a:xfrm flipH="1" flipV="1">
            <a:off x="5715000" y="3613150"/>
            <a:ext cx="1295400" cy="1828800"/>
          </a:xfrm>
          <a:prstGeom prst="line">
            <a:avLst/>
          </a:prstGeom>
          <a:noFill/>
          <a:ln w="9525">
            <a:solidFill>
              <a:schemeClr val="tx1"/>
            </a:solidFill>
            <a:round/>
            <a:headEnd/>
            <a:tailEnd type="triangle" w="med" len="med"/>
          </a:ln>
          <a:effectLst/>
        </p:spPr>
        <p:txBody>
          <a:bodyPr/>
          <a:lstStyle/>
          <a:p>
            <a:endParaRPr lang="en-US"/>
          </a:p>
        </p:txBody>
      </p:sp>
      <p:sp>
        <p:nvSpPr>
          <p:cNvPr id="57447" name="Line 103"/>
          <p:cNvSpPr>
            <a:spLocks noChangeShapeType="1"/>
          </p:cNvSpPr>
          <p:nvPr/>
        </p:nvSpPr>
        <p:spPr bwMode="auto">
          <a:xfrm flipH="1">
            <a:off x="5638800" y="1479550"/>
            <a:ext cx="1219200" cy="1524000"/>
          </a:xfrm>
          <a:prstGeom prst="line">
            <a:avLst/>
          </a:prstGeom>
          <a:noFill/>
          <a:ln w="9525">
            <a:solidFill>
              <a:schemeClr val="tx1"/>
            </a:solidFill>
            <a:round/>
            <a:headEnd/>
            <a:tailEnd type="triangle" w="med" len="med"/>
          </a:ln>
          <a:effectLst/>
        </p:spPr>
        <p:txBody>
          <a:bodyPr/>
          <a:lstStyle/>
          <a:p>
            <a:endParaRPr lang="en-US"/>
          </a:p>
        </p:txBody>
      </p:sp>
      <p:sp>
        <p:nvSpPr>
          <p:cNvPr id="57448" name="Line 104"/>
          <p:cNvSpPr>
            <a:spLocks noChangeShapeType="1"/>
          </p:cNvSpPr>
          <p:nvPr/>
        </p:nvSpPr>
        <p:spPr bwMode="auto">
          <a:xfrm flipH="1" flipV="1">
            <a:off x="6400800" y="3384550"/>
            <a:ext cx="457200" cy="457200"/>
          </a:xfrm>
          <a:prstGeom prst="line">
            <a:avLst/>
          </a:prstGeom>
          <a:noFill/>
          <a:ln w="9525">
            <a:solidFill>
              <a:schemeClr val="tx1"/>
            </a:solidFill>
            <a:round/>
            <a:headEnd/>
            <a:tailEnd type="triangle" w="med" len="med"/>
          </a:ln>
          <a:effectLst/>
        </p:spPr>
        <p:txBody>
          <a:bodyPr/>
          <a:lstStyle/>
          <a:p>
            <a:endParaRPr lang="en-US"/>
          </a:p>
        </p:txBody>
      </p:sp>
      <p:sp>
        <p:nvSpPr>
          <p:cNvPr id="57450" name="Rectangle 106"/>
          <p:cNvSpPr>
            <a:spLocks noChangeArrowheads="1"/>
          </p:cNvSpPr>
          <p:nvPr/>
        </p:nvSpPr>
        <p:spPr bwMode="auto">
          <a:xfrm>
            <a:off x="1752601" y="0"/>
            <a:ext cx="1023037" cy="523220"/>
          </a:xfrm>
          <a:prstGeom prst="rect">
            <a:avLst/>
          </a:prstGeom>
          <a:noFill/>
          <a:ln w="9525">
            <a:noFill/>
            <a:miter lim="800000"/>
            <a:headEnd/>
            <a:tailEnd/>
          </a:ln>
          <a:effectLst/>
        </p:spPr>
        <p:txBody>
          <a:bodyPr wrap="none">
            <a:spAutoFit/>
          </a:bodyPr>
          <a:lstStyle/>
          <a:p>
            <a:pPr algn="l"/>
            <a:r>
              <a:rPr lang="en-US" sz="2800" dirty="0">
                <a:solidFill>
                  <a:srgbClr val="FFFFFF"/>
                </a:solidFill>
              </a:rPr>
              <a:t>JOINS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410"/>
                                        </p:tgtEl>
                                        <p:attrNameLst>
                                          <p:attrName>style.visibility</p:attrName>
                                        </p:attrNameLst>
                                      </p:cBhvr>
                                      <p:to>
                                        <p:strVal val="visible"/>
                                      </p:to>
                                    </p:set>
                                    <p:anim calcmode="lin" valueType="num">
                                      <p:cBhvr additive="base">
                                        <p:cTn id="7" dur="500" fill="hold"/>
                                        <p:tgtEl>
                                          <p:spTgt spid="57410"/>
                                        </p:tgtEl>
                                        <p:attrNameLst>
                                          <p:attrName>ppt_x</p:attrName>
                                        </p:attrNameLst>
                                      </p:cBhvr>
                                      <p:tavLst>
                                        <p:tav tm="0">
                                          <p:val>
                                            <p:strVal val="0-#ppt_w/2"/>
                                          </p:val>
                                        </p:tav>
                                        <p:tav tm="100000">
                                          <p:val>
                                            <p:strVal val="#ppt_x"/>
                                          </p:val>
                                        </p:tav>
                                      </p:tavLst>
                                    </p:anim>
                                    <p:anim calcmode="lin" valueType="num">
                                      <p:cBhvr additive="base">
                                        <p:cTn id="8" dur="500" fill="hold"/>
                                        <p:tgtEl>
                                          <p:spTgt spid="574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7389"/>
                                        </p:tgtEl>
                                        <p:attrNameLst>
                                          <p:attrName>style.visibility</p:attrName>
                                        </p:attrNameLst>
                                      </p:cBhvr>
                                      <p:to>
                                        <p:strVal val="visible"/>
                                      </p:to>
                                    </p:set>
                                    <p:animEffect transition="in" filter="dissolve">
                                      <p:cBhvr>
                                        <p:cTn id="13" dur="500"/>
                                        <p:tgtEl>
                                          <p:spTgt spid="5738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7443"/>
                                        </p:tgtEl>
                                        <p:attrNameLst>
                                          <p:attrName>style.visibility</p:attrName>
                                        </p:attrNameLst>
                                      </p:cBhvr>
                                      <p:to>
                                        <p:strVal val="visible"/>
                                      </p:to>
                                    </p:set>
                                    <p:anim calcmode="lin" valueType="num">
                                      <p:cBhvr additive="base">
                                        <p:cTn id="18" dur="500" fill="hold"/>
                                        <p:tgtEl>
                                          <p:spTgt spid="57443"/>
                                        </p:tgtEl>
                                        <p:attrNameLst>
                                          <p:attrName>ppt_x</p:attrName>
                                        </p:attrNameLst>
                                      </p:cBhvr>
                                      <p:tavLst>
                                        <p:tav tm="0">
                                          <p:val>
                                            <p:strVal val="0-#ppt_w/2"/>
                                          </p:val>
                                        </p:tav>
                                        <p:tav tm="100000">
                                          <p:val>
                                            <p:strVal val="#ppt_x"/>
                                          </p:val>
                                        </p:tav>
                                      </p:tavLst>
                                    </p:anim>
                                    <p:anim calcmode="lin" valueType="num">
                                      <p:cBhvr additive="base">
                                        <p:cTn id="19" dur="500" fill="hold"/>
                                        <p:tgtEl>
                                          <p:spTgt spid="5744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57411"/>
                                        </p:tgtEl>
                                        <p:attrNameLst>
                                          <p:attrName>style.visibility</p:attrName>
                                        </p:attrNameLst>
                                      </p:cBhvr>
                                      <p:to>
                                        <p:strVal val="visible"/>
                                      </p:to>
                                    </p:set>
                                    <p:animEffect transition="in" filter="slide(fromBottom)">
                                      <p:cBhvr>
                                        <p:cTn id="24" dur="500"/>
                                        <p:tgtEl>
                                          <p:spTgt spid="574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7445"/>
                                        </p:tgtEl>
                                        <p:attrNameLst>
                                          <p:attrName>style.visibility</p:attrName>
                                        </p:attrNameLst>
                                      </p:cBhvr>
                                      <p:to>
                                        <p:strVal val="visible"/>
                                      </p:to>
                                    </p:set>
                                    <p:anim calcmode="lin" valueType="num">
                                      <p:cBhvr additive="base">
                                        <p:cTn id="29" dur="500" fill="hold"/>
                                        <p:tgtEl>
                                          <p:spTgt spid="57445"/>
                                        </p:tgtEl>
                                        <p:attrNameLst>
                                          <p:attrName>ppt_x</p:attrName>
                                        </p:attrNameLst>
                                      </p:cBhvr>
                                      <p:tavLst>
                                        <p:tav tm="0">
                                          <p:val>
                                            <p:strVal val="0-#ppt_w/2"/>
                                          </p:val>
                                        </p:tav>
                                        <p:tav tm="100000">
                                          <p:val>
                                            <p:strVal val="#ppt_x"/>
                                          </p:val>
                                        </p:tav>
                                      </p:tavLst>
                                    </p:anim>
                                    <p:anim calcmode="lin" valueType="num">
                                      <p:cBhvr additive="base">
                                        <p:cTn id="30" dur="500" fill="hold"/>
                                        <p:tgtEl>
                                          <p:spTgt spid="5744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57346"/>
                                        </p:tgtEl>
                                        <p:attrNameLst>
                                          <p:attrName>style.visibility</p:attrName>
                                        </p:attrNameLst>
                                      </p:cBhvr>
                                      <p:to>
                                        <p:strVal val="visible"/>
                                      </p:to>
                                    </p:set>
                                    <p:animEffect transition="in" filter="slide(fromBottom)">
                                      <p:cBhvr>
                                        <p:cTn id="35" dur="500"/>
                                        <p:tgtEl>
                                          <p:spTgt spid="5734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57388"/>
                                        </p:tgtEl>
                                        <p:attrNameLst>
                                          <p:attrName>style.visibility</p:attrName>
                                        </p:attrNameLst>
                                      </p:cBhvr>
                                      <p:to>
                                        <p:strVal val="visible"/>
                                      </p:to>
                                    </p:set>
                                    <p:anim calcmode="lin" valueType="num">
                                      <p:cBhvr additive="base">
                                        <p:cTn id="40" dur="500" fill="hold"/>
                                        <p:tgtEl>
                                          <p:spTgt spid="57388"/>
                                        </p:tgtEl>
                                        <p:attrNameLst>
                                          <p:attrName>ppt_x</p:attrName>
                                        </p:attrNameLst>
                                      </p:cBhvr>
                                      <p:tavLst>
                                        <p:tav tm="0">
                                          <p:val>
                                            <p:strVal val="0-#ppt_w/2"/>
                                          </p:val>
                                        </p:tav>
                                        <p:tav tm="100000">
                                          <p:val>
                                            <p:strVal val="#ppt_x"/>
                                          </p:val>
                                        </p:tav>
                                      </p:tavLst>
                                    </p:anim>
                                    <p:anim calcmode="lin" valueType="num">
                                      <p:cBhvr additive="base">
                                        <p:cTn id="41" dur="500" fill="hold"/>
                                        <p:tgtEl>
                                          <p:spTgt spid="5738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57368"/>
                                        </p:tgtEl>
                                        <p:attrNameLst>
                                          <p:attrName>style.visibility</p:attrName>
                                        </p:attrNameLst>
                                      </p:cBhvr>
                                      <p:to>
                                        <p:strVal val="visible"/>
                                      </p:to>
                                    </p:set>
                                    <p:animEffect transition="in" filter="slide(fromBottom)">
                                      <p:cBhvr>
                                        <p:cTn id="46" dur="500"/>
                                        <p:tgtEl>
                                          <p:spTgt spid="57368"/>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57447"/>
                                        </p:tgtEl>
                                        <p:attrNameLst>
                                          <p:attrName>style.visibility</p:attrName>
                                        </p:attrNameLst>
                                      </p:cBhvr>
                                      <p:to>
                                        <p:strVal val="visible"/>
                                      </p:to>
                                    </p:set>
                                    <p:animEffect transition="in" filter="randombar(horizontal)">
                                      <p:cBhvr>
                                        <p:cTn id="51" dur="500"/>
                                        <p:tgtEl>
                                          <p:spTgt spid="57447"/>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57448"/>
                                        </p:tgtEl>
                                        <p:attrNameLst>
                                          <p:attrName>style.visibility</p:attrName>
                                        </p:attrNameLst>
                                      </p:cBhvr>
                                      <p:to>
                                        <p:strVal val="visible"/>
                                      </p:to>
                                    </p:set>
                                    <p:animEffect transition="in" filter="randombar(horizontal)">
                                      <p:cBhvr>
                                        <p:cTn id="56" dur="500"/>
                                        <p:tgtEl>
                                          <p:spTgt spid="57448"/>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57446"/>
                                        </p:tgtEl>
                                        <p:attrNameLst>
                                          <p:attrName>style.visibility</p:attrName>
                                        </p:attrNameLst>
                                      </p:cBhvr>
                                      <p:to>
                                        <p:strVal val="visible"/>
                                      </p:to>
                                    </p:set>
                                    <p:animEffect transition="in" filter="randombar(horizontal)">
                                      <p:cBhvr>
                                        <p:cTn id="61" dur="500"/>
                                        <p:tgtEl>
                                          <p:spTgt spid="57446"/>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nodeType="clickEffect">
                                  <p:stCondLst>
                                    <p:cond delay="0"/>
                                  </p:stCondLst>
                                  <p:childTnLst>
                                    <p:set>
                                      <p:cBhvr>
                                        <p:cTn id="65" dur="1" fill="hold">
                                          <p:stCondLst>
                                            <p:cond delay="0"/>
                                          </p:stCondLst>
                                        </p:cTn>
                                        <p:tgtEl>
                                          <p:spTgt spid="57390"/>
                                        </p:tgtEl>
                                        <p:attrNameLst>
                                          <p:attrName>style.visibility</p:attrName>
                                        </p:attrNameLst>
                                      </p:cBhvr>
                                      <p:to>
                                        <p:strVal val="visible"/>
                                      </p:to>
                                    </p:set>
                                    <p:animEffect transition="in" filter="slide(fromBottom)">
                                      <p:cBhvr>
                                        <p:cTn id="66" dur="500"/>
                                        <p:tgtEl>
                                          <p:spTgt spid="57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8" grpId="0" autoUpdateAnimBg="0"/>
      <p:bldP spid="57389" grpId="0" autoUpdateAnimBg="0"/>
      <p:bldP spid="57410" grpId="0" autoUpdateAnimBg="0"/>
      <p:bldP spid="57443" grpId="0" autoUpdateAnimBg="0"/>
      <p:bldP spid="57445" grpId="0" autoUpdateAnimBg="0"/>
      <p:bldP spid="57446" grpId="0" animBg="1"/>
      <p:bldP spid="57447" grpId="0" animBg="1"/>
      <p:bldP spid="574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6"/>
          <p:cNvSpPr txBox="1">
            <a:spLocks noChangeArrowheads="1"/>
          </p:cNvSpPr>
          <p:nvPr/>
        </p:nvSpPr>
        <p:spPr bwMode="auto">
          <a:xfrm>
            <a:off x="6629400" y="914400"/>
            <a:ext cx="3581400" cy="369332"/>
          </a:xfrm>
          <a:prstGeom prst="rect">
            <a:avLst/>
          </a:prstGeom>
          <a:noFill/>
          <a:ln w="9525">
            <a:noFill/>
            <a:miter lim="800000"/>
            <a:headEnd/>
            <a:tailEnd/>
          </a:ln>
          <a:effectLst/>
        </p:spPr>
        <p:txBody>
          <a:bodyPr>
            <a:spAutoFit/>
          </a:bodyPr>
          <a:lstStyle/>
          <a:p>
            <a:pPr algn="l">
              <a:spcBef>
                <a:spcPct val="50000"/>
              </a:spcBef>
            </a:pPr>
            <a:r>
              <a:rPr lang="en-US"/>
              <a:t>Table 1 : Orde</a:t>
            </a:r>
          </a:p>
        </p:txBody>
      </p:sp>
      <p:sp>
        <p:nvSpPr>
          <p:cNvPr id="3" name="Line 1027"/>
          <p:cNvSpPr>
            <a:spLocks noChangeShapeType="1"/>
          </p:cNvSpPr>
          <p:nvPr/>
        </p:nvSpPr>
        <p:spPr bwMode="auto">
          <a:xfrm>
            <a:off x="6019800" y="1066800"/>
            <a:ext cx="0" cy="5943600"/>
          </a:xfrm>
          <a:prstGeom prst="line">
            <a:avLst/>
          </a:prstGeom>
          <a:noFill/>
          <a:ln w="9525">
            <a:solidFill>
              <a:schemeClr val="tx1"/>
            </a:solidFill>
            <a:round/>
            <a:headEnd/>
            <a:tailEnd/>
          </a:ln>
          <a:effectLst/>
        </p:spPr>
        <p:txBody>
          <a:bodyPr/>
          <a:lstStyle/>
          <a:p>
            <a:endParaRPr lang="en-US"/>
          </a:p>
        </p:txBody>
      </p:sp>
      <p:sp>
        <p:nvSpPr>
          <p:cNvPr id="4" name="Text Box 1028"/>
          <p:cNvSpPr txBox="1">
            <a:spLocks noChangeArrowheads="1"/>
          </p:cNvSpPr>
          <p:nvPr/>
        </p:nvSpPr>
        <p:spPr bwMode="auto">
          <a:xfrm>
            <a:off x="1676400" y="76200"/>
            <a:ext cx="4038600" cy="369332"/>
          </a:xfrm>
          <a:prstGeom prst="rect">
            <a:avLst/>
          </a:prstGeom>
          <a:noFill/>
          <a:ln w="9525">
            <a:noFill/>
            <a:miter lim="800000"/>
            <a:headEnd/>
            <a:tailEnd/>
          </a:ln>
          <a:effectLst/>
        </p:spPr>
        <p:txBody>
          <a:bodyPr>
            <a:spAutoFit/>
          </a:bodyPr>
          <a:lstStyle/>
          <a:p>
            <a:pPr algn="l">
              <a:spcBef>
                <a:spcPct val="50000"/>
              </a:spcBef>
            </a:pPr>
            <a:r>
              <a:rPr lang="en-US" kern="0" dirty="0">
                <a:solidFill>
                  <a:srgbClr val="FFFFFF"/>
                </a:solidFill>
                <a:latin typeface="Bookman Old Style" pitchFamily="18" charset="0"/>
                <a:ea typeface="+mj-ea"/>
                <a:cs typeface="+mj-cs"/>
              </a:rPr>
              <a:t>UNIQUE  CONSTRAINT</a:t>
            </a:r>
          </a:p>
        </p:txBody>
      </p:sp>
      <p:sp>
        <p:nvSpPr>
          <p:cNvPr id="5" name="Text Box 1029"/>
          <p:cNvSpPr txBox="1">
            <a:spLocks noChangeArrowheads="1"/>
          </p:cNvSpPr>
          <p:nvPr/>
        </p:nvSpPr>
        <p:spPr bwMode="auto">
          <a:xfrm>
            <a:off x="1905000" y="1143001"/>
            <a:ext cx="4267200" cy="276999"/>
          </a:xfrm>
          <a:prstGeom prst="rect">
            <a:avLst/>
          </a:prstGeom>
          <a:noFill/>
          <a:ln w="9525">
            <a:noFill/>
            <a:miter lim="800000"/>
            <a:headEnd/>
            <a:tailEnd/>
          </a:ln>
          <a:effectLst/>
        </p:spPr>
        <p:txBody>
          <a:bodyPr>
            <a:spAutoFit/>
          </a:bodyPr>
          <a:lstStyle/>
          <a:p>
            <a:pPr algn="l">
              <a:spcBef>
                <a:spcPct val="50000"/>
              </a:spcBef>
            </a:pPr>
            <a:r>
              <a:rPr lang="en-US" sz="1200">
                <a:solidFill>
                  <a:schemeClr val="accent2"/>
                </a:solidFill>
              </a:rPr>
              <a:t>create table </a:t>
            </a:r>
            <a:r>
              <a:rPr lang="en-US" sz="1200"/>
              <a:t>orde </a:t>
            </a:r>
            <a:r>
              <a:rPr lang="en-US" sz="1200">
                <a:solidFill>
                  <a:schemeClr val="accent2"/>
                </a:solidFill>
              </a:rPr>
              <a:t>(</a:t>
            </a:r>
            <a:r>
              <a:rPr lang="en-US" sz="1200"/>
              <a:t>pcode </a:t>
            </a:r>
            <a:r>
              <a:rPr lang="en-US" sz="1200">
                <a:solidFill>
                  <a:schemeClr val="accent2"/>
                </a:solidFill>
              </a:rPr>
              <a:t>int unique,</a:t>
            </a:r>
            <a:r>
              <a:rPr lang="en-US" sz="1200"/>
              <a:t>prodname </a:t>
            </a:r>
            <a:r>
              <a:rPr lang="en-US" sz="1200">
                <a:solidFill>
                  <a:schemeClr val="accent2"/>
                </a:solidFill>
              </a:rPr>
              <a:t>varchar(100) )</a:t>
            </a:r>
          </a:p>
        </p:txBody>
      </p:sp>
      <p:graphicFrame>
        <p:nvGraphicFramePr>
          <p:cNvPr id="6" name="Group 1030"/>
          <p:cNvGraphicFramePr>
            <a:graphicFrameLocks noGrp="1"/>
          </p:cNvGraphicFramePr>
          <p:nvPr/>
        </p:nvGraphicFramePr>
        <p:xfrm>
          <a:off x="7086600" y="1600200"/>
          <a:ext cx="2667000" cy="1371600"/>
        </p:xfrm>
        <a:graphic>
          <a:graphicData uri="http://schemas.openxmlformats.org/drawingml/2006/table">
            <a:tbl>
              <a:tblPr/>
              <a:tblGrid>
                <a:gridCol w="1293813">
                  <a:extLst>
                    <a:ext uri="{9D8B030D-6E8A-4147-A177-3AD203B41FA5}">
                      <a16:colId xmlns:a16="http://schemas.microsoft.com/office/drawing/2014/main" val="20000"/>
                    </a:ext>
                  </a:extLst>
                </a:gridCol>
                <a:gridCol w="1373187">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Bookman Old Style" pitchFamily="18" charset="0"/>
                        </a:rPr>
                        <a:t>Pcode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Bookman Old Style" pitchFamily="18" charset="0"/>
                        </a:rPr>
                        <a:t>Productname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7" name="Group 1050"/>
          <p:cNvGraphicFramePr>
            <a:graphicFrameLocks noGrp="1"/>
          </p:cNvGraphicFramePr>
          <p:nvPr/>
        </p:nvGraphicFramePr>
        <p:xfrm>
          <a:off x="1828800" y="2590800"/>
          <a:ext cx="2514600" cy="1529080"/>
        </p:xfrm>
        <a:graphic>
          <a:graphicData uri="http://schemas.openxmlformats.org/drawingml/2006/table">
            <a:tbl>
              <a:tblPr/>
              <a:tblGrid>
                <a:gridCol w="1220788">
                  <a:extLst>
                    <a:ext uri="{9D8B030D-6E8A-4147-A177-3AD203B41FA5}">
                      <a16:colId xmlns:a16="http://schemas.microsoft.com/office/drawing/2014/main" val="20000"/>
                    </a:ext>
                  </a:extLst>
                </a:gridCol>
                <a:gridCol w="1293812">
                  <a:extLst>
                    <a:ext uri="{9D8B030D-6E8A-4147-A177-3AD203B41FA5}">
                      <a16:colId xmlns:a16="http://schemas.microsoft.com/office/drawing/2014/main" val="20001"/>
                    </a:ext>
                  </a:extLst>
                </a:gridCol>
              </a:tblGrid>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Pcode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Productname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Rin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Surf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3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Ariel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Power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Rectangle 1070"/>
          <p:cNvSpPr>
            <a:spLocks noChangeArrowheads="1"/>
          </p:cNvSpPr>
          <p:nvPr/>
        </p:nvSpPr>
        <p:spPr bwMode="auto">
          <a:xfrm>
            <a:off x="1905000" y="1676401"/>
            <a:ext cx="4267200" cy="830997"/>
          </a:xfrm>
          <a:prstGeom prst="rect">
            <a:avLst/>
          </a:prstGeom>
          <a:noFill/>
          <a:ln w="9525">
            <a:noFill/>
            <a:miter lim="800000"/>
            <a:headEnd/>
            <a:tailEnd/>
          </a:ln>
          <a:effectLst/>
        </p:spPr>
        <p:txBody>
          <a:bodyPr>
            <a:spAutoFit/>
          </a:bodyPr>
          <a:lstStyle/>
          <a:p>
            <a:pPr algn="l"/>
            <a:r>
              <a:rPr lang="en-US" sz="1200">
                <a:latin typeface="Times New Roman" pitchFamily="18" charset="0"/>
                <a:cs typeface="Times New Roman" pitchFamily="18" charset="0"/>
              </a:rPr>
              <a:t>Orde</a:t>
            </a:r>
          </a:p>
          <a:p>
            <a:pPr algn="l" eaLnBrk="0" hangingPunct="0"/>
            <a:r>
              <a:rPr lang="en-US" sz="1200">
                <a:latin typeface="Times New Roman" pitchFamily="18" charset="0"/>
                <a:cs typeface="Times New Roman" pitchFamily="18" charset="0"/>
              </a:rPr>
              <a:t> </a:t>
            </a:r>
          </a:p>
          <a:p>
            <a:pPr algn="l" eaLnBrk="0" hangingPunct="0"/>
            <a:r>
              <a:rPr lang="en-US" sz="1200">
                <a:latin typeface="Times New Roman" pitchFamily="18" charset="0"/>
                <a:cs typeface="Times New Roman" pitchFamily="18" charset="0"/>
              </a:rPr>
              <a:t>Pcode        </a:t>
            </a:r>
            <a:r>
              <a:rPr lang="en-US" sz="1200">
                <a:solidFill>
                  <a:srgbClr val="0000FF"/>
                </a:solidFill>
                <a:latin typeface="Times New Roman" pitchFamily="18" charset="0"/>
                <a:cs typeface="Times New Roman" pitchFamily="18" charset="0"/>
              </a:rPr>
              <a:t>int unique</a:t>
            </a:r>
            <a:endParaRPr lang="en-US" sz="1200">
              <a:latin typeface="Times New Roman" pitchFamily="18" charset="0"/>
              <a:cs typeface="Times New Roman" pitchFamily="18" charset="0"/>
            </a:endParaRPr>
          </a:p>
          <a:p>
            <a:pPr algn="l" eaLnBrk="0" hangingPunct="0"/>
            <a:r>
              <a:rPr lang="en-US" sz="1200">
                <a:latin typeface="Times New Roman" pitchFamily="18" charset="0"/>
                <a:cs typeface="Times New Roman" pitchFamily="18" charset="0"/>
              </a:rPr>
              <a:t>Pname       </a:t>
            </a:r>
            <a:r>
              <a:rPr lang="en-US" sz="1200">
                <a:solidFill>
                  <a:srgbClr val="0000FF"/>
                </a:solidFill>
                <a:latin typeface="Times New Roman" pitchFamily="18" charset="0"/>
                <a:cs typeface="Times New Roman" pitchFamily="18" charset="0"/>
              </a:rPr>
              <a:t>varchar(100) </a:t>
            </a:r>
            <a:endParaRPr lang="en-US" sz="2400">
              <a:latin typeface="Times New Roman" pitchFamily="18" charset="0"/>
            </a:endParaRPr>
          </a:p>
        </p:txBody>
      </p:sp>
      <p:sp>
        <p:nvSpPr>
          <p:cNvPr id="9" name="Text Box 1071"/>
          <p:cNvSpPr txBox="1">
            <a:spLocks noChangeArrowheads="1"/>
          </p:cNvSpPr>
          <p:nvPr/>
        </p:nvSpPr>
        <p:spPr bwMode="auto">
          <a:xfrm>
            <a:off x="1752600" y="762001"/>
            <a:ext cx="4114800" cy="549275"/>
          </a:xfrm>
          <a:prstGeom prst="rect">
            <a:avLst/>
          </a:prstGeom>
          <a:noFill/>
          <a:ln w="9525">
            <a:noFill/>
            <a:miter lim="800000"/>
            <a:headEnd/>
            <a:tailEnd/>
          </a:ln>
          <a:effectLst/>
        </p:spPr>
        <p:txBody>
          <a:bodyPr>
            <a:spAutoFit/>
          </a:bodyPr>
          <a:lstStyle/>
          <a:p>
            <a:pPr algn="l"/>
            <a:r>
              <a:rPr lang="en-US" sz="1200">
                <a:solidFill>
                  <a:schemeClr val="accent2"/>
                </a:solidFill>
              </a:rPr>
              <a:t>Create table</a:t>
            </a:r>
            <a:r>
              <a:rPr lang="en-US" sz="1200"/>
              <a:t> &lt;tblname&gt;(columnname </a:t>
            </a:r>
            <a:r>
              <a:rPr lang="en-US" sz="1200">
                <a:solidFill>
                  <a:schemeClr val="accent2"/>
                </a:solidFill>
              </a:rPr>
              <a:t>unique)</a:t>
            </a:r>
          </a:p>
          <a:p>
            <a:pPr algn="l">
              <a:spcBef>
                <a:spcPct val="50000"/>
              </a:spcBef>
            </a:pPr>
            <a:endParaRPr lang="en-US" sz="1200">
              <a:solidFill>
                <a:schemeClr val="accent2"/>
              </a:solidFill>
            </a:endParaRPr>
          </a:p>
        </p:txBody>
      </p:sp>
      <p:sp>
        <p:nvSpPr>
          <p:cNvPr id="10" name="Text Box 1072"/>
          <p:cNvSpPr txBox="1">
            <a:spLocks noChangeArrowheads="1"/>
          </p:cNvSpPr>
          <p:nvPr/>
        </p:nvSpPr>
        <p:spPr bwMode="auto">
          <a:xfrm>
            <a:off x="1600200" y="4343400"/>
            <a:ext cx="4038600" cy="304800"/>
          </a:xfrm>
          <a:prstGeom prst="rect">
            <a:avLst/>
          </a:prstGeom>
          <a:noFill/>
          <a:ln w="9525">
            <a:noFill/>
            <a:miter lim="800000"/>
            <a:headEnd/>
            <a:tailEnd/>
          </a:ln>
          <a:effectLst/>
        </p:spPr>
        <p:txBody>
          <a:bodyPr>
            <a:spAutoFit/>
          </a:bodyPr>
          <a:lstStyle/>
          <a:p>
            <a:pPr algn="l">
              <a:spcBef>
                <a:spcPct val="50000"/>
              </a:spcBef>
            </a:pPr>
            <a:r>
              <a:rPr lang="en-US" sz="1400"/>
              <a:t>5.DEFAULT  CONSTRAINT</a:t>
            </a:r>
          </a:p>
        </p:txBody>
      </p:sp>
      <p:sp>
        <p:nvSpPr>
          <p:cNvPr id="11" name="Text Box 1073"/>
          <p:cNvSpPr txBox="1">
            <a:spLocks noChangeArrowheads="1"/>
          </p:cNvSpPr>
          <p:nvPr/>
        </p:nvSpPr>
        <p:spPr bwMode="auto">
          <a:xfrm>
            <a:off x="1828800" y="5562600"/>
            <a:ext cx="4267200" cy="457200"/>
          </a:xfrm>
          <a:prstGeom prst="rect">
            <a:avLst/>
          </a:prstGeom>
          <a:noFill/>
          <a:ln w="9525">
            <a:noFill/>
            <a:miter lim="800000"/>
            <a:headEnd/>
            <a:tailEnd/>
          </a:ln>
          <a:effectLst/>
        </p:spPr>
        <p:txBody>
          <a:bodyPr>
            <a:spAutoFit/>
          </a:bodyPr>
          <a:lstStyle/>
          <a:p>
            <a:pPr algn="l">
              <a:spcBef>
                <a:spcPct val="50000"/>
              </a:spcBef>
            </a:pPr>
            <a:r>
              <a:rPr lang="en-US" sz="1200">
                <a:solidFill>
                  <a:schemeClr val="accent2"/>
                </a:solidFill>
              </a:rPr>
              <a:t>create table </a:t>
            </a:r>
            <a:r>
              <a:rPr lang="en-US" sz="1200"/>
              <a:t>ord1 </a:t>
            </a:r>
            <a:r>
              <a:rPr lang="en-US" sz="1200">
                <a:solidFill>
                  <a:schemeClr val="accent2"/>
                </a:solidFill>
              </a:rPr>
              <a:t>(</a:t>
            </a:r>
            <a:r>
              <a:rPr lang="en-US" sz="1200"/>
              <a:t>pcode </a:t>
            </a:r>
            <a:r>
              <a:rPr lang="en-US" sz="1200">
                <a:solidFill>
                  <a:schemeClr val="accent2"/>
                </a:solidFill>
              </a:rPr>
              <a:t>int unique,</a:t>
            </a:r>
            <a:r>
              <a:rPr lang="en-US" sz="1200"/>
              <a:t>prodname </a:t>
            </a:r>
            <a:r>
              <a:rPr lang="en-US" sz="1200">
                <a:solidFill>
                  <a:schemeClr val="accent2"/>
                </a:solidFill>
              </a:rPr>
              <a:t>varchar(100)  default ‘surf’)</a:t>
            </a:r>
          </a:p>
        </p:txBody>
      </p:sp>
      <p:graphicFrame>
        <p:nvGraphicFramePr>
          <p:cNvPr id="12" name="Group 1074"/>
          <p:cNvGraphicFramePr>
            <a:graphicFrameLocks noGrp="1"/>
          </p:cNvGraphicFramePr>
          <p:nvPr/>
        </p:nvGraphicFramePr>
        <p:xfrm>
          <a:off x="7010400" y="4724400"/>
          <a:ext cx="2743200" cy="1529080"/>
        </p:xfrm>
        <a:graphic>
          <a:graphicData uri="http://schemas.openxmlformats.org/drawingml/2006/table">
            <a:tbl>
              <a:tblPr/>
              <a:tblGrid>
                <a:gridCol w="1331913">
                  <a:extLst>
                    <a:ext uri="{9D8B030D-6E8A-4147-A177-3AD203B41FA5}">
                      <a16:colId xmlns:a16="http://schemas.microsoft.com/office/drawing/2014/main" val="20000"/>
                    </a:ext>
                  </a:extLst>
                </a:gridCol>
                <a:gridCol w="1411287">
                  <a:extLst>
                    <a:ext uri="{9D8B030D-6E8A-4147-A177-3AD203B41FA5}">
                      <a16:colId xmlns:a16="http://schemas.microsoft.com/office/drawing/2014/main" val="20001"/>
                    </a:ext>
                  </a:extLst>
                </a:gridCol>
              </a:tblGrid>
              <a:tr h="225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Bookman Old Style" pitchFamily="18" charset="0"/>
                        </a:rPr>
                        <a:t>Pcode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Bookman Old Style" pitchFamily="18" charset="0"/>
                        </a:rPr>
                        <a:t>Productname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Rin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Surf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3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Ariel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Bookman Old Style" pitchFamily="18" charset="0"/>
                        </a:rPr>
                        <a:t>Surf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bl>
          </a:graphicData>
        </a:graphic>
      </p:graphicFrame>
      <p:sp>
        <p:nvSpPr>
          <p:cNvPr id="13" name="Rectangle 1094"/>
          <p:cNvSpPr>
            <a:spLocks noChangeArrowheads="1"/>
          </p:cNvSpPr>
          <p:nvPr/>
        </p:nvSpPr>
        <p:spPr bwMode="auto">
          <a:xfrm>
            <a:off x="2222501" y="6172201"/>
            <a:ext cx="2383473" cy="276999"/>
          </a:xfrm>
          <a:prstGeom prst="rect">
            <a:avLst/>
          </a:prstGeom>
          <a:noFill/>
          <a:ln w="9525">
            <a:noFill/>
            <a:miter lim="800000"/>
            <a:headEnd/>
            <a:tailEnd/>
          </a:ln>
          <a:effectLst/>
        </p:spPr>
        <p:txBody>
          <a:bodyPr wrap="none">
            <a:spAutoFit/>
          </a:bodyPr>
          <a:lstStyle/>
          <a:p>
            <a:pPr algn="l"/>
            <a:r>
              <a:rPr lang="en-US" sz="1200" dirty="0">
                <a:solidFill>
                  <a:schemeClr val="accent2"/>
                </a:solidFill>
              </a:rPr>
              <a:t>insert into</a:t>
            </a:r>
            <a:r>
              <a:rPr lang="en-US" sz="1200" dirty="0"/>
              <a:t> ord1(</a:t>
            </a:r>
            <a:r>
              <a:rPr lang="en-US" sz="1200" dirty="0" err="1"/>
              <a:t>pcode</a:t>
            </a:r>
            <a:r>
              <a:rPr lang="en-US" sz="1200" dirty="0"/>
              <a:t>) </a:t>
            </a:r>
            <a:r>
              <a:rPr lang="en-US" sz="1200" dirty="0">
                <a:solidFill>
                  <a:schemeClr val="accent2"/>
                </a:solidFill>
              </a:rPr>
              <a:t>values</a:t>
            </a:r>
            <a:r>
              <a:rPr lang="en-US" sz="1200" dirty="0"/>
              <a:t>(105)</a:t>
            </a:r>
          </a:p>
        </p:txBody>
      </p:sp>
      <p:sp>
        <p:nvSpPr>
          <p:cNvPr id="14" name="Text Box 1095"/>
          <p:cNvSpPr txBox="1">
            <a:spLocks noChangeArrowheads="1"/>
          </p:cNvSpPr>
          <p:nvPr/>
        </p:nvSpPr>
        <p:spPr bwMode="auto">
          <a:xfrm>
            <a:off x="1676400" y="4876800"/>
            <a:ext cx="4267200" cy="553998"/>
          </a:xfrm>
          <a:prstGeom prst="rect">
            <a:avLst/>
          </a:prstGeom>
          <a:noFill/>
          <a:ln w="9525">
            <a:noFill/>
            <a:miter lim="800000"/>
            <a:headEnd/>
            <a:tailEnd/>
          </a:ln>
          <a:effectLst/>
        </p:spPr>
        <p:txBody>
          <a:bodyPr>
            <a:spAutoFit/>
          </a:bodyPr>
          <a:lstStyle/>
          <a:p>
            <a:pPr algn="l"/>
            <a:r>
              <a:rPr lang="en-US" sz="1200">
                <a:solidFill>
                  <a:schemeClr val="accent2"/>
                </a:solidFill>
              </a:rPr>
              <a:t>Create table</a:t>
            </a:r>
            <a:r>
              <a:rPr lang="en-US" sz="1200"/>
              <a:t> &lt;tblname&gt;(</a:t>
            </a:r>
            <a:r>
              <a:rPr lang="en-US" sz="1200">
                <a:solidFill>
                  <a:schemeClr val="accent2"/>
                </a:solidFill>
              </a:rPr>
              <a:t>column name</a:t>
            </a:r>
            <a:r>
              <a:rPr lang="en-US" sz="1200"/>
              <a:t> </a:t>
            </a:r>
            <a:r>
              <a:rPr lang="en-US" sz="1200">
                <a:solidFill>
                  <a:schemeClr val="accent2"/>
                </a:solidFill>
              </a:rPr>
              <a:t>data type</a:t>
            </a:r>
            <a:r>
              <a:rPr lang="en-US" sz="1200"/>
              <a:t> </a:t>
            </a:r>
            <a:r>
              <a:rPr lang="en-US" sz="1200">
                <a:solidFill>
                  <a:schemeClr val="accent2"/>
                </a:solidFill>
              </a:rPr>
              <a:t>default </a:t>
            </a:r>
            <a:r>
              <a:rPr lang="en-US" sz="1200"/>
              <a:t>value</a:t>
            </a:r>
            <a:r>
              <a:rPr lang="en-US" sz="1200">
                <a:solidFill>
                  <a:schemeClr val="accent2"/>
                </a:solidFill>
              </a:rPr>
              <a:t>)</a:t>
            </a:r>
          </a:p>
          <a:p>
            <a:pPr algn="l">
              <a:spcBef>
                <a:spcPct val="50000"/>
              </a:spcBef>
            </a:pPr>
            <a:endParaRPr lang="en-US" sz="1200">
              <a:solidFill>
                <a:schemeClr val="accent2"/>
              </a:solidFill>
            </a:endParaRPr>
          </a:p>
        </p:txBody>
      </p:sp>
      <p:sp>
        <p:nvSpPr>
          <p:cNvPr id="15" name="Text Box 1096"/>
          <p:cNvSpPr txBox="1">
            <a:spLocks noChangeArrowheads="1"/>
          </p:cNvSpPr>
          <p:nvPr/>
        </p:nvSpPr>
        <p:spPr bwMode="auto">
          <a:xfrm>
            <a:off x="6629400" y="3505200"/>
            <a:ext cx="3581400" cy="369332"/>
          </a:xfrm>
          <a:prstGeom prst="rect">
            <a:avLst/>
          </a:prstGeom>
          <a:noFill/>
          <a:ln w="9525">
            <a:noFill/>
            <a:miter lim="800000"/>
            <a:headEnd/>
            <a:tailEnd/>
          </a:ln>
          <a:effectLst/>
        </p:spPr>
        <p:txBody>
          <a:bodyPr>
            <a:spAutoFit/>
          </a:bodyPr>
          <a:lstStyle/>
          <a:p>
            <a:pPr algn="l">
              <a:spcBef>
                <a:spcPct val="50000"/>
              </a:spcBef>
            </a:pPr>
            <a:r>
              <a:rPr lang="en-US"/>
              <a:t>Table 1 : Orde1</a:t>
            </a:r>
          </a:p>
        </p:txBody>
      </p:sp>
      <p:sp>
        <p:nvSpPr>
          <p:cNvPr id="16" name="Line 1097"/>
          <p:cNvSpPr>
            <a:spLocks noChangeShapeType="1"/>
          </p:cNvSpPr>
          <p:nvPr/>
        </p:nvSpPr>
        <p:spPr bwMode="auto">
          <a:xfrm flipV="1">
            <a:off x="4648200" y="5943600"/>
            <a:ext cx="2438400" cy="3810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2362200" y="1143001"/>
            <a:ext cx="3962400" cy="646331"/>
          </a:xfrm>
          <a:prstGeom prst="rect">
            <a:avLst/>
          </a:prstGeom>
          <a:noFill/>
          <a:ln w="9525">
            <a:noFill/>
            <a:miter lim="800000"/>
            <a:headEnd/>
            <a:tailEnd/>
          </a:ln>
          <a:effectLst/>
        </p:spPr>
        <p:txBody>
          <a:bodyPr>
            <a:spAutoFit/>
          </a:bodyPr>
          <a:lstStyle/>
          <a:p>
            <a:pPr algn="l">
              <a:spcBef>
                <a:spcPct val="50000"/>
              </a:spcBef>
            </a:pPr>
            <a:r>
              <a:rPr lang="en-US">
                <a:solidFill>
                  <a:schemeClr val="accent2"/>
                </a:solidFill>
                <a:latin typeface="Courier" charset="0"/>
              </a:rPr>
              <a:t>select *from Employees,Orders</a:t>
            </a:r>
          </a:p>
        </p:txBody>
      </p:sp>
      <p:graphicFrame>
        <p:nvGraphicFramePr>
          <p:cNvPr id="58499" name="Group 131"/>
          <p:cNvGraphicFramePr>
            <a:graphicFrameLocks noGrp="1"/>
          </p:cNvGraphicFramePr>
          <p:nvPr/>
        </p:nvGraphicFramePr>
        <p:xfrm>
          <a:off x="6858000" y="1631950"/>
          <a:ext cx="3048000" cy="134112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Employee_Id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Sachin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Dravid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215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Ganguly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
        <p:nvSpPr>
          <p:cNvPr id="58388" name="Text Box 20"/>
          <p:cNvSpPr txBox="1">
            <a:spLocks noChangeArrowheads="1"/>
          </p:cNvSpPr>
          <p:nvPr/>
        </p:nvSpPr>
        <p:spPr bwMode="auto">
          <a:xfrm>
            <a:off x="6858000" y="109855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1 : Employees</a:t>
            </a:r>
          </a:p>
        </p:txBody>
      </p:sp>
      <p:sp>
        <p:nvSpPr>
          <p:cNvPr id="58389" name="Text Box 21"/>
          <p:cNvSpPr txBox="1">
            <a:spLocks noChangeArrowheads="1"/>
          </p:cNvSpPr>
          <p:nvPr/>
        </p:nvSpPr>
        <p:spPr bwMode="auto">
          <a:xfrm>
            <a:off x="6858000" y="323850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2 :Orders</a:t>
            </a:r>
          </a:p>
        </p:txBody>
      </p:sp>
      <p:sp>
        <p:nvSpPr>
          <p:cNvPr id="58390" name="Text Box 22"/>
          <p:cNvSpPr txBox="1">
            <a:spLocks noChangeArrowheads="1"/>
          </p:cNvSpPr>
          <p:nvPr/>
        </p:nvSpPr>
        <p:spPr bwMode="auto">
          <a:xfrm>
            <a:off x="6934200" y="4889500"/>
            <a:ext cx="3581400" cy="369332"/>
          </a:xfrm>
          <a:prstGeom prst="rect">
            <a:avLst/>
          </a:prstGeom>
          <a:noFill/>
          <a:ln w="9525">
            <a:noFill/>
            <a:miter lim="800000"/>
            <a:headEnd/>
            <a:tailEnd/>
          </a:ln>
          <a:effectLst/>
        </p:spPr>
        <p:txBody>
          <a:bodyPr>
            <a:spAutoFit/>
          </a:bodyPr>
          <a:lstStyle/>
          <a:p>
            <a:pPr algn="l">
              <a:spcBef>
                <a:spcPct val="50000"/>
              </a:spcBef>
            </a:pPr>
            <a:endParaRPr lang="en-US">
              <a:latin typeface="Times New Roman" pitchFamily="18" charset="0"/>
            </a:endParaRPr>
          </a:p>
        </p:txBody>
      </p:sp>
      <p:sp>
        <p:nvSpPr>
          <p:cNvPr id="58391" name="Line 23"/>
          <p:cNvSpPr>
            <a:spLocks noChangeShapeType="1"/>
          </p:cNvSpPr>
          <p:nvPr/>
        </p:nvSpPr>
        <p:spPr bwMode="auto">
          <a:xfrm>
            <a:off x="6705600" y="914400"/>
            <a:ext cx="0" cy="5943600"/>
          </a:xfrm>
          <a:prstGeom prst="line">
            <a:avLst/>
          </a:prstGeom>
          <a:noFill/>
          <a:ln w="9525">
            <a:solidFill>
              <a:schemeClr val="tx1"/>
            </a:solidFill>
            <a:round/>
            <a:headEnd/>
            <a:tailEnd/>
          </a:ln>
          <a:effectLst/>
        </p:spPr>
        <p:txBody>
          <a:bodyPr/>
          <a:lstStyle/>
          <a:p>
            <a:endParaRPr lang="en-US"/>
          </a:p>
        </p:txBody>
      </p:sp>
      <p:sp>
        <p:nvSpPr>
          <p:cNvPr id="58392" name="Rectangle 24"/>
          <p:cNvSpPr>
            <a:spLocks noChangeArrowheads="1"/>
          </p:cNvSpPr>
          <p:nvPr/>
        </p:nvSpPr>
        <p:spPr bwMode="auto">
          <a:xfrm>
            <a:off x="1828800" y="4102100"/>
            <a:ext cx="4800600" cy="304800"/>
          </a:xfrm>
          <a:prstGeom prst="rect">
            <a:avLst/>
          </a:prstGeom>
          <a:noFill/>
          <a:ln w="9525">
            <a:noFill/>
            <a:miter lim="800000"/>
            <a:headEnd/>
            <a:tailEnd/>
          </a:ln>
          <a:effectLst/>
        </p:spPr>
        <p:txBody>
          <a:bodyPr>
            <a:spAutoFit/>
          </a:bodyPr>
          <a:lstStyle/>
          <a:p>
            <a:pPr algn="l">
              <a:spcBef>
                <a:spcPct val="50000"/>
              </a:spcBef>
            </a:pPr>
            <a:endParaRPr lang="en-US" sz="1400">
              <a:latin typeface="Courier" charset="0"/>
            </a:endParaRPr>
          </a:p>
        </p:txBody>
      </p:sp>
      <p:sp>
        <p:nvSpPr>
          <p:cNvPr id="58393" name="Rectangle 25"/>
          <p:cNvSpPr>
            <a:spLocks noChangeArrowheads="1"/>
          </p:cNvSpPr>
          <p:nvPr/>
        </p:nvSpPr>
        <p:spPr bwMode="auto">
          <a:xfrm>
            <a:off x="1828800" y="762000"/>
            <a:ext cx="4572000" cy="304800"/>
          </a:xfrm>
          <a:prstGeom prst="rect">
            <a:avLst/>
          </a:prstGeom>
          <a:noFill/>
          <a:ln w="9525">
            <a:noFill/>
            <a:miter lim="800000"/>
            <a:headEnd/>
            <a:tailEnd/>
          </a:ln>
          <a:effectLst/>
        </p:spPr>
        <p:txBody>
          <a:bodyPr>
            <a:spAutoFit/>
          </a:bodyPr>
          <a:lstStyle/>
          <a:p>
            <a:pPr algn="l">
              <a:spcBef>
                <a:spcPct val="50000"/>
              </a:spcBef>
            </a:pPr>
            <a:r>
              <a:rPr lang="en-US" sz="1400">
                <a:latin typeface="Courier" charset="0"/>
              </a:rPr>
              <a:t>1)Joining Two Tables</a:t>
            </a:r>
          </a:p>
        </p:txBody>
      </p:sp>
      <p:sp>
        <p:nvSpPr>
          <p:cNvPr id="58394" name="Text Box 26"/>
          <p:cNvSpPr txBox="1">
            <a:spLocks noChangeArrowheads="1"/>
          </p:cNvSpPr>
          <p:nvPr/>
        </p:nvSpPr>
        <p:spPr bwMode="auto">
          <a:xfrm>
            <a:off x="1752600" y="76200"/>
            <a:ext cx="5181600" cy="457200"/>
          </a:xfrm>
          <a:prstGeom prst="rect">
            <a:avLst/>
          </a:prstGeom>
          <a:noFill/>
          <a:ln w="9525">
            <a:noFill/>
            <a:miter lim="800000"/>
            <a:headEnd/>
            <a:tailEnd/>
          </a:ln>
          <a:effectLst/>
        </p:spPr>
        <p:txBody>
          <a:bodyPr>
            <a:spAutoFit/>
          </a:bodyPr>
          <a:lstStyle/>
          <a:p>
            <a:pPr algn="l">
              <a:spcBef>
                <a:spcPct val="50000"/>
              </a:spcBef>
            </a:pPr>
            <a:r>
              <a:rPr lang="en-US" sz="2400" dirty="0">
                <a:solidFill>
                  <a:srgbClr val="FFFFFF"/>
                </a:solidFill>
                <a:latin typeface="Times New Roman" pitchFamily="18" charset="0"/>
              </a:rPr>
              <a:t>Simple Join </a:t>
            </a:r>
          </a:p>
        </p:txBody>
      </p:sp>
      <p:graphicFrame>
        <p:nvGraphicFramePr>
          <p:cNvPr id="58502" name="Group 134"/>
          <p:cNvGraphicFramePr>
            <a:graphicFrameLocks noGrp="1"/>
          </p:cNvGraphicFramePr>
          <p:nvPr/>
        </p:nvGraphicFramePr>
        <p:xfrm>
          <a:off x="6858000" y="3657600"/>
          <a:ext cx="3505200" cy="1341120"/>
        </p:xfrm>
        <a:graphic>
          <a:graphicData uri="http://schemas.openxmlformats.org/drawingml/2006/table">
            <a:tbl>
              <a:tblPr/>
              <a:tblGrid>
                <a:gridCol w="11684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rPr>
                        <a:t>Prod_Id</a:t>
                      </a:r>
                      <a:endParaRPr kumimoji="0" lang="en-US" sz="16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Product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Employee_Id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Bat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Glouse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aphicFrame>
        <p:nvGraphicFramePr>
          <p:cNvPr id="58509" name="Group 141"/>
          <p:cNvGraphicFramePr>
            <a:graphicFrameLocks noGrp="1"/>
          </p:cNvGraphicFramePr>
          <p:nvPr/>
        </p:nvGraphicFramePr>
        <p:xfrm>
          <a:off x="1905000" y="1676400"/>
          <a:ext cx="4724400" cy="4058920"/>
        </p:xfrm>
        <a:graphic>
          <a:graphicData uri="http://schemas.openxmlformats.org/drawingml/2006/table">
            <a:tbl>
              <a:tblPr/>
              <a:tblGrid>
                <a:gridCol w="1085850">
                  <a:extLst>
                    <a:ext uri="{9D8B030D-6E8A-4147-A177-3AD203B41FA5}">
                      <a16:colId xmlns:a16="http://schemas.microsoft.com/office/drawing/2014/main" val="20000"/>
                    </a:ext>
                  </a:extLst>
                </a:gridCol>
                <a:gridCol w="906463">
                  <a:extLst>
                    <a:ext uri="{9D8B030D-6E8A-4147-A177-3AD203B41FA5}">
                      <a16:colId xmlns:a16="http://schemas.microsoft.com/office/drawing/2014/main" val="20001"/>
                    </a:ext>
                  </a:extLst>
                </a:gridCol>
                <a:gridCol w="811212">
                  <a:extLst>
                    <a:ext uri="{9D8B030D-6E8A-4147-A177-3AD203B41FA5}">
                      <a16:colId xmlns:a16="http://schemas.microsoft.com/office/drawing/2014/main" val="20002"/>
                    </a:ext>
                  </a:extLst>
                </a:gridCol>
                <a:gridCol w="811213">
                  <a:extLst>
                    <a:ext uri="{9D8B030D-6E8A-4147-A177-3AD203B41FA5}">
                      <a16:colId xmlns:a16="http://schemas.microsoft.com/office/drawing/2014/main" val="20003"/>
                    </a:ext>
                  </a:extLst>
                </a:gridCol>
                <a:gridCol w="1109662">
                  <a:extLst>
                    <a:ext uri="{9D8B030D-6E8A-4147-A177-3AD203B41FA5}">
                      <a16:colId xmlns:a16="http://schemas.microsoft.com/office/drawing/2014/main" val="20004"/>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Employee_ID</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Name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Prod_ID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Product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Employee_ID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58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Sachin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Bat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Dravid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Bat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Ganguly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Bat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Sachin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Ball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Dravid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Ball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extLst>
                  <a:ext uri="{0D108BD9-81ED-4DB2-BD59-A6C34878D82A}">
                    <a16:rowId xmlns:a16="http://schemas.microsoft.com/office/drawing/2014/main" val="10005"/>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Ganguly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Ball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99"/>
                    </a:solid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Sachin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Glouse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Darvid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Glouse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Ganguly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Glouse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
        <p:nvSpPr>
          <p:cNvPr id="58486" name="Line 118"/>
          <p:cNvSpPr>
            <a:spLocks noChangeShapeType="1"/>
          </p:cNvSpPr>
          <p:nvPr/>
        </p:nvSpPr>
        <p:spPr bwMode="auto">
          <a:xfrm flipH="1">
            <a:off x="6553200" y="1752600"/>
            <a:ext cx="304800" cy="381000"/>
          </a:xfrm>
          <a:prstGeom prst="line">
            <a:avLst/>
          </a:prstGeom>
          <a:noFill/>
          <a:ln w="9525">
            <a:solidFill>
              <a:schemeClr val="tx1"/>
            </a:solidFill>
            <a:round/>
            <a:headEnd/>
            <a:tailEnd type="triangle" w="med" len="med"/>
          </a:ln>
          <a:effectLst/>
        </p:spPr>
        <p:txBody>
          <a:bodyPr/>
          <a:lstStyle/>
          <a:p>
            <a:endParaRPr lang="en-US"/>
          </a:p>
        </p:txBody>
      </p:sp>
      <p:sp>
        <p:nvSpPr>
          <p:cNvPr id="58487" name="Line 119"/>
          <p:cNvSpPr>
            <a:spLocks noChangeShapeType="1"/>
          </p:cNvSpPr>
          <p:nvPr/>
        </p:nvSpPr>
        <p:spPr bwMode="auto">
          <a:xfrm flipH="1" flipV="1">
            <a:off x="6477000" y="3886200"/>
            <a:ext cx="381000" cy="3810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828800" y="990600"/>
            <a:ext cx="2362200" cy="369332"/>
          </a:xfrm>
          <a:prstGeom prst="rect">
            <a:avLst/>
          </a:prstGeom>
          <a:solidFill>
            <a:srgbClr val="FFFF99"/>
          </a:solidFill>
          <a:ln w="9525">
            <a:noFill/>
            <a:miter lim="800000"/>
            <a:headEnd/>
            <a:tailEnd/>
          </a:ln>
          <a:effectLst/>
        </p:spPr>
        <p:txBody>
          <a:bodyPr>
            <a:spAutoFit/>
          </a:bodyPr>
          <a:lstStyle/>
          <a:p>
            <a:pPr algn="l"/>
            <a:r>
              <a:rPr lang="en-US">
                <a:solidFill>
                  <a:schemeClr val="tx2"/>
                </a:solidFill>
              </a:rPr>
              <a:t>INNER JOINS</a:t>
            </a:r>
          </a:p>
        </p:txBody>
      </p:sp>
      <p:sp>
        <p:nvSpPr>
          <p:cNvPr id="59395" name="Text Box 3"/>
          <p:cNvSpPr txBox="1">
            <a:spLocks noChangeArrowheads="1"/>
          </p:cNvSpPr>
          <p:nvPr/>
        </p:nvSpPr>
        <p:spPr bwMode="auto">
          <a:xfrm>
            <a:off x="1905000" y="1966914"/>
            <a:ext cx="8305800" cy="4416425"/>
          </a:xfrm>
          <a:prstGeom prst="rect">
            <a:avLst/>
          </a:prstGeom>
          <a:noFill/>
          <a:ln w="9525">
            <a:noFill/>
            <a:miter lim="800000"/>
            <a:headEnd/>
            <a:tailEnd/>
          </a:ln>
          <a:effectLst/>
        </p:spPr>
        <p:txBody>
          <a:bodyPr>
            <a:spAutoFit/>
          </a:bodyPr>
          <a:lstStyle/>
          <a:p>
            <a:pPr algn="l">
              <a:lnSpc>
                <a:spcPct val="90000"/>
              </a:lnSpc>
              <a:spcBef>
                <a:spcPct val="20000"/>
              </a:spcBef>
              <a:buClr>
                <a:srgbClr val="A50021"/>
              </a:buClr>
              <a:buSzPct val="75000"/>
              <a:buFont typeface="Arial" pitchFamily="34" charset="0"/>
              <a:buChar char="•"/>
            </a:pPr>
            <a:r>
              <a:rPr lang="en-US" dirty="0"/>
              <a:t> An inner join is a join in which the values in the columns being joined are compared using a comparison operator.</a:t>
            </a:r>
          </a:p>
          <a:p>
            <a:pPr algn="l">
              <a:lnSpc>
                <a:spcPct val="90000"/>
              </a:lnSpc>
              <a:spcBef>
                <a:spcPct val="20000"/>
              </a:spcBef>
              <a:buClr>
                <a:srgbClr val="A50021"/>
              </a:buClr>
              <a:buSzPct val="75000"/>
              <a:buFont typeface="Arial" pitchFamily="34" charset="0"/>
              <a:buChar char="•"/>
            </a:pPr>
            <a:endParaRPr lang="en-US" dirty="0"/>
          </a:p>
          <a:p>
            <a:pPr algn="l">
              <a:lnSpc>
                <a:spcPct val="90000"/>
              </a:lnSpc>
              <a:spcBef>
                <a:spcPct val="20000"/>
              </a:spcBef>
              <a:buClr>
                <a:srgbClr val="A50021"/>
              </a:buClr>
              <a:buSzPct val="75000"/>
              <a:buFont typeface="Arial" pitchFamily="34" charset="0"/>
              <a:buChar char="•"/>
            </a:pPr>
            <a:r>
              <a:rPr lang="en-US" dirty="0"/>
              <a:t>Inner joins (the typical join operation, which uses some comparison operator like = or &lt;&gt;). </a:t>
            </a:r>
          </a:p>
          <a:p>
            <a:pPr algn="l">
              <a:lnSpc>
                <a:spcPct val="90000"/>
              </a:lnSpc>
              <a:spcBef>
                <a:spcPct val="20000"/>
              </a:spcBef>
              <a:buClr>
                <a:srgbClr val="A50021"/>
              </a:buClr>
              <a:buSzPct val="75000"/>
              <a:buFont typeface="Arial" pitchFamily="34" charset="0"/>
              <a:buChar char="•"/>
            </a:pPr>
            <a:endParaRPr lang="en-US" dirty="0"/>
          </a:p>
          <a:p>
            <a:pPr algn="l">
              <a:lnSpc>
                <a:spcPct val="90000"/>
              </a:lnSpc>
              <a:spcBef>
                <a:spcPct val="20000"/>
              </a:spcBef>
              <a:buClr>
                <a:srgbClr val="A50021"/>
              </a:buClr>
              <a:buSzPct val="75000"/>
              <a:buFont typeface="Arial" pitchFamily="34" charset="0"/>
              <a:buChar char="•"/>
            </a:pPr>
            <a:r>
              <a:rPr lang="en-US" dirty="0"/>
              <a:t>These include </a:t>
            </a:r>
            <a:r>
              <a:rPr lang="en-US" dirty="0" err="1"/>
              <a:t>equi</a:t>
            </a:r>
            <a:r>
              <a:rPr lang="en-US" dirty="0"/>
              <a:t>- joins and natural joins.</a:t>
            </a:r>
          </a:p>
          <a:p>
            <a:pPr algn="l">
              <a:lnSpc>
                <a:spcPct val="90000"/>
              </a:lnSpc>
              <a:spcBef>
                <a:spcPct val="20000"/>
              </a:spcBef>
              <a:buClr>
                <a:srgbClr val="A50021"/>
              </a:buClr>
              <a:buSzPct val="75000"/>
              <a:buFont typeface="Arial" pitchFamily="34" charset="0"/>
              <a:buChar char="•"/>
            </a:pPr>
            <a:endParaRPr lang="en-US" dirty="0"/>
          </a:p>
          <a:p>
            <a:pPr algn="l">
              <a:lnSpc>
                <a:spcPct val="90000"/>
              </a:lnSpc>
              <a:spcBef>
                <a:spcPct val="20000"/>
              </a:spcBef>
              <a:buClr>
                <a:srgbClr val="A50021"/>
              </a:buClr>
              <a:buSzPct val="75000"/>
              <a:buFont typeface="Arial" pitchFamily="34" charset="0"/>
              <a:buChar char="•"/>
            </a:pPr>
            <a:r>
              <a:rPr lang="en-US" dirty="0"/>
              <a:t> Inner joins use a comparison operator to match rows from two tables based on the values in common columns from each table. </a:t>
            </a:r>
          </a:p>
          <a:p>
            <a:pPr algn="l">
              <a:lnSpc>
                <a:spcPct val="90000"/>
              </a:lnSpc>
              <a:spcBef>
                <a:spcPct val="20000"/>
              </a:spcBef>
              <a:buClr>
                <a:srgbClr val="A50021"/>
              </a:buClr>
              <a:buSzPct val="75000"/>
              <a:buFont typeface="Arial" pitchFamily="34" charset="0"/>
              <a:buChar char="•"/>
            </a:pPr>
            <a:endParaRPr lang="en-US" dirty="0"/>
          </a:p>
          <a:p>
            <a:pPr algn="l">
              <a:lnSpc>
                <a:spcPct val="90000"/>
              </a:lnSpc>
              <a:spcBef>
                <a:spcPct val="20000"/>
              </a:spcBef>
              <a:buClr>
                <a:srgbClr val="A50021"/>
              </a:buClr>
              <a:buSzPct val="75000"/>
              <a:buFont typeface="Arial" pitchFamily="34" charset="0"/>
              <a:buChar char="•"/>
            </a:pPr>
            <a:r>
              <a:rPr lang="en-US" dirty="0"/>
              <a:t> Inner joins return rows only when there is at least one row from both tables that matches the join condition. Inner joins eliminate the rows that do not match with a row from the other table</a:t>
            </a:r>
          </a:p>
          <a:p>
            <a:pPr algn="l">
              <a:spcBef>
                <a:spcPct val="50000"/>
              </a:spcBef>
            </a:pPr>
            <a:endParaRPr lang="en-US" dirty="0"/>
          </a:p>
        </p:txBody>
      </p:sp>
      <p:sp>
        <p:nvSpPr>
          <p:cNvPr id="59396" name="Rectangle 4"/>
          <p:cNvSpPr>
            <a:spLocks noChangeArrowheads="1"/>
          </p:cNvSpPr>
          <p:nvPr/>
        </p:nvSpPr>
        <p:spPr bwMode="auto">
          <a:xfrm>
            <a:off x="1752601" y="0"/>
            <a:ext cx="1023037" cy="523220"/>
          </a:xfrm>
          <a:prstGeom prst="rect">
            <a:avLst/>
          </a:prstGeom>
          <a:noFill/>
          <a:ln w="9525">
            <a:noFill/>
            <a:miter lim="800000"/>
            <a:headEnd/>
            <a:tailEnd/>
          </a:ln>
          <a:effectLst/>
        </p:spPr>
        <p:txBody>
          <a:bodyPr wrap="none">
            <a:spAutoFit/>
          </a:bodyPr>
          <a:lstStyle/>
          <a:p>
            <a:pPr algn="l"/>
            <a:r>
              <a:rPr lang="en-US" sz="2800" dirty="0">
                <a:solidFill>
                  <a:srgbClr val="FFFFFF"/>
                </a:solidFill>
              </a:rPr>
              <a:t>JOINS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1905000" y="2393950"/>
            <a:ext cx="4419600" cy="738664"/>
          </a:xfrm>
          <a:prstGeom prst="rect">
            <a:avLst/>
          </a:prstGeom>
          <a:noFill/>
          <a:ln w="9525">
            <a:noFill/>
            <a:miter lim="800000"/>
            <a:headEnd/>
            <a:tailEnd/>
          </a:ln>
          <a:effectLst/>
        </p:spPr>
        <p:txBody>
          <a:bodyPr>
            <a:spAutoFit/>
          </a:bodyPr>
          <a:lstStyle/>
          <a:p>
            <a:pPr algn="l">
              <a:spcBef>
                <a:spcPct val="50000"/>
              </a:spcBef>
            </a:pPr>
            <a:r>
              <a:rPr lang="en-US" sz="1400">
                <a:solidFill>
                  <a:srgbClr val="000000"/>
                </a:solidFill>
                <a:cs typeface="Courier New" pitchFamily="49" charset="0"/>
              </a:rPr>
              <a:t>SELECT Employees.Name, Orders.Product FROM Employees INNER JOIN Orders ON Employees.Employee_ID=Orders.Employee_ID</a:t>
            </a:r>
          </a:p>
        </p:txBody>
      </p:sp>
      <p:graphicFrame>
        <p:nvGraphicFramePr>
          <p:cNvPr id="60419" name="Group 3"/>
          <p:cNvGraphicFramePr>
            <a:graphicFrameLocks noGrp="1"/>
          </p:cNvGraphicFramePr>
          <p:nvPr/>
        </p:nvGraphicFramePr>
        <p:xfrm>
          <a:off x="6858000" y="2470150"/>
          <a:ext cx="2438400" cy="109728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Employee_Id</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Sachin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Dravid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Ganguly</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
        <p:nvSpPr>
          <p:cNvPr id="60436" name="Text Box 20"/>
          <p:cNvSpPr txBox="1">
            <a:spLocks noChangeArrowheads="1"/>
          </p:cNvSpPr>
          <p:nvPr/>
        </p:nvSpPr>
        <p:spPr bwMode="auto">
          <a:xfrm>
            <a:off x="6858000" y="193675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1 : Employees</a:t>
            </a:r>
          </a:p>
        </p:txBody>
      </p:sp>
      <p:sp>
        <p:nvSpPr>
          <p:cNvPr id="60437" name="Text Box 21"/>
          <p:cNvSpPr txBox="1">
            <a:spLocks noChangeArrowheads="1"/>
          </p:cNvSpPr>
          <p:nvPr/>
        </p:nvSpPr>
        <p:spPr bwMode="auto">
          <a:xfrm>
            <a:off x="6858000" y="407670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2 :Orders</a:t>
            </a:r>
          </a:p>
        </p:txBody>
      </p:sp>
      <p:sp>
        <p:nvSpPr>
          <p:cNvPr id="60438" name="Text Box 22"/>
          <p:cNvSpPr txBox="1">
            <a:spLocks noChangeArrowheads="1"/>
          </p:cNvSpPr>
          <p:nvPr/>
        </p:nvSpPr>
        <p:spPr bwMode="auto">
          <a:xfrm>
            <a:off x="6934200" y="5727700"/>
            <a:ext cx="3581400" cy="369332"/>
          </a:xfrm>
          <a:prstGeom prst="rect">
            <a:avLst/>
          </a:prstGeom>
          <a:noFill/>
          <a:ln w="9525">
            <a:noFill/>
            <a:miter lim="800000"/>
            <a:headEnd/>
            <a:tailEnd/>
          </a:ln>
          <a:effectLst/>
        </p:spPr>
        <p:txBody>
          <a:bodyPr>
            <a:spAutoFit/>
          </a:bodyPr>
          <a:lstStyle/>
          <a:p>
            <a:pPr algn="l">
              <a:spcBef>
                <a:spcPct val="50000"/>
              </a:spcBef>
            </a:pPr>
            <a:endParaRPr lang="en-US">
              <a:latin typeface="Times New Roman" pitchFamily="18" charset="0"/>
            </a:endParaRPr>
          </a:p>
        </p:txBody>
      </p:sp>
      <p:sp>
        <p:nvSpPr>
          <p:cNvPr id="60439" name="Line 23"/>
          <p:cNvSpPr>
            <a:spLocks noChangeShapeType="1"/>
          </p:cNvSpPr>
          <p:nvPr/>
        </p:nvSpPr>
        <p:spPr bwMode="auto">
          <a:xfrm>
            <a:off x="6705600" y="1828800"/>
            <a:ext cx="0" cy="4876800"/>
          </a:xfrm>
          <a:prstGeom prst="line">
            <a:avLst/>
          </a:prstGeom>
          <a:noFill/>
          <a:ln w="9525">
            <a:solidFill>
              <a:schemeClr val="tx1"/>
            </a:solidFill>
            <a:round/>
            <a:headEnd/>
            <a:tailEnd/>
          </a:ln>
          <a:effectLst/>
        </p:spPr>
        <p:txBody>
          <a:bodyPr/>
          <a:lstStyle/>
          <a:p>
            <a:endParaRPr lang="en-US"/>
          </a:p>
        </p:txBody>
      </p:sp>
      <p:sp>
        <p:nvSpPr>
          <p:cNvPr id="60440" name="Rectangle 24"/>
          <p:cNvSpPr>
            <a:spLocks noChangeArrowheads="1"/>
          </p:cNvSpPr>
          <p:nvPr/>
        </p:nvSpPr>
        <p:spPr bwMode="auto">
          <a:xfrm>
            <a:off x="1828800" y="1905000"/>
            <a:ext cx="4572000" cy="304800"/>
          </a:xfrm>
          <a:prstGeom prst="rect">
            <a:avLst/>
          </a:prstGeom>
          <a:noFill/>
          <a:ln w="9525">
            <a:noFill/>
            <a:miter lim="800000"/>
            <a:headEnd/>
            <a:tailEnd/>
          </a:ln>
          <a:effectLst/>
        </p:spPr>
        <p:txBody>
          <a:bodyPr>
            <a:spAutoFit/>
          </a:bodyPr>
          <a:lstStyle/>
          <a:p>
            <a:pPr algn="l">
              <a:spcBef>
                <a:spcPct val="50000"/>
              </a:spcBef>
            </a:pPr>
            <a:r>
              <a:rPr lang="en-US" sz="1400"/>
              <a:t>1)Joining Two Tables with specified condition</a:t>
            </a:r>
          </a:p>
        </p:txBody>
      </p:sp>
      <p:graphicFrame>
        <p:nvGraphicFramePr>
          <p:cNvPr id="60442" name="Group 26"/>
          <p:cNvGraphicFramePr>
            <a:graphicFrameLocks noGrp="1"/>
          </p:cNvGraphicFramePr>
          <p:nvPr/>
        </p:nvGraphicFramePr>
        <p:xfrm>
          <a:off x="6858000" y="4495800"/>
          <a:ext cx="3505200" cy="1341120"/>
        </p:xfrm>
        <a:graphic>
          <a:graphicData uri="http://schemas.openxmlformats.org/drawingml/2006/table">
            <a:tbl>
              <a:tblPr/>
              <a:tblGrid>
                <a:gridCol w="11684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rPr>
                        <a:t>Prod_Id</a:t>
                      </a:r>
                      <a:endParaRPr kumimoji="0" lang="en-US" sz="16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Product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Employee_Id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0"/>
                  </a:ext>
                </a:extLst>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Bat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Ball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rPr>
                        <a:t>Glouse</a:t>
                      </a:r>
                      <a:endParaRPr kumimoji="0" lang="en-US" sz="16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3"/>
                  </a:ext>
                </a:extLst>
              </a:tr>
            </a:tbl>
          </a:graphicData>
        </a:graphic>
      </p:graphicFrame>
      <p:graphicFrame>
        <p:nvGraphicFramePr>
          <p:cNvPr id="60464" name="Group 48"/>
          <p:cNvGraphicFramePr>
            <a:graphicFrameLocks noGrp="1"/>
          </p:cNvGraphicFramePr>
          <p:nvPr/>
        </p:nvGraphicFramePr>
        <p:xfrm>
          <a:off x="2057400" y="3352800"/>
          <a:ext cx="2971800" cy="1828800"/>
        </p:xfrm>
        <a:graphic>
          <a:graphicData uri="http://schemas.openxmlformats.org/drawingml/2006/table">
            <a:tbl>
              <a:tblPr/>
              <a:tblGrid>
                <a:gridCol w="16192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0"/>
                  </a:ext>
                </a:extLst>
              </a:tr>
              <a:tr h="558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Sachin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Bat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Sachin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Ball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Dravid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Glouse</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3"/>
                  </a:ext>
                </a:extLst>
              </a:tr>
            </a:tbl>
          </a:graphicData>
        </a:graphic>
      </p:graphicFrame>
      <p:sp>
        <p:nvSpPr>
          <p:cNvPr id="60481" name="Text Box 65"/>
          <p:cNvSpPr txBox="1">
            <a:spLocks noChangeArrowheads="1"/>
          </p:cNvSpPr>
          <p:nvPr/>
        </p:nvSpPr>
        <p:spPr bwMode="auto">
          <a:xfrm>
            <a:off x="1752600" y="5562600"/>
            <a:ext cx="4495800" cy="923330"/>
          </a:xfrm>
          <a:prstGeom prst="rect">
            <a:avLst/>
          </a:prstGeom>
          <a:noFill/>
          <a:ln w="9525">
            <a:noFill/>
            <a:miter lim="800000"/>
            <a:headEnd/>
            <a:tailEnd/>
          </a:ln>
          <a:effectLst/>
        </p:spPr>
        <p:txBody>
          <a:bodyPr>
            <a:spAutoFit/>
          </a:bodyPr>
          <a:lstStyle/>
          <a:p>
            <a:pPr algn="l">
              <a:spcBef>
                <a:spcPct val="50000"/>
              </a:spcBef>
            </a:pPr>
            <a:r>
              <a:rPr lang="en-US" sz="1200" dirty="0"/>
              <a:t>The INNER JOIN returns all rows from both tables where there is a match. If there are rows in Employees that do not have matches in Orders, those rows will not be listed.</a:t>
            </a:r>
          </a:p>
          <a:p>
            <a:pPr algn="l">
              <a:spcBef>
                <a:spcPct val="50000"/>
              </a:spcBef>
            </a:pPr>
            <a:endParaRPr lang="en-US" sz="1200" dirty="0"/>
          </a:p>
        </p:txBody>
      </p:sp>
      <p:sp>
        <p:nvSpPr>
          <p:cNvPr id="60482" name="Line 66"/>
          <p:cNvSpPr>
            <a:spLocks noChangeShapeType="1"/>
          </p:cNvSpPr>
          <p:nvPr/>
        </p:nvSpPr>
        <p:spPr bwMode="auto">
          <a:xfrm flipH="1">
            <a:off x="5029200" y="2819400"/>
            <a:ext cx="1828800" cy="1219200"/>
          </a:xfrm>
          <a:prstGeom prst="line">
            <a:avLst/>
          </a:prstGeom>
          <a:noFill/>
          <a:ln w="9525">
            <a:solidFill>
              <a:schemeClr val="tx1"/>
            </a:solidFill>
            <a:round/>
            <a:headEnd/>
            <a:tailEnd type="triangle" w="med" len="med"/>
          </a:ln>
          <a:effectLst/>
        </p:spPr>
        <p:txBody>
          <a:bodyPr/>
          <a:lstStyle/>
          <a:p>
            <a:endParaRPr lang="en-US"/>
          </a:p>
        </p:txBody>
      </p:sp>
      <p:sp>
        <p:nvSpPr>
          <p:cNvPr id="60483" name="Line 67"/>
          <p:cNvSpPr>
            <a:spLocks noChangeShapeType="1"/>
          </p:cNvSpPr>
          <p:nvPr/>
        </p:nvSpPr>
        <p:spPr bwMode="auto">
          <a:xfrm>
            <a:off x="5029200" y="4648200"/>
            <a:ext cx="1828800" cy="457200"/>
          </a:xfrm>
          <a:prstGeom prst="line">
            <a:avLst/>
          </a:prstGeom>
          <a:noFill/>
          <a:ln w="9525">
            <a:solidFill>
              <a:schemeClr val="tx1"/>
            </a:solidFill>
            <a:round/>
            <a:headEnd type="triangle" w="med" len="med"/>
            <a:tailEnd/>
          </a:ln>
          <a:effectLst/>
        </p:spPr>
        <p:txBody>
          <a:bodyPr/>
          <a:lstStyle/>
          <a:p>
            <a:endParaRPr lang="en-US"/>
          </a:p>
        </p:txBody>
      </p:sp>
      <p:sp>
        <p:nvSpPr>
          <p:cNvPr id="60484" name="Rectangle 68"/>
          <p:cNvSpPr>
            <a:spLocks noChangeArrowheads="1"/>
          </p:cNvSpPr>
          <p:nvPr/>
        </p:nvSpPr>
        <p:spPr bwMode="auto">
          <a:xfrm>
            <a:off x="1828800" y="990600"/>
            <a:ext cx="2362200" cy="369332"/>
          </a:xfrm>
          <a:prstGeom prst="rect">
            <a:avLst/>
          </a:prstGeom>
          <a:solidFill>
            <a:srgbClr val="FFFF99"/>
          </a:solidFill>
          <a:ln w="9525">
            <a:noFill/>
            <a:miter lim="800000"/>
            <a:headEnd/>
            <a:tailEnd/>
          </a:ln>
          <a:effectLst/>
        </p:spPr>
        <p:txBody>
          <a:bodyPr>
            <a:spAutoFit/>
          </a:bodyPr>
          <a:lstStyle/>
          <a:p>
            <a:pPr algn="l"/>
            <a:r>
              <a:rPr lang="en-US">
                <a:solidFill>
                  <a:schemeClr val="tx2"/>
                </a:solidFill>
              </a:rPr>
              <a:t>INNER JOINS</a:t>
            </a:r>
          </a:p>
        </p:txBody>
      </p:sp>
      <p:sp>
        <p:nvSpPr>
          <p:cNvPr id="60485" name="Rectangle 69"/>
          <p:cNvSpPr>
            <a:spLocks noChangeArrowheads="1"/>
          </p:cNvSpPr>
          <p:nvPr/>
        </p:nvSpPr>
        <p:spPr bwMode="auto">
          <a:xfrm>
            <a:off x="1828801" y="0"/>
            <a:ext cx="1023037" cy="523220"/>
          </a:xfrm>
          <a:prstGeom prst="rect">
            <a:avLst/>
          </a:prstGeom>
          <a:noFill/>
          <a:ln w="9525">
            <a:noFill/>
            <a:miter lim="800000"/>
            <a:headEnd/>
            <a:tailEnd/>
          </a:ln>
          <a:effectLst/>
        </p:spPr>
        <p:txBody>
          <a:bodyPr wrap="none">
            <a:spAutoFit/>
          </a:bodyPr>
          <a:lstStyle/>
          <a:p>
            <a:pPr algn="l"/>
            <a:r>
              <a:rPr lang="en-US" sz="2800" dirty="0">
                <a:solidFill>
                  <a:srgbClr val="FFFFFF"/>
                </a:solidFill>
              </a:rPr>
              <a:t>JOINS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p:cNvSpPr txBox="1">
            <a:spLocks noChangeArrowheads="1"/>
          </p:cNvSpPr>
          <p:nvPr/>
        </p:nvSpPr>
        <p:spPr bwMode="auto">
          <a:xfrm>
            <a:off x="1981200" y="1447800"/>
            <a:ext cx="7696200" cy="5386090"/>
          </a:xfrm>
          <a:prstGeom prst="rect">
            <a:avLst/>
          </a:prstGeom>
          <a:noFill/>
          <a:ln w="9525">
            <a:noFill/>
            <a:miter lim="800000"/>
            <a:headEnd/>
            <a:tailEnd/>
          </a:ln>
          <a:effectLst/>
        </p:spPr>
        <p:txBody>
          <a:bodyPr wrap="square">
            <a:spAutoFit/>
          </a:bodyPr>
          <a:lstStyle/>
          <a:p>
            <a:pPr algn="l">
              <a:spcBef>
                <a:spcPct val="20000"/>
              </a:spcBef>
              <a:buClr>
                <a:srgbClr val="A50021"/>
              </a:buClr>
              <a:buSzPct val="75000"/>
              <a:buFont typeface="Arial" pitchFamily="34" charset="0"/>
              <a:buChar char="•"/>
            </a:pPr>
            <a:r>
              <a:rPr lang="en-US" sz="2000" dirty="0">
                <a:latin typeface="Times New Roman" pitchFamily="18" charset="0"/>
              </a:rPr>
              <a:t>Outer joins can be a left, a right, or full outer join. Outer joins are specified with one of the following sets of keywords when they are specified in the FROM clause:</a:t>
            </a:r>
          </a:p>
          <a:p>
            <a:pPr algn="l">
              <a:spcBef>
                <a:spcPct val="20000"/>
              </a:spcBef>
              <a:buClr>
                <a:srgbClr val="A50021"/>
              </a:buClr>
              <a:buSzPct val="75000"/>
              <a:buFont typeface="Wingdings" pitchFamily="2" charset="2"/>
              <a:buChar char="z"/>
            </a:pPr>
            <a:endParaRPr lang="en-US" sz="2000" dirty="0">
              <a:latin typeface="Times New Roman" pitchFamily="18" charset="0"/>
            </a:endParaRPr>
          </a:p>
          <a:p>
            <a:pPr algn="l">
              <a:spcBef>
                <a:spcPct val="20000"/>
              </a:spcBef>
              <a:buClr>
                <a:srgbClr val="A50021"/>
              </a:buClr>
              <a:buSzPct val="75000"/>
              <a:buFont typeface="Wingdings" pitchFamily="2" charset="2"/>
              <a:buNone/>
            </a:pPr>
            <a:r>
              <a:rPr lang="en-US" sz="2000" dirty="0">
                <a:latin typeface="Times New Roman" pitchFamily="18" charset="0"/>
              </a:rPr>
              <a:t>       </a:t>
            </a:r>
            <a:r>
              <a:rPr lang="en-US" sz="2000" dirty="0">
                <a:solidFill>
                  <a:srgbClr val="3333FF"/>
                </a:solidFill>
                <a:latin typeface="Times New Roman" pitchFamily="18" charset="0"/>
              </a:rPr>
              <a:t>LEFT JOIN or LEFT OUTER JOIN </a:t>
            </a:r>
          </a:p>
          <a:p>
            <a:pPr algn="l">
              <a:spcBef>
                <a:spcPct val="20000"/>
              </a:spcBef>
              <a:buClr>
                <a:srgbClr val="A50021"/>
              </a:buClr>
              <a:buSzPct val="75000"/>
              <a:buFont typeface="Wingdings" pitchFamily="2" charset="2"/>
              <a:buChar char="z"/>
            </a:pPr>
            <a:endParaRPr lang="en-US" sz="2000" dirty="0">
              <a:solidFill>
                <a:srgbClr val="3333FF"/>
              </a:solidFill>
              <a:latin typeface="Times New Roman" pitchFamily="18" charset="0"/>
            </a:endParaRPr>
          </a:p>
          <a:p>
            <a:pPr algn="l">
              <a:spcBef>
                <a:spcPct val="20000"/>
              </a:spcBef>
              <a:buClr>
                <a:srgbClr val="A50021"/>
              </a:buClr>
              <a:buSzPct val="75000"/>
              <a:buFont typeface="Arial" pitchFamily="34" charset="0"/>
              <a:buChar char="•"/>
            </a:pPr>
            <a:r>
              <a:rPr lang="en-US" sz="2000" dirty="0">
                <a:latin typeface="Times New Roman" pitchFamily="18" charset="0"/>
              </a:rPr>
              <a:t>The result set of a left outer join includes all the rows from the left table specified in the LEFT OUTER clause, not just the ones in which the joined columns match.</a:t>
            </a:r>
          </a:p>
          <a:p>
            <a:pPr algn="l">
              <a:spcBef>
                <a:spcPct val="20000"/>
              </a:spcBef>
              <a:buClr>
                <a:srgbClr val="A50021"/>
              </a:buClr>
              <a:buSzPct val="75000"/>
              <a:buFont typeface="Arial" pitchFamily="34" charset="0"/>
              <a:buChar char="•"/>
            </a:pPr>
            <a:endParaRPr lang="en-US" sz="2000" dirty="0">
              <a:latin typeface="Times New Roman" pitchFamily="18" charset="0"/>
            </a:endParaRPr>
          </a:p>
          <a:p>
            <a:pPr algn="l">
              <a:spcBef>
                <a:spcPct val="20000"/>
              </a:spcBef>
              <a:buClr>
                <a:srgbClr val="A50021"/>
              </a:buClr>
              <a:buSzPct val="75000"/>
              <a:buFont typeface="Arial" pitchFamily="34" charset="0"/>
              <a:buChar char="•"/>
            </a:pPr>
            <a:r>
              <a:rPr lang="en-US" sz="2000" dirty="0">
                <a:latin typeface="Times New Roman" pitchFamily="18" charset="0"/>
              </a:rPr>
              <a:t>When a row in the left table has no matching rows in the right table, the associated result set row contains null values for all select list columns coming from the right table.</a:t>
            </a:r>
          </a:p>
          <a:p>
            <a:pPr algn="l">
              <a:spcBef>
                <a:spcPct val="20000"/>
              </a:spcBef>
              <a:buClr>
                <a:srgbClr val="A50021"/>
              </a:buClr>
              <a:buSzPct val="75000"/>
              <a:buFont typeface="Wingdings" pitchFamily="2" charset="2"/>
              <a:buChar char="n"/>
            </a:pPr>
            <a:endParaRPr lang="en-US" sz="2000" dirty="0">
              <a:latin typeface="Times New Roman" pitchFamily="18" charset="0"/>
            </a:endParaRPr>
          </a:p>
          <a:p>
            <a:pPr algn="l">
              <a:spcBef>
                <a:spcPct val="50000"/>
              </a:spcBef>
            </a:pPr>
            <a:endParaRPr lang="en-US" sz="2400" dirty="0">
              <a:latin typeface="Times New Roman" pitchFamily="18" charset="0"/>
            </a:endParaRPr>
          </a:p>
        </p:txBody>
      </p:sp>
      <p:sp>
        <p:nvSpPr>
          <p:cNvPr id="61444" name="Rectangle 4"/>
          <p:cNvSpPr>
            <a:spLocks noChangeArrowheads="1"/>
          </p:cNvSpPr>
          <p:nvPr/>
        </p:nvSpPr>
        <p:spPr bwMode="auto">
          <a:xfrm>
            <a:off x="1828800" y="806450"/>
            <a:ext cx="2362200" cy="369332"/>
          </a:xfrm>
          <a:prstGeom prst="rect">
            <a:avLst/>
          </a:prstGeom>
          <a:solidFill>
            <a:srgbClr val="FFFF99"/>
          </a:solidFill>
          <a:ln w="9525">
            <a:noFill/>
            <a:miter lim="800000"/>
            <a:headEnd/>
            <a:tailEnd/>
          </a:ln>
          <a:effectLst/>
        </p:spPr>
        <p:txBody>
          <a:bodyPr>
            <a:spAutoFit/>
          </a:bodyPr>
          <a:lstStyle/>
          <a:p>
            <a:pPr algn="l"/>
            <a:r>
              <a:rPr lang="en-US">
                <a:solidFill>
                  <a:schemeClr val="tx2"/>
                </a:solidFill>
              </a:rPr>
              <a:t>OUTER JOINS</a:t>
            </a:r>
          </a:p>
        </p:txBody>
      </p:sp>
      <p:sp>
        <p:nvSpPr>
          <p:cNvPr id="61445" name="Rectangle 5"/>
          <p:cNvSpPr>
            <a:spLocks noChangeArrowheads="1"/>
          </p:cNvSpPr>
          <p:nvPr/>
        </p:nvSpPr>
        <p:spPr bwMode="auto">
          <a:xfrm>
            <a:off x="1828801" y="10180"/>
            <a:ext cx="1023037" cy="523220"/>
          </a:xfrm>
          <a:prstGeom prst="rect">
            <a:avLst/>
          </a:prstGeom>
          <a:noFill/>
          <a:ln w="9525">
            <a:noFill/>
            <a:miter lim="800000"/>
            <a:headEnd/>
            <a:tailEnd/>
          </a:ln>
          <a:effectLst/>
        </p:spPr>
        <p:txBody>
          <a:bodyPr wrap="none">
            <a:spAutoFit/>
          </a:bodyPr>
          <a:lstStyle/>
          <a:p>
            <a:pPr algn="l"/>
            <a:r>
              <a:rPr lang="en-US" sz="2800" dirty="0">
                <a:solidFill>
                  <a:srgbClr val="FFFFFF"/>
                </a:solidFill>
              </a:rPr>
              <a:t>JOINS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1905000" y="1371601"/>
            <a:ext cx="4724400" cy="1277273"/>
          </a:xfrm>
          <a:prstGeom prst="rect">
            <a:avLst/>
          </a:prstGeom>
          <a:noFill/>
          <a:ln w="9525">
            <a:noFill/>
            <a:miter lim="800000"/>
            <a:headEnd/>
            <a:tailEnd/>
          </a:ln>
          <a:effectLst/>
        </p:spPr>
        <p:txBody>
          <a:bodyPr>
            <a:spAutoFit/>
          </a:bodyPr>
          <a:lstStyle/>
          <a:p>
            <a:pPr algn="l">
              <a:spcBef>
                <a:spcPct val="50000"/>
              </a:spcBef>
            </a:pPr>
            <a:r>
              <a:rPr lang="en-US" sz="1400" dirty="0">
                <a:solidFill>
                  <a:srgbClr val="000000"/>
                </a:solidFill>
                <a:latin typeface="Arial Unicode MS" pitchFamily="34" charset="-128"/>
                <a:cs typeface="Courier New" pitchFamily="49" charset="0"/>
              </a:rPr>
              <a:t>SELECT </a:t>
            </a:r>
            <a:r>
              <a:rPr lang="en-US" sz="1400" dirty="0" err="1">
                <a:solidFill>
                  <a:srgbClr val="000000"/>
                </a:solidFill>
                <a:latin typeface="Arial Unicode MS" pitchFamily="34" charset="-128"/>
                <a:cs typeface="Courier New" pitchFamily="49" charset="0"/>
              </a:rPr>
              <a:t>Employees.Name</a:t>
            </a:r>
            <a:r>
              <a:rPr lang="en-US" sz="1400" dirty="0">
                <a:solidFill>
                  <a:srgbClr val="000000"/>
                </a:solidFill>
                <a:latin typeface="Arial Unicode MS" pitchFamily="34" charset="-128"/>
                <a:cs typeface="Courier New" pitchFamily="49" charset="0"/>
              </a:rPr>
              <a:t>, </a:t>
            </a:r>
            <a:r>
              <a:rPr lang="en-US" sz="1400" dirty="0" err="1">
                <a:solidFill>
                  <a:srgbClr val="000000"/>
                </a:solidFill>
                <a:latin typeface="Arial Unicode MS" pitchFamily="34" charset="-128"/>
                <a:cs typeface="Courier New" pitchFamily="49" charset="0"/>
              </a:rPr>
              <a:t>Orders.Product</a:t>
            </a:r>
            <a:endParaRPr lang="en-US" sz="1400" dirty="0">
              <a:solidFill>
                <a:srgbClr val="000000"/>
              </a:solidFill>
              <a:latin typeface="Arial Unicode MS" pitchFamily="34" charset="-128"/>
              <a:cs typeface="Courier New" pitchFamily="49" charset="0"/>
            </a:endParaRPr>
          </a:p>
          <a:p>
            <a:pPr algn="l">
              <a:spcBef>
                <a:spcPct val="50000"/>
              </a:spcBef>
            </a:pPr>
            <a:r>
              <a:rPr lang="en-US" sz="1400" dirty="0">
                <a:solidFill>
                  <a:srgbClr val="000000"/>
                </a:solidFill>
                <a:latin typeface="Arial Unicode MS" pitchFamily="34" charset="-128"/>
                <a:cs typeface="Courier New" pitchFamily="49" charset="0"/>
              </a:rPr>
              <a:t>FROM Employees</a:t>
            </a:r>
          </a:p>
          <a:p>
            <a:pPr algn="l">
              <a:spcBef>
                <a:spcPct val="50000"/>
              </a:spcBef>
            </a:pPr>
            <a:r>
              <a:rPr lang="en-US" sz="1400" dirty="0">
                <a:solidFill>
                  <a:srgbClr val="000000"/>
                </a:solidFill>
                <a:latin typeface="Arial Unicode MS" pitchFamily="34" charset="-128"/>
                <a:cs typeface="Courier New" pitchFamily="49" charset="0"/>
              </a:rPr>
              <a:t>LEFT JOIN Orders</a:t>
            </a:r>
          </a:p>
          <a:p>
            <a:pPr algn="l">
              <a:spcBef>
                <a:spcPct val="50000"/>
              </a:spcBef>
            </a:pPr>
            <a:r>
              <a:rPr lang="en-US" sz="1400" dirty="0">
                <a:solidFill>
                  <a:srgbClr val="000000"/>
                </a:solidFill>
                <a:latin typeface="Arial Unicode MS" pitchFamily="34" charset="-128"/>
                <a:cs typeface="Courier New" pitchFamily="49" charset="0"/>
              </a:rPr>
              <a:t>ON </a:t>
            </a:r>
            <a:r>
              <a:rPr lang="en-US" sz="1400" dirty="0" err="1">
                <a:solidFill>
                  <a:srgbClr val="000000"/>
                </a:solidFill>
                <a:latin typeface="Arial Unicode MS" pitchFamily="34" charset="-128"/>
                <a:cs typeface="Courier New" pitchFamily="49" charset="0"/>
              </a:rPr>
              <a:t>Employees.Employee_ID</a:t>
            </a:r>
            <a:r>
              <a:rPr lang="en-US" sz="1400" dirty="0">
                <a:solidFill>
                  <a:srgbClr val="000000"/>
                </a:solidFill>
                <a:latin typeface="Arial Unicode MS" pitchFamily="34" charset="-128"/>
                <a:cs typeface="Courier New" pitchFamily="49" charset="0"/>
              </a:rPr>
              <a:t>=</a:t>
            </a:r>
            <a:r>
              <a:rPr lang="en-US" sz="1400" dirty="0" err="1">
                <a:solidFill>
                  <a:srgbClr val="000000"/>
                </a:solidFill>
                <a:latin typeface="Arial Unicode MS" pitchFamily="34" charset="-128"/>
                <a:cs typeface="Courier New" pitchFamily="49" charset="0"/>
              </a:rPr>
              <a:t>Orders.Employee_ID</a:t>
            </a:r>
            <a:endParaRPr lang="en-US" sz="1400" dirty="0">
              <a:solidFill>
                <a:srgbClr val="000000"/>
              </a:solidFill>
              <a:latin typeface="Arial Unicode MS" pitchFamily="34" charset="-128"/>
              <a:cs typeface="Courier New" pitchFamily="49" charset="0"/>
            </a:endParaRPr>
          </a:p>
        </p:txBody>
      </p:sp>
      <p:graphicFrame>
        <p:nvGraphicFramePr>
          <p:cNvPr id="62467" name="Group 3"/>
          <p:cNvGraphicFramePr>
            <a:graphicFrameLocks noGrp="1"/>
          </p:cNvGraphicFramePr>
          <p:nvPr/>
        </p:nvGraphicFramePr>
        <p:xfrm>
          <a:off x="6858000" y="1631950"/>
          <a:ext cx="2438400" cy="109728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Employee_Id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Sachin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Dravid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Ganguly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
        <p:nvSpPr>
          <p:cNvPr id="62484" name="Text Box 20"/>
          <p:cNvSpPr txBox="1">
            <a:spLocks noChangeArrowheads="1"/>
          </p:cNvSpPr>
          <p:nvPr/>
        </p:nvSpPr>
        <p:spPr bwMode="auto">
          <a:xfrm>
            <a:off x="6858000" y="109855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1 : Employees</a:t>
            </a:r>
          </a:p>
        </p:txBody>
      </p:sp>
      <p:sp>
        <p:nvSpPr>
          <p:cNvPr id="62485" name="Text Box 21"/>
          <p:cNvSpPr txBox="1">
            <a:spLocks noChangeArrowheads="1"/>
          </p:cNvSpPr>
          <p:nvPr/>
        </p:nvSpPr>
        <p:spPr bwMode="auto">
          <a:xfrm>
            <a:off x="6858000" y="323850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2 :Orders</a:t>
            </a:r>
          </a:p>
        </p:txBody>
      </p:sp>
      <p:sp>
        <p:nvSpPr>
          <p:cNvPr id="62486" name="Text Box 22"/>
          <p:cNvSpPr txBox="1">
            <a:spLocks noChangeArrowheads="1"/>
          </p:cNvSpPr>
          <p:nvPr/>
        </p:nvSpPr>
        <p:spPr bwMode="auto">
          <a:xfrm>
            <a:off x="6934200" y="4889500"/>
            <a:ext cx="3581400" cy="369332"/>
          </a:xfrm>
          <a:prstGeom prst="rect">
            <a:avLst/>
          </a:prstGeom>
          <a:noFill/>
          <a:ln w="9525">
            <a:noFill/>
            <a:miter lim="800000"/>
            <a:headEnd/>
            <a:tailEnd/>
          </a:ln>
          <a:effectLst/>
        </p:spPr>
        <p:txBody>
          <a:bodyPr>
            <a:spAutoFit/>
          </a:bodyPr>
          <a:lstStyle/>
          <a:p>
            <a:pPr algn="l">
              <a:spcBef>
                <a:spcPct val="50000"/>
              </a:spcBef>
            </a:pPr>
            <a:endParaRPr lang="en-US">
              <a:latin typeface="Times New Roman" pitchFamily="18" charset="0"/>
            </a:endParaRPr>
          </a:p>
        </p:txBody>
      </p:sp>
      <p:sp>
        <p:nvSpPr>
          <p:cNvPr id="62487" name="Line 23"/>
          <p:cNvSpPr>
            <a:spLocks noChangeShapeType="1"/>
          </p:cNvSpPr>
          <p:nvPr/>
        </p:nvSpPr>
        <p:spPr bwMode="auto">
          <a:xfrm>
            <a:off x="6477000" y="914400"/>
            <a:ext cx="0" cy="5943600"/>
          </a:xfrm>
          <a:prstGeom prst="line">
            <a:avLst/>
          </a:prstGeom>
          <a:noFill/>
          <a:ln w="9525">
            <a:solidFill>
              <a:schemeClr val="tx1"/>
            </a:solidFill>
            <a:round/>
            <a:headEnd/>
            <a:tailEnd/>
          </a:ln>
          <a:effectLst/>
        </p:spPr>
        <p:txBody>
          <a:bodyPr/>
          <a:lstStyle/>
          <a:p>
            <a:endParaRPr lang="en-US"/>
          </a:p>
        </p:txBody>
      </p:sp>
      <p:sp>
        <p:nvSpPr>
          <p:cNvPr id="62488" name="Rectangle 24"/>
          <p:cNvSpPr>
            <a:spLocks noChangeArrowheads="1"/>
          </p:cNvSpPr>
          <p:nvPr/>
        </p:nvSpPr>
        <p:spPr bwMode="auto">
          <a:xfrm>
            <a:off x="1828800" y="762000"/>
            <a:ext cx="4572000" cy="304800"/>
          </a:xfrm>
          <a:prstGeom prst="rect">
            <a:avLst/>
          </a:prstGeom>
          <a:noFill/>
          <a:ln w="9525">
            <a:noFill/>
            <a:miter lim="800000"/>
            <a:headEnd/>
            <a:tailEnd/>
          </a:ln>
          <a:effectLst/>
        </p:spPr>
        <p:txBody>
          <a:bodyPr>
            <a:spAutoFit/>
          </a:bodyPr>
          <a:lstStyle/>
          <a:p>
            <a:pPr algn="l">
              <a:spcBef>
                <a:spcPct val="50000"/>
              </a:spcBef>
            </a:pPr>
            <a:r>
              <a:rPr lang="en-US" sz="1400">
                <a:latin typeface="Courier" charset="0"/>
              </a:rPr>
              <a:t>1)</a:t>
            </a:r>
            <a:r>
              <a:rPr lang="en-US" sz="1400">
                <a:latin typeface="Times New Roman" pitchFamily="18" charset="0"/>
              </a:rPr>
              <a:t>Joining Two Tables with specified condition</a:t>
            </a:r>
          </a:p>
        </p:txBody>
      </p:sp>
      <p:sp>
        <p:nvSpPr>
          <p:cNvPr id="62489" name="Text Box 25"/>
          <p:cNvSpPr txBox="1">
            <a:spLocks noChangeArrowheads="1"/>
          </p:cNvSpPr>
          <p:nvPr/>
        </p:nvSpPr>
        <p:spPr bwMode="auto">
          <a:xfrm>
            <a:off x="1752600" y="0"/>
            <a:ext cx="5181600" cy="523220"/>
          </a:xfrm>
          <a:prstGeom prst="rect">
            <a:avLst/>
          </a:prstGeom>
          <a:noFill/>
          <a:ln w="9525">
            <a:noFill/>
            <a:miter lim="800000"/>
            <a:headEnd/>
            <a:tailEnd/>
          </a:ln>
          <a:effectLst/>
        </p:spPr>
        <p:txBody>
          <a:bodyPr>
            <a:spAutoFit/>
          </a:bodyPr>
          <a:lstStyle/>
          <a:p>
            <a:pPr algn="l">
              <a:spcBef>
                <a:spcPct val="50000"/>
              </a:spcBef>
            </a:pPr>
            <a:r>
              <a:rPr lang="en-US" sz="2800" dirty="0">
                <a:solidFill>
                  <a:srgbClr val="FFFFFF"/>
                </a:solidFill>
              </a:rPr>
              <a:t>LEFT OUTER JOIN </a:t>
            </a:r>
          </a:p>
        </p:txBody>
      </p:sp>
      <p:graphicFrame>
        <p:nvGraphicFramePr>
          <p:cNvPr id="62490" name="Group 26"/>
          <p:cNvGraphicFramePr>
            <a:graphicFrameLocks noGrp="1"/>
          </p:cNvGraphicFramePr>
          <p:nvPr/>
        </p:nvGraphicFramePr>
        <p:xfrm>
          <a:off x="6858000" y="3657600"/>
          <a:ext cx="3505200" cy="1341120"/>
        </p:xfrm>
        <a:graphic>
          <a:graphicData uri="http://schemas.openxmlformats.org/drawingml/2006/table">
            <a:tbl>
              <a:tblPr/>
              <a:tblGrid>
                <a:gridCol w="11684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rPr>
                        <a:t>Prod_Id</a:t>
                      </a:r>
                      <a:endParaRPr kumimoji="0" lang="en-US" sz="16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Product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Employee_Id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extLst>
                  <a:ext uri="{0D108BD9-81ED-4DB2-BD59-A6C34878D82A}">
                    <a16:rowId xmlns:a16="http://schemas.microsoft.com/office/drawing/2014/main" val="10000"/>
                  </a:ext>
                </a:extLst>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Bat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Ball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rPr>
                        <a:t>Glouse</a:t>
                      </a:r>
                      <a:endParaRPr kumimoji="0" lang="en-US" sz="16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99FF"/>
                    </a:solidFill>
                  </a:tcPr>
                </a:tc>
                <a:extLst>
                  <a:ext uri="{0D108BD9-81ED-4DB2-BD59-A6C34878D82A}">
                    <a16:rowId xmlns:a16="http://schemas.microsoft.com/office/drawing/2014/main" val="10003"/>
                  </a:ext>
                </a:extLst>
              </a:tr>
            </a:tbl>
          </a:graphicData>
        </a:graphic>
      </p:graphicFrame>
      <p:graphicFrame>
        <p:nvGraphicFramePr>
          <p:cNvPr id="62512" name="Group 48"/>
          <p:cNvGraphicFramePr>
            <a:graphicFrameLocks noGrp="1"/>
          </p:cNvGraphicFramePr>
          <p:nvPr/>
        </p:nvGraphicFramePr>
        <p:xfrm>
          <a:off x="2514600" y="2819400"/>
          <a:ext cx="3124200" cy="2057400"/>
        </p:xfrm>
        <a:graphic>
          <a:graphicData uri="http://schemas.openxmlformats.org/drawingml/2006/table">
            <a:tbl>
              <a:tblPr/>
              <a:tblGrid>
                <a:gridCol w="17018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endParaRPr lang="en-US" dirty="0"/>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Sachin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Bat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Sachin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Ball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Dravid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Ganguly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99FF"/>
                    </a:solidFill>
                  </a:tcPr>
                </a:tc>
                <a:extLst>
                  <a:ext uri="{0D108BD9-81ED-4DB2-BD59-A6C34878D82A}">
                    <a16:rowId xmlns:a16="http://schemas.microsoft.com/office/drawing/2014/main" val="10004"/>
                  </a:ext>
                </a:extLst>
              </a:tr>
            </a:tbl>
          </a:graphicData>
        </a:graphic>
      </p:graphicFrame>
      <p:sp>
        <p:nvSpPr>
          <p:cNvPr id="62532" name="Text Box 68"/>
          <p:cNvSpPr txBox="1">
            <a:spLocks noChangeArrowheads="1"/>
          </p:cNvSpPr>
          <p:nvPr/>
        </p:nvSpPr>
        <p:spPr bwMode="auto">
          <a:xfrm>
            <a:off x="1752600" y="5181601"/>
            <a:ext cx="4343400" cy="1277273"/>
          </a:xfrm>
          <a:prstGeom prst="rect">
            <a:avLst/>
          </a:prstGeom>
          <a:noFill/>
          <a:ln w="9525">
            <a:noFill/>
            <a:miter lim="800000"/>
            <a:headEnd/>
            <a:tailEnd/>
          </a:ln>
          <a:effectLst/>
        </p:spPr>
        <p:txBody>
          <a:bodyPr>
            <a:spAutoFit/>
          </a:bodyPr>
          <a:lstStyle/>
          <a:p>
            <a:pPr algn="l">
              <a:spcBef>
                <a:spcPct val="50000"/>
              </a:spcBef>
            </a:pPr>
            <a:r>
              <a:rPr lang="en-US" sz="1400">
                <a:latin typeface="Times New Roman" pitchFamily="18" charset="0"/>
              </a:rPr>
              <a:t>The LEFT JOIN returns all the rows from the first table (Employees), even if there are no matches in the second table (Orders). If there are rows in Employees that do not have matches in Orders, those rows also will be listed.</a:t>
            </a:r>
          </a:p>
          <a:p>
            <a:pPr algn="l">
              <a:spcBef>
                <a:spcPct val="50000"/>
              </a:spcBef>
            </a:pPr>
            <a:endParaRPr lang="en-US" sz="1400">
              <a:latin typeface="Times New Roman" pitchFamily="18" charset="0"/>
            </a:endParaRPr>
          </a:p>
        </p:txBody>
      </p:sp>
      <p:sp>
        <p:nvSpPr>
          <p:cNvPr id="62533" name="Line 69"/>
          <p:cNvSpPr>
            <a:spLocks noChangeShapeType="1"/>
          </p:cNvSpPr>
          <p:nvPr/>
        </p:nvSpPr>
        <p:spPr bwMode="auto">
          <a:xfrm flipH="1">
            <a:off x="5638800" y="2057400"/>
            <a:ext cx="1219200" cy="1371600"/>
          </a:xfrm>
          <a:prstGeom prst="line">
            <a:avLst/>
          </a:prstGeom>
          <a:noFill/>
          <a:ln w="9525">
            <a:solidFill>
              <a:schemeClr val="tx1"/>
            </a:solidFill>
            <a:round/>
            <a:headEnd/>
            <a:tailEnd type="triangle" w="med" len="med"/>
          </a:ln>
          <a:effectLst/>
        </p:spPr>
        <p:txBody>
          <a:bodyPr/>
          <a:lstStyle/>
          <a:p>
            <a:endParaRPr lang="en-US"/>
          </a:p>
        </p:txBody>
      </p:sp>
      <p:sp>
        <p:nvSpPr>
          <p:cNvPr id="62534" name="Line 70"/>
          <p:cNvSpPr>
            <a:spLocks noChangeShapeType="1"/>
          </p:cNvSpPr>
          <p:nvPr/>
        </p:nvSpPr>
        <p:spPr bwMode="auto">
          <a:xfrm>
            <a:off x="5638800" y="3962400"/>
            <a:ext cx="1219200" cy="762000"/>
          </a:xfrm>
          <a:prstGeom prst="line">
            <a:avLst/>
          </a:prstGeom>
          <a:noFill/>
          <a:ln w="9525">
            <a:solidFill>
              <a:schemeClr val="tx1"/>
            </a:solidFill>
            <a:round/>
            <a:headEnd type="triangle" w="med" len="med"/>
            <a:tailEnd/>
          </a:ln>
          <a:effectLst/>
        </p:spPr>
        <p:txBody>
          <a:bodyPr/>
          <a:lstStyle/>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429001" y="2003425"/>
            <a:ext cx="3411511" cy="369332"/>
          </a:xfrm>
          <a:prstGeom prst="rect">
            <a:avLst/>
          </a:prstGeom>
          <a:noFill/>
          <a:ln w="9525">
            <a:noFill/>
            <a:miter lim="800000"/>
            <a:headEnd/>
            <a:tailEnd/>
          </a:ln>
          <a:effectLst/>
        </p:spPr>
        <p:txBody>
          <a:bodyPr wrap="none">
            <a:spAutoFit/>
          </a:bodyPr>
          <a:lstStyle/>
          <a:p>
            <a:pPr algn="l"/>
            <a:r>
              <a:rPr lang="en-US">
                <a:solidFill>
                  <a:srgbClr val="3333FF"/>
                </a:solidFill>
              </a:rPr>
              <a:t>RIGHT OUTER JOIN OR RIGHT JOIN</a:t>
            </a:r>
          </a:p>
        </p:txBody>
      </p:sp>
      <p:sp>
        <p:nvSpPr>
          <p:cNvPr id="63491" name="Text Box 3"/>
          <p:cNvSpPr txBox="1">
            <a:spLocks noChangeArrowheads="1"/>
          </p:cNvSpPr>
          <p:nvPr/>
        </p:nvSpPr>
        <p:spPr bwMode="auto">
          <a:xfrm>
            <a:off x="2133600" y="2743201"/>
            <a:ext cx="7162800" cy="3108543"/>
          </a:xfrm>
          <a:prstGeom prst="rect">
            <a:avLst/>
          </a:prstGeom>
          <a:noFill/>
          <a:ln w="9525">
            <a:noFill/>
            <a:miter lim="800000"/>
            <a:headEnd/>
            <a:tailEnd/>
          </a:ln>
          <a:effectLst/>
        </p:spPr>
        <p:txBody>
          <a:bodyPr>
            <a:spAutoFit/>
          </a:bodyPr>
          <a:lstStyle/>
          <a:p>
            <a:pPr algn="l">
              <a:spcBef>
                <a:spcPct val="20000"/>
              </a:spcBef>
              <a:buClr>
                <a:srgbClr val="A50021"/>
              </a:buClr>
              <a:buSzPct val="75000"/>
              <a:buFont typeface="Arial" pitchFamily="34" charset="0"/>
              <a:buChar char="•"/>
            </a:pPr>
            <a:r>
              <a:rPr lang="en-US" sz="2000" dirty="0">
                <a:latin typeface="Times New Roman" pitchFamily="18" charset="0"/>
              </a:rPr>
              <a:t>A right outer join is the reverse of a left outer join. </a:t>
            </a:r>
          </a:p>
          <a:p>
            <a:pPr algn="l">
              <a:spcBef>
                <a:spcPct val="20000"/>
              </a:spcBef>
              <a:buClr>
                <a:srgbClr val="A50021"/>
              </a:buClr>
              <a:buSzPct val="75000"/>
              <a:buFont typeface="Arial" pitchFamily="34" charset="0"/>
              <a:buChar char="•"/>
            </a:pPr>
            <a:endParaRPr lang="en-US" sz="2000" dirty="0">
              <a:latin typeface="Times New Roman" pitchFamily="18" charset="0"/>
            </a:endParaRPr>
          </a:p>
          <a:p>
            <a:pPr algn="l">
              <a:spcBef>
                <a:spcPct val="20000"/>
              </a:spcBef>
              <a:buClr>
                <a:srgbClr val="A50021"/>
              </a:buClr>
              <a:buSzPct val="75000"/>
              <a:buFont typeface="Arial" pitchFamily="34" charset="0"/>
              <a:buChar char="•"/>
            </a:pPr>
            <a:r>
              <a:rPr lang="en-US" sz="2000" dirty="0">
                <a:latin typeface="Times New Roman" pitchFamily="18" charset="0"/>
              </a:rPr>
              <a:t>All rows from the right table are returned.</a:t>
            </a:r>
          </a:p>
          <a:p>
            <a:pPr algn="l">
              <a:spcBef>
                <a:spcPct val="20000"/>
              </a:spcBef>
              <a:buClr>
                <a:srgbClr val="A50021"/>
              </a:buClr>
              <a:buSzPct val="75000"/>
              <a:buFont typeface="Arial" pitchFamily="34" charset="0"/>
              <a:buChar char="•"/>
            </a:pPr>
            <a:endParaRPr lang="en-US" sz="2000" dirty="0">
              <a:latin typeface="Times New Roman" pitchFamily="18" charset="0"/>
            </a:endParaRPr>
          </a:p>
          <a:p>
            <a:pPr algn="l">
              <a:spcBef>
                <a:spcPct val="20000"/>
              </a:spcBef>
              <a:buClr>
                <a:srgbClr val="A50021"/>
              </a:buClr>
              <a:buSzPct val="75000"/>
              <a:buFont typeface="Arial" pitchFamily="34" charset="0"/>
              <a:buChar char="•"/>
            </a:pPr>
            <a:r>
              <a:rPr lang="en-US" sz="2000" dirty="0">
                <a:latin typeface="Times New Roman" pitchFamily="18" charset="0"/>
              </a:rPr>
              <a:t> Null values are returned for the left table any time a right table row has no matching row in the left table.</a:t>
            </a:r>
          </a:p>
          <a:p>
            <a:pPr algn="l">
              <a:spcBef>
                <a:spcPct val="20000"/>
              </a:spcBef>
              <a:buClr>
                <a:srgbClr val="A50021"/>
              </a:buClr>
              <a:buSzPct val="75000"/>
              <a:buFont typeface="Wingdings" pitchFamily="2" charset="2"/>
              <a:buChar char="n"/>
            </a:pPr>
            <a:endParaRPr lang="en-US" sz="2000" dirty="0">
              <a:latin typeface="Times New Roman" pitchFamily="18" charset="0"/>
            </a:endParaRPr>
          </a:p>
          <a:p>
            <a:pPr algn="l">
              <a:spcBef>
                <a:spcPct val="50000"/>
              </a:spcBef>
            </a:pPr>
            <a:endParaRPr lang="en-US" sz="2400" dirty="0">
              <a:latin typeface="Times New Roman" pitchFamily="18" charset="0"/>
            </a:endParaRPr>
          </a:p>
        </p:txBody>
      </p:sp>
      <p:sp>
        <p:nvSpPr>
          <p:cNvPr id="63492" name="Rectangle 4"/>
          <p:cNvSpPr>
            <a:spLocks noChangeArrowheads="1"/>
          </p:cNvSpPr>
          <p:nvPr/>
        </p:nvSpPr>
        <p:spPr bwMode="auto">
          <a:xfrm>
            <a:off x="1828800" y="990600"/>
            <a:ext cx="2362200" cy="369332"/>
          </a:xfrm>
          <a:prstGeom prst="rect">
            <a:avLst/>
          </a:prstGeom>
          <a:solidFill>
            <a:srgbClr val="FFFF99"/>
          </a:solidFill>
          <a:ln w="9525">
            <a:noFill/>
            <a:miter lim="800000"/>
            <a:headEnd/>
            <a:tailEnd/>
          </a:ln>
          <a:effectLst/>
        </p:spPr>
        <p:txBody>
          <a:bodyPr>
            <a:spAutoFit/>
          </a:bodyPr>
          <a:lstStyle/>
          <a:p>
            <a:pPr algn="l"/>
            <a:r>
              <a:rPr lang="en-US">
                <a:solidFill>
                  <a:schemeClr val="tx2"/>
                </a:solidFill>
              </a:rPr>
              <a:t>OUTER JOINS</a:t>
            </a:r>
          </a:p>
        </p:txBody>
      </p:sp>
      <p:sp>
        <p:nvSpPr>
          <p:cNvPr id="63493" name="Rectangle 5"/>
          <p:cNvSpPr>
            <a:spLocks noChangeArrowheads="1"/>
          </p:cNvSpPr>
          <p:nvPr/>
        </p:nvSpPr>
        <p:spPr bwMode="auto">
          <a:xfrm>
            <a:off x="1905001" y="0"/>
            <a:ext cx="1023037" cy="523220"/>
          </a:xfrm>
          <a:prstGeom prst="rect">
            <a:avLst/>
          </a:prstGeom>
          <a:noFill/>
          <a:ln w="9525">
            <a:noFill/>
            <a:miter lim="800000"/>
            <a:headEnd/>
            <a:tailEnd/>
          </a:ln>
          <a:effectLst/>
        </p:spPr>
        <p:txBody>
          <a:bodyPr wrap="none">
            <a:spAutoFit/>
          </a:bodyPr>
          <a:lstStyle/>
          <a:p>
            <a:pPr algn="l"/>
            <a:r>
              <a:rPr lang="en-US" sz="2800" dirty="0">
                <a:solidFill>
                  <a:srgbClr val="FFFFFF"/>
                </a:solidFill>
              </a:rPr>
              <a:t>JOINS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905000" y="1371600"/>
            <a:ext cx="4724400" cy="738664"/>
          </a:xfrm>
          <a:prstGeom prst="rect">
            <a:avLst/>
          </a:prstGeom>
          <a:noFill/>
          <a:ln w="9525">
            <a:noFill/>
            <a:miter lim="800000"/>
            <a:headEnd/>
            <a:tailEnd/>
          </a:ln>
          <a:effectLst/>
        </p:spPr>
        <p:txBody>
          <a:bodyPr>
            <a:spAutoFit/>
          </a:bodyPr>
          <a:lstStyle/>
          <a:p>
            <a:pPr algn="l">
              <a:spcBef>
                <a:spcPct val="50000"/>
              </a:spcBef>
            </a:pPr>
            <a:r>
              <a:rPr lang="en-US" sz="1400">
                <a:solidFill>
                  <a:srgbClr val="000000"/>
                </a:solidFill>
                <a:latin typeface="Times New Roman" pitchFamily="18" charset="0"/>
                <a:cs typeface="Courier New" pitchFamily="49" charset="0"/>
              </a:rPr>
              <a:t>SELECT Employees.Name, Orders.Product FROM Employees RIGHT JOIN Orders ON Employees.Employee_ID=Orders.Employee_ID</a:t>
            </a:r>
          </a:p>
        </p:txBody>
      </p:sp>
      <p:graphicFrame>
        <p:nvGraphicFramePr>
          <p:cNvPr id="64515" name="Group 3"/>
          <p:cNvGraphicFramePr>
            <a:graphicFrameLocks noGrp="1"/>
          </p:cNvGraphicFramePr>
          <p:nvPr/>
        </p:nvGraphicFramePr>
        <p:xfrm>
          <a:off x="6858000" y="1631950"/>
          <a:ext cx="2438400" cy="109728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Employee_Id</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Sachin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Dravid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Ganguly</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
        <p:nvSpPr>
          <p:cNvPr id="64532" name="Text Box 20"/>
          <p:cNvSpPr txBox="1">
            <a:spLocks noChangeArrowheads="1"/>
          </p:cNvSpPr>
          <p:nvPr/>
        </p:nvSpPr>
        <p:spPr bwMode="auto">
          <a:xfrm>
            <a:off x="6858000" y="109855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1 : Employees</a:t>
            </a:r>
          </a:p>
        </p:txBody>
      </p:sp>
      <p:sp>
        <p:nvSpPr>
          <p:cNvPr id="64533" name="Text Box 21"/>
          <p:cNvSpPr txBox="1">
            <a:spLocks noChangeArrowheads="1"/>
          </p:cNvSpPr>
          <p:nvPr/>
        </p:nvSpPr>
        <p:spPr bwMode="auto">
          <a:xfrm>
            <a:off x="6858000" y="323850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2 :Orders</a:t>
            </a:r>
          </a:p>
        </p:txBody>
      </p:sp>
      <p:sp>
        <p:nvSpPr>
          <p:cNvPr id="64534" name="Text Box 22"/>
          <p:cNvSpPr txBox="1">
            <a:spLocks noChangeArrowheads="1"/>
          </p:cNvSpPr>
          <p:nvPr/>
        </p:nvSpPr>
        <p:spPr bwMode="auto">
          <a:xfrm>
            <a:off x="6934200" y="4889500"/>
            <a:ext cx="3581400" cy="369332"/>
          </a:xfrm>
          <a:prstGeom prst="rect">
            <a:avLst/>
          </a:prstGeom>
          <a:noFill/>
          <a:ln w="9525">
            <a:noFill/>
            <a:miter lim="800000"/>
            <a:headEnd/>
            <a:tailEnd/>
          </a:ln>
          <a:effectLst/>
        </p:spPr>
        <p:txBody>
          <a:bodyPr>
            <a:spAutoFit/>
          </a:bodyPr>
          <a:lstStyle/>
          <a:p>
            <a:pPr algn="l">
              <a:spcBef>
                <a:spcPct val="50000"/>
              </a:spcBef>
            </a:pPr>
            <a:endParaRPr lang="en-US">
              <a:latin typeface="Times New Roman" pitchFamily="18" charset="0"/>
            </a:endParaRPr>
          </a:p>
        </p:txBody>
      </p:sp>
      <p:sp>
        <p:nvSpPr>
          <p:cNvPr id="64535" name="Line 23"/>
          <p:cNvSpPr>
            <a:spLocks noChangeShapeType="1"/>
          </p:cNvSpPr>
          <p:nvPr/>
        </p:nvSpPr>
        <p:spPr bwMode="auto">
          <a:xfrm>
            <a:off x="6705600" y="914400"/>
            <a:ext cx="0" cy="5943600"/>
          </a:xfrm>
          <a:prstGeom prst="line">
            <a:avLst/>
          </a:prstGeom>
          <a:noFill/>
          <a:ln w="9525">
            <a:solidFill>
              <a:schemeClr val="tx1"/>
            </a:solidFill>
            <a:round/>
            <a:headEnd/>
            <a:tailEnd/>
          </a:ln>
          <a:effectLst/>
        </p:spPr>
        <p:txBody>
          <a:bodyPr/>
          <a:lstStyle/>
          <a:p>
            <a:endParaRPr lang="en-US"/>
          </a:p>
        </p:txBody>
      </p:sp>
      <p:sp>
        <p:nvSpPr>
          <p:cNvPr id="64536" name="Rectangle 24"/>
          <p:cNvSpPr>
            <a:spLocks noChangeArrowheads="1"/>
          </p:cNvSpPr>
          <p:nvPr/>
        </p:nvSpPr>
        <p:spPr bwMode="auto">
          <a:xfrm>
            <a:off x="1828800" y="762000"/>
            <a:ext cx="4572000" cy="304800"/>
          </a:xfrm>
          <a:prstGeom prst="rect">
            <a:avLst/>
          </a:prstGeom>
          <a:noFill/>
          <a:ln w="9525">
            <a:noFill/>
            <a:miter lim="800000"/>
            <a:headEnd/>
            <a:tailEnd/>
          </a:ln>
          <a:effectLst/>
        </p:spPr>
        <p:txBody>
          <a:bodyPr>
            <a:spAutoFit/>
          </a:bodyPr>
          <a:lstStyle/>
          <a:p>
            <a:pPr algn="l">
              <a:spcBef>
                <a:spcPct val="50000"/>
              </a:spcBef>
            </a:pPr>
            <a:r>
              <a:rPr lang="en-US" sz="1400">
                <a:latin typeface="Times New Roman" pitchFamily="18" charset="0"/>
              </a:rPr>
              <a:t>1)Joining Two Tables</a:t>
            </a:r>
          </a:p>
        </p:txBody>
      </p:sp>
      <p:sp>
        <p:nvSpPr>
          <p:cNvPr id="64537" name="Text Box 25"/>
          <p:cNvSpPr txBox="1">
            <a:spLocks noChangeArrowheads="1"/>
          </p:cNvSpPr>
          <p:nvPr/>
        </p:nvSpPr>
        <p:spPr bwMode="auto">
          <a:xfrm>
            <a:off x="1752600" y="0"/>
            <a:ext cx="5181600" cy="523220"/>
          </a:xfrm>
          <a:prstGeom prst="rect">
            <a:avLst/>
          </a:prstGeom>
          <a:noFill/>
          <a:ln w="9525">
            <a:noFill/>
            <a:miter lim="800000"/>
            <a:headEnd/>
            <a:tailEnd/>
          </a:ln>
          <a:effectLst/>
        </p:spPr>
        <p:txBody>
          <a:bodyPr>
            <a:spAutoFit/>
          </a:bodyPr>
          <a:lstStyle/>
          <a:p>
            <a:pPr algn="l">
              <a:spcBef>
                <a:spcPct val="50000"/>
              </a:spcBef>
            </a:pPr>
            <a:r>
              <a:rPr lang="en-US" sz="2800" dirty="0">
                <a:solidFill>
                  <a:srgbClr val="FFFFFF"/>
                </a:solidFill>
              </a:rPr>
              <a:t>RIGHT OUTER JOIN </a:t>
            </a:r>
          </a:p>
        </p:txBody>
      </p:sp>
      <p:graphicFrame>
        <p:nvGraphicFramePr>
          <p:cNvPr id="64538" name="Group 26"/>
          <p:cNvGraphicFramePr>
            <a:graphicFrameLocks noGrp="1"/>
          </p:cNvGraphicFramePr>
          <p:nvPr/>
        </p:nvGraphicFramePr>
        <p:xfrm>
          <a:off x="6858000" y="3657600"/>
          <a:ext cx="3505200" cy="1341120"/>
        </p:xfrm>
        <a:graphic>
          <a:graphicData uri="http://schemas.openxmlformats.org/drawingml/2006/table">
            <a:tbl>
              <a:tblPr/>
              <a:tblGrid>
                <a:gridCol w="11684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rPr>
                        <a:t>Prod_Id</a:t>
                      </a:r>
                      <a:endParaRPr kumimoji="0" lang="en-US" sz="16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Product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Employee_Id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0"/>
                  </a:ext>
                </a:extLst>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Bat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Ball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rPr>
                        <a:t>Glouse</a:t>
                      </a:r>
                      <a:endParaRPr kumimoji="0" lang="en-US" sz="16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3"/>
                  </a:ext>
                </a:extLst>
              </a:tr>
            </a:tbl>
          </a:graphicData>
        </a:graphic>
      </p:graphicFrame>
      <p:graphicFrame>
        <p:nvGraphicFramePr>
          <p:cNvPr id="64560" name="Group 48"/>
          <p:cNvGraphicFramePr>
            <a:graphicFrameLocks noGrp="1"/>
          </p:cNvGraphicFramePr>
          <p:nvPr/>
        </p:nvGraphicFramePr>
        <p:xfrm>
          <a:off x="2895600" y="2362200"/>
          <a:ext cx="2971800" cy="1651000"/>
        </p:xfrm>
        <a:graphic>
          <a:graphicData uri="http://schemas.openxmlformats.org/drawingml/2006/table">
            <a:tbl>
              <a:tblPr/>
              <a:tblGrid>
                <a:gridCol w="16192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Sachin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Bat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Sachin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Ball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Dravid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Glouse</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3"/>
                  </a:ext>
                </a:extLst>
              </a:tr>
            </a:tbl>
          </a:graphicData>
        </a:graphic>
      </p:graphicFrame>
      <p:sp>
        <p:nvSpPr>
          <p:cNvPr id="64577" name="Text Box 65"/>
          <p:cNvSpPr txBox="1">
            <a:spLocks noChangeArrowheads="1"/>
          </p:cNvSpPr>
          <p:nvPr/>
        </p:nvSpPr>
        <p:spPr bwMode="auto">
          <a:xfrm>
            <a:off x="1752600" y="4724400"/>
            <a:ext cx="4495800" cy="1492716"/>
          </a:xfrm>
          <a:prstGeom prst="rect">
            <a:avLst/>
          </a:prstGeom>
          <a:noFill/>
          <a:ln w="9525">
            <a:noFill/>
            <a:miter lim="800000"/>
            <a:headEnd/>
            <a:tailEnd/>
          </a:ln>
          <a:effectLst/>
        </p:spPr>
        <p:txBody>
          <a:bodyPr>
            <a:spAutoFit/>
          </a:bodyPr>
          <a:lstStyle/>
          <a:p>
            <a:pPr algn="l">
              <a:spcBef>
                <a:spcPct val="50000"/>
              </a:spcBef>
            </a:pPr>
            <a:r>
              <a:rPr lang="en-US" sz="1400">
                <a:latin typeface="Times New Roman" pitchFamily="18" charset="0"/>
              </a:rPr>
              <a:t>The RIGHT JOIN returns all the rows from the second table (Orders), even if there are no matches in the first table (Employees). If there had been any rows in Orders that did not have matches in Employees, those rows also would have been listed.</a:t>
            </a:r>
          </a:p>
          <a:p>
            <a:pPr algn="l">
              <a:spcBef>
                <a:spcPct val="50000"/>
              </a:spcBef>
            </a:pPr>
            <a:endParaRPr lang="en-US" sz="1400">
              <a:latin typeface="Times New Roman" pitchFamily="18" charset="0"/>
            </a:endParaRPr>
          </a:p>
        </p:txBody>
      </p:sp>
      <p:sp>
        <p:nvSpPr>
          <p:cNvPr id="64578" name="Line 66"/>
          <p:cNvSpPr>
            <a:spLocks noChangeShapeType="1"/>
          </p:cNvSpPr>
          <p:nvPr/>
        </p:nvSpPr>
        <p:spPr bwMode="auto">
          <a:xfrm flipH="1">
            <a:off x="5867400" y="1981200"/>
            <a:ext cx="990600" cy="838200"/>
          </a:xfrm>
          <a:prstGeom prst="line">
            <a:avLst/>
          </a:prstGeom>
          <a:noFill/>
          <a:ln w="9525">
            <a:solidFill>
              <a:schemeClr val="tx1"/>
            </a:solidFill>
            <a:round/>
            <a:headEnd/>
            <a:tailEnd type="triangle" w="med" len="med"/>
          </a:ln>
          <a:effectLst/>
        </p:spPr>
        <p:txBody>
          <a:bodyPr/>
          <a:lstStyle/>
          <a:p>
            <a:endParaRPr lang="en-US"/>
          </a:p>
        </p:txBody>
      </p:sp>
      <p:sp>
        <p:nvSpPr>
          <p:cNvPr id="64579" name="Line 67"/>
          <p:cNvSpPr>
            <a:spLocks noChangeShapeType="1"/>
          </p:cNvSpPr>
          <p:nvPr/>
        </p:nvSpPr>
        <p:spPr bwMode="auto">
          <a:xfrm>
            <a:off x="5867400" y="3581400"/>
            <a:ext cx="990600" cy="685800"/>
          </a:xfrm>
          <a:prstGeom prst="line">
            <a:avLst/>
          </a:prstGeom>
          <a:noFill/>
          <a:ln w="9525">
            <a:solidFill>
              <a:schemeClr val="tx1"/>
            </a:solidFill>
            <a:round/>
            <a:headEnd type="triangle" w="med" len="med"/>
            <a:tailEnd/>
          </a:ln>
          <a:effectLst/>
        </p:spPr>
        <p:txBody>
          <a:bodyPr/>
          <a:lstStyle/>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989513" y="2055813"/>
            <a:ext cx="1821332" cy="369332"/>
          </a:xfrm>
          <a:prstGeom prst="rect">
            <a:avLst/>
          </a:prstGeom>
          <a:noFill/>
          <a:ln w="9525">
            <a:noFill/>
            <a:miter lim="800000"/>
            <a:headEnd/>
            <a:tailEnd/>
          </a:ln>
          <a:effectLst/>
        </p:spPr>
        <p:txBody>
          <a:bodyPr wrap="none">
            <a:spAutoFit/>
          </a:bodyPr>
          <a:lstStyle/>
          <a:p>
            <a:pPr algn="l"/>
            <a:r>
              <a:rPr lang="en-US">
                <a:solidFill>
                  <a:srgbClr val="3333FF"/>
                </a:solidFill>
              </a:rPr>
              <a:t>FULL OUTER JOIN</a:t>
            </a:r>
          </a:p>
        </p:txBody>
      </p:sp>
      <p:sp>
        <p:nvSpPr>
          <p:cNvPr id="65539" name="Text Box 3"/>
          <p:cNvSpPr txBox="1">
            <a:spLocks noChangeArrowheads="1"/>
          </p:cNvSpPr>
          <p:nvPr/>
        </p:nvSpPr>
        <p:spPr bwMode="auto">
          <a:xfrm>
            <a:off x="3124200" y="2776538"/>
            <a:ext cx="7162800" cy="3046988"/>
          </a:xfrm>
          <a:prstGeom prst="rect">
            <a:avLst/>
          </a:prstGeom>
          <a:noFill/>
          <a:ln w="9525">
            <a:noFill/>
            <a:miter lim="800000"/>
            <a:headEnd/>
            <a:tailEnd/>
          </a:ln>
          <a:effectLst/>
        </p:spPr>
        <p:txBody>
          <a:bodyPr>
            <a:spAutoFit/>
          </a:bodyPr>
          <a:lstStyle/>
          <a:p>
            <a:pPr>
              <a:spcBef>
                <a:spcPct val="20000"/>
              </a:spcBef>
              <a:buClr>
                <a:srgbClr val="A50021"/>
              </a:buClr>
              <a:buSzPct val="75000"/>
              <a:buFont typeface="Arial" pitchFamily="34" charset="0"/>
              <a:buChar char="•"/>
              <a:tabLst>
                <a:tab pos="292100" algn="l"/>
              </a:tabLst>
            </a:pPr>
            <a:r>
              <a:rPr lang="en-US" sz="2000" dirty="0"/>
              <a:t>  </a:t>
            </a:r>
            <a:r>
              <a:rPr lang="en-US" sz="2000" dirty="0">
                <a:latin typeface="Times New Roman" pitchFamily="18" charset="0"/>
              </a:rPr>
              <a:t>A full outer join returns all rows in both the left and    right tables.</a:t>
            </a:r>
          </a:p>
          <a:p>
            <a:pPr>
              <a:spcBef>
                <a:spcPct val="20000"/>
              </a:spcBef>
              <a:buClr>
                <a:srgbClr val="A50021"/>
              </a:buClr>
              <a:buSzPct val="75000"/>
              <a:buFont typeface="Arial" pitchFamily="34" charset="0"/>
              <a:buChar char="•"/>
              <a:tabLst>
                <a:tab pos="292100" algn="l"/>
              </a:tabLst>
            </a:pPr>
            <a:endParaRPr lang="en-US" sz="2000" dirty="0">
              <a:latin typeface="Times New Roman" pitchFamily="18" charset="0"/>
            </a:endParaRPr>
          </a:p>
          <a:p>
            <a:pPr>
              <a:spcBef>
                <a:spcPct val="20000"/>
              </a:spcBef>
              <a:buClr>
                <a:srgbClr val="A50021"/>
              </a:buClr>
              <a:buSzPct val="75000"/>
              <a:buFont typeface="Arial" pitchFamily="34" charset="0"/>
              <a:buChar char="•"/>
              <a:tabLst>
                <a:tab pos="292100" algn="l"/>
              </a:tabLst>
            </a:pPr>
            <a:r>
              <a:rPr lang="en-US" sz="2000" dirty="0">
                <a:latin typeface="Times New Roman" pitchFamily="18" charset="0"/>
              </a:rPr>
              <a:t>  Any time a row has no match in the other table, the select list columns from the other table contain null values.</a:t>
            </a:r>
          </a:p>
          <a:p>
            <a:pPr>
              <a:spcBef>
                <a:spcPct val="20000"/>
              </a:spcBef>
              <a:buClr>
                <a:srgbClr val="A50021"/>
              </a:buClr>
              <a:buSzPct val="75000"/>
              <a:buFont typeface="Arial" pitchFamily="34" charset="0"/>
              <a:buChar char="•"/>
              <a:tabLst>
                <a:tab pos="292100" algn="l"/>
              </a:tabLst>
            </a:pPr>
            <a:endParaRPr lang="en-US" sz="2000" dirty="0">
              <a:latin typeface="Times New Roman" pitchFamily="18" charset="0"/>
            </a:endParaRPr>
          </a:p>
          <a:p>
            <a:pPr>
              <a:spcBef>
                <a:spcPct val="20000"/>
              </a:spcBef>
              <a:buClr>
                <a:srgbClr val="A50021"/>
              </a:buClr>
              <a:buSzPct val="75000"/>
              <a:buFont typeface="Arial" pitchFamily="34" charset="0"/>
              <a:buChar char="•"/>
              <a:tabLst>
                <a:tab pos="292100" algn="l"/>
              </a:tabLst>
            </a:pPr>
            <a:r>
              <a:rPr lang="en-US" sz="2000" dirty="0">
                <a:latin typeface="Times New Roman" pitchFamily="18" charset="0"/>
              </a:rPr>
              <a:t>  When there is a match between the tables, the entire result set row contains data values from the base tables.</a:t>
            </a:r>
          </a:p>
          <a:p>
            <a:pPr>
              <a:spcBef>
                <a:spcPct val="50000"/>
              </a:spcBef>
              <a:tabLst>
                <a:tab pos="292100" algn="l"/>
              </a:tabLst>
            </a:pPr>
            <a:endParaRPr lang="en-US" sz="2400" dirty="0">
              <a:latin typeface="Times New Roman" pitchFamily="18" charset="0"/>
            </a:endParaRPr>
          </a:p>
        </p:txBody>
      </p:sp>
      <p:sp>
        <p:nvSpPr>
          <p:cNvPr id="65540" name="Rectangle 4"/>
          <p:cNvSpPr>
            <a:spLocks noChangeArrowheads="1"/>
          </p:cNvSpPr>
          <p:nvPr/>
        </p:nvSpPr>
        <p:spPr bwMode="auto">
          <a:xfrm>
            <a:off x="2133600" y="1219200"/>
            <a:ext cx="2362200" cy="369332"/>
          </a:xfrm>
          <a:prstGeom prst="rect">
            <a:avLst/>
          </a:prstGeom>
          <a:solidFill>
            <a:srgbClr val="FFFF99"/>
          </a:solidFill>
          <a:ln w="9525">
            <a:noFill/>
            <a:miter lim="800000"/>
            <a:headEnd/>
            <a:tailEnd/>
          </a:ln>
          <a:effectLst/>
        </p:spPr>
        <p:txBody>
          <a:bodyPr>
            <a:spAutoFit/>
          </a:bodyPr>
          <a:lstStyle/>
          <a:p>
            <a:pPr algn="l"/>
            <a:r>
              <a:rPr lang="en-US">
                <a:solidFill>
                  <a:schemeClr val="tx2"/>
                </a:solidFill>
              </a:rPr>
              <a:t>OUTER JOINS</a:t>
            </a:r>
          </a:p>
        </p:txBody>
      </p:sp>
      <p:sp>
        <p:nvSpPr>
          <p:cNvPr id="65541" name="Rectangle 5"/>
          <p:cNvSpPr>
            <a:spLocks noChangeArrowheads="1"/>
          </p:cNvSpPr>
          <p:nvPr/>
        </p:nvSpPr>
        <p:spPr bwMode="auto">
          <a:xfrm>
            <a:off x="1905001" y="0"/>
            <a:ext cx="1023037" cy="523220"/>
          </a:xfrm>
          <a:prstGeom prst="rect">
            <a:avLst/>
          </a:prstGeom>
          <a:noFill/>
          <a:ln w="9525">
            <a:noFill/>
            <a:miter lim="800000"/>
            <a:headEnd/>
            <a:tailEnd/>
          </a:ln>
          <a:effectLst/>
        </p:spPr>
        <p:txBody>
          <a:bodyPr wrap="none">
            <a:spAutoFit/>
          </a:bodyPr>
          <a:lstStyle/>
          <a:p>
            <a:pPr algn="l"/>
            <a:r>
              <a:rPr lang="en-US" sz="2800" dirty="0">
                <a:solidFill>
                  <a:srgbClr val="FFFFFF"/>
                </a:solidFill>
              </a:rPr>
              <a:t>JOINS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905000" y="1371601"/>
            <a:ext cx="4724400" cy="1277273"/>
          </a:xfrm>
          <a:prstGeom prst="rect">
            <a:avLst/>
          </a:prstGeom>
          <a:noFill/>
          <a:ln w="9525">
            <a:noFill/>
            <a:miter lim="800000"/>
            <a:headEnd/>
            <a:tailEnd/>
          </a:ln>
          <a:effectLst/>
        </p:spPr>
        <p:txBody>
          <a:bodyPr>
            <a:spAutoFit/>
          </a:bodyPr>
          <a:lstStyle/>
          <a:p>
            <a:pPr algn="l">
              <a:spcBef>
                <a:spcPct val="50000"/>
              </a:spcBef>
            </a:pPr>
            <a:r>
              <a:rPr lang="en-US" sz="1400">
                <a:solidFill>
                  <a:srgbClr val="000000"/>
                </a:solidFill>
                <a:latin typeface="Times New Roman" pitchFamily="18" charset="0"/>
                <a:cs typeface="Courier New" pitchFamily="49" charset="0"/>
              </a:rPr>
              <a:t>SELECT Employees.Name, Orders.Product</a:t>
            </a:r>
          </a:p>
          <a:p>
            <a:pPr algn="l">
              <a:spcBef>
                <a:spcPct val="50000"/>
              </a:spcBef>
            </a:pPr>
            <a:r>
              <a:rPr lang="en-US" sz="1400">
                <a:solidFill>
                  <a:srgbClr val="000000"/>
                </a:solidFill>
                <a:latin typeface="Times New Roman" pitchFamily="18" charset="0"/>
                <a:cs typeface="Courier New" pitchFamily="49" charset="0"/>
              </a:rPr>
              <a:t>FROM Employees</a:t>
            </a:r>
          </a:p>
          <a:p>
            <a:pPr algn="l">
              <a:spcBef>
                <a:spcPct val="50000"/>
              </a:spcBef>
            </a:pPr>
            <a:r>
              <a:rPr lang="en-US" sz="1400">
                <a:solidFill>
                  <a:srgbClr val="000000"/>
                </a:solidFill>
                <a:latin typeface="Times New Roman" pitchFamily="18" charset="0"/>
                <a:cs typeface="Courier New" pitchFamily="49" charset="0"/>
              </a:rPr>
              <a:t>FULL Outer  JOIN Orders</a:t>
            </a:r>
          </a:p>
          <a:p>
            <a:pPr algn="l">
              <a:spcBef>
                <a:spcPct val="50000"/>
              </a:spcBef>
            </a:pPr>
            <a:r>
              <a:rPr lang="en-US" sz="1400">
                <a:solidFill>
                  <a:srgbClr val="000000"/>
                </a:solidFill>
                <a:latin typeface="Times New Roman" pitchFamily="18" charset="0"/>
                <a:cs typeface="Courier New" pitchFamily="49" charset="0"/>
              </a:rPr>
              <a:t>ON Employees.Employee_ID=Orders.Employee_ID</a:t>
            </a:r>
          </a:p>
        </p:txBody>
      </p:sp>
      <p:graphicFrame>
        <p:nvGraphicFramePr>
          <p:cNvPr id="66563" name="Group 3"/>
          <p:cNvGraphicFramePr>
            <a:graphicFrameLocks noGrp="1"/>
          </p:cNvGraphicFramePr>
          <p:nvPr/>
        </p:nvGraphicFramePr>
        <p:xfrm>
          <a:off x="6858000" y="1631950"/>
          <a:ext cx="2438400" cy="109728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Employee_Id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Sachin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Dravid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Ganguly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
        <p:nvSpPr>
          <p:cNvPr id="66580" name="Text Box 20"/>
          <p:cNvSpPr txBox="1">
            <a:spLocks noChangeArrowheads="1"/>
          </p:cNvSpPr>
          <p:nvPr/>
        </p:nvSpPr>
        <p:spPr bwMode="auto">
          <a:xfrm>
            <a:off x="6858000" y="109855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1 : Employees</a:t>
            </a:r>
          </a:p>
        </p:txBody>
      </p:sp>
      <p:sp>
        <p:nvSpPr>
          <p:cNvPr id="66581" name="Text Box 21"/>
          <p:cNvSpPr txBox="1">
            <a:spLocks noChangeArrowheads="1"/>
          </p:cNvSpPr>
          <p:nvPr/>
        </p:nvSpPr>
        <p:spPr bwMode="auto">
          <a:xfrm>
            <a:off x="6858000" y="323850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2 :Orders</a:t>
            </a:r>
          </a:p>
        </p:txBody>
      </p:sp>
      <p:sp>
        <p:nvSpPr>
          <p:cNvPr id="66582" name="Text Box 22"/>
          <p:cNvSpPr txBox="1">
            <a:spLocks noChangeArrowheads="1"/>
          </p:cNvSpPr>
          <p:nvPr/>
        </p:nvSpPr>
        <p:spPr bwMode="auto">
          <a:xfrm>
            <a:off x="6934200" y="4889500"/>
            <a:ext cx="3581400" cy="369332"/>
          </a:xfrm>
          <a:prstGeom prst="rect">
            <a:avLst/>
          </a:prstGeom>
          <a:noFill/>
          <a:ln w="9525">
            <a:noFill/>
            <a:miter lim="800000"/>
            <a:headEnd/>
            <a:tailEnd/>
          </a:ln>
          <a:effectLst/>
        </p:spPr>
        <p:txBody>
          <a:bodyPr>
            <a:spAutoFit/>
          </a:bodyPr>
          <a:lstStyle/>
          <a:p>
            <a:pPr algn="l">
              <a:spcBef>
                <a:spcPct val="50000"/>
              </a:spcBef>
            </a:pPr>
            <a:endParaRPr lang="en-US">
              <a:latin typeface="Times New Roman" pitchFamily="18" charset="0"/>
            </a:endParaRPr>
          </a:p>
        </p:txBody>
      </p:sp>
      <p:sp>
        <p:nvSpPr>
          <p:cNvPr id="66583" name="Line 23"/>
          <p:cNvSpPr>
            <a:spLocks noChangeShapeType="1"/>
          </p:cNvSpPr>
          <p:nvPr/>
        </p:nvSpPr>
        <p:spPr bwMode="auto">
          <a:xfrm>
            <a:off x="6629400" y="914400"/>
            <a:ext cx="0" cy="5943600"/>
          </a:xfrm>
          <a:prstGeom prst="line">
            <a:avLst/>
          </a:prstGeom>
          <a:noFill/>
          <a:ln w="9525">
            <a:solidFill>
              <a:schemeClr val="tx1"/>
            </a:solidFill>
            <a:round/>
            <a:headEnd/>
            <a:tailEnd/>
          </a:ln>
          <a:effectLst/>
        </p:spPr>
        <p:txBody>
          <a:bodyPr/>
          <a:lstStyle/>
          <a:p>
            <a:endParaRPr lang="en-US"/>
          </a:p>
        </p:txBody>
      </p:sp>
      <p:sp>
        <p:nvSpPr>
          <p:cNvPr id="66584" name="Rectangle 24"/>
          <p:cNvSpPr>
            <a:spLocks noChangeArrowheads="1"/>
          </p:cNvSpPr>
          <p:nvPr/>
        </p:nvSpPr>
        <p:spPr bwMode="auto">
          <a:xfrm>
            <a:off x="1828800" y="762000"/>
            <a:ext cx="4572000" cy="304800"/>
          </a:xfrm>
          <a:prstGeom prst="rect">
            <a:avLst/>
          </a:prstGeom>
          <a:noFill/>
          <a:ln w="9525">
            <a:noFill/>
            <a:miter lim="800000"/>
            <a:headEnd/>
            <a:tailEnd/>
          </a:ln>
          <a:effectLst/>
        </p:spPr>
        <p:txBody>
          <a:bodyPr>
            <a:spAutoFit/>
          </a:bodyPr>
          <a:lstStyle/>
          <a:p>
            <a:pPr algn="l">
              <a:spcBef>
                <a:spcPct val="50000"/>
              </a:spcBef>
            </a:pPr>
            <a:r>
              <a:rPr lang="en-US" sz="1400">
                <a:latin typeface="Times New Roman" pitchFamily="18" charset="0"/>
              </a:rPr>
              <a:t>1)Joining Two Tables</a:t>
            </a:r>
          </a:p>
        </p:txBody>
      </p:sp>
      <p:sp>
        <p:nvSpPr>
          <p:cNvPr id="66585" name="Text Box 25"/>
          <p:cNvSpPr txBox="1">
            <a:spLocks noChangeArrowheads="1"/>
          </p:cNvSpPr>
          <p:nvPr/>
        </p:nvSpPr>
        <p:spPr bwMode="auto">
          <a:xfrm>
            <a:off x="1752600" y="0"/>
            <a:ext cx="5181600" cy="523220"/>
          </a:xfrm>
          <a:prstGeom prst="rect">
            <a:avLst/>
          </a:prstGeom>
          <a:noFill/>
          <a:ln w="9525">
            <a:noFill/>
            <a:miter lim="800000"/>
            <a:headEnd/>
            <a:tailEnd/>
          </a:ln>
          <a:effectLst/>
        </p:spPr>
        <p:txBody>
          <a:bodyPr>
            <a:spAutoFit/>
          </a:bodyPr>
          <a:lstStyle/>
          <a:p>
            <a:pPr algn="l">
              <a:spcBef>
                <a:spcPct val="50000"/>
              </a:spcBef>
            </a:pPr>
            <a:r>
              <a:rPr lang="en-US" sz="2800" dirty="0">
                <a:solidFill>
                  <a:srgbClr val="FFFFFF"/>
                </a:solidFill>
              </a:rPr>
              <a:t>FULL OUTER JOIN </a:t>
            </a:r>
          </a:p>
        </p:txBody>
      </p:sp>
      <p:graphicFrame>
        <p:nvGraphicFramePr>
          <p:cNvPr id="66586" name="Group 26"/>
          <p:cNvGraphicFramePr>
            <a:graphicFrameLocks noGrp="1"/>
          </p:cNvGraphicFramePr>
          <p:nvPr/>
        </p:nvGraphicFramePr>
        <p:xfrm>
          <a:off x="6858000" y="3657600"/>
          <a:ext cx="3505200" cy="1341120"/>
        </p:xfrm>
        <a:graphic>
          <a:graphicData uri="http://schemas.openxmlformats.org/drawingml/2006/table">
            <a:tbl>
              <a:tblPr/>
              <a:tblGrid>
                <a:gridCol w="11684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rPr>
                        <a:t>Prod_Id</a:t>
                      </a:r>
                      <a:endParaRPr kumimoji="0" lang="en-US" sz="16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Product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Employee_Id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0"/>
                  </a:ext>
                </a:extLst>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Bat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Ball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rPr>
                        <a:t>Glouse</a:t>
                      </a:r>
                      <a:endParaRPr kumimoji="0" lang="en-US" sz="16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3"/>
                  </a:ext>
                </a:extLst>
              </a:tr>
            </a:tbl>
          </a:graphicData>
        </a:graphic>
      </p:graphicFrame>
      <p:graphicFrame>
        <p:nvGraphicFramePr>
          <p:cNvPr id="66608" name="Group 48"/>
          <p:cNvGraphicFramePr>
            <a:graphicFrameLocks noGrp="1"/>
          </p:cNvGraphicFramePr>
          <p:nvPr/>
        </p:nvGraphicFramePr>
        <p:xfrm>
          <a:off x="3124200" y="2971800"/>
          <a:ext cx="2971800" cy="2057400"/>
        </p:xfrm>
        <a:graphic>
          <a:graphicData uri="http://schemas.openxmlformats.org/drawingml/2006/table">
            <a:tbl>
              <a:tblPr/>
              <a:tblGrid>
                <a:gridCol w="16192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Sachin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Bat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Sachin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Ball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Dravid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Glouse</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Ganguly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4"/>
                  </a:ext>
                </a:extLst>
              </a:tr>
            </a:tbl>
          </a:graphicData>
        </a:graphic>
      </p:graphicFrame>
      <p:sp>
        <p:nvSpPr>
          <p:cNvPr id="66628" name="Line 68"/>
          <p:cNvSpPr>
            <a:spLocks noChangeShapeType="1"/>
          </p:cNvSpPr>
          <p:nvPr/>
        </p:nvSpPr>
        <p:spPr bwMode="auto">
          <a:xfrm flipH="1">
            <a:off x="6096000" y="2133600"/>
            <a:ext cx="762000" cy="1143000"/>
          </a:xfrm>
          <a:prstGeom prst="line">
            <a:avLst/>
          </a:prstGeom>
          <a:noFill/>
          <a:ln w="9525">
            <a:solidFill>
              <a:schemeClr val="tx1"/>
            </a:solidFill>
            <a:round/>
            <a:headEnd/>
            <a:tailEnd type="triangle" w="med" len="med"/>
          </a:ln>
          <a:effectLst/>
        </p:spPr>
        <p:txBody>
          <a:bodyPr/>
          <a:lstStyle/>
          <a:p>
            <a:endParaRPr lang="en-US"/>
          </a:p>
        </p:txBody>
      </p:sp>
      <p:sp>
        <p:nvSpPr>
          <p:cNvPr id="66629" name="Line 69"/>
          <p:cNvSpPr>
            <a:spLocks noChangeShapeType="1"/>
          </p:cNvSpPr>
          <p:nvPr/>
        </p:nvSpPr>
        <p:spPr bwMode="auto">
          <a:xfrm>
            <a:off x="6096000" y="4114800"/>
            <a:ext cx="762000" cy="457200"/>
          </a:xfrm>
          <a:prstGeom prst="line">
            <a:avLst/>
          </a:prstGeom>
          <a:noFill/>
          <a:ln w="9525">
            <a:solidFill>
              <a:schemeClr val="tx1"/>
            </a:solidFill>
            <a:round/>
            <a:headEnd type="triangle" w="med" len="med"/>
            <a:tailEnd/>
          </a:ln>
          <a:effectLst/>
        </p:spPr>
        <p:txBody>
          <a:bodyPr/>
          <a:lstStyle/>
          <a:p>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p:cNvSpPr txBox="1">
            <a:spLocks noChangeArrowheads="1"/>
          </p:cNvSpPr>
          <p:nvPr/>
        </p:nvSpPr>
        <p:spPr bwMode="auto">
          <a:xfrm>
            <a:off x="2438400" y="2057400"/>
            <a:ext cx="7086600" cy="1889748"/>
          </a:xfrm>
          <a:prstGeom prst="rect">
            <a:avLst/>
          </a:prstGeom>
          <a:noFill/>
          <a:ln w="9525">
            <a:noFill/>
            <a:miter lim="800000"/>
            <a:headEnd/>
            <a:tailEnd/>
          </a:ln>
          <a:effectLst/>
        </p:spPr>
        <p:txBody>
          <a:bodyPr>
            <a:spAutoFit/>
          </a:bodyPr>
          <a:lstStyle/>
          <a:p>
            <a:pPr algn="l">
              <a:spcBef>
                <a:spcPct val="20000"/>
              </a:spcBef>
              <a:buClr>
                <a:srgbClr val="A50021"/>
              </a:buClr>
              <a:buSzPct val="75000"/>
              <a:buFont typeface="Arial" pitchFamily="34" charset="0"/>
              <a:buChar char="•"/>
            </a:pPr>
            <a:r>
              <a:rPr lang="en-US" sz="2000" dirty="0">
                <a:latin typeface="Times New Roman" pitchFamily="18" charset="0"/>
              </a:rPr>
              <a:t> 	Cross joins return all rows from the left table, each row from the left table is combined with all rows from the right table. </a:t>
            </a:r>
          </a:p>
          <a:p>
            <a:pPr algn="l">
              <a:spcBef>
                <a:spcPct val="20000"/>
              </a:spcBef>
              <a:buClr>
                <a:srgbClr val="A50021"/>
              </a:buClr>
              <a:buSzPct val="75000"/>
              <a:buFont typeface="Arial" pitchFamily="34" charset="0"/>
              <a:buChar char="•"/>
            </a:pPr>
            <a:endParaRPr lang="en-US" sz="2000" dirty="0">
              <a:latin typeface="Times New Roman" pitchFamily="18" charset="0"/>
            </a:endParaRPr>
          </a:p>
          <a:p>
            <a:pPr algn="l">
              <a:spcBef>
                <a:spcPct val="20000"/>
              </a:spcBef>
              <a:buClr>
                <a:srgbClr val="A50021"/>
              </a:buClr>
              <a:buSzPct val="75000"/>
              <a:buFont typeface="Arial" pitchFamily="34" charset="0"/>
              <a:buChar char="•"/>
            </a:pPr>
            <a:r>
              <a:rPr lang="en-US" sz="2000" dirty="0">
                <a:latin typeface="Times New Roman" pitchFamily="18" charset="0"/>
              </a:rPr>
              <a:t> 	Cross joins are also called Cartesian products.</a:t>
            </a:r>
          </a:p>
          <a:p>
            <a:pPr algn="l">
              <a:spcBef>
                <a:spcPct val="20000"/>
              </a:spcBef>
              <a:buClr>
                <a:srgbClr val="A50021"/>
              </a:buClr>
              <a:buSzPct val="75000"/>
              <a:buFont typeface="Wingdings" pitchFamily="2" charset="2"/>
              <a:buChar char="z"/>
            </a:pPr>
            <a:endParaRPr lang="en-US" sz="2400" dirty="0">
              <a:latin typeface="Times New Roman" pitchFamily="18" charset="0"/>
            </a:endParaRPr>
          </a:p>
        </p:txBody>
      </p:sp>
      <p:sp>
        <p:nvSpPr>
          <p:cNvPr id="67588" name="Rectangle 4"/>
          <p:cNvSpPr>
            <a:spLocks noChangeArrowheads="1"/>
          </p:cNvSpPr>
          <p:nvPr/>
        </p:nvSpPr>
        <p:spPr bwMode="auto">
          <a:xfrm>
            <a:off x="1828800" y="990600"/>
            <a:ext cx="2362200" cy="369332"/>
          </a:xfrm>
          <a:prstGeom prst="rect">
            <a:avLst/>
          </a:prstGeom>
          <a:solidFill>
            <a:srgbClr val="FFFF99"/>
          </a:solidFill>
          <a:ln w="9525">
            <a:noFill/>
            <a:miter lim="800000"/>
            <a:headEnd/>
            <a:tailEnd/>
          </a:ln>
          <a:effectLst/>
        </p:spPr>
        <p:txBody>
          <a:bodyPr>
            <a:spAutoFit/>
          </a:bodyPr>
          <a:lstStyle/>
          <a:p>
            <a:pPr algn="l"/>
            <a:r>
              <a:rPr lang="en-US">
                <a:solidFill>
                  <a:schemeClr val="tx2"/>
                </a:solidFill>
              </a:rPr>
              <a:t>CROSS JOINS</a:t>
            </a:r>
          </a:p>
        </p:txBody>
      </p:sp>
      <p:sp>
        <p:nvSpPr>
          <p:cNvPr id="67589" name="Rectangle 5"/>
          <p:cNvSpPr>
            <a:spLocks noChangeArrowheads="1"/>
          </p:cNvSpPr>
          <p:nvPr/>
        </p:nvSpPr>
        <p:spPr bwMode="auto">
          <a:xfrm>
            <a:off x="1828801" y="0"/>
            <a:ext cx="1023037" cy="523220"/>
          </a:xfrm>
          <a:prstGeom prst="rect">
            <a:avLst/>
          </a:prstGeom>
          <a:noFill/>
          <a:ln w="9525">
            <a:noFill/>
            <a:miter lim="800000"/>
            <a:headEnd/>
            <a:tailEnd/>
          </a:ln>
          <a:effectLst/>
        </p:spPr>
        <p:txBody>
          <a:bodyPr wrap="none">
            <a:spAutoFit/>
          </a:bodyPr>
          <a:lstStyle/>
          <a:p>
            <a:pPr algn="l"/>
            <a:r>
              <a:rPr lang="en-US" sz="2800" dirty="0">
                <a:solidFill>
                  <a:srgbClr val="FFFFFF"/>
                </a:solidFill>
              </a:rPr>
              <a:t>JOINS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6"/>
          <p:cNvSpPr txBox="1">
            <a:spLocks noChangeArrowheads="1"/>
          </p:cNvSpPr>
          <p:nvPr/>
        </p:nvSpPr>
        <p:spPr bwMode="auto">
          <a:xfrm>
            <a:off x="1676400" y="76200"/>
            <a:ext cx="5181600" cy="369332"/>
          </a:xfrm>
          <a:prstGeom prst="rect">
            <a:avLst/>
          </a:prstGeom>
          <a:noFill/>
          <a:ln w="9525">
            <a:noFill/>
            <a:miter lim="800000"/>
            <a:headEnd/>
            <a:tailEnd/>
          </a:ln>
          <a:effectLst/>
        </p:spPr>
        <p:txBody>
          <a:bodyPr wrap="square">
            <a:spAutoFit/>
          </a:bodyPr>
          <a:lstStyle/>
          <a:p>
            <a:pPr algn="l">
              <a:spcBef>
                <a:spcPct val="50000"/>
              </a:spcBef>
            </a:pPr>
            <a:r>
              <a:rPr lang="en-US" kern="0" dirty="0">
                <a:solidFill>
                  <a:srgbClr val="FFFFFF"/>
                </a:solidFill>
                <a:latin typeface="Bookman Old Style" pitchFamily="18" charset="0"/>
                <a:ea typeface="+mj-ea"/>
                <a:cs typeface="+mj-cs"/>
              </a:rPr>
              <a:t>Sample Constraints contain all classes</a:t>
            </a:r>
          </a:p>
        </p:txBody>
      </p:sp>
      <p:sp>
        <p:nvSpPr>
          <p:cNvPr id="3" name="Text Box 1027"/>
          <p:cNvSpPr txBox="1">
            <a:spLocks noChangeArrowheads="1"/>
          </p:cNvSpPr>
          <p:nvPr/>
        </p:nvSpPr>
        <p:spPr bwMode="auto">
          <a:xfrm>
            <a:off x="1828800" y="762000"/>
            <a:ext cx="7467600" cy="923330"/>
          </a:xfrm>
          <a:prstGeom prst="rect">
            <a:avLst/>
          </a:prstGeom>
          <a:noFill/>
          <a:ln w="9525">
            <a:noFill/>
            <a:miter lim="800000"/>
            <a:headEnd/>
            <a:tailEnd/>
          </a:ln>
          <a:effectLst/>
        </p:spPr>
        <p:txBody>
          <a:bodyPr>
            <a:spAutoFit/>
          </a:bodyPr>
          <a:lstStyle/>
          <a:p>
            <a:pPr algn="l">
              <a:spcBef>
                <a:spcPct val="50000"/>
              </a:spcBef>
            </a:pPr>
            <a:r>
              <a:rPr lang="en-US"/>
              <a:t>Create table empnew(eno int </a:t>
            </a:r>
            <a:r>
              <a:rPr lang="en-US">
                <a:solidFill>
                  <a:srgbClr val="3333FF"/>
                </a:solidFill>
              </a:rPr>
              <a:t>PRIMARY KEY</a:t>
            </a:r>
            <a:r>
              <a:rPr lang="en-US"/>
              <a:t>,ename  varchar(100) unique,salary numeric </a:t>
            </a:r>
            <a:r>
              <a:rPr lang="en-US">
                <a:solidFill>
                  <a:srgbClr val="3333FF"/>
                </a:solidFill>
              </a:rPr>
              <a:t>CHECK(salary &gt;10000),</a:t>
            </a:r>
            <a:r>
              <a:rPr lang="en-US"/>
              <a:t>designation varchar(30) </a:t>
            </a:r>
            <a:r>
              <a:rPr lang="en-US">
                <a:solidFill>
                  <a:srgbClr val="3333FF"/>
                </a:solidFill>
              </a:rPr>
              <a:t>DEFAULT</a:t>
            </a:r>
            <a:r>
              <a:rPr lang="en-US"/>
              <a:t> 'programmer', dob datetime </a:t>
            </a:r>
            <a:r>
              <a:rPr lang="en-US">
                <a:solidFill>
                  <a:srgbClr val="3333FF"/>
                </a:solidFill>
              </a:rPr>
              <a:t>NOT NULL</a:t>
            </a:r>
            <a:r>
              <a:rPr lang="en-US"/>
              <a:t>)</a:t>
            </a:r>
          </a:p>
        </p:txBody>
      </p:sp>
      <p:graphicFrame>
        <p:nvGraphicFramePr>
          <p:cNvPr id="4" name="Group 1028"/>
          <p:cNvGraphicFramePr>
            <a:graphicFrameLocks noGrp="1"/>
          </p:cNvGraphicFramePr>
          <p:nvPr/>
        </p:nvGraphicFramePr>
        <p:xfrm>
          <a:off x="2057400" y="4114800"/>
          <a:ext cx="5029200" cy="1752602"/>
        </p:xfrm>
        <a:graphic>
          <a:graphicData uri="http://schemas.openxmlformats.org/drawingml/2006/table">
            <a:tbl>
              <a:tblPr/>
              <a:tblGrid>
                <a:gridCol w="70485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906463">
                  <a:extLst>
                    <a:ext uri="{9D8B030D-6E8A-4147-A177-3AD203B41FA5}">
                      <a16:colId xmlns:a16="http://schemas.microsoft.com/office/drawing/2014/main" val="20002"/>
                    </a:ext>
                  </a:extLst>
                </a:gridCol>
                <a:gridCol w="1204912">
                  <a:extLst>
                    <a:ext uri="{9D8B030D-6E8A-4147-A177-3AD203B41FA5}">
                      <a16:colId xmlns:a16="http://schemas.microsoft.com/office/drawing/2014/main" val="20003"/>
                    </a:ext>
                  </a:extLst>
                </a:gridCol>
                <a:gridCol w="1108075">
                  <a:extLst>
                    <a:ext uri="{9D8B030D-6E8A-4147-A177-3AD203B41FA5}">
                      <a16:colId xmlns:a16="http://schemas.microsoft.com/office/drawing/2014/main" val="20004"/>
                    </a:ext>
                  </a:extLst>
                </a:gridCol>
              </a:tblGrid>
              <a:tr h="496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eno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ename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designaton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dob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Meena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Designer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1982/05/02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Geetha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programmer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1982/04/05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9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Kavitha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50000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Teamleader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1982/06/07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1060"/>
          <p:cNvSpPr>
            <a:spLocks noChangeArrowheads="1"/>
          </p:cNvSpPr>
          <p:nvPr/>
        </p:nvSpPr>
        <p:spPr bwMode="auto">
          <a:xfrm>
            <a:off x="2209800" y="1693864"/>
            <a:ext cx="8153400" cy="2092881"/>
          </a:xfrm>
          <a:prstGeom prst="rect">
            <a:avLst/>
          </a:prstGeom>
          <a:noFill/>
          <a:ln w="9525">
            <a:noFill/>
            <a:miter lim="800000"/>
            <a:headEnd/>
            <a:tailEnd/>
          </a:ln>
          <a:effectLst/>
        </p:spPr>
        <p:txBody>
          <a:bodyPr lIns="0" tIns="0" rIns="0" bIns="0">
            <a:spAutoFit/>
          </a:bodyPr>
          <a:lstStyle/>
          <a:p>
            <a:pPr algn="l"/>
            <a:r>
              <a:rPr lang="en-US" sz="1400"/>
              <a:t>Table :Empnew</a:t>
            </a:r>
          </a:p>
          <a:p>
            <a:pPr algn="l" eaLnBrk="0" hangingPunct="0"/>
            <a:r>
              <a:rPr lang="en-US" sz="1400">
                <a:cs typeface="Times New Roman" pitchFamily="18" charset="0"/>
              </a:rPr>
              <a:t> </a:t>
            </a:r>
            <a:endParaRPr lang="en-US" sz="1200">
              <a:latin typeface="Times New Roman" pitchFamily="18" charset="0"/>
              <a:cs typeface="Times New Roman" pitchFamily="18" charset="0"/>
            </a:endParaRPr>
          </a:p>
          <a:p>
            <a:pPr algn="l" eaLnBrk="0" hangingPunct="0"/>
            <a:r>
              <a:rPr lang="en-US" sz="1400">
                <a:cs typeface="Times New Roman" pitchFamily="18" charset="0"/>
              </a:rPr>
              <a:t>Eno</a:t>
            </a:r>
            <a:r>
              <a:rPr lang="en-US" sz="1400">
                <a:solidFill>
                  <a:srgbClr val="3333CC"/>
                </a:solidFill>
                <a:cs typeface="Times New Roman" pitchFamily="18" charset="0"/>
              </a:rPr>
              <a:t>                  int</a:t>
            </a:r>
            <a:endParaRPr lang="en-US" sz="1200">
              <a:latin typeface="Times New Roman" pitchFamily="18" charset="0"/>
              <a:cs typeface="Times New Roman" pitchFamily="18" charset="0"/>
            </a:endParaRPr>
          </a:p>
          <a:p>
            <a:pPr algn="l" eaLnBrk="0" hangingPunct="0"/>
            <a:r>
              <a:rPr lang="en-US" sz="1400">
                <a:cs typeface="Times New Roman" pitchFamily="18" charset="0"/>
              </a:rPr>
              <a:t>Ename</a:t>
            </a:r>
            <a:r>
              <a:rPr lang="en-US" sz="1400">
                <a:solidFill>
                  <a:srgbClr val="3333CC"/>
                </a:solidFill>
                <a:cs typeface="Times New Roman" pitchFamily="18" charset="0"/>
              </a:rPr>
              <a:t>             varchar(100)</a:t>
            </a:r>
            <a:endParaRPr lang="en-US" sz="1200">
              <a:latin typeface="Times New Roman" pitchFamily="18" charset="0"/>
              <a:cs typeface="Times New Roman" pitchFamily="18" charset="0"/>
            </a:endParaRPr>
          </a:p>
          <a:p>
            <a:pPr algn="l" eaLnBrk="0" hangingPunct="0"/>
            <a:r>
              <a:rPr lang="en-US" sz="1400">
                <a:cs typeface="Times New Roman" pitchFamily="18" charset="0"/>
              </a:rPr>
              <a:t>Salary</a:t>
            </a:r>
            <a:r>
              <a:rPr lang="en-US" sz="1400">
                <a:solidFill>
                  <a:srgbClr val="3333CC"/>
                </a:solidFill>
                <a:cs typeface="Times New Roman" pitchFamily="18" charset="0"/>
              </a:rPr>
              <a:t>              numeric</a:t>
            </a:r>
            <a:endParaRPr lang="en-US" sz="1200">
              <a:latin typeface="Times New Roman" pitchFamily="18" charset="0"/>
              <a:cs typeface="Times New Roman" pitchFamily="18" charset="0"/>
            </a:endParaRPr>
          </a:p>
          <a:p>
            <a:pPr algn="l" eaLnBrk="0" hangingPunct="0"/>
            <a:r>
              <a:rPr lang="en-US" sz="1400">
                <a:cs typeface="Times New Roman" pitchFamily="18" charset="0"/>
              </a:rPr>
              <a:t>Designation</a:t>
            </a:r>
            <a:r>
              <a:rPr lang="en-US" sz="1400">
                <a:solidFill>
                  <a:srgbClr val="3333CC"/>
                </a:solidFill>
                <a:cs typeface="Times New Roman" pitchFamily="18" charset="0"/>
              </a:rPr>
              <a:t>     varchar(30)</a:t>
            </a:r>
            <a:endParaRPr lang="en-US" sz="1200">
              <a:latin typeface="Times New Roman" pitchFamily="18" charset="0"/>
              <a:cs typeface="Times New Roman" pitchFamily="18" charset="0"/>
            </a:endParaRPr>
          </a:p>
          <a:p>
            <a:pPr algn="l" eaLnBrk="0" hangingPunct="0"/>
            <a:r>
              <a:rPr lang="en-US" sz="1400">
                <a:cs typeface="Times New Roman" pitchFamily="18" charset="0"/>
              </a:rPr>
              <a:t>Dob</a:t>
            </a:r>
            <a:r>
              <a:rPr lang="en-US" sz="1400">
                <a:solidFill>
                  <a:srgbClr val="3333CC"/>
                </a:solidFill>
                <a:cs typeface="Times New Roman" pitchFamily="18" charset="0"/>
              </a:rPr>
              <a:t>                  datetime</a:t>
            </a:r>
            <a:endParaRPr lang="en-US" sz="1200">
              <a:latin typeface="Times New Roman" pitchFamily="18" charset="0"/>
              <a:cs typeface="Times New Roman" pitchFamily="18" charset="0"/>
            </a:endParaRPr>
          </a:p>
          <a:p>
            <a:pPr algn="l" eaLnBrk="0" hangingPunct="0"/>
            <a:r>
              <a:rPr lang="en-US" sz="1400">
                <a:solidFill>
                  <a:srgbClr val="0000FF"/>
                </a:solidFill>
                <a:latin typeface="Times New Roman" pitchFamily="18" charset="0"/>
                <a:cs typeface="Times New Roman" pitchFamily="18" charset="0"/>
              </a:rPr>
              <a:t> </a:t>
            </a:r>
            <a:endParaRPr lang="en-US" sz="1200">
              <a:latin typeface="Times New Roman" pitchFamily="18" charset="0"/>
              <a:cs typeface="Times New Roman" pitchFamily="18" charset="0"/>
            </a:endParaRPr>
          </a:p>
          <a:p>
            <a:pPr algn="l" eaLnBrk="0" hangingPunct="0"/>
            <a:endParaRPr lang="en-US" sz="2400">
              <a:latin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2057400" y="990601"/>
            <a:ext cx="3962400" cy="646331"/>
          </a:xfrm>
          <a:prstGeom prst="rect">
            <a:avLst/>
          </a:prstGeom>
          <a:noFill/>
          <a:ln w="9525">
            <a:noFill/>
            <a:miter lim="800000"/>
            <a:headEnd/>
            <a:tailEnd/>
          </a:ln>
          <a:effectLst/>
        </p:spPr>
        <p:txBody>
          <a:bodyPr>
            <a:spAutoFit/>
          </a:bodyPr>
          <a:lstStyle/>
          <a:p>
            <a:pPr algn="l">
              <a:spcBef>
                <a:spcPct val="50000"/>
              </a:spcBef>
            </a:pPr>
            <a:r>
              <a:rPr lang="en-US" dirty="0">
                <a:solidFill>
                  <a:schemeClr val="accent2"/>
                </a:solidFill>
                <a:latin typeface="Times New Roman" pitchFamily="18" charset="0"/>
              </a:rPr>
              <a:t>select *from Employees cross join Orders</a:t>
            </a:r>
          </a:p>
        </p:txBody>
      </p:sp>
      <p:graphicFrame>
        <p:nvGraphicFramePr>
          <p:cNvPr id="68611" name="Group 3"/>
          <p:cNvGraphicFramePr>
            <a:graphicFrameLocks noGrp="1"/>
          </p:cNvGraphicFramePr>
          <p:nvPr/>
        </p:nvGraphicFramePr>
        <p:xfrm>
          <a:off x="7010400" y="1631950"/>
          <a:ext cx="2438400" cy="109728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Employee_Id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Sachin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Dravid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Ganguly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
        <p:nvSpPr>
          <p:cNvPr id="68628" name="Text Box 20"/>
          <p:cNvSpPr txBox="1">
            <a:spLocks noChangeArrowheads="1"/>
          </p:cNvSpPr>
          <p:nvPr/>
        </p:nvSpPr>
        <p:spPr bwMode="auto">
          <a:xfrm>
            <a:off x="7010400" y="109855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1 : Employees</a:t>
            </a:r>
          </a:p>
        </p:txBody>
      </p:sp>
      <p:sp>
        <p:nvSpPr>
          <p:cNvPr id="68629" name="Text Box 21"/>
          <p:cNvSpPr txBox="1">
            <a:spLocks noChangeArrowheads="1"/>
          </p:cNvSpPr>
          <p:nvPr/>
        </p:nvSpPr>
        <p:spPr bwMode="auto">
          <a:xfrm>
            <a:off x="7010400" y="3238500"/>
            <a:ext cx="3581400" cy="369332"/>
          </a:xfrm>
          <a:prstGeom prst="rect">
            <a:avLst/>
          </a:prstGeom>
          <a:noFill/>
          <a:ln w="9525">
            <a:noFill/>
            <a:miter lim="800000"/>
            <a:headEnd/>
            <a:tailEnd/>
          </a:ln>
          <a:effectLst/>
        </p:spPr>
        <p:txBody>
          <a:bodyPr>
            <a:spAutoFit/>
          </a:bodyPr>
          <a:lstStyle/>
          <a:p>
            <a:pPr algn="l">
              <a:spcBef>
                <a:spcPct val="50000"/>
              </a:spcBef>
            </a:pPr>
            <a:r>
              <a:rPr lang="en-US">
                <a:latin typeface="Times New Roman" pitchFamily="18" charset="0"/>
              </a:rPr>
              <a:t>Table 2 :Orders</a:t>
            </a:r>
          </a:p>
        </p:txBody>
      </p:sp>
      <p:sp>
        <p:nvSpPr>
          <p:cNvPr id="68630" name="Text Box 22"/>
          <p:cNvSpPr txBox="1">
            <a:spLocks noChangeArrowheads="1"/>
          </p:cNvSpPr>
          <p:nvPr/>
        </p:nvSpPr>
        <p:spPr bwMode="auto">
          <a:xfrm>
            <a:off x="7086600" y="4889500"/>
            <a:ext cx="3581400" cy="369332"/>
          </a:xfrm>
          <a:prstGeom prst="rect">
            <a:avLst/>
          </a:prstGeom>
          <a:noFill/>
          <a:ln w="9525">
            <a:noFill/>
            <a:miter lim="800000"/>
            <a:headEnd/>
            <a:tailEnd/>
          </a:ln>
          <a:effectLst/>
        </p:spPr>
        <p:txBody>
          <a:bodyPr>
            <a:spAutoFit/>
          </a:bodyPr>
          <a:lstStyle/>
          <a:p>
            <a:pPr algn="l">
              <a:spcBef>
                <a:spcPct val="50000"/>
              </a:spcBef>
            </a:pPr>
            <a:endParaRPr lang="en-US">
              <a:latin typeface="Times New Roman" pitchFamily="18" charset="0"/>
            </a:endParaRPr>
          </a:p>
        </p:txBody>
      </p:sp>
      <p:sp>
        <p:nvSpPr>
          <p:cNvPr id="68631" name="Line 23"/>
          <p:cNvSpPr>
            <a:spLocks noChangeShapeType="1"/>
          </p:cNvSpPr>
          <p:nvPr/>
        </p:nvSpPr>
        <p:spPr bwMode="auto">
          <a:xfrm>
            <a:off x="6858000" y="914400"/>
            <a:ext cx="0" cy="5943600"/>
          </a:xfrm>
          <a:prstGeom prst="line">
            <a:avLst/>
          </a:prstGeom>
          <a:noFill/>
          <a:ln w="9525">
            <a:solidFill>
              <a:schemeClr val="tx1"/>
            </a:solidFill>
            <a:round/>
            <a:headEnd/>
            <a:tailEnd/>
          </a:ln>
          <a:effectLst/>
        </p:spPr>
        <p:txBody>
          <a:bodyPr/>
          <a:lstStyle/>
          <a:p>
            <a:endParaRPr lang="en-US"/>
          </a:p>
        </p:txBody>
      </p:sp>
      <p:sp>
        <p:nvSpPr>
          <p:cNvPr id="68632" name="Rectangle 24"/>
          <p:cNvSpPr>
            <a:spLocks noChangeArrowheads="1"/>
          </p:cNvSpPr>
          <p:nvPr/>
        </p:nvSpPr>
        <p:spPr bwMode="auto">
          <a:xfrm>
            <a:off x="1981200" y="4102100"/>
            <a:ext cx="4800600" cy="304800"/>
          </a:xfrm>
          <a:prstGeom prst="rect">
            <a:avLst/>
          </a:prstGeom>
          <a:noFill/>
          <a:ln w="9525">
            <a:noFill/>
            <a:miter lim="800000"/>
            <a:headEnd/>
            <a:tailEnd/>
          </a:ln>
          <a:effectLst/>
        </p:spPr>
        <p:txBody>
          <a:bodyPr>
            <a:spAutoFit/>
          </a:bodyPr>
          <a:lstStyle/>
          <a:p>
            <a:pPr algn="l">
              <a:spcBef>
                <a:spcPct val="50000"/>
              </a:spcBef>
            </a:pPr>
            <a:endParaRPr lang="en-US" sz="1400">
              <a:latin typeface="Courier" charset="0"/>
            </a:endParaRPr>
          </a:p>
        </p:txBody>
      </p:sp>
      <p:sp>
        <p:nvSpPr>
          <p:cNvPr id="68633" name="Rectangle 25"/>
          <p:cNvSpPr>
            <a:spLocks noChangeArrowheads="1"/>
          </p:cNvSpPr>
          <p:nvPr/>
        </p:nvSpPr>
        <p:spPr bwMode="auto">
          <a:xfrm>
            <a:off x="1981200" y="762000"/>
            <a:ext cx="4572000" cy="304800"/>
          </a:xfrm>
          <a:prstGeom prst="rect">
            <a:avLst/>
          </a:prstGeom>
          <a:noFill/>
          <a:ln w="9525">
            <a:noFill/>
            <a:miter lim="800000"/>
            <a:headEnd/>
            <a:tailEnd/>
          </a:ln>
          <a:effectLst/>
        </p:spPr>
        <p:txBody>
          <a:bodyPr>
            <a:spAutoFit/>
          </a:bodyPr>
          <a:lstStyle/>
          <a:p>
            <a:pPr algn="l">
              <a:spcBef>
                <a:spcPct val="50000"/>
              </a:spcBef>
            </a:pPr>
            <a:r>
              <a:rPr lang="en-US" sz="1400">
                <a:latin typeface="Courier" charset="0"/>
              </a:rPr>
              <a:t>1)Joining Two Tables with Cross Join</a:t>
            </a:r>
          </a:p>
        </p:txBody>
      </p:sp>
      <p:sp>
        <p:nvSpPr>
          <p:cNvPr id="68634" name="Text Box 26"/>
          <p:cNvSpPr txBox="1">
            <a:spLocks noChangeArrowheads="1"/>
          </p:cNvSpPr>
          <p:nvPr/>
        </p:nvSpPr>
        <p:spPr bwMode="auto">
          <a:xfrm>
            <a:off x="1752600" y="0"/>
            <a:ext cx="5181600" cy="523220"/>
          </a:xfrm>
          <a:prstGeom prst="rect">
            <a:avLst/>
          </a:prstGeom>
          <a:noFill/>
          <a:ln w="9525">
            <a:noFill/>
            <a:miter lim="800000"/>
            <a:headEnd/>
            <a:tailEnd/>
          </a:ln>
          <a:effectLst/>
        </p:spPr>
        <p:txBody>
          <a:bodyPr>
            <a:spAutoFit/>
          </a:bodyPr>
          <a:lstStyle/>
          <a:p>
            <a:pPr algn="l">
              <a:spcBef>
                <a:spcPct val="50000"/>
              </a:spcBef>
            </a:pPr>
            <a:r>
              <a:rPr lang="en-US" sz="2800" dirty="0">
                <a:solidFill>
                  <a:srgbClr val="FFFFFF"/>
                </a:solidFill>
              </a:rPr>
              <a:t>CROSS JOIN </a:t>
            </a:r>
          </a:p>
        </p:txBody>
      </p:sp>
      <p:graphicFrame>
        <p:nvGraphicFramePr>
          <p:cNvPr id="68635" name="Group 27"/>
          <p:cNvGraphicFramePr>
            <a:graphicFrameLocks noGrp="1"/>
          </p:cNvGraphicFramePr>
          <p:nvPr/>
        </p:nvGraphicFramePr>
        <p:xfrm>
          <a:off x="7010400" y="3657600"/>
          <a:ext cx="3505200" cy="1341120"/>
        </p:xfrm>
        <a:graphic>
          <a:graphicData uri="http://schemas.openxmlformats.org/drawingml/2006/table">
            <a:tbl>
              <a:tblPr/>
              <a:tblGrid>
                <a:gridCol w="11684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rPr>
                        <a:t>Prod_Id</a:t>
                      </a:r>
                      <a:endParaRPr kumimoji="0" lang="en-US" sz="16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Product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Employee_Id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Ball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rPr>
                        <a:t>Glouse</a:t>
                      </a:r>
                      <a:endParaRPr kumimoji="0" lang="en-US" sz="16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8657" name="Group 49"/>
          <p:cNvGraphicFramePr>
            <a:graphicFrameLocks noGrp="1"/>
          </p:cNvGraphicFramePr>
          <p:nvPr/>
        </p:nvGraphicFramePr>
        <p:xfrm>
          <a:off x="1905000" y="1706880"/>
          <a:ext cx="4800600" cy="4084320"/>
        </p:xfrm>
        <a:graphic>
          <a:graphicData uri="http://schemas.openxmlformats.org/drawingml/2006/table">
            <a:tbl>
              <a:tblPr/>
              <a:tblGrid>
                <a:gridCol w="1120775">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Employee_ID</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Name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Prod_ID</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Product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Employee_ID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Sachin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Bat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Dravid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Bat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Ganguly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Bat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Sachin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Ball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Dravid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Ball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Ganguly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Ball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Sachin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Glouse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Darvid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Glouse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Ganguly</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Glouse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8726" name="Line 118"/>
          <p:cNvSpPr>
            <a:spLocks noChangeShapeType="1"/>
          </p:cNvSpPr>
          <p:nvPr/>
        </p:nvSpPr>
        <p:spPr bwMode="auto">
          <a:xfrm flipH="1">
            <a:off x="6705600" y="1905000"/>
            <a:ext cx="304800" cy="381000"/>
          </a:xfrm>
          <a:prstGeom prst="line">
            <a:avLst/>
          </a:prstGeom>
          <a:noFill/>
          <a:ln w="9525">
            <a:solidFill>
              <a:schemeClr val="tx1"/>
            </a:solidFill>
            <a:round/>
            <a:headEnd/>
            <a:tailEnd type="triangle" w="med" len="med"/>
          </a:ln>
          <a:effectLst/>
        </p:spPr>
        <p:txBody>
          <a:bodyPr/>
          <a:lstStyle/>
          <a:p>
            <a:endParaRPr lang="en-US"/>
          </a:p>
        </p:txBody>
      </p:sp>
      <p:sp>
        <p:nvSpPr>
          <p:cNvPr id="68727" name="Line 119"/>
          <p:cNvSpPr>
            <a:spLocks noChangeShapeType="1"/>
          </p:cNvSpPr>
          <p:nvPr/>
        </p:nvSpPr>
        <p:spPr bwMode="auto">
          <a:xfrm flipH="1" flipV="1">
            <a:off x="6705600" y="4038600"/>
            <a:ext cx="304800" cy="2286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ChangeArrowheads="1"/>
          </p:cNvSpPr>
          <p:nvPr/>
        </p:nvSpPr>
        <p:spPr bwMode="auto">
          <a:xfrm>
            <a:off x="4724400" y="1219200"/>
            <a:ext cx="3581400" cy="579438"/>
          </a:xfrm>
          <a:prstGeom prst="rect">
            <a:avLst/>
          </a:prstGeom>
          <a:noFill/>
          <a:ln w="9525">
            <a:noFill/>
            <a:miter lim="800000"/>
            <a:headEnd/>
            <a:tailEnd/>
          </a:ln>
          <a:effectLst/>
        </p:spPr>
        <p:txBody>
          <a:bodyPr>
            <a:spAutoFit/>
          </a:bodyPr>
          <a:lstStyle/>
          <a:p>
            <a:pPr algn="l" eaLnBrk="0" hangingPunct="0">
              <a:buFont typeface="Wingdings" pitchFamily="2" charset="2"/>
              <a:buNone/>
            </a:pPr>
            <a:r>
              <a:rPr lang="en-US" sz="3200">
                <a:cs typeface="Times New Roman" pitchFamily="18" charset="0"/>
              </a:rPr>
              <a:t>SUB QUERIES</a:t>
            </a:r>
          </a:p>
        </p:txBody>
      </p:sp>
      <p:pic>
        <p:nvPicPr>
          <p:cNvPr id="207878" name="Picture 6" descr="C:\Documents and Settings\Administrator\My Documents\My Pictures\CAUHNAU2.jpg"/>
          <p:cNvPicPr>
            <a:picLocks noChangeAspect="1" noChangeArrowheads="1"/>
          </p:cNvPicPr>
          <p:nvPr/>
        </p:nvPicPr>
        <p:blipFill>
          <a:blip r:embed="rId2" cstate="print"/>
          <a:srcRect/>
          <a:stretch>
            <a:fillRect/>
          </a:stretch>
        </p:blipFill>
        <p:spPr bwMode="auto">
          <a:xfrm>
            <a:off x="5341938" y="2897189"/>
            <a:ext cx="1973262" cy="1392237"/>
          </a:xfrm>
          <a:prstGeom prst="rect">
            <a:avLst/>
          </a:prstGeom>
          <a:noFill/>
        </p:spPr>
      </p:pic>
      <p:pic>
        <p:nvPicPr>
          <p:cNvPr id="207880" name="Picture 8" descr="C:\Documents and Settings\Administrator\My Documents\My Pictures\notepad1.gif"/>
          <p:cNvPicPr>
            <a:picLocks noChangeAspect="1" noChangeArrowheads="1"/>
          </p:cNvPicPr>
          <p:nvPr/>
        </p:nvPicPr>
        <p:blipFill>
          <a:blip r:embed="rId3" cstate="print"/>
          <a:srcRect/>
          <a:stretch>
            <a:fillRect/>
          </a:stretch>
        </p:blipFill>
        <p:spPr bwMode="auto">
          <a:xfrm>
            <a:off x="4953001" y="2536826"/>
            <a:ext cx="2549525" cy="18065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7877"/>
                                        </p:tgtEl>
                                        <p:attrNameLst>
                                          <p:attrName>style.visibility</p:attrName>
                                        </p:attrNameLst>
                                      </p:cBhvr>
                                      <p:to>
                                        <p:strVal val="visible"/>
                                      </p:to>
                                    </p:set>
                                    <p:animEffect transition="in" filter="blinds(horizontal)">
                                      <p:cBhvr>
                                        <p:cTn id="7" dur="500"/>
                                        <p:tgtEl>
                                          <p:spTgt spid="207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ChangeArrowheads="1"/>
          </p:cNvSpPr>
          <p:nvPr/>
        </p:nvSpPr>
        <p:spPr bwMode="auto">
          <a:xfrm>
            <a:off x="1905000" y="990600"/>
            <a:ext cx="7772400" cy="4495800"/>
          </a:xfrm>
          <a:prstGeom prst="rect">
            <a:avLst/>
          </a:prstGeom>
          <a:noFill/>
          <a:ln w="9525">
            <a:noFill/>
            <a:miter lim="800000"/>
            <a:headEnd/>
            <a:tailEnd/>
          </a:ln>
          <a:effectLst/>
        </p:spPr>
        <p:txBody>
          <a:bodyPr/>
          <a:lstStyle/>
          <a:p>
            <a:pPr marL="457200" indent="-457200">
              <a:lnSpc>
                <a:spcPct val="90000"/>
              </a:lnSpc>
              <a:spcBef>
                <a:spcPct val="20000"/>
              </a:spcBef>
              <a:buFont typeface="Arial" pitchFamily="34" charset="0"/>
              <a:buChar char="•"/>
            </a:pPr>
            <a:r>
              <a:rPr lang="en-US" dirty="0">
                <a:cs typeface="Arial" pitchFamily="34" charset="0"/>
              </a:rPr>
              <a:t>            A SELECT statement nested inside another SELECT statement is commonly referred to as a SUBQUERY</a:t>
            </a:r>
          </a:p>
          <a:p>
            <a:pPr marL="457200" indent="-457200">
              <a:lnSpc>
                <a:spcPct val="90000"/>
              </a:lnSpc>
              <a:spcBef>
                <a:spcPct val="20000"/>
              </a:spcBef>
            </a:pPr>
            <a:endParaRPr lang="en-US" dirty="0">
              <a:cs typeface="Arial" pitchFamily="34" charset="0"/>
            </a:endParaRPr>
          </a:p>
          <a:p>
            <a:pPr marL="457200" indent="-457200">
              <a:lnSpc>
                <a:spcPct val="90000"/>
              </a:lnSpc>
              <a:spcBef>
                <a:spcPct val="20000"/>
              </a:spcBef>
              <a:buFont typeface="Arial" pitchFamily="34" charset="0"/>
              <a:buChar char="•"/>
            </a:pPr>
            <a:r>
              <a:rPr lang="en-US" dirty="0">
                <a:cs typeface="Arial" pitchFamily="34" charset="0"/>
              </a:rPr>
              <a:t>           It is </a:t>
            </a:r>
            <a:r>
              <a:rPr lang="en-US" dirty="0">
                <a:cs typeface="Times New Roman" pitchFamily="18" charset="0"/>
              </a:rPr>
              <a:t>also known  as a </a:t>
            </a:r>
            <a:r>
              <a:rPr lang="en-US" i="1" dirty="0">
                <a:cs typeface="Times New Roman" pitchFamily="18" charset="0"/>
              </a:rPr>
              <a:t>nested query.</a:t>
            </a:r>
            <a:r>
              <a:rPr lang="en-US" dirty="0">
                <a:cs typeface="Times New Roman" pitchFamily="18" charset="0"/>
              </a:rPr>
              <a:t> </a:t>
            </a:r>
          </a:p>
          <a:p>
            <a:pPr marL="457200" indent="-457200">
              <a:lnSpc>
                <a:spcPct val="90000"/>
              </a:lnSpc>
              <a:spcBef>
                <a:spcPct val="20000"/>
              </a:spcBef>
              <a:buFont typeface="Arial" pitchFamily="34" charset="0"/>
              <a:buChar char="•"/>
            </a:pPr>
            <a:endParaRPr lang="en-US" dirty="0">
              <a:cs typeface="Times New Roman" pitchFamily="18" charset="0"/>
            </a:endParaRPr>
          </a:p>
          <a:p>
            <a:pPr marL="457200" indent="-457200">
              <a:lnSpc>
                <a:spcPct val="90000"/>
              </a:lnSpc>
              <a:spcBef>
                <a:spcPct val="20000"/>
              </a:spcBef>
              <a:buFont typeface="Arial" pitchFamily="34" charset="0"/>
              <a:buChar char="•"/>
            </a:pPr>
            <a:r>
              <a:rPr lang="en-US" dirty="0">
                <a:cs typeface="Times New Roman" pitchFamily="18" charset="0"/>
              </a:rPr>
              <a:t>           A sub Query is used to return data that will be used in the main query as a condition to further restrict the data to be retrieved.</a:t>
            </a:r>
          </a:p>
          <a:p>
            <a:pPr marL="457200" indent="-457200">
              <a:lnSpc>
                <a:spcPct val="90000"/>
              </a:lnSpc>
              <a:spcBef>
                <a:spcPct val="20000"/>
              </a:spcBef>
              <a:buFont typeface="Arial" pitchFamily="34" charset="0"/>
              <a:buChar char="•"/>
            </a:pPr>
            <a:endParaRPr lang="en-US" dirty="0">
              <a:cs typeface="Times New Roman" pitchFamily="18" charset="0"/>
            </a:endParaRPr>
          </a:p>
          <a:p>
            <a:pPr marL="457200" indent="-457200">
              <a:lnSpc>
                <a:spcPct val="90000"/>
              </a:lnSpc>
              <a:spcBef>
                <a:spcPct val="20000"/>
              </a:spcBef>
              <a:buFont typeface="Arial" pitchFamily="34" charset="0"/>
              <a:buChar char="•"/>
            </a:pPr>
            <a:r>
              <a:rPr lang="en-US" dirty="0">
                <a:cs typeface="Times New Roman" pitchFamily="18" charset="0"/>
              </a:rPr>
              <a:t>            Sub Queries are used with the </a:t>
            </a:r>
            <a:r>
              <a:rPr lang="en-US" dirty="0">
                <a:cs typeface="Courier New" pitchFamily="49" charset="0"/>
              </a:rPr>
              <a:t>SELECT</a:t>
            </a:r>
            <a:r>
              <a:rPr lang="en-US" dirty="0">
                <a:cs typeface="Times New Roman" pitchFamily="18" charset="0"/>
              </a:rPr>
              <a:t>, </a:t>
            </a:r>
            <a:r>
              <a:rPr lang="en-US" dirty="0">
                <a:cs typeface="Courier New" pitchFamily="49" charset="0"/>
              </a:rPr>
              <a:t>INSERT</a:t>
            </a:r>
            <a:r>
              <a:rPr lang="en-US" dirty="0">
                <a:cs typeface="Times New Roman" pitchFamily="18" charset="0"/>
              </a:rPr>
              <a:t>, </a:t>
            </a:r>
            <a:r>
              <a:rPr lang="en-US" dirty="0">
                <a:cs typeface="Courier New" pitchFamily="49" charset="0"/>
              </a:rPr>
              <a:t>UPDATE</a:t>
            </a:r>
            <a:r>
              <a:rPr lang="en-US" dirty="0">
                <a:cs typeface="Times New Roman" pitchFamily="18" charset="0"/>
              </a:rPr>
              <a:t>, and </a:t>
            </a:r>
            <a:r>
              <a:rPr lang="en-US" dirty="0">
                <a:cs typeface="Courier New" pitchFamily="49" charset="0"/>
              </a:rPr>
              <a:t>DELETE</a:t>
            </a:r>
            <a:r>
              <a:rPr lang="en-US" dirty="0">
                <a:cs typeface="Times New Roman" pitchFamily="18" charset="0"/>
              </a:rPr>
              <a:t> statements.</a:t>
            </a:r>
            <a:r>
              <a:rPr lang="en-US" dirty="0"/>
              <a:t> </a:t>
            </a:r>
          </a:p>
          <a:p>
            <a:pPr marL="457200" indent="-457200">
              <a:lnSpc>
                <a:spcPct val="90000"/>
              </a:lnSpc>
              <a:spcBef>
                <a:spcPct val="20000"/>
              </a:spcBef>
              <a:buFont typeface="Arial" pitchFamily="34" charset="0"/>
              <a:buChar char="•"/>
            </a:pPr>
            <a:endParaRPr lang="en-US" dirty="0"/>
          </a:p>
          <a:p>
            <a:pPr marL="457200" indent="-457200">
              <a:lnSpc>
                <a:spcPct val="90000"/>
              </a:lnSpc>
              <a:spcBef>
                <a:spcPct val="20000"/>
              </a:spcBef>
              <a:buFont typeface="Arial" pitchFamily="34" charset="0"/>
              <a:buChar char="•"/>
            </a:pPr>
            <a:r>
              <a:rPr lang="en-US" dirty="0">
                <a:cs typeface="Arial" pitchFamily="34" charset="0"/>
              </a:rPr>
              <a:t>            A sub query can be used in some cases in place of a join operation by indirectly linking data between the tables based on one or more conditions. </a:t>
            </a:r>
          </a:p>
          <a:p>
            <a:pPr marL="457200" indent="-457200">
              <a:lnSpc>
                <a:spcPct val="90000"/>
              </a:lnSpc>
              <a:spcBef>
                <a:spcPct val="20000"/>
              </a:spcBef>
            </a:pPr>
            <a:endParaRPr lang="en-US" dirty="0"/>
          </a:p>
        </p:txBody>
      </p:sp>
      <p:sp>
        <p:nvSpPr>
          <p:cNvPr id="208900" name="Rectangle 4"/>
          <p:cNvSpPr>
            <a:spLocks noChangeArrowheads="1"/>
          </p:cNvSpPr>
          <p:nvPr/>
        </p:nvSpPr>
        <p:spPr bwMode="auto">
          <a:xfrm>
            <a:off x="1752600" y="1"/>
            <a:ext cx="3581400" cy="519113"/>
          </a:xfrm>
          <a:prstGeom prst="rect">
            <a:avLst/>
          </a:prstGeom>
          <a:noFill/>
          <a:ln w="9525">
            <a:noFill/>
            <a:miter lim="800000"/>
            <a:headEnd/>
            <a:tailEnd/>
          </a:ln>
          <a:effectLst/>
        </p:spPr>
        <p:txBody>
          <a:bodyPr>
            <a:spAutoFit/>
          </a:bodyPr>
          <a:lstStyle/>
          <a:p>
            <a:pPr algn="l" eaLnBrk="0" hangingPunct="0">
              <a:buFont typeface="Wingdings" pitchFamily="2" charset="2"/>
              <a:buNone/>
            </a:pPr>
            <a:r>
              <a:rPr lang="en-US" sz="2800" dirty="0">
                <a:solidFill>
                  <a:srgbClr val="FFFFFF"/>
                </a:solidFill>
              </a:rPr>
              <a:t>SUB QUERIES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Line 2"/>
          <p:cNvSpPr>
            <a:spLocks noChangeShapeType="1"/>
          </p:cNvSpPr>
          <p:nvPr/>
        </p:nvSpPr>
        <p:spPr bwMode="auto">
          <a:xfrm>
            <a:off x="6019800" y="609600"/>
            <a:ext cx="0" cy="5791200"/>
          </a:xfrm>
          <a:prstGeom prst="line">
            <a:avLst/>
          </a:prstGeom>
          <a:noFill/>
          <a:ln w="9525">
            <a:solidFill>
              <a:schemeClr val="tx1"/>
            </a:solidFill>
            <a:round/>
            <a:headEnd/>
            <a:tailEnd/>
          </a:ln>
          <a:effectLst/>
        </p:spPr>
        <p:txBody>
          <a:bodyPr/>
          <a:lstStyle/>
          <a:p>
            <a:endParaRPr lang="en-US"/>
          </a:p>
        </p:txBody>
      </p:sp>
      <p:sp>
        <p:nvSpPr>
          <p:cNvPr id="209923" name="Text Box 3"/>
          <p:cNvSpPr txBox="1">
            <a:spLocks noChangeArrowheads="1"/>
          </p:cNvSpPr>
          <p:nvPr/>
        </p:nvSpPr>
        <p:spPr bwMode="auto">
          <a:xfrm>
            <a:off x="1752600" y="914400"/>
            <a:ext cx="3581400" cy="457200"/>
          </a:xfrm>
          <a:prstGeom prst="rect">
            <a:avLst/>
          </a:prstGeom>
          <a:noFill/>
          <a:ln w="9525">
            <a:noFill/>
            <a:miter lim="800000"/>
            <a:headEnd/>
            <a:tailEnd/>
          </a:ln>
          <a:effectLst/>
        </p:spPr>
        <p:txBody>
          <a:bodyPr>
            <a:spAutoFit/>
          </a:bodyPr>
          <a:lstStyle/>
          <a:p>
            <a:pPr algn="l">
              <a:spcBef>
                <a:spcPct val="50000"/>
              </a:spcBef>
            </a:pPr>
            <a:r>
              <a:rPr lang="en-US" sz="2400">
                <a:latin typeface="Times New Roman" pitchFamily="18" charset="0"/>
              </a:rPr>
              <a:t>Syntax</a:t>
            </a:r>
          </a:p>
        </p:txBody>
      </p:sp>
      <p:sp>
        <p:nvSpPr>
          <p:cNvPr id="209924" name="Text Box 4"/>
          <p:cNvSpPr txBox="1">
            <a:spLocks noChangeArrowheads="1"/>
          </p:cNvSpPr>
          <p:nvPr/>
        </p:nvSpPr>
        <p:spPr bwMode="auto">
          <a:xfrm>
            <a:off x="1828800" y="1431925"/>
            <a:ext cx="3886200" cy="1016000"/>
          </a:xfrm>
          <a:prstGeom prst="rect">
            <a:avLst/>
          </a:prstGeom>
          <a:noFill/>
          <a:ln w="9525">
            <a:solidFill>
              <a:schemeClr val="tx1"/>
            </a:solidFill>
            <a:miter lim="800000"/>
            <a:headEnd/>
            <a:tailEnd/>
          </a:ln>
          <a:effectLst/>
        </p:spPr>
        <p:txBody>
          <a:bodyPr>
            <a:spAutoFit/>
          </a:bodyPr>
          <a:lstStyle/>
          <a:p>
            <a:pPr algn="l">
              <a:spcBef>
                <a:spcPct val="50000"/>
              </a:spcBef>
            </a:pPr>
            <a:r>
              <a:rPr lang="en-US" sz="2000">
                <a:solidFill>
                  <a:schemeClr val="accent2"/>
                </a:solidFill>
              </a:rPr>
              <a:t>Select * from</a:t>
            </a:r>
            <a:r>
              <a:rPr lang="en-US" sz="2000"/>
              <a:t> &lt;tblname&gt; </a:t>
            </a:r>
            <a:r>
              <a:rPr lang="en-US" sz="2000">
                <a:solidFill>
                  <a:schemeClr val="accent2"/>
                </a:solidFill>
              </a:rPr>
              <a:t>where condition( select</a:t>
            </a:r>
            <a:r>
              <a:rPr lang="en-US" sz="2000"/>
              <a:t> * </a:t>
            </a:r>
            <a:r>
              <a:rPr lang="en-US" sz="2000">
                <a:solidFill>
                  <a:schemeClr val="accent2"/>
                </a:solidFill>
              </a:rPr>
              <a:t>from </a:t>
            </a:r>
            <a:r>
              <a:rPr lang="en-US" sz="2000"/>
              <a:t>&lt;tblname&gt;)</a:t>
            </a:r>
          </a:p>
        </p:txBody>
      </p:sp>
      <p:sp>
        <p:nvSpPr>
          <p:cNvPr id="209925" name="Text Box 5"/>
          <p:cNvSpPr txBox="1">
            <a:spLocks noChangeArrowheads="1"/>
          </p:cNvSpPr>
          <p:nvPr/>
        </p:nvSpPr>
        <p:spPr bwMode="auto">
          <a:xfrm>
            <a:off x="1905000" y="2651125"/>
            <a:ext cx="2590800" cy="457200"/>
          </a:xfrm>
          <a:prstGeom prst="rect">
            <a:avLst/>
          </a:prstGeom>
          <a:noFill/>
          <a:ln w="9525">
            <a:noFill/>
            <a:miter lim="800000"/>
            <a:headEnd/>
            <a:tailEnd/>
          </a:ln>
          <a:effectLst/>
        </p:spPr>
        <p:txBody>
          <a:bodyPr>
            <a:spAutoFit/>
          </a:bodyPr>
          <a:lstStyle/>
          <a:p>
            <a:pPr algn="l">
              <a:spcBef>
                <a:spcPct val="50000"/>
              </a:spcBef>
            </a:pPr>
            <a:r>
              <a:rPr lang="en-US" sz="2400">
                <a:latin typeface="Times New Roman" pitchFamily="18" charset="0"/>
              </a:rPr>
              <a:t>Example</a:t>
            </a:r>
          </a:p>
        </p:txBody>
      </p:sp>
      <p:sp>
        <p:nvSpPr>
          <p:cNvPr id="209926" name="Text Box 6"/>
          <p:cNvSpPr txBox="1">
            <a:spLocks noChangeArrowheads="1"/>
          </p:cNvSpPr>
          <p:nvPr/>
        </p:nvSpPr>
        <p:spPr bwMode="auto">
          <a:xfrm>
            <a:off x="1676400" y="3413126"/>
            <a:ext cx="3962400" cy="701675"/>
          </a:xfrm>
          <a:prstGeom prst="rect">
            <a:avLst/>
          </a:prstGeom>
          <a:noFill/>
          <a:ln w="9525">
            <a:noFill/>
            <a:miter lim="800000"/>
            <a:headEnd/>
            <a:tailEnd/>
          </a:ln>
          <a:effectLst/>
        </p:spPr>
        <p:txBody>
          <a:bodyPr>
            <a:spAutoFit/>
          </a:bodyPr>
          <a:lstStyle/>
          <a:p>
            <a:pPr algn="l">
              <a:spcBef>
                <a:spcPct val="50000"/>
              </a:spcBef>
            </a:pPr>
            <a:r>
              <a:rPr lang="en-US" sz="2000">
                <a:solidFill>
                  <a:schemeClr val="accent2"/>
                </a:solidFill>
              </a:rPr>
              <a:t>select </a:t>
            </a:r>
            <a:r>
              <a:rPr lang="en-US" sz="2000"/>
              <a:t>* </a:t>
            </a:r>
            <a:r>
              <a:rPr lang="en-US" sz="2000">
                <a:solidFill>
                  <a:schemeClr val="accent2"/>
                </a:solidFill>
              </a:rPr>
              <a:t>from </a:t>
            </a:r>
            <a:r>
              <a:rPr lang="en-US" sz="2000"/>
              <a:t>stud </a:t>
            </a:r>
            <a:r>
              <a:rPr lang="en-US" sz="2000">
                <a:solidFill>
                  <a:schemeClr val="accent2"/>
                </a:solidFill>
              </a:rPr>
              <a:t>where</a:t>
            </a:r>
            <a:r>
              <a:rPr lang="en-US" sz="2000"/>
              <a:t> sno </a:t>
            </a:r>
            <a:r>
              <a:rPr lang="en-US" sz="2000">
                <a:solidFill>
                  <a:schemeClr val="accent2"/>
                </a:solidFill>
              </a:rPr>
              <a:t>in(select</a:t>
            </a:r>
            <a:r>
              <a:rPr lang="en-US" sz="2000"/>
              <a:t> sno </a:t>
            </a:r>
            <a:r>
              <a:rPr lang="en-US" sz="2000">
                <a:solidFill>
                  <a:schemeClr val="accent2"/>
                </a:solidFill>
              </a:rPr>
              <a:t>from</a:t>
            </a:r>
            <a:r>
              <a:rPr lang="en-US" sz="2000"/>
              <a:t> payment)</a:t>
            </a:r>
          </a:p>
        </p:txBody>
      </p:sp>
      <p:graphicFrame>
        <p:nvGraphicFramePr>
          <p:cNvPr id="209927" name="Group 7"/>
          <p:cNvGraphicFramePr>
            <a:graphicFrameLocks noGrp="1"/>
          </p:cNvGraphicFramePr>
          <p:nvPr/>
        </p:nvGraphicFramePr>
        <p:xfrm>
          <a:off x="7315200" y="685800"/>
          <a:ext cx="2209800" cy="1950720"/>
        </p:xfrm>
        <a:graphic>
          <a:graphicData uri="http://schemas.openxmlformats.org/drawingml/2006/table">
            <a:tbl>
              <a:tblPr/>
              <a:tblGrid>
                <a:gridCol w="1071563">
                  <a:extLst>
                    <a:ext uri="{9D8B030D-6E8A-4147-A177-3AD203B41FA5}">
                      <a16:colId xmlns:a16="http://schemas.microsoft.com/office/drawing/2014/main" val="20000"/>
                    </a:ext>
                  </a:extLst>
                </a:gridCol>
                <a:gridCol w="1138237">
                  <a:extLst>
                    <a:ext uri="{9D8B030D-6E8A-4147-A177-3AD203B41FA5}">
                      <a16:colId xmlns:a16="http://schemas.microsoft.com/office/drawing/2014/main" val="20001"/>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Times New Roman" pitchFamily="18" charset="0"/>
                        </a:rPr>
                        <a:t>Sno</a:t>
                      </a:r>
                      <a:endParaRPr kumimoji="0" lang="en-US" sz="1400" b="1"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Sname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0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preetha</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praveenkumar</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Ramkumar</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Reethu</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Sathyakar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Susi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09953" name="Group 33"/>
          <p:cNvGraphicFramePr>
            <a:graphicFrameLocks noGrp="1"/>
          </p:cNvGraphicFramePr>
          <p:nvPr/>
        </p:nvGraphicFramePr>
        <p:xfrm>
          <a:off x="6400800" y="3276601"/>
          <a:ext cx="3657600" cy="1447801"/>
        </p:xfrm>
        <a:graphic>
          <a:graphicData uri="http://schemas.openxmlformats.org/drawingml/2006/table">
            <a:tbl>
              <a:tblPr/>
              <a:tblGrid>
                <a:gridCol w="950913">
                  <a:extLst>
                    <a:ext uri="{9D8B030D-6E8A-4147-A177-3AD203B41FA5}">
                      <a16:colId xmlns:a16="http://schemas.microsoft.com/office/drawing/2014/main" val="20000"/>
                    </a:ext>
                  </a:extLst>
                </a:gridCol>
                <a:gridCol w="1739900">
                  <a:extLst>
                    <a:ext uri="{9D8B030D-6E8A-4147-A177-3AD203B41FA5}">
                      <a16:colId xmlns:a16="http://schemas.microsoft.com/office/drawing/2014/main" val="20001"/>
                    </a:ext>
                  </a:extLst>
                </a:gridCol>
                <a:gridCol w="966787">
                  <a:extLst>
                    <a:ext uri="{9D8B030D-6E8A-4147-A177-3AD203B41FA5}">
                      <a16:colId xmlns:a16="http://schemas.microsoft.com/office/drawing/2014/main" val="20002"/>
                    </a:ext>
                  </a:extLst>
                </a:gridCol>
              </a:tblGrid>
              <a:tr h="307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Amount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Balance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5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3000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09979" name="Text Box 59"/>
          <p:cNvSpPr txBox="1">
            <a:spLocks noChangeArrowheads="1"/>
          </p:cNvSpPr>
          <p:nvPr/>
        </p:nvSpPr>
        <p:spPr bwMode="auto">
          <a:xfrm>
            <a:off x="5943600" y="590490"/>
            <a:ext cx="1524000" cy="400110"/>
          </a:xfrm>
          <a:prstGeom prst="rect">
            <a:avLst/>
          </a:prstGeom>
          <a:noFill/>
          <a:ln w="9525">
            <a:noFill/>
            <a:miter lim="800000"/>
            <a:headEnd/>
            <a:tailEnd/>
          </a:ln>
          <a:effectLst/>
        </p:spPr>
        <p:txBody>
          <a:bodyPr wrap="square">
            <a:spAutoFit/>
          </a:bodyPr>
          <a:lstStyle/>
          <a:p>
            <a:pPr algn="l">
              <a:spcBef>
                <a:spcPct val="50000"/>
              </a:spcBef>
            </a:pPr>
            <a:r>
              <a:rPr lang="en-US" sz="2000" dirty="0" err="1"/>
              <a:t>Table:Stud</a:t>
            </a:r>
            <a:endParaRPr lang="en-US" sz="2000" dirty="0"/>
          </a:p>
        </p:txBody>
      </p:sp>
      <p:sp>
        <p:nvSpPr>
          <p:cNvPr id="209980" name="Text Box 60"/>
          <p:cNvSpPr txBox="1">
            <a:spLocks noChangeArrowheads="1"/>
          </p:cNvSpPr>
          <p:nvPr/>
        </p:nvSpPr>
        <p:spPr bwMode="auto">
          <a:xfrm>
            <a:off x="6858000" y="2743200"/>
            <a:ext cx="3200400" cy="457200"/>
          </a:xfrm>
          <a:prstGeom prst="rect">
            <a:avLst/>
          </a:prstGeom>
          <a:noFill/>
          <a:ln w="9525">
            <a:noFill/>
            <a:miter lim="800000"/>
            <a:headEnd/>
            <a:tailEnd/>
          </a:ln>
          <a:effectLst/>
        </p:spPr>
        <p:txBody>
          <a:bodyPr>
            <a:spAutoFit/>
          </a:bodyPr>
          <a:lstStyle/>
          <a:p>
            <a:pPr algn="l">
              <a:spcBef>
                <a:spcPct val="50000"/>
              </a:spcBef>
            </a:pPr>
            <a:r>
              <a:rPr lang="en-US" sz="2400"/>
              <a:t>Table:Payment</a:t>
            </a:r>
          </a:p>
        </p:txBody>
      </p:sp>
      <p:graphicFrame>
        <p:nvGraphicFramePr>
          <p:cNvPr id="522240" name="Object 0"/>
          <p:cNvGraphicFramePr>
            <a:graphicFrameLocks noChangeAspect="1"/>
          </p:cNvGraphicFramePr>
          <p:nvPr/>
        </p:nvGraphicFramePr>
        <p:xfrm>
          <a:off x="7467600" y="5029200"/>
          <a:ext cx="2590800" cy="1524000"/>
        </p:xfrm>
        <a:graphic>
          <a:graphicData uri="http://schemas.openxmlformats.org/presentationml/2006/ole">
            <mc:AlternateContent xmlns:mc="http://schemas.openxmlformats.org/markup-compatibility/2006">
              <mc:Choice xmlns:v="urn:schemas-microsoft-com:vml" Requires="v">
                <p:oleObj spid="_x0000_s9220" name="Bitmap Image" r:id="rId3" imgW="1600000" imgH="1000000" progId="PBrush">
                  <p:embed/>
                </p:oleObj>
              </mc:Choice>
              <mc:Fallback>
                <p:oleObj name="Bitmap Image" r:id="rId3" imgW="1600000" imgH="1000000" progId="PBrush">
                  <p:embed/>
                  <p:pic>
                    <p:nvPicPr>
                      <p:cNvPr id="52224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5029200"/>
                        <a:ext cx="2590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9982" name="Text Box 62"/>
          <p:cNvSpPr txBox="1">
            <a:spLocks noChangeArrowheads="1"/>
          </p:cNvSpPr>
          <p:nvPr/>
        </p:nvSpPr>
        <p:spPr bwMode="auto">
          <a:xfrm>
            <a:off x="6172200" y="4876801"/>
            <a:ext cx="1219200" cy="396875"/>
          </a:xfrm>
          <a:prstGeom prst="rect">
            <a:avLst/>
          </a:prstGeom>
          <a:noFill/>
          <a:ln w="9525">
            <a:noFill/>
            <a:miter lim="800000"/>
            <a:headEnd/>
            <a:tailEnd/>
          </a:ln>
          <a:effectLst/>
        </p:spPr>
        <p:txBody>
          <a:bodyPr>
            <a:spAutoFit/>
          </a:bodyPr>
          <a:lstStyle/>
          <a:p>
            <a:pPr algn="l">
              <a:spcBef>
                <a:spcPct val="50000"/>
              </a:spcBef>
            </a:pPr>
            <a:r>
              <a:rPr lang="en-US" sz="2000"/>
              <a:t>Result</a:t>
            </a:r>
          </a:p>
        </p:txBody>
      </p:sp>
      <p:graphicFrame>
        <p:nvGraphicFramePr>
          <p:cNvPr id="209983" name="Group 63"/>
          <p:cNvGraphicFramePr>
            <a:graphicFrameLocks noGrp="1"/>
          </p:cNvGraphicFramePr>
          <p:nvPr/>
        </p:nvGraphicFramePr>
        <p:xfrm>
          <a:off x="2286000" y="4724400"/>
          <a:ext cx="1143000" cy="1516698"/>
        </p:xfrm>
        <a:graphic>
          <a:graphicData uri="http://schemas.openxmlformats.org/drawingml/2006/table">
            <a:tbl>
              <a:tblPr/>
              <a:tblGrid>
                <a:gridCol w="1143000">
                  <a:extLst>
                    <a:ext uri="{9D8B030D-6E8A-4147-A177-3AD203B41FA5}">
                      <a16:colId xmlns:a16="http://schemas.microsoft.com/office/drawing/2014/main" val="20000"/>
                    </a:ext>
                  </a:extLst>
                </a:gridCol>
              </a:tblGrid>
              <a:tr h="207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Sno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09997" name="Line 77"/>
          <p:cNvSpPr>
            <a:spLocks noChangeShapeType="1"/>
          </p:cNvSpPr>
          <p:nvPr/>
        </p:nvSpPr>
        <p:spPr bwMode="auto">
          <a:xfrm>
            <a:off x="3429000" y="5562600"/>
            <a:ext cx="4038600" cy="0"/>
          </a:xfrm>
          <a:prstGeom prst="line">
            <a:avLst/>
          </a:prstGeom>
          <a:noFill/>
          <a:ln w="9525">
            <a:solidFill>
              <a:schemeClr val="tx1"/>
            </a:solidFill>
            <a:round/>
            <a:headEnd/>
            <a:tailEnd type="triangle" w="med" len="med"/>
          </a:ln>
          <a:effectLst/>
        </p:spPr>
        <p:txBody>
          <a:bodyPr/>
          <a:lstStyle/>
          <a:p>
            <a:endParaRPr lang="en-US"/>
          </a:p>
        </p:txBody>
      </p:sp>
      <p:sp>
        <p:nvSpPr>
          <p:cNvPr id="209998" name="Freeform 78"/>
          <p:cNvSpPr>
            <a:spLocks/>
          </p:cNvSpPr>
          <p:nvPr/>
        </p:nvSpPr>
        <p:spPr bwMode="auto">
          <a:xfrm>
            <a:off x="3419476" y="1881189"/>
            <a:ext cx="3871913" cy="3343275"/>
          </a:xfrm>
          <a:custGeom>
            <a:avLst/>
            <a:gdLst/>
            <a:ahLst/>
            <a:cxnLst>
              <a:cxn ang="0">
                <a:pos x="1926" y="1551"/>
              </a:cxn>
              <a:cxn ang="0">
                <a:pos x="1530" y="1134"/>
              </a:cxn>
              <a:cxn ang="0">
                <a:pos x="2439" y="0"/>
              </a:cxn>
              <a:cxn ang="0">
                <a:pos x="0" y="2106"/>
              </a:cxn>
            </a:cxnLst>
            <a:rect l="0" t="0" r="r" b="b"/>
            <a:pathLst>
              <a:path w="2439" h="2106">
                <a:moveTo>
                  <a:pt x="1926" y="1551"/>
                </a:moveTo>
                <a:lnTo>
                  <a:pt x="1530" y="1134"/>
                </a:lnTo>
                <a:lnTo>
                  <a:pt x="2439" y="0"/>
                </a:lnTo>
                <a:lnTo>
                  <a:pt x="0" y="2106"/>
                </a:lnTo>
              </a:path>
            </a:pathLst>
          </a:custGeom>
          <a:noFill/>
          <a:ln w="9525">
            <a:solidFill>
              <a:schemeClr val="tx1"/>
            </a:solidFill>
            <a:round/>
            <a:headEnd type="none" w="med" len="med"/>
            <a:tailEnd type="triangle" w="med" len="med"/>
          </a:ln>
          <a:effectLst/>
        </p:spPr>
        <p:txBody>
          <a:bodyPr/>
          <a:lstStyle/>
          <a:p>
            <a:endParaRPr lang="en-US"/>
          </a:p>
        </p:txBody>
      </p:sp>
      <p:sp>
        <p:nvSpPr>
          <p:cNvPr id="209999" name="Rectangle 79"/>
          <p:cNvSpPr>
            <a:spLocks noChangeArrowheads="1"/>
          </p:cNvSpPr>
          <p:nvPr/>
        </p:nvSpPr>
        <p:spPr bwMode="auto">
          <a:xfrm>
            <a:off x="1752600" y="1"/>
            <a:ext cx="3581400" cy="519113"/>
          </a:xfrm>
          <a:prstGeom prst="rect">
            <a:avLst/>
          </a:prstGeom>
          <a:noFill/>
          <a:ln w="9525">
            <a:noFill/>
            <a:miter lim="800000"/>
            <a:headEnd/>
            <a:tailEnd/>
          </a:ln>
          <a:effectLst/>
        </p:spPr>
        <p:txBody>
          <a:bodyPr>
            <a:spAutoFit/>
          </a:bodyPr>
          <a:lstStyle/>
          <a:p>
            <a:pPr algn="l" eaLnBrk="0" hangingPunct="0">
              <a:buFont typeface="Wingdings" pitchFamily="2" charset="2"/>
              <a:buNone/>
            </a:pPr>
            <a:r>
              <a:rPr lang="en-US" sz="2800" dirty="0">
                <a:solidFill>
                  <a:srgbClr val="FFFFFF"/>
                </a:solidFill>
              </a:rPr>
              <a:t>SUB QUERIES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ChangeArrowheads="1"/>
          </p:cNvSpPr>
          <p:nvPr/>
        </p:nvSpPr>
        <p:spPr bwMode="auto">
          <a:xfrm>
            <a:off x="1752600" y="685800"/>
            <a:ext cx="8686800" cy="5181600"/>
          </a:xfrm>
          <a:prstGeom prst="rect">
            <a:avLst/>
          </a:prstGeom>
          <a:noFill/>
          <a:ln w="9525">
            <a:noFill/>
            <a:miter lim="800000"/>
            <a:headEnd/>
            <a:tailEnd/>
          </a:ln>
          <a:effectLst/>
        </p:spPr>
        <p:txBody>
          <a:bodyPr/>
          <a:lstStyle/>
          <a:p>
            <a:pPr marL="457200" indent="-457200">
              <a:spcBef>
                <a:spcPct val="20000"/>
              </a:spcBef>
            </a:pPr>
            <a:r>
              <a:rPr lang="en-US" sz="2000" dirty="0"/>
              <a:t>Two types of sub queries:</a:t>
            </a:r>
          </a:p>
          <a:p>
            <a:pPr marL="457200" indent="-457200">
              <a:spcBef>
                <a:spcPct val="20000"/>
              </a:spcBef>
            </a:pPr>
            <a:endParaRPr lang="en-US" sz="2000" dirty="0"/>
          </a:p>
          <a:p>
            <a:pPr marL="457200" indent="-457200">
              <a:spcBef>
                <a:spcPct val="20000"/>
              </a:spcBef>
            </a:pPr>
            <a:r>
              <a:rPr lang="en-US" sz="2000" dirty="0"/>
              <a:t>                              </a:t>
            </a:r>
            <a:r>
              <a:rPr lang="en-US" sz="2000" dirty="0">
                <a:solidFill>
                  <a:schemeClr val="accent2"/>
                </a:solidFill>
              </a:rPr>
              <a:t>1.Simple sub query</a:t>
            </a:r>
          </a:p>
          <a:p>
            <a:pPr marL="457200" indent="-457200">
              <a:spcBef>
                <a:spcPct val="20000"/>
              </a:spcBef>
            </a:pPr>
            <a:r>
              <a:rPr lang="en-US" sz="2000" dirty="0">
                <a:solidFill>
                  <a:schemeClr val="accent2"/>
                </a:solidFill>
              </a:rPr>
              <a:t>                            2.Correlated Sub query</a:t>
            </a:r>
          </a:p>
          <a:p>
            <a:pPr marL="457200" indent="-457200">
              <a:spcBef>
                <a:spcPct val="20000"/>
              </a:spcBef>
            </a:pPr>
            <a:endParaRPr lang="en-US" sz="2000" dirty="0">
              <a:solidFill>
                <a:schemeClr val="accent2"/>
              </a:solidFill>
            </a:endParaRPr>
          </a:p>
          <a:p>
            <a:pPr marL="457200" indent="-457200">
              <a:spcBef>
                <a:spcPct val="20000"/>
              </a:spcBef>
            </a:pPr>
            <a:r>
              <a:rPr lang="en-US" sz="2000" dirty="0">
                <a:solidFill>
                  <a:schemeClr val="accent2"/>
                </a:solidFill>
              </a:rPr>
              <a:t>1.Simple sub query</a:t>
            </a:r>
          </a:p>
          <a:p>
            <a:pPr marL="457200" indent="-457200">
              <a:spcBef>
                <a:spcPct val="20000"/>
              </a:spcBef>
            </a:pPr>
            <a:endParaRPr lang="en-US" sz="2000" dirty="0">
              <a:solidFill>
                <a:schemeClr val="accent2"/>
              </a:solidFill>
            </a:endParaRPr>
          </a:p>
          <a:p>
            <a:pPr marL="457200" indent="-457200">
              <a:spcBef>
                <a:spcPct val="20000"/>
              </a:spcBef>
            </a:pPr>
            <a:r>
              <a:rPr lang="en-US" sz="2000" dirty="0">
                <a:solidFill>
                  <a:srgbClr val="FF0000"/>
                </a:solidFill>
              </a:rPr>
              <a:t>                         </a:t>
            </a:r>
            <a:r>
              <a:rPr lang="en-US" sz="2000" dirty="0">
                <a:solidFill>
                  <a:srgbClr val="5B5249"/>
                </a:solidFill>
                <a:cs typeface="Times New Roman" pitchFamily="18" charset="0"/>
              </a:rPr>
              <a:t>The results of one query as the input for another is called as simple sub query.</a:t>
            </a:r>
          </a:p>
          <a:p>
            <a:pPr marL="457200" indent="-457200">
              <a:spcBef>
                <a:spcPct val="20000"/>
              </a:spcBef>
            </a:pPr>
            <a:endParaRPr lang="en-US" sz="2000" dirty="0">
              <a:solidFill>
                <a:schemeClr val="accent2"/>
              </a:solidFill>
              <a:cs typeface="Times New Roman" pitchFamily="18" charset="0"/>
            </a:endParaRPr>
          </a:p>
          <a:p>
            <a:pPr marL="457200" indent="-457200" algn="just">
              <a:spcBef>
                <a:spcPct val="50000"/>
              </a:spcBef>
              <a:buClr>
                <a:srgbClr val="A50021"/>
              </a:buClr>
              <a:buSzPct val="75000"/>
            </a:pPr>
            <a:r>
              <a:rPr lang="en-US" sz="2000" dirty="0">
                <a:solidFill>
                  <a:srgbClr val="FAC164"/>
                </a:solidFill>
                <a:cs typeface="Times New Roman" pitchFamily="18" charset="0"/>
              </a:rPr>
              <a:t> </a:t>
            </a:r>
            <a:r>
              <a:rPr lang="en-US" sz="2000" dirty="0">
                <a:solidFill>
                  <a:schemeClr val="accent2"/>
                </a:solidFill>
              </a:rPr>
              <a:t>2.Correlated Sub query</a:t>
            </a:r>
          </a:p>
          <a:p>
            <a:pPr marL="457200" indent="-457200" algn="just">
              <a:spcBef>
                <a:spcPct val="50000"/>
              </a:spcBef>
              <a:buClr>
                <a:srgbClr val="A50021"/>
              </a:buClr>
              <a:buSzPct val="75000"/>
            </a:pPr>
            <a:r>
              <a:rPr lang="en-US" sz="2000" dirty="0">
                <a:solidFill>
                  <a:srgbClr val="FF0000"/>
                </a:solidFill>
              </a:rPr>
              <a:t>                         </a:t>
            </a:r>
            <a:r>
              <a:rPr lang="en-US" sz="2000" dirty="0"/>
              <a:t>It depends upon the outer </a:t>
            </a:r>
            <a:r>
              <a:rPr lang="en-US" sz="2000" dirty="0" err="1"/>
              <a:t>table.Each</a:t>
            </a:r>
            <a:r>
              <a:rPr lang="en-US" sz="2000" dirty="0"/>
              <a:t> time the inner  query evaluated whenever the system finds the new row in outer query.</a:t>
            </a:r>
          </a:p>
          <a:p>
            <a:pPr marL="457200" indent="-457200" eaLnBrk="0" hangingPunct="0"/>
            <a:endParaRPr lang="en-US" sz="2000" dirty="0">
              <a:solidFill>
                <a:srgbClr val="FF0000"/>
              </a:solidFill>
            </a:endParaRPr>
          </a:p>
        </p:txBody>
      </p:sp>
      <p:sp>
        <p:nvSpPr>
          <p:cNvPr id="210948" name="Rectangle 4"/>
          <p:cNvSpPr>
            <a:spLocks noChangeArrowheads="1"/>
          </p:cNvSpPr>
          <p:nvPr/>
        </p:nvSpPr>
        <p:spPr bwMode="auto">
          <a:xfrm>
            <a:off x="1828800" y="1"/>
            <a:ext cx="3581400" cy="519113"/>
          </a:xfrm>
          <a:prstGeom prst="rect">
            <a:avLst/>
          </a:prstGeom>
          <a:noFill/>
          <a:ln w="9525">
            <a:noFill/>
            <a:miter lim="800000"/>
            <a:headEnd/>
            <a:tailEnd/>
          </a:ln>
          <a:effectLst/>
        </p:spPr>
        <p:txBody>
          <a:bodyPr>
            <a:spAutoFit/>
          </a:bodyPr>
          <a:lstStyle/>
          <a:p>
            <a:pPr algn="l" eaLnBrk="0" hangingPunct="0">
              <a:buFont typeface="Wingdings" pitchFamily="2" charset="2"/>
              <a:buNone/>
            </a:pPr>
            <a:r>
              <a:rPr lang="en-US" sz="2800" dirty="0">
                <a:solidFill>
                  <a:srgbClr val="FFFFFF"/>
                </a:solidFill>
              </a:rPr>
              <a:t>SUB QUERIES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ChangeArrowheads="1"/>
          </p:cNvSpPr>
          <p:nvPr/>
        </p:nvSpPr>
        <p:spPr bwMode="auto">
          <a:xfrm>
            <a:off x="1676400" y="875778"/>
            <a:ext cx="8686800" cy="343422"/>
          </a:xfrm>
          <a:prstGeom prst="rect">
            <a:avLst/>
          </a:prstGeom>
          <a:noFill/>
          <a:ln w="9525">
            <a:noFill/>
            <a:miter lim="800000"/>
            <a:headEnd/>
            <a:tailEnd/>
          </a:ln>
          <a:effectLst/>
        </p:spPr>
        <p:txBody>
          <a:bodyPr anchor="b"/>
          <a:lstStyle/>
          <a:p>
            <a:r>
              <a:rPr lang="en-US" sz="2000" dirty="0">
                <a:solidFill>
                  <a:schemeClr val="tx2"/>
                </a:solidFill>
              </a:rPr>
              <a:t>Operations involved in sub query</a:t>
            </a:r>
          </a:p>
        </p:txBody>
      </p:sp>
      <p:sp>
        <p:nvSpPr>
          <p:cNvPr id="211971" name="Rectangle 3"/>
          <p:cNvSpPr>
            <a:spLocks noChangeArrowheads="1"/>
          </p:cNvSpPr>
          <p:nvPr/>
        </p:nvSpPr>
        <p:spPr bwMode="auto">
          <a:xfrm>
            <a:off x="1981200" y="1524000"/>
            <a:ext cx="8382000" cy="3581400"/>
          </a:xfrm>
          <a:prstGeom prst="rect">
            <a:avLst/>
          </a:prstGeom>
          <a:noFill/>
          <a:ln w="9525">
            <a:noFill/>
            <a:miter lim="800000"/>
            <a:headEnd/>
            <a:tailEnd/>
          </a:ln>
          <a:effectLst/>
        </p:spPr>
        <p:txBody>
          <a:bodyPr/>
          <a:lstStyle/>
          <a:p>
            <a:pPr marL="342900" indent="-342900">
              <a:spcBef>
                <a:spcPct val="20000"/>
              </a:spcBef>
            </a:pPr>
            <a:r>
              <a:rPr lang="en-US" sz="2000" dirty="0"/>
              <a:t>Basic comparisons: Sub Queries can be introduced with one of the comparison operators (=, &lt; &gt;, &gt;, &gt; =, &lt;, ! &gt;, ! &lt;, or &lt; =).</a:t>
            </a:r>
          </a:p>
          <a:p>
            <a:pPr marL="342900" indent="-342900">
              <a:spcBef>
                <a:spcPct val="20000"/>
              </a:spcBef>
            </a:pPr>
            <a:endParaRPr lang="en-US" sz="2000" dirty="0"/>
          </a:p>
          <a:p>
            <a:pPr marL="342900" indent="-342900">
              <a:spcBef>
                <a:spcPct val="20000"/>
              </a:spcBef>
              <a:buFont typeface="Arial" pitchFamily="34" charset="0"/>
              <a:buChar char="•"/>
            </a:pPr>
            <a:r>
              <a:rPr lang="en-US" sz="2000" dirty="0">
                <a:latin typeface="Times New Roman" pitchFamily="18" charset="0"/>
              </a:rPr>
              <a:t>                   Quantified Comparisons</a:t>
            </a:r>
            <a:r>
              <a:rPr lang="en-US" sz="2000" dirty="0">
                <a:solidFill>
                  <a:srgbClr val="3333FF"/>
                </a:solidFill>
                <a:latin typeface="Times New Roman" pitchFamily="18" charset="0"/>
              </a:rPr>
              <a:t>(ANY,ALL </a:t>
            </a:r>
            <a:r>
              <a:rPr lang="en-US" sz="2000" dirty="0">
                <a:latin typeface="Times New Roman" pitchFamily="18" charset="0"/>
              </a:rPr>
              <a:t>and</a:t>
            </a:r>
            <a:r>
              <a:rPr lang="en-US" sz="2000" dirty="0">
                <a:solidFill>
                  <a:srgbClr val="3333FF"/>
                </a:solidFill>
                <a:latin typeface="Times New Roman" pitchFamily="18" charset="0"/>
              </a:rPr>
              <a:t> SOME</a:t>
            </a:r>
            <a:r>
              <a:rPr lang="en-US" sz="2000" dirty="0">
                <a:latin typeface="Times New Roman" pitchFamily="18" charset="0"/>
              </a:rPr>
              <a:t>)</a:t>
            </a:r>
          </a:p>
          <a:p>
            <a:pPr marL="342900" indent="-342900">
              <a:spcBef>
                <a:spcPct val="20000"/>
              </a:spcBef>
            </a:pPr>
            <a:endParaRPr lang="en-US" sz="2000" dirty="0">
              <a:latin typeface="Times New Roman" pitchFamily="18" charset="0"/>
            </a:endParaRPr>
          </a:p>
          <a:p>
            <a:pPr marL="342900" indent="-342900">
              <a:spcBef>
                <a:spcPct val="20000"/>
              </a:spcBef>
              <a:buFont typeface="Arial" pitchFamily="34" charset="0"/>
              <a:buChar char="•"/>
            </a:pPr>
            <a:r>
              <a:rPr lang="en-US" sz="2000" dirty="0">
                <a:latin typeface="Times New Roman" pitchFamily="18" charset="0"/>
              </a:rPr>
              <a:t>                    </a:t>
            </a:r>
            <a:r>
              <a:rPr lang="en-US" sz="2000" dirty="0">
                <a:solidFill>
                  <a:srgbClr val="3333FF"/>
                </a:solidFill>
                <a:latin typeface="Times New Roman" pitchFamily="18" charset="0"/>
              </a:rPr>
              <a:t>IN,NOT IN</a:t>
            </a:r>
            <a:r>
              <a:rPr lang="en-US" sz="2000" dirty="0">
                <a:latin typeface="Times New Roman" pitchFamily="18" charset="0"/>
              </a:rPr>
              <a:t>  Keyword</a:t>
            </a:r>
          </a:p>
          <a:p>
            <a:pPr marL="342900" indent="-342900">
              <a:spcBef>
                <a:spcPct val="20000"/>
              </a:spcBef>
              <a:buFont typeface="Arial" pitchFamily="34" charset="0"/>
              <a:buChar char="•"/>
            </a:pPr>
            <a:endParaRPr lang="en-US" sz="2000" dirty="0">
              <a:latin typeface="Times New Roman" pitchFamily="18" charset="0"/>
            </a:endParaRPr>
          </a:p>
          <a:p>
            <a:pPr marL="342900" indent="-342900">
              <a:spcBef>
                <a:spcPct val="20000"/>
              </a:spcBef>
              <a:buFont typeface="Arial" pitchFamily="34" charset="0"/>
              <a:buChar char="•"/>
            </a:pPr>
            <a:endParaRPr lang="en-US" sz="2000" dirty="0">
              <a:latin typeface="Times New Roman" pitchFamily="18" charset="0"/>
            </a:endParaRPr>
          </a:p>
          <a:p>
            <a:pPr marL="342900" indent="-342900">
              <a:spcBef>
                <a:spcPct val="20000"/>
              </a:spcBef>
              <a:buFont typeface="Arial" pitchFamily="34" charset="0"/>
              <a:buChar char="•"/>
            </a:pPr>
            <a:r>
              <a:rPr lang="en-US" sz="2000" dirty="0">
                <a:latin typeface="Times New Roman" pitchFamily="18" charset="0"/>
              </a:rPr>
              <a:t>                   </a:t>
            </a:r>
            <a:r>
              <a:rPr lang="en-US" sz="2000" dirty="0">
                <a:solidFill>
                  <a:srgbClr val="3333FF"/>
                </a:solidFill>
                <a:latin typeface="Times New Roman" pitchFamily="18" charset="0"/>
              </a:rPr>
              <a:t>EXISTS  ,NOT EXISTS</a:t>
            </a:r>
            <a:r>
              <a:rPr lang="en-US" sz="2000" dirty="0">
                <a:latin typeface="Times New Roman" pitchFamily="18" charset="0"/>
              </a:rPr>
              <a:t> Keyword</a:t>
            </a:r>
            <a:r>
              <a:rPr lang="en-US" sz="2000" dirty="0"/>
              <a:t>             </a:t>
            </a:r>
            <a:r>
              <a:rPr lang="en-US" sz="2000" dirty="0">
                <a:latin typeface="Times New Roman" pitchFamily="18" charset="0"/>
              </a:rPr>
              <a:t>             </a:t>
            </a:r>
          </a:p>
          <a:p>
            <a:pPr marL="342900" indent="-342900">
              <a:spcBef>
                <a:spcPct val="20000"/>
              </a:spcBef>
            </a:pPr>
            <a:endParaRPr lang="en-US" sz="2000" dirty="0">
              <a:latin typeface="Times New Roman" pitchFamily="18" charset="0"/>
            </a:endParaRPr>
          </a:p>
        </p:txBody>
      </p:sp>
      <p:sp>
        <p:nvSpPr>
          <p:cNvPr id="211972" name="Rectangle 4"/>
          <p:cNvSpPr>
            <a:spLocks noChangeArrowheads="1"/>
          </p:cNvSpPr>
          <p:nvPr/>
        </p:nvSpPr>
        <p:spPr bwMode="auto">
          <a:xfrm>
            <a:off x="1752600" y="1"/>
            <a:ext cx="3581400" cy="519113"/>
          </a:xfrm>
          <a:prstGeom prst="rect">
            <a:avLst/>
          </a:prstGeom>
          <a:noFill/>
          <a:ln w="9525">
            <a:noFill/>
            <a:miter lim="800000"/>
            <a:headEnd/>
            <a:tailEnd/>
          </a:ln>
          <a:effectLst/>
        </p:spPr>
        <p:txBody>
          <a:bodyPr>
            <a:spAutoFit/>
          </a:bodyPr>
          <a:lstStyle/>
          <a:p>
            <a:pPr algn="l" eaLnBrk="0" hangingPunct="0">
              <a:buFont typeface="Wingdings" pitchFamily="2" charset="2"/>
              <a:buNone/>
            </a:pPr>
            <a:r>
              <a:rPr lang="en-US" sz="2800" dirty="0">
                <a:solidFill>
                  <a:srgbClr val="FFFFFF"/>
                </a:solidFill>
              </a:rPr>
              <a:t>SUB QUERIES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Line 2"/>
          <p:cNvSpPr>
            <a:spLocks noChangeShapeType="1"/>
          </p:cNvSpPr>
          <p:nvPr/>
        </p:nvSpPr>
        <p:spPr bwMode="auto">
          <a:xfrm>
            <a:off x="6629400" y="1219200"/>
            <a:ext cx="0" cy="5867400"/>
          </a:xfrm>
          <a:prstGeom prst="line">
            <a:avLst/>
          </a:prstGeom>
          <a:noFill/>
          <a:ln w="9525">
            <a:solidFill>
              <a:schemeClr val="tx1"/>
            </a:solidFill>
            <a:round/>
            <a:headEnd/>
            <a:tailEnd/>
          </a:ln>
          <a:effectLst/>
        </p:spPr>
        <p:txBody>
          <a:bodyPr/>
          <a:lstStyle/>
          <a:p>
            <a:endParaRPr lang="en-US"/>
          </a:p>
        </p:txBody>
      </p:sp>
      <p:sp>
        <p:nvSpPr>
          <p:cNvPr id="212995" name="Text Box 3"/>
          <p:cNvSpPr txBox="1">
            <a:spLocks noChangeArrowheads="1"/>
          </p:cNvSpPr>
          <p:nvPr/>
        </p:nvSpPr>
        <p:spPr bwMode="auto">
          <a:xfrm>
            <a:off x="1905000" y="2041525"/>
            <a:ext cx="4572000" cy="707886"/>
          </a:xfrm>
          <a:prstGeom prst="rect">
            <a:avLst/>
          </a:prstGeom>
          <a:noFill/>
          <a:ln w="9525">
            <a:noFill/>
            <a:miter lim="800000"/>
            <a:headEnd/>
            <a:tailEnd/>
          </a:ln>
          <a:effectLst/>
        </p:spPr>
        <p:txBody>
          <a:bodyPr>
            <a:spAutoFit/>
          </a:bodyPr>
          <a:lstStyle/>
          <a:p>
            <a:pPr algn="l">
              <a:spcBef>
                <a:spcPct val="50000"/>
              </a:spcBef>
            </a:pPr>
            <a:r>
              <a:rPr lang="en-US" sz="2000">
                <a:solidFill>
                  <a:schemeClr val="accent2"/>
                </a:solidFill>
              </a:rPr>
              <a:t>select * from</a:t>
            </a:r>
            <a:r>
              <a:rPr lang="en-US" sz="2000"/>
              <a:t> stud </a:t>
            </a:r>
            <a:r>
              <a:rPr lang="en-US" sz="2000">
                <a:solidFill>
                  <a:schemeClr val="accent2"/>
                </a:solidFill>
              </a:rPr>
              <a:t>where</a:t>
            </a:r>
            <a:r>
              <a:rPr lang="en-US" sz="2000"/>
              <a:t> sno </a:t>
            </a:r>
            <a:r>
              <a:rPr lang="en-US" sz="2000">
                <a:solidFill>
                  <a:schemeClr val="accent2"/>
                </a:solidFill>
              </a:rPr>
              <a:t>=(select</a:t>
            </a:r>
            <a:r>
              <a:rPr lang="en-US" sz="2000"/>
              <a:t> sno </a:t>
            </a:r>
            <a:r>
              <a:rPr lang="en-US" sz="2000">
                <a:solidFill>
                  <a:schemeClr val="accent2"/>
                </a:solidFill>
              </a:rPr>
              <a:t>from</a:t>
            </a:r>
            <a:r>
              <a:rPr lang="en-US" sz="2000"/>
              <a:t> payment where balance=0)</a:t>
            </a:r>
          </a:p>
        </p:txBody>
      </p:sp>
      <p:sp>
        <p:nvSpPr>
          <p:cNvPr id="212996" name="Text Box 4"/>
          <p:cNvSpPr txBox="1">
            <a:spLocks noChangeArrowheads="1"/>
          </p:cNvSpPr>
          <p:nvPr/>
        </p:nvSpPr>
        <p:spPr bwMode="auto">
          <a:xfrm>
            <a:off x="1752600" y="1447801"/>
            <a:ext cx="4572000" cy="366713"/>
          </a:xfrm>
          <a:prstGeom prst="rect">
            <a:avLst/>
          </a:prstGeom>
          <a:noFill/>
          <a:ln w="9525">
            <a:noFill/>
            <a:miter lim="800000"/>
            <a:headEnd/>
            <a:tailEnd/>
          </a:ln>
          <a:effectLst/>
        </p:spPr>
        <p:txBody>
          <a:bodyPr>
            <a:spAutoFit/>
          </a:bodyPr>
          <a:lstStyle/>
          <a:p>
            <a:pPr algn="l">
              <a:spcBef>
                <a:spcPct val="50000"/>
              </a:spcBef>
            </a:pPr>
            <a:r>
              <a:rPr lang="en-US"/>
              <a:t>1.Sub Queries using operators</a:t>
            </a:r>
          </a:p>
        </p:txBody>
      </p:sp>
      <p:graphicFrame>
        <p:nvGraphicFramePr>
          <p:cNvPr id="212997" name="Group 5"/>
          <p:cNvGraphicFramePr>
            <a:graphicFrameLocks noGrp="1"/>
          </p:cNvGraphicFramePr>
          <p:nvPr/>
        </p:nvGraphicFramePr>
        <p:xfrm>
          <a:off x="7086600" y="990600"/>
          <a:ext cx="2133600" cy="1950720"/>
        </p:xfrm>
        <a:graphic>
          <a:graphicData uri="http://schemas.openxmlformats.org/drawingml/2006/table">
            <a:tbl>
              <a:tblPr/>
              <a:tblGrid>
                <a:gridCol w="1035050">
                  <a:extLst>
                    <a:ext uri="{9D8B030D-6E8A-4147-A177-3AD203B41FA5}">
                      <a16:colId xmlns:a16="http://schemas.microsoft.com/office/drawing/2014/main" val="20000"/>
                    </a:ext>
                  </a:extLst>
                </a:gridCol>
                <a:gridCol w="1098550">
                  <a:extLst>
                    <a:ext uri="{9D8B030D-6E8A-4147-A177-3AD203B41FA5}">
                      <a16:colId xmlns:a16="http://schemas.microsoft.com/office/drawing/2014/main" val="20001"/>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Sname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0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preetha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praveenkumar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Ramkumar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Reethu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Sathyakar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Susi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13023" name="Group 31"/>
          <p:cNvGraphicFramePr>
            <a:graphicFrameLocks noGrp="1"/>
          </p:cNvGraphicFramePr>
          <p:nvPr/>
        </p:nvGraphicFramePr>
        <p:xfrm>
          <a:off x="6781800" y="3733801"/>
          <a:ext cx="3657600" cy="1447801"/>
        </p:xfrm>
        <a:graphic>
          <a:graphicData uri="http://schemas.openxmlformats.org/drawingml/2006/table">
            <a:tbl>
              <a:tblPr/>
              <a:tblGrid>
                <a:gridCol w="950913">
                  <a:extLst>
                    <a:ext uri="{9D8B030D-6E8A-4147-A177-3AD203B41FA5}">
                      <a16:colId xmlns:a16="http://schemas.microsoft.com/office/drawing/2014/main" val="20000"/>
                    </a:ext>
                  </a:extLst>
                </a:gridCol>
                <a:gridCol w="1739900">
                  <a:extLst>
                    <a:ext uri="{9D8B030D-6E8A-4147-A177-3AD203B41FA5}">
                      <a16:colId xmlns:a16="http://schemas.microsoft.com/office/drawing/2014/main" val="20001"/>
                    </a:ext>
                  </a:extLst>
                </a:gridCol>
                <a:gridCol w="966787">
                  <a:extLst>
                    <a:ext uri="{9D8B030D-6E8A-4147-A177-3AD203B41FA5}">
                      <a16:colId xmlns:a16="http://schemas.microsoft.com/office/drawing/2014/main" val="20002"/>
                    </a:ext>
                  </a:extLst>
                </a:gridCol>
              </a:tblGrid>
              <a:tr h="307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Bookman Old Style" pitchFamily="18" charset="0"/>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Bookman Old Style" pitchFamily="18" charset="0"/>
                        </a:rPr>
                        <a:t>Amount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Bookman Old Style" pitchFamily="18" charset="0"/>
                        </a:rPr>
                        <a:t>Balance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5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3000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13049" name="Text Box 57"/>
          <p:cNvSpPr txBox="1">
            <a:spLocks noChangeArrowheads="1"/>
          </p:cNvSpPr>
          <p:nvPr/>
        </p:nvSpPr>
        <p:spPr bwMode="auto">
          <a:xfrm>
            <a:off x="7239000" y="533401"/>
            <a:ext cx="2743200" cy="396875"/>
          </a:xfrm>
          <a:prstGeom prst="rect">
            <a:avLst/>
          </a:prstGeom>
          <a:noFill/>
          <a:ln w="9525">
            <a:noFill/>
            <a:miter lim="800000"/>
            <a:headEnd/>
            <a:tailEnd/>
          </a:ln>
          <a:effectLst/>
        </p:spPr>
        <p:txBody>
          <a:bodyPr>
            <a:spAutoFit/>
          </a:bodyPr>
          <a:lstStyle/>
          <a:p>
            <a:pPr algn="l">
              <a:spcBef>
                <a:spcPct val="50000"/>
              </a:spcBef>
            </a:pPr>
            <a:r>
              <a:rPr lang="en-US" sz="2000"/>
              <a:t>Table:Stud</a:t>
            </a:r>
          </a:p>
        </p:txBody>
      </p:sp>
      <p:sp>
        <p:nvSpPr>
          <p:cNvPr id="213050" name="Text Box 58"/>
          <p:cNvSpPr txBox="1">
            <a:spLocks noChangeArrowheads="1"/>
          </p:cNvSpPr>
          <p:nvPr/>
        </p:nvSpPr>
        <p:spPr bwMode="auto">
          <a:xfrm>
            <a:off x="6705600" y="3048000"/>
            <a:ext cx="3200400" cy="457200"/>
          </a:xfrm>
          <a:prstGeom prst="rect">
            <a:avLst/>
          </a:prstGeom>
          <a:noFill/>
          <a:ln w="9525">
            <a:noFill/>
            <a:miter lim="800000"/>
            <a:headEnd/>
            <a:tailEnd/>
          </a:ln>
          <a:effectLst/>
        </p:spPr>
        <p:txBody>
          <a:bodyPr>
            <a:spAutoFit/>
          </a:bodyPr>
          <a:lstStyle/>
          <a:p>
            <a:pPr algn="l">
              <a:spcBef>
                <a:spcPct val="50000"/>
              </a:spcBef>
            </a:pPr>
            <a:r>
              <a:rPr lang="en-US" sz="2400"/>
              <a:t>Table:Payment</a:t>
            </a:r>
          </a:p>
        </p:txBody>
      </p:sp>
      <p:graphicFrame>
        <p:nvGraphicFramePr>
          <p:cNvPr id="213051" name="Group 59"/>
          <p:cNvGraphicFramePr>
            <a:graphicFrameLocks noGrp="1"/>
          </p:cNvGraphicFramePr>
          <p:nvPr/>
        </p:nvGraphicFramePr>
        <p:xfrm>
          <a:off x="1905000" y="4114800"/>
          <a:ext cx="3657600" cy="1219200"/>
        </p:xfrm>
        <a:graphic>
          <a:graphicData uri="http://schemas.openxmlformats.org/drawingml/2006/table">
            <a:tbl>
              <a:tblPr/>
              <a:tblGrid>
                <a:gridCol w="1774825">
                  <a:extLst>
                    <a:ext uri="{9D8B030D-6E8A-4147-A177-3AD203B41FA5}">
                      <a16:colId xmlns:a16="http://schemas.microsoft.com/office/drawing/2014/main" val="20000"/>
                    </a:ext>
                  </a:extLst>
                </a:gridCol>
                <a:gridCol w="1882775">
                  <a:extLst>
                    <a:ext uri="{9D8B030D-6E8A-4147-A177-3AD203B41FA5}">
                      <a16:colId xmlns:a16="http://schemas.microsoft.com/office/drawing/2014/main" val="20001"/>
                    </a:ext>
                  </a:extLst>
                </a:gridCol>
              </a:tblGrid>
              <a:tr h="641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Sname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praveenkumar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213062" name="Line 70"/>
          <p:cNvSpPr>
            <a:spLocks noChangeShapeType="1"/>
          </p:cNvSpPr>
          <p:nvPr/>
        </p:nvSpPr>
        <p:spPr bwMode="auto">
          <a:xfrm flipH="1">
            <a:off x="5410200" y="1828800"/>
            <a:ext cx="1752600" cy="3200400"/>
          </a:xfrm>
          <a:prstGeom prst="line">
            <a:avLst/>
          </a:prstGeom>
          <a:noFill/>
          <a:ln w="9525">
            <a:solidFill>
              <a:schemeClr val="tx1"/>
            </a:solidFill>
            <a:round/>
            <a:headEnd/>
            <a:tailEnd type="triangle" w="med" len="med"/>
          </a:ln>
          <a:effectLst/>
        </p:spPr>
        <p:txBody>
          <a:bodyPr/>
          <a:lstStyle/>
          <a:p>
            <a:endParaRPr lang="en-US"/>
          </a:p>
        </p:txBody>
      </p:sp>
      <p:sp>
        <p:nvSpPr>
          <p:cNvPr id="213063" name="Line 71"/>
          <p:cNvSpPr>
            <a:spLocks noChangeShapeType="1"/>
          </p:cNvSpPr>
          <p:nvPr/>
        </p:nvSpPr>
        <p:spPr bwMode="auto">
          <a:xfrm flipH="1">
            <a:off x="5410200" y="4419600"/>
            <a:ext cx="1447800" cy="762000"/>
          </a:xfrm>
          <a:prstGeom prst="line">
            <a:avLst/>
          </a:prstGeom>
          <a:noFill/>
          <a:ln w="9525">
            <a:solidFill>
              <a:schemeClr val="tx1"/>
            </a:solidFill>
            <a:round/>
            <a:headEnd/>
            <a:tailEnd type="triangle" w="med" len="med"/>
          </a:ln>
          <a:effectLst/>
        </p:spPr>
        <p:txBody>
          <a:bodyPr/>
          <a:lstStyle/>
          <a:p>
            <a:endParaRPr lang="en-US"/>
          </a:p>
        </p:txBody>
      </p:sp>
      <p:sp>
        <p:nvSpPr>
          <p:cNvPr id="213064" name="Text Box 72"/>
          <p:cNvSpPr txBox="1">
            <a:spLocks noChangeArrowheads="1"/>
          </p:cNvSpPr>
          <p:nvPr/>
        </p:nvSpPr>
        <p:spPr bwMode="auto">
          <a:xfrm>
            <a:off x="1905000" y="3505200"/>
            <a:ext cx="2438400" cy="457200"/>
          </a:xfrm>
          <a:prstGeom prst="rect">
            <a:avLst/>
          </a:prstGeom>
          <a:noFill/>
          <a:ln w="9525">
            <a:noFill/>
            <a:miter lim="800000"/>
            <a:headEnd/>
            <a:tailEnd/>
          </a:ln>
          <a:effectLst/>
        </p:spPr>
        <p:txBody>
          <a:bodyPr>
            <a:spAutoFit/>
          </a:bodyPr>
          <a:lstStyle/>
          <a:p>
            <a:pPr algn="l">
              <a:spcBef>
                <a:spcPct val="50000"/>
              </a:spcBef>
            </a:pPr>
            <a:r>
              <a:rPr lang="en-US" sz="2400">
                <a:latin typeface="Times New Roman" pitchFamily="18" charset="0"/>
              </a:rPr>
              <a:t>Result</a:t>
            </a:r>
          </a:p>
        </p:txBody>
      </p:sp>
      <p:sp>
        <p:nvSpPr>
          <p:cNvPr id="213065" name="Rectangle 73"/>
          <p:cNvSpPr>
            <a:spLocks noChangeArrowheads="1"/>
          </p:cNvSpPr>
          <p:nvPr/>
        </p:nvSpPr>
        <p:spPr bwMode="auto">
          <a:xfrm>
            <a:off x="1752600" y="1"/>
            <a:ext cx="3581400" cy="519113"/>
          </a:xfrm>
          <a:prstGeom prst="rect">
            <a:avLst/>
          </a:prstGeom>
          <a:noFill/>
          <a:ln w="9525">
            <a:noFill/>
            <a:miter lim="800000"/>
            <a:headEnd/>
            <a:tailEnd/>
          </a:ln>
          <a:effectLst/>
        </p:spPr>
        <p:txBody>
          <a:bodyPr>
            <a:spAutoFit/>
          </a:bodyPr>
          <a:lstStyle/>
          <a:p>
            <a:pPr algn="l" eaLnBrk="0" hangingPunct="0">
              <a:buFont typeface="Wingdings" pitchFamily="2" charset="2"/>
              <a:buNone/>
            </a:pPr>
            <a:r>
              <a:rPr lang="en-US" sz="2800" dirty="0">
                <a:solidFill>
                  <a:srgbClr val="FFFFFF"/>
                </a:solidFill>
              </a:rPr>
              <a:t>SUB QUERIES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2438400" y="2438400"/>
            <a:ext cx="4114800" cy="457200"/>
          </a:xfrm>
          <a:prstGeom prst="rect">
            <a:avLst/>
          </a:prstGeom>
          <a:noFill/>
          <a:ln w="9525">
            <a:noFill/>
            <a:miter lim="800000"/>
            <a:headEnd/>
            <a:tailEnd/>
          </a:ln>
          <a:effectLst/>
        </p:spPr>
        <p:txBody>
          <a:bodyPr>
            <a:spAutoFit/>
          </a:bodyPr>
          <a:lstStyle/>
          <a:p>
            <a:pPr algn="l">
              <a:spcBef>
                <a:spcPct val="50000"/>
              </a:spcBef>
            </a:pPr>
            <a:endParaRPr lang="en-US" sz="2400">
              <a:latin typeface="Times New Roman" pitchFamily="18" charset="0"/>
            </a:endParaRPr>
          </a:p>
        </p:txBody>
      </p:sp>
      <p:sp>
        <p:nvSpPr>
          <p:cNvPr id="220163" name="Line 3"/>
          <p:cNvSpPr>
            <a:spLocks noChangeShapeType="1"/>
          </p:cNvSpPr>
          <p:nvPr/>
        </p:nvSpPr>
        <p:spPr bwMode="auto">
          <a:xfrm>
            <a:off x="6629400" y="990600"/>
            <a:ext cx="0" cy="5867400"/>
          </a:xfrm>
          <a:prstGeom prst="line">
            <a:avLst/>
          </a:prstGeom>
          <a:noFill/>
          <a:ln w="9525">
            <a:solidFill>
              <a:schemeClr val="tx1"/>
            </a:solidFill>
            <a:round/>
            <a:headEnd/>
            <a:tailEnd/>
          </a:ln>
          <a:effectLst/>
        </p:spPr>
        <p:txBody>
          <a:bodyPr/>
          <a:lstStyle/>
          <a:p>
            <a:endParaRPr lang="en-US"/>
          </a:p>
        </p:txBody>
      </p:sp>
      <p:sp>
        <p:nvSpPr>
          <p:cNvPr id="220164" name="Text Box 4"/>
          <p:cNvSpPr txBox="1">
            <a:spLocks noChangeArrowheads="1"/>
          </p:cNvSpPr>
          <p:nvPr/>
        </p:nvSpPr>
        <p:spPr bwMode="auto">
          <a:xfrm>
            <a:off x="1524000" y="2667000"/>
            <a:ext cx="4953000" cy="762000"/>
          </a:xfrm>
          <a:prstGeom prst="rect">
            <a:avLst/>
          </a:prstGeom>
          <a:noFill/>
          <a:ln w="9525">
            <a:noFill/>
            <a:miter lim="800000"/>
            <a:headEnd/>
            <a:tailEnd/>
          </a:ln>
          <a:effectLst/>
        </p:spPr>
        <p:txBody>
          <a:bodyPr>
            <a:spAutoFit/>
          </a:bodyPr>
          <a:lstStyle/>
          <a:p>
            <a:endParaRPr lang="en-US" sz="4400">
              <a:solidFill>
                <a:schemeClr val="tx2"/>
              </a:solidFill>
              <a:latin typeface="Times New Roman" pitchFamily="18" charset="0"/>
            </a:endParaRPr>
          </a:p>
        </p:txBody>
      </p:sp>
      <p:sp>
        <p:nvSpPr>
          <p:cNvPr id="220165" name="Text Box 5"/>
          <p:cNvSpPr txBox="1">
            <a:spLocks noChangeArrowheads="1"/>
          </p:cNvSpPr>
          <p:nvPr/>
        </p:nvSpPr>
        <p:spPr bwMode="auto">
          <a:xfrm>
            <a:off x="1752600" y="914400"/>
            <a:ext cx="4572000" cy="366712"/>
          </a:xfrm>
          <a:prstGeom prst="rect">
            <a:avLst/>
          </a:prstGeom>
          <a:noFill/>
          <a:ln w="9525">
            <a:noFill/>
            <a:miter lim="800000"/>
            <a:headEnd/>
            <a:tailEnd/>
          </a:ln>
          <a:effectLst/>
        </p:spPr>
        <p:txBody>
          <a:bodyPr>
            <a:spAutoFit/>
          </a:bodyPr>
          <a:lstStyle/>
          <a:p>
            <a:pPr algn="l">
              <a:spcBef>
                <a:spcPct val="50000"/>
              </a:spcBef>
            </a:pPr>
            <a:r>
              <a:rPr lang="en-US" dirty="0"/>
              <a:t>2.UPDATE statement in Sub Queries </a:t>
            </a:r>
          </a:p>
        </p:txBody>
      </p:sp>
      <p:graphicFrame>
        <p:nvGraphicFramePr>
          <p:cNvPr id="220166" name="Group 6"/>
          <p:cNvGraphicFramePr>
            <a:graphicFrameLocks noGrp="1"/>
          </p:cNvGraphicFramePr>
          <p:nvPr/>
        </p:nvGraphicFramePr>
        <p:xfrm>
          <a:off x="7086600" y="1166812"/>
          <a:ext cx="2133600" cy="1957388"/>
        </p:xfrm>
        <a:graphic>
          <a:graphicData uri="http://schemas.openxmlformats.org/drawingml/2006/table">
            <a:tbl>
              <a:tblPr/>
              <a:tblGrid>
                <a:gridCol w="1035050">
                  <a:extLst>
                    <a:ext uri="{9D8B030D-6E8A-4147-A177-3AD203B41FA5}">
                      <a16:colId xmlns:a16="http://schemas.microsoft.com/office/drawing/2014/main" val="20000"/>
                    </a:ext>
                  </a:extLst>
                </a:gridCol>
                <a:gridCol w="1098550">
                  <a:extLst>
                    <a:ext uri="{9D8B030D-6E8A-4147-A177-3AD203B41FA5}">
                      <a16:colId xmlns:a16="http://schemas.microsoft.com/office/drawing/2014/main" val="20001"/>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Times New Roman" pitchFamily="18" charset="0"/>
                        </a:rPr>
                        <a:t>Sno</a:t>
                      </a:r>
                      <a:endParaRPr kumimoji="0" lang="en-US" sz="1400" b="1"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Times New Roman" pitchFamily="18" charset="0"/>
                        </a:rPr>
                        <a:t>Sname</a:t>
                      </a:r>
                      <a:endParaRPr kumimoji="0" lang="en-US" sz="14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0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Preetha</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Times New Roman" pitchFamily="18" charset="0"/>
                        </a:rPr>
                        <a:t>Praveenkumar</a:t>
                      </a: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Ramkumar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Reethu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Sathyakar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Susi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220192" name="Group 32"/>
          <p:cNvGraphicFramePr>
            <a:graphicFrameLocks noGrp="1"/>
          </p:cNvGraphicFramePr>
          <p:nvPr/>
        </p:nvGraphicFramePr>
        <p:xfrm>
          <a:off x="6705600" y="4800601"/>
          <a:ext cx="3657600" cy="1447801"/>
        </p:xfrm>
        <a:graphic>
          <a:graphicData uri="http://schemas.openxmlformats.org/drawingml/2006/table">
            <a:tbl>
              <a:tblPr/>
              <a:tblGrid>
                <a:gridCol w="950913">
                  <a:extLst>
                    <a:ext uri="{9D8B030D-6E8A-4147-A177-3AD203B41FA5}">
                      <a16:colId xmlns:a16="http://schemas.microsoft.com/office/drawing/2014/main" val="20000"/>
                    </a:ext>
                  </a:extLst>
                </a:gridCol>
                <a:gridCol w="1739900">
                  <a:extLst>
                    <a:ext uri="{9D8B030D-6E8A-4147-A177-3AD203B41FA5}">
                      <a16:colId xmlns:a16="http://schemas.microsoft.com/office/drawing/2014/main" val="20001"/>
                    </a:ext>
                  </a:extLst>
                </a:gridCol>
                <a:gridCol w="966787">
                  <a:extLst>
                    <a:ext uri="{9D8B030D-6E8A-4147-A177-3AD203B41FA5}">
                      <a16:colId xmlns:a16="http://schemas.microsoft.com/office/drawing/2014/main" val="20002"/>
                    </a:ext>
                  </a:extLst>
                </a:gridCol>
              </a:tblGrid>
              <a:tr h="307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Amount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Balance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5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3000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bl>
          </a:graphicData>
        </a:graphic>
      </p:graphicFrame>
      <p:sp>
        <p:nvSpPr>
          <p:cNvPr id="220218" name="Text Box 58"/>
          <p:cNvSpPr txBox="1">
            <a:spLocks noChangeArrowheads="1"/>
          </p:cNvSpPr>
          <p:nvPr/>
        </p:nvSpPr>
        <p:spPr bwMode="auto">
          <a:xfrm>
            <a:off x="7010400" y="593726"/>
            <a:ext cx="2743200" cy="396875"/>
          </a:xfrm>
          <a:prstGeom prst="rect">
            <a:avLst/>
          </a:prstGeom>
          <a:noFill/>
          <a:ln w="9525">
            <a:noFill/>
            <a:miter lim="800000"/>
            <a:headEnd/>
            <a:tailEnd/>
          </a:ln>
          <a:effectLst/>
        </p:spPr>
        <p:txBody>
          <a:bodyPr>
            <a:spAutoFit/>
          </a:bodyPr>
          <a:lstStyle/>
          <a:p>
            <a:pPr algn="l">
              <a:spcBef>
                <a:spcPct val="50000"/>
              </a:spcBef>
            </a:pPr>
            <a:r>
              <a:rPr lang="en-US" sz="2000" dirty="0" err="1"/>
              <a:t>Table:Stud</a:t>
            </a:r>
            <a:endParaRPr lang="en-US" sz="2000" dirty="0"/>
          </a:p>
        </p:txBody>
      </p:sp>
      <p:sp>
        <p:nvSpPr>
          <p:cNvPr id="220219" name="Text Box 59"/>
          <p:cNvSpPr txBox="1">
            <a:spLocks noChangeArrowheads="1"/>
          </p:cNvSpPr>
          <p:nvPr/>
        </p:nvSpPr>
        <p:spPr bwMode="auto">
          <a:xfrm>
            <a:off x="6858000" y="3733800"/>
            <a:ext cx="3352800" cy="457200"/>
          </a:xfrm>
          <a:prstGeom prst="rect">
            <a:avLst/>
          </a:prstGeom>
          <a:noFill/>
          <a:ln w="9525">
            <a:noFill/>
            <a:miter lim="800000"/>
            <a:headEnd/>
            <a:tailEnd/>
          </a:ln>
          <a:effectLst/>
        </p:spPr>
        <p:txBody>
          <a:bodyPr>
            <a:spAutoFit/>
          </a:bodyPr>
          <a:lstStyle/>
          <a:p>
            <a:pPr algn="l">
              <a:spcBef>
                <a:spcPct val="50000"/>
              </a:spcBef>
            </a:pPr>
            <a:r>
              <a:rPr lang="en-US" sz="2400" dirty="0" err="1"/>
              <a:t>Table:Payment</a:t>
            </a:r>
            <a:endParaRPr lang="en-US" sz="2400" dirty="0"/>
          </a:p>
        </p:txBody>
      </p:sp>
      <p:sp>
        <p:nvSpPr>
          <p:cNvPr id="220220" name="Text Box 60"/>
          <p:cNvSpPr txBox="1">
            <a:spLocks noChangeArrowheads="1"/>
          </p:cNvSpPr>
          <p:nvPr/>
        </p:nvSpPr>
        <p:spPr bwMode="auto">
          <a:xfrm>
            <a:off x="1905000" y="2132014"/>
            <a:ext cx="4191000" cy="915987"/>
          </a:xfrm>
          <a:prstGeom prst="rect">
            <a:avLst/>
          </a:prstGeom>
          <a:noFill/>
          <a:ln w="9525">
            <a:noFill/>
            <a:miter lim="800000"/>
            <a:headEnd/>
            <a:tailEnd/>
          </a:ln>
          <a:effectLst/>
        </p:spPr>
        <p:txBody>
          <a:bodyPr>
            <a:spAutoFit/>
          </a:bodyPr>
          <a:lstStyle/>
          <a:p>
            <a:pPr algn="l">
              <a:spcBef>
                <a:spcPct val="50000"/>
              </a:spcBef>
            </a:pPr>
            <a:r>
              <a:rPr lang="en-US"/>
              <a:t>     </a:t>
            </a:r>
            <a:r>
              <a:rPr lang="en-US">
                <a:solidFill>
                  <a:schemeClr val="accent2"/>
                </a:solidFill>
              </a:rPr>
              <a:t>update stud set</a:t>
            </a:r>
            <a:r>
              <a:rPr lang="en-US"/>
              <a:t> sno =sno+1 </a:t>
            </a:r>
            <a:r>
              <a:rPr lang="en-US">
                <a:solidFill>
                  <a:schemeClr val="accent2"/>
                </a:solidFill>
              </a:rPr>
              <a:t>where</a:t>
            </a:r>
            <a:r>
              <a:rPr lang="en-US"/>
              <a:t> sno </a:t>
            </a:r>
            <a:r>
              <a:rPr lang="en-US">
                <a:solidFill>
                  <a:schemeClr val="accent2"/>
                </a:solidFill>
              </a:rPr>
              <a:t>IN</a:t>
            </a:r>
            <a:r>
              <a:rPr lang="en-US"/>
              <a:t>(</a:t>
            </a:r>
            <a:r>
              <a:rPr lang="en-US">
                <a:solidFill>
                  <a:schemeClr val="accent2"/>
                </a:solidFill>
              </a:rPr>
              <a:t>select </a:t>
            </a:r>
            <a:r>
              <a:rPr lang="en-US"/>
              <a:t>sno from </a:t>
            </a:r>
            <a:r>
              <a:rPr lang="en-US">
                <a:solidFill>
                  <a:schemeClr val="accent2"/>
                </a:solidFill>
              </a:rPr>
              <a:t>payment where</a:t>
            </a:r>
            <a:r>
              <a:rPr lang="en-US"/>
              <a:t> balance&gt;1000)</a:t>
            </a:r>
          </a:p>
        </p:txBody>
      </p:sp>
      <p:graphicFrame>
        <p:nvGraphicFramePr>
          <p:cNvPr id="220221" name="Group 61"/>
          <p:cNvGraphicFramePr>
            <a:graphicFrameLocks noGrp="1"/>
          </p:cNvGraphicFramePr>
          <p:nvPr/>
        </p:nvGraphicFramePr>
        <p:xfrm>
          <a:off x="2667000" y="4191000"/>
          <a:ext cx="2133600" cy="1957388"/>
        </p:xfrm>
        <a:graphic>
          <a:graphicData uri="http://schemas.openxmlformats.org/drawingml/2006/table">
            <a:tbl>
              <a:tblPr/>
              <a:tblGrid>
                <a:gridCol w="1035050">
                  <a:extLst>
                    <a:ext uri="{9D8B030D-6E8A-4147-A177-3AD203B41FA5}">
                      <a16:colId xmlns:a16="http://schemas.microsoft.com/office/drawing/2014/main" val="20000"/>
                    </a:ext>
                  </a:extLst>
                </a:gridCol>
                <a:gridCol w="1098550">
                  <a:extLst>
                    <a:ext uri="{9D8B030D-6E8A-4147-A177-3AD203B41FA5}">
                      <a16:colId xmlns:a16="http://schemas.microsoft.com/office/drawing/2014/main" val="20001"/>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Times New Roman" pitchFamily="18" charset="0"/>
                        </a:rPr>
                        <a:t>Sno</a:t>
                      </a:r>
                      <a:endParaRPr kumimoji="0" lang="en-US" sz="1400" b="1"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Sname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0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Preetha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Praveenkumar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Ramkumar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Reethu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Sathyakar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rPr>
                        <a:t>Susi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220247" name="Text Box 87"/>
          <p:cNvSpPr txBox="1">
            <a:spLocks noChangeArrowheads="1"/>
          </p:cNvSpPr>
          <p:nvPr/>
        </p:nvSpPr>
        <p:spPr bwMode="auto">
          <a:xfrm>
            <a:off x="2971800" y="3352801"/>
            <a:ext cx="2514600" cy="396875"/>
          </a:xfrm>
          <a:prstGeom prst="rect">
            <a:avLst/>
          </a:prstGeom>
          <a:noFill/>
          <a:ln w="9525">
            <a:noFill/>
            <a:miter lim="800000"/>
            <a:headEnd/>
            <a:tailEnd/>
          </a:ln>
          <a:effectLst/>
        </p:spPr>
        <p:txBody>
          <a:bodyPr>
            <a:spAutoFit/>
          </a:bodyPr>
          <a:lstStyle/>
          <a:p>
            <a:pPr algn="l">
              <a:spcBef>
                <a:spcPct val="50000"/>
              </a:spcBef>
            </a:pPr>
            <a:r>
              <a:rPr lang="en-US" sz="2000"/>
              <a:t>Result</a:t>
            </a:r>
          </a:p>
        </p:txBody>
      </p:sp>
      <p:sp>
        <p:nvSpPr>
          <p:cNvPr id="220248" name="Line 88"/>
          <p:cNvSpPr>
            <a:spLocks noChangeShapeType="1"/>
          </p:cNvSpPr>
          <p:nvPr/>
        </p:nvSpPr>
        <p:spPr bwMode="auto">
          <a:xfrm flipH="1">
            <a:off x="4800600" y="1600200"/>
            <a:ext cx="2286000" cy="3048000"/>
          </a:xfrm>
          <a:prstGeom prst="line">
            <a:avLst/>
          </a:prstGeom>
          <a:noFill/>
          <a:ln w="9525">
            <a:solidFill>
              <a:schemeClr val="tx1"/>
            </a:solidFill>
            <a:round/>
            <a:headEnd/>
            <a:tailEnd type="triangle" w="med" len="med"/>
          </a:ln>
          <a:effectLst/>
        </p:spPr>
        <p:txBody>
          <a:bodyPr/>
          <a:lstStyle/>
          <a:p>
            <a:endParaRPr lang="en-US"/>
          </a:p>
        </p:txBody>
      </p:sp>
      <p:sp>
        <p:nvSpPr>
          <p:cNvPr id="220249" name="Line 89"/>
          <p:cNvSpPr>
            <a:spLocks noChangeShapeType="1"/>
          </p:cNvSpPr>
          <p:nvPr/>
        </p:nvSpPr>
        <p:spPr bwMode="auto">
          <a:xfrm flipH="1" flipV="1">
            <a:off x="4800600" y="5181600"/>
            <a:ext cx="1981200" cy="685800"/>
          </a:xfrm>
          <a:prstGeom prst="line">
            <a:avLst/>
          </a:prstGeom>
          <a:noFill/>
          <a:ln w="9525">
            <a:solidFill>
              <a:schemeClr val="tx1"/>
            </a:solidFill>
            <a:round/>
            <a:headEnd/>
            <a:tailEnd type="triangle" w="med" len="med"/>
          </a:ln>
          <a:effectLst/>
        </p:spPr>
        <p:txBody>
          <a:bodyPr/>
          <a:lstStyle/>
          <a:p>
            <a:endParaRPr lang="en-US"/>
          </a:p>
        </p:txBody>
      </p:sp>
      <p:sp>
        <p:nvSpPr>
          <p:cNvPr id="220250" name="Rectangle 90"/>
          <p:cNvSpPr>
            <a:spLocks noChangeArrowheads="1"/>
          </p:cNvSpPr>
          <p:nvPr/>
        </p:nvSpPr>
        <p:spPr bwMode="auto">
          <a:xfrm>
            <a:off x="1752600" y="1"/>
            <a:ext cx="3581400" cy="519113"/>
          </a:xfrm>
          <a:prstGeom prst="rect">
            <a:avLst/>
          </a:prstGeom>
          <a:noFill/>
          <a:ln w="9525">
            <a:noFill/>
            <a:miter lim="800000"/>
            <a:headEnd/>
            <a:tailEnd/>
          </a:ln>
          <a:effectLst/>
        </p:spPr>
        <p:txBody>
          <a:bodyPr>
            <a:spAutoFit/>
          </a:bodyPr>
          <a:lstStyle/>
          <a:p>
            <a:pPr algn="l" eaLnBrk="0" hangingPunct="0">
              <a:buFont typeface="Wingdings" pitchFamily="2" charset="2"/>
              <a:buNone/>
            </a:pPr>
            <a:r>
              <a:rPr lang="en-US" sz="2800" dirty="0">
                <a:solidFill>
                  <a:srgbClr val="FFFFFF"/>
                </a:solidFill>
              </a:rPr>
              <a:t>SUB QUERIES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2438400" y="2438400"/>
            <a:ext cx="4114800" cy="457200"/>
          </a:xfrm>
          <a:prstGeom prst="rect">
            <a:avLst/>
          </a:prstGeom>
          <a:noFill/>
          <a:ln w="9525">
            <a:noFill/>
            <a:miter lim="800000"/>
            <a:headEnd/>
            <a:tailEnd/>
          </a:ln>
          <a:effectLst/>
        </p:spPr>
        <p:txBody>
          <a:bodyPr>
            <a:spAutoFit/>
          </a:bodyPr>
          <a:lstStyle/>
          <a:p>
            <a:pPr algn="l">
              <a:spcBef>
                <a:spcPct val="50000"/>
              </a:spcBef>
            </a:pPr>
            <a:endParaRPr lang="en-US" sz="2400"/>
          </a:p>
        </p:txBody>
      </p:sp>
      <p:sp>
        <p:nvSpPr>
          <p:cNvPr id="221187" name="Line 3"/>
          <p:cNvSpPr>
            <a:spLocks noChangeShapeType="1"/>
          </p:cNvSpPr>
          <p:nvPr/>
        </p:nvSpPr>
        <p:spPr bwMode="auto">
          <a:xfrm>
            <a:off x="6629400" y="990600"/>
            <a:ext cx="0" cy="5867400"/>
          </a:xfrm>
          <a:prstGeom prst="line">
            <a:avLst/>
          </a:prstGeom>
          <a:noFill/>
          <a:ln w="9525">
            <a:solidFill>
              <a:schemeClr val="tx1"/>
            </a:solidFill>
            <a:round/>
            <a:headEnd/>
            <a:tailEnd/>
          </a:ln>
          <a:effectLst/>
        </p:spPr>
        <p:txBody>
          <a:bodyPr/>
          <a:lstStyle/>
          <a:p>
            <a:endParaRPr lang="en-US"/>
          </a:p>
        </p:txBody>
      </p:sp>
      <p:sp>
        <p:nvSpPr>
          <p:cNvPr id="221188" name="Text Box 4"/>
          <p:cNvSpPr txBox="1">
            <a:spLocks noChangeArrowheads="1"/>
          </p:cNvSpPr>
          <p:nvPr/>
        </p:nvSpPr>
        <p:spPr bwMode="auto">
          <a:xfrm>
            <a:off x="1524000" y="2667000"/>
            <a:ext cx="4953000" cy="762000"/>
          </a:xfrm>
          <a:prstGeom prst="rect">
            <a:avLst/>
          </a:prstGeom>
          <a:noFill/>
          <a:ln w="9525">
            <a:noFill/>
            <a:miter lim="800000"/>
            <a:headEnd/>
            <a:tailEnd/>
          </a:ln>
          <a:effectLst/>
        </p:spPr>
        <p:txBody>
          <a:bodyPr>
            <a:spAutoFit/>
          </a:bodyPr>
          <a:lstStyle/>
          <a:p>
            <a:endParaRPr lang="en-US" sz="4400">
              <a:solidFill>
                <a:schemeClr val="tx2"/>
              </a:solidFill>
            </a:endParaRPr>
          </a:p>
        </p:txBody>
      </p:sp>
      <p:sp>
        <p:nvSpPr>
          <p:cNvPr id="221189" name="Text Box 5"/>
          <p:cNvSpPr txBox="1">
            <a:spLocks noChangeArrowheads="1"/>
          </p:cNvSpPr>
          <p:nvPr/>
        </p:nvSpPr>
        <p:spPr bwMode="auto">
          <a:xfrm>
            <a:off x="1752600" y="1157288"/>
            <a:ext cx="4800600" cy="366712"/>
          </a:xfrm>
          <a:prstGeom prst="rect">
            <a:avLst/>
          </a:prstGeom>
          <a:noFill/>
          <a:ln w="9525">
            <a:noFill/>
            <a:miter lim="800000"/>
            <a:headEnd/>
            <a:tailEnd/>
          </a:ln>
          <a:effectLst/>
        </p:spPr>
        <p:txBody>
          <a:bodyPr>
            <a:spAutoFit/>
          </a:bodyPr>
          <a:lstStyle/>
          <a:p>
            <a:pPr algn="l">
              <a:spcBef>
                <a:spcPct val="50000"/>
              </a:spcBef>
            </a:pPr>
            <a:r>
              <a:rPr lang="en-US" dirty="0"/>
              <a:t>3.DELETE  statement in Sub Queries </a:t>
            </a:r>
          </a:p>
        </p:txBody>
      </p:sp>
      <p:graphicFrame>
        <p:nvGraphicFramePr>
          <p:cNvPr id="221270" name="Group 86"/>
          <p:cNvGraphicFramePr>
            <a:graphicFrameLocks noGrp="1"/>
          </p:cNvGraphicFramePr>
          <p:nvPr/>
        </p:nvGraphicFramePr>
        <p:xfrm>
          <a:off x="7086600" y="762000"/>
          <a:ext cx="2133600" cy="1957388"/>
        </p:xfrm>
        <a:graphic>
          <a:graphicData uri="http://schemas.openxmlformats.org/drawingml/2006/table">
            <a:tbl>
              <a:tblPr/>
              <a:tblGrid>
                <a:gridCol w="1035050">
                  <a:extLst>
                    <a:ext uri="{9D8B030D-6E8A-4147-A177-3AD203B41FA5}">
                      <a16:colId xmlns:a16="http://schemas.microsoft.com/office/drawing/2014/main" val="20000"/>
                    </a:ext>
                  </a:extLst>
                </a:gridCol>
                <a:gridCol w="1098550">
                  <a:extLst>
                    <a:ext uri="{9D8B030D-6E8A-4147-A177-3AD203B41FA5}">
                      <a16:colId xmlns:a16="http://schemas.microsoft.com/office/drawing/2014/main" val="20001"/>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Bookman Old Style" pitchFamily="18" charset="0"/>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Bookman Old Style" pitchFamily="18" charset="0"/>
                        </a:rPr>
                        <a:t>Sname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0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Preetha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Praveen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Ramkumar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Reethu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Sathyakar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Susi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221216" name="Group 32"/>
          <p:cNvGraphicFramePr>
            <a:graphicFrameLocks noGrp="1"/>
          </p:cNvGraphicFramePr>
          <p:nvPr/>
        </p:nvGraphicFramePr>
        <p:xfrm>
          <a:off x="6705600" y="4800601"/>
          <a:ext cx="3657600" cy="1447801"/>
        </p:xfrm>
        <a:graphic>
          <a:graphicData uri="http://schemas.openxmlformats.org/drawingml/2006/table">
            <a:tbl>
              <a:tblPr/>
              <a:tblGrid>
                <a:gridCol w="950913">
                  <a:extLst>
                    <a:ext uri="{9D8B030D-6E8A-4147-A177-3AD203B41FA5}">
                      <a16:colId xmlns:a16="http://schemas.microsoft.com/office/drawing/2014/main" val="20000"/>
                    </a:ext>
                  </a:extLst>
                </a:gridCol>
                <a:gridCol w="1739900">
                  <a:extLst>
                    <a:ext uri="{9D8B030D-6E8A-4147-A177-3AD203B41FA5}">
                      <a16:colId xmlns:a16="http://schemas.microsoft.com/office/drawing/2014/main" val="20001"/>
                    </a:ext>
                  </a:extLst>
                </a:gridCol>
                <a:gridCol w="966787">
                  <a:extLst>
                    <a:ext uri="{9D8B030D-6E8A-4147-A177-3AD203B41FA5}">
                      <a16:colId xmlns:a16="http://schemas.microsoft.com/office/drawing/2014/main" val="20002"/>
                    </a:ext>
                  </a:extLst>
                </a:gridCol>
              </a:tblGrid>
              <a:tr h="307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Amount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Balance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295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3000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21242" name="Text Box 58"/>
          <p:cNvSpPr txBox="1">
            <a:spLocks noChangeArrowheads="1"/>
          </p:cNvSpPr>
          <p:nvPr/>
        </p:nvSpPr>
        <p:spPr bwMode="auto">
          <a:xfrm>
            <a:off x="7239000" y="304801"/>
            <a:ext cx="2743200" cy="396875"/>
          </a:xfrm>
          <a:prstGeom prst="rect">
            <a:avLst/>
          </a:prstGeom>
          <a:noFill/>
          <a:ln w="9525">
            <a:noFill/>
            <a:miter lim="800000"/>
            <a:headEnd/>
            <a:tailEnd/>
          </a:ln>
          <a:effectLst/>
        </p:spPr>
        <p:txBody>
          <a:bodyPr>
            <a:spAutoFit/>
          </a:bodyPr>
          <a:lstStyle/>
          <a:p>
            <a:pPr algn="l">
              <a:spcBef>
                <a:spcPct val="50000"/>
              </a:spcBef>
            </a:pPr>
            <a:r>
              <a:rPr lang="en-US" sz="2000"/>
              <a:t>Table:Stud</a:t>
            </a:r>
          </a:p>
        </p:txBody>
      </p:sp>
      <p:sp>
        <p:nvSpPr>
          <p:cNvPr id="221243" name="Text Box 59"/>
          <p:cNvSpPr txBox="1">
            <a:spLocks noChangeArrowheads="1"/>
          </p:cNvSpPr>
          <p:nvPr/>
        </p:nvSpPr>
        <p:spPr bwMode="auto">
          <a:xfrm>
            <a:off x="6858000" y="3733800"/>
            <a:ext cx="3352800" cy="457200"/>
          </a:xfrm>
          <a:prstGeom prst="rect">
            <a:avLst/>
          </a:prstGeom>
          <a:noFill/>
          <a:ln w="9525">
            <a:noFill/>
            <a:miter lim="800000"/>
            <a:headEnd/>
            <a:tailEnd/>
          </a:ln>
          <a:effectLst/>
        </p:spPr>
        <p:txBody>
          <a:bodyPr>
            <a:spAutoFit/>
          </a:bodyPr>
          <a:lstStyle/>
          <a:p>
            <a:pPr algn="l">
              <a:spcBef>
                <a:spcPct val="50000"/>
              </a:spcBef>
            </a:pPr>
            <a:r>
              <a:rPr lang="en-US" sz="2400"/>
              <a:t>Table:Payment</a:t>
            </a:r>
          </a:p>
        </p:txBody>
      </p:sp>
      <p:sp>
        <p:nvSpPr>
          <p:cNvPr id="221244" name="Text Box 60"/>
          <p:cNvSpPr txBox="1">
            <a:spLocks noChangeArrowheads="1"/>
          </p:cNvSpPr>
          <p:nvPr/>
        </p:nvSpPr>
        <p:spPr bwMode="auto">
          <a:xfrm>
            <a:off x="2209800" y="1903414"/>
            <a:ext cx="4114800" cy="646331"/>
          </a:xfrm>
          <a:prstGeom prst="rect">
            <a:avLst/>
          </a:prstGeom>
          <a:noFill/>
          <a:ln w="9525">
            <a:noFill/>
            <a:miter lim="800000"/>
            <a:headEnd/>
            <a:tailEnd/>
          </a:ln>
          <a:effectLst/>
        </p:spPr>
        <p:txBody>
          <a:bodyPr>
            <a:spAutoFit/>
          </a:bodyPr>
          <a:lstStyle/>
          <a:p>
            <a:pPr algn="l">
              <a:spcBef>
                <a:spcPct val="50000"/>
              </a:spcBef>
            </a:pPr>
            <a:r>
              <a:rPr lang="en-US"/>
              <a:t>     </a:t>
            </a:r>
            <a:r>
              <a:rPr lang="en-US">
                <a:solidFill>
                  <a:schemeClr val="accent2"/>
                </a:solidFill>
              </a:rPr>
              <a:t>DELETE </a:t>
            </a:r>
            <a:r>
              <a:rPr lang="en-US"/>
              <a:t>stud </a:t>
            </a:r>
            <a:r>
              <a:rPr lang="en-US">
                <a:solidFill>
                  <a:schemeClr val="accent2"/>
                </a:solidFill>
              </a:rPr>
              <a:t>WHERE</a:t>
            </a:r>
            <a:r>
              <a:rPr lang="en-US"/>
              <a:t> sno  </a:t>
            </a:r>
            <a:r>
              <a:rPr lang="en-US">
                <a:solidFill>
                  <a:schemeClr val="accent2"/>
                </a:solidFill>
              </a:rPr>
              <a:t>IN </a:t>
            </a:r>
            <a:r>
              <a:rPr lang="en-US"/>
              <a:t>(</a:t>
            </a:r>
            <a:r>
              <a:rPr lang="en-US">
                <a:solidFill>
                  <a:schemeClr val="accent2"/>
                </a:solidFill>
              </a:rPr>
              <a:t>SELECT </a:t>
            </a:r>
            <a:r>
              <a:rPr lang="en-US"/>
              <a:t>sno from </a:t>
            </a:r>
            <a:r>
              <a:rPr lang="en-US">
                <a:solidFill>
                  <a:schemeClr val="accent2"/>
                </a:solidFill>
              </a:rPr>
              <a:t>payment</a:t>
            </a:r>
            <a:r>
              <a:rPr lang="en-US"/>
              <a:t> </a:t>
            </a:r>
            <a:r>
              <a:rPr lang="en-US">
                <a:solidFill>
                  <a:schemeClr val="accent2"/>
                </a:solidFill>
              </a:rPr>
              <a:t>where </a:t>
            </a:r>
            <a:r>
              <a:rPr lang="en-US"/>
              <a:t>balance=0)</a:t>
            </a:r>
          </a:p>
        </p:txBody>
      </p:sp>
      <p:graphicFrame>
        <p:nvGraphicFramePr>
          <p:cNvPr id="221245" name="Group 61"/>
          <p:cNvGraphicFramePr>
            <a:graphicFrameLocks noGrp="1"/>
          </p:cNvGraphicFramePr>
          <p:nvPr/>
        </p:nvGraphicFramePr>
        <p:xfrm>
          <a:off x="2667000" y="4191000"/>
          <a:ext cx="2133600" cy="1408748"/>
        </p:xfrm>
        <a:graphic>
          <a:graphicData uri="http://schemas.openxmlformats.org/drawingml/2006/table">
            <a:tbl>
              <a:tblPr/>
              <a:tblGrid>
                <a:gridCol w="1035050">
                  <a:extLst>
                    <a:ext uri="{9D8B030D-6E8A-4147-A177-3AD203B41FA5}">
                      <a16:colId xmlns:a16="http://schemas.microsoft.com/office/drawing/2014/main" val="20000"/>
                    </a:ext>
                  </a:extLst>
                </a:gridCol>
                <a:gridCol w="1098550">
                  <a:extLst>
                    <a:ext uri="{9D8B030D-6E8A-4147-A177-3AD203B41FA5}">
                      <a16:colId xmlns:a16="http://schemas.microsoft.com/office/drawing/2014/main" val="20001"/>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Bookman Old Style" pitchFamily="18" charset="0"/>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Bookman Old Style" pitchFamily="18" charset="0"/>
                        </a:rPr>
                        <a:t>Sname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0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Preetha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Reethu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Sathyakar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Bookman Old Style" pitchFamily="18" charset="0"/>
                        </a:rPr>
                        <a:t>Susi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21265" name="Text Box 81"/>
          <p:cNvSpPr txBox="1">
            <a:spLocks noChangeArrowheads="1"/>
          </p:cNvSpPr>
          <p:nvPr/>
        </p:nvSpPr>
        <p:spPr bwMode="auto">
          <a:xfrm>
            <a:off x="2667000" y="3352801"/>
            <a:ext cx="2514600" cy="396875"/>
          </a:xfrm>
          <a:prstGeom prst="rect">
            <a:avLst/>
          </a:prstGeom>
          <a:noFill/>
          <a:ln w="9525">
            <a:noFill/>
            <a:miter lim="800000"/>
            <a:headEnd/>
            <a:tailEnd/>
          </a:ln>
          <a:effectLst/>
        </p:spPr>
        <p:txBody>
          <a:bodyPr>
            <a:spAutoFit/>
          </a:bodyPr>
          <a:lstStyle/>
          <a:p>
            <a:pPr algn="l">
              <a:spcBef>
                <a:spcPct val="50000"/>
              </a:spcBef>
            </a:pPr>
            <a:r>
              <a:rPr lang="en-US" sz="2000"/>
              <a:t>Result</a:t>
            </a:r>
          </a:p>
        </p:txBody>
      </p:sp>
      <p:sp>
        <p:nvSpPr>
          <p:cNvPr id="221266" name="Line 82"/>
          <p:cNvSpPr>
            <a:spLocks noChangeShapeType="1"/>
          </p:cNvSpPr>
          <p:nvPr/>
        </p:nvSpPr>
        <p:spPr bwMode="auto">
          <a:xfrm flipH="1">
            <a:off x="4876800" y="1676400"/>
            <a:ext cx="2286000" cy="3048000"/>
          </a:xfrm>
          <a:prstGeom prst="line">
            <a:avLst/>
          </a:prstGeom>
          <a:noFill/>
          <a:ln w="9525">
            <a:solidFill>
              <a:schemeClr val="tx1"/>
            </a:solidFill>
            <a:round/>
            <a:headEnd/>
            <a:tailEnd type="triangle" w="med" len="med"/>
          </a:ln>
          <a:effectLst/>
        </p:spPr>
        <p:txBody>
          <a:bodyPr/>
          <a:lstStyle/>
          <a:p>
            <a:endParaRPr lang="en-US"/>
          </a:p>
        </p:txBody>
      </p:sp>
      <p:sp>
        <p:nvSpPr>
          <p:cNvPr id="221267" name="Line 83"/>
          <p:cNvSpPr>
            <a:spLocks noChangeShapeType="1"/>
          </p:cNvSpPr>
          <p:nvPr/>
        </p:nvSpPr>
        <p:spPr bwMode="auto">
          <a:xfrm flipH="1" flipV="1">
            <a:off x="4876800" y="4876800"/>
            <a:ext cx="2133600" cy="914400"/>
          </a:xfrm>
          <a:prstGeom prst="line">
            <a:avLst/>
          </a:prstGeom>
          <a:noFill/>
          <a:ln w="9525">
            <a:solidFill>
              <a:schemeClr val="tx1"/>
            </a:solidFill>
            <a:round/>
            <a:headEnd/>
            <a:tailEnd type="triangle" w="med" len="med"/>
          </a:ln>
          <a:effectLst/>
        </p:spPr>
        <p:txBody>
          <a:bodyPr/>
          <a:lstStyle/>
          <a:p>
            <a:endParaRPr lang="en-US"/>
          </a:p>
        </p:txBody>
      </p:sp>
      <p:sp>
        <p:nvSpPr>
          <p:cNvPr id="221268" name="Rectangle 84"/>
          <p:cNvSpPr>
            <a:spLocks noChangeArrowheads="1"/>
          </p:cNvSpPr>
          <p:nvPr/>
        </p:nvSpPr>
        <p:spPr bwMode="auto">
          <a:xfrm>
            <a:off x="1752600" y="1"/>
            <a:ext cx="3581400" cy="519113"/>
          </a:xfrm>
          <a:prstGeom prst="rect">
            <a:avLst/>
          </a:prstGeom>
          <a:noFill/>
          <a:ln w="9525">
            <a:noFill/>
            <a:miter lim="800000"/>
            <a:headEnd/>
            <a:tailEnd/>
          </a:ln>
          <a:effectLst/>
        </p:spPr>
        <p:txBody>
          <a:bodyPr>
            <a:spAutoFit/>
          </a:bodyPr>
          <a:lstStyle/>
          <a:p>
            <a:pPr algn="l" eaLnBrk="0" hangingPunct="0">
              <a:buFont typeface="Wingdings" pitchFamily="2" charset="2"/>
              <a:buNone/>
            </a:pPr>
            <a:r>
              <a:rPr lang="en-US" sz="2800" dirty="0">
                <a:solidFill>
                  <a:srgbClr val="FFFFFF"/>
                </a:solidFill>
              </a:rPr>
              <a:t>SUB QUERIES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1457</TotalTime>
  <Words>6744</Words>
  <Application>Microsoft Office PowerPoint</Application>
  <PresentationFormat>Widescreen</PresentationFormat>
  <Paragraphs>2093</Paragraphs>
  <Slides>98</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98</vt:i4>
      </vt:variant>
    </vt:vector>
  </HeadingPairs>
  <TitlesOfParts>
    <vt:vector size="111" baseType="lpstr">
      <vt:lpstr>Arial</vt:lpstr>
      <vt:lpstr>Arial Unicode MS</vt:lpstr>
      <vt:lpstr>Bookman Old Style</vt:lpstr>
      <vt:lpstr>Calibri</vt:lpstr>
      <vt:lpstr>Calibri Light</vt:lpstr>
      <vt:lpstr>Courier</vt:lpstr>
      <vt:lpstr>Times New Roman</vt:lpstr>
      <vt:lpstr>TimesNewRoman,Bold</vt:lpstr>
      <vt:lpstr>Verdana</vt:lpstr>
      <vt:lpstr>Wingdings</vt:lpstr>
      <vt:lpstr>Office Theme</vt:lpstr>
      <vt:lpstr>Clip</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A. R.</dc:creator>
  <cp:lastModifiedBy>Karthikeyan, A. R.</cp:lastModifiedBy>
  <cp:revision>4</cp:revision>
  <dcterms:created xsi:type="dcterms:W3CDTF">2020-03-21T05:06:02Z</dcterms:created>
  <dcterms:modified xsi:type="dcterms:W3CDTF">2020-03-22T05:23:05Z</dcterms:modified>
</cp:coreProperties>
</file>