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5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81BB5C-1E74-574B-8A48-B5C085012FF7}" v="21" dt="2024-08-21T14:23:46.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8/21/24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B2B7-9D44-0E7E-07CF-623D8BD6ECB4}"/>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5B43E740-7807-015D-7900-C2C049824D7E}"/>
              </a:ext>
            </a:extLst>
          </p:cNvPr>
          <p:cNvSpPr>
            <a:spLocks noGrp="1"/>
          </p:cNvSpPr>
          <p:nvPr>
            <p:ph type="subTitle" idx="1"/>
          </p:nvPr>
        </p:nvSpPr>
        <p:spPr/>
        <p:txBody>
          <a:bodyPr/>
          <a:lstStyle/>
          <a:p>
            <a:r>
              <a:rPr lang="en-US" dirty="0"/>
              <a:t>Raghavendran Ramakrishnan</a:t>
            </a:r>
          </a:p>
        </p:txBody>
      </p:sp>
    </p:spTree>
    <p:extLst>
      <p:ext uri="{BB962C8B-B14F-4D97-AF65-F5344CB8AC3E}">
        <p14:creationId xmlns:p14="http://schemas.microsoft.com/office/powerpoint/2010/main" val="4008865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normAutofit fontScale="90000"/>
          </a:bodyPr>
          <a:lstStyle/>
          <a:p>
            <a:r>
              <a:rPr lang="en-US" dirty="0"/>
              <a:t>Univariate Analysis –mths_since_last_delinq</a:t>
            </a:r>
            <a:br>
              <a:rPr lang="en-IN" dirty="0">
                <a:solidFill>
                  <a:srgbClr val="000000"/>
                </a:solidFill>
                <a:effectLst/>
                <a:highlight>
                  <a:srgbClr val="FFFFFF"/>
                </a:highlight>
                <a:latin typeface="Menlo" panose="020B0609030804020204" pitchFamily="49" charset="0"/>
              </a:rPr>
            </a:br>
            <a:endParaRPr lang="en-US" dirty="0"/>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88613"/>
            <a:ext cx="8596668" cy="4355139"/>
          </a:xfrm>
        </p:spPr>
        <p:txBody>
          <a:bodyPr>
            <a:normAutofit/>
          </a:bodyPr>
          <a:lstStyle/>
          <a:p>
            <a:r>
              <a:rPr lang="en-US" dirty="0"/>
              <a:t>mths_since_last_delinq - The number of months since the borrower's last delinquency.</a:t>
            </a:r>
          </a:p>
          <a:p>
            <a:r>
              <a:rPr lang="en-US" dirty="0"/>
              <a:t>Customers who had below 20 months before the last delinquency tended to default more. </a:t>
            </a:r>
          </a:p>
          <a:p>
            <a:endParaRPr lang="en-US" dirty="0"/>
          </a:p>
        </p:txBody>
      </p:sp>
      <p:pic>
        <p:nvPicPr>
          <p:cNvPr id="6" name="Picture 5">
            <a:extLst>
              <a:ext uri="{FF2B5EF4-FFF2-40B4-BE49-F238E27FC236}">
                <a16:creationId xmlns:a16="http://schemas.microsoft.com/office/drawing/2014/main" id="{5B08C523-06A2-4268-E5B0-F1FEA86F4934}"/>
              </a:ext>
            </a:extLst>
          </p:cNvPr>
          <p:cNvPicPr>
            <a:picLocks noChangeAspect="1"/>
          </p:cNvPicPr>
          <p:nvPr/>
        </p:nvPicPr>
        <p:blipFill>
          <a:blip r:embed="rId2"/>
          <a:stretch>
            <a:fillRect/>
          </a:stretch>
        </p:blipFill>
        <p:spPr>
          <a:xfrm>
            <a:off x="917571" y="3128142"/>
            <a:ext cx="4000854" cy="2943772"/>
          </a:xfrm>
          <a:prstGeom prst="rect">
            <a:avLst/>
          </a:prstGeom>
        </p:spPr>
      </p:pic>
      <p:pic>
        <p:nvPicPr>
          <p:cNvPr id="9" name="Picture 8">
            <a:extLst>
              <a:ext uri="{FF2B5EF4-FFF2-40B4-BE49-F238E27FC236}">
                <a16:creationId xmlns:a16="http://schemas.microsoft.com/office/drawing/2014/main" id="{9E3BBB43-49B6-4BA2-F5A7-81753DD3779C}"/>
              </a:ext>
            </a:extLst>
          </p:cNvPr>
          <p:cNvPicPr>
            <a:picLocks noChangeAspect="1"/>
          </p:cNvPicPr>
          <p:nvPr/>
        </p:nvPicPr>
        <p:blipFill>
          <a:blip r:embed="rId3"/>
          <a:stretch>
            <a:fillRect/>
          </a:stretch>
        </p:blipFill>
        <p:spPr>
          <a:xfrm>
            <a:off x="5124079" y="3052599"/>
            <a:ext cx="4149923" cy="3094858"/>
          </a:xfrm>
          <a:prstGeom prst="rect">
            <a:avLst/>
          </a:prstGeom>
        </p:spPr>
      </p:pic>
    </p:spTree>
    <p:extLst>
      <p:ext uri="{BB962C8B-B14F-4D97-AF65-F5344CB8AC3E}">
        <p14:creationId xmlns:p14="http://schemas.microsoft.com/office/powerpoint/2010/main" val="279762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normAutofit fontScale="90000"/>
          </a:bodyPr>
          <a:lstStyle/>
          <a:p>
            <a:r>
              <a:rPr lang="en-US" dirty="0"/>
              <a:t>Univariate Analysis –mths_since_last_record</a:t>
            </a:r>
            <a:br>
              <a:rPr lang="en-IN" dirty="0">
                <a:solidFill>
                  <a:srgbClr val="000000"/>
                </a:solidFill>
                <a:effectLst/>
                <a:highlight>
                  <a:srgbClr val="FFFFFF"/>
                </a:highlight>
                <a:latin typeface="Menlo" panose="020B0609030804020204" pitchFamily="49" charset="0"/>
              </a:rPr>
            </a:br>
            <a:endParaRPr lang="en-US" dirty="0"/>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88613"/>
            <a:ext cx="8596668" cy="4355139"/>
          </a:xfrm>
        </p:spPr>
        <p:txBody>
          <a:bodyPr>
            <a:normAutofit/>
          </a:bodyPr>
          <a:lstStyle/>
          <a:p>
            <a:r>
              <a:rPr lang="en-US" dirty="0"/>
              <a:t>mths_since_last_record - The number of months since the last public record</a:t>
            </a:r>
          </a:p>
          <a:p>
            <a:r>
              <a:rPr lang="en-US" dirty="0"/>
              <a:t>Customers who had between 75-125 months since the last public record had tendency to default on the loan.</a:t>
            </a:r>
          </a:p>
          <a:p>
            <a:endParaRPr lang="en-US" dirty="0"/>
          </a:p>
        </p:txBody>
      </p:sp>
      <p:pic>
        <p:nvPicPr>
          <p:cNvPr id="5" name="Picture 4">
            <a:extLst>
              <a:ext uri="{FF2B5EF4-FFF2-40B4-BE49-F238E27FC236}">
                <a16:creationId xmlns:a16="http://schemas.microsoft.com/office/drawing/2014/main" id="{90BB847A-AFAD-35A8-8430-836E0E031138}"/>
              </a:ext>
            </a:extLst>
          </p:cNvPr>
          <p:cNvPicPr>
            <a:picLocks noChangeAspect="1"/>
          </p:cNvPicPr>
          <p:nvPr/>
        </p:nvPicPr>
        <p:blipFill>
          <a:blip r:embed="rId2"/>
          <a:stretch>
            <a:fillRect/>
          </a:stretch>
        </p:blipFill>
        <p:spPr>
          <a:xfrm>
            <a:off x="1001988" y="2852466"/>
            <a:ext cx="4685516" cy="3870299"/>
          </a:xfrm>
          <a:prstGeom prst="rect">
            <a:avLst/>
          </a:prstGeom>
        </p:spPr>
      </p:pic>
    </p:spTree>
    <p:extLst>
      <p:ext uri="{BB962C8B-B14F-4D97-AF65-F5344CB8AC3E}">
        <p14:creationId xmlns:p14="http://schemas.microsoft.com/office/powerpoint/2010/main" val="243023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normAutofit/>
          </a:bodyPr>
          <a:lstStyle/>
          <a:p>
            <a:r>
              <a:rPr lang="en-US" dirty="0"/>
              <a:t>Univariate Analysis –revolving balance</a:t>
            </a:r>
            <a:br>
              <a:rPr lang="en-IN" dirty="0">
                <a:solidFill>
                  <a:srgbClr val="000000"/>
                </a:solidFill>
                <a:effectLst/>
                <a:highlight>
                  <a:srgbClr val="FFFFFF"/>
                </a:highlight>
                <a:latin typeface="Menlo" panose="020B0609030804020204" pitchFamily="49" charset="0"/>
              </a:rPr>
            </a:br>
            <a:endParaRPr lang="en-US" dirty="0"/>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88613"/>
            <a:ext cx="8596668" cy="4355139"/>
          </a:xfrm>
        </p:spPr>
        <p:txBody>
          <a:bodyPr>
            <a:normAutofit/>
          </a:bodyPr>
          <a:lstStyle/>
          <a:p>
            <a:r>
              <a:rPr lang="en-US" dirty="0"/>
              <a:t>Revolving balance – Total credit revolving balance</a:t>
            </a:r>
          </a:p>
          <a:p>
            <a:r>
              <a:rPr lang="en-US" dirty="0"/>
              <a:t>Customers who had total credit revolving lesser than 25000 tended to default more than those that had credit revolving balance greater than 50,000.</a:t>
            </a:r>
          </a:p>
        </p:txBody>
      </p:sp>
      <p:pic>
        <p:nvPicPr>
          <p:cNvPr id="6" name="Picture 5">
            <a:extLst>
              <a:ext uri="{FF2B5EF4-FFF2-40B4-BE49-F238E27FC236}">
                <a16:creationId xmlns:a16="http://schemas.microsoft.com/office/drawing/2014/main" id="{BCE4C91C-A701-C0CC-7EFC-F3AEEEC25E47}"/>
              </a:ext>
            </a:extLst>
          </p:cNvPr>
          <p:cNvPicPr>
            <a:picLocks noChangeAspect="1"/>
          </p:cNvPicPr>
          <p:nvPr/>
        </p:nvPicPr>
        <p:blipFill>
          <a:blip r:embed="rId2"/>
          <a:stretch>
            <a:fillRect/>
          </a:stretch>
        </p:blipFill>
        <p:spPr>
          <a:xfrm>
            <a:off x="2107323" y="2620623"/>
            <a:ext cx="4966138" cy="3732880"/>
          </a:xfrm>
          <a:prstGeom prst="rect">
            <a:avLst/>
          </a:prstGeom>
        </p:spPr>
      </p:pic>
    </p:spTree>
    <p:extLst>
      <p:ext uri="{BB962C8B-B14F-4D97-AF65-F5344CB8AC3E}">
        <p14:creationId xmlns:p14="http://schemas.microsoft.com/office/powerpoint/2010/main" val="1762949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normAutofit/>
          </a:bodyPr>
          <a:lstStyle/>
          <a:p>
            <a:r>
              <a:rPr lang="en-US" dirty="0"/>
              <a:t>Univariate Analysis –revolving util</a:t>
            </a:r>
            <a:br>
              <a:rPr lang="en-IN" dirty="0">
                <a:solidFill>
                  <a:srgbClr val="000000"/>
                </a:solidFill>
                <a:effectLst/>
                <a:highlight>
                  <a:srgbClr val="FFFFFF"/>
                </a:highlight>
                <a:latin typeface="Menlo" panose="020B0609030804020204" pitchFamily="49" charset="0"/>
              </a:rPr>
            </a:br>
            <a:endParaRPr lang="en-US" dirty="0"/>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88613"/>
            <a:ext cx="8596668" cy="4355139"/>
          </a:xfrm>
        </p:spPr>
        <p:txBody>
          <a:bodyPr>
            <a:normAutofit/>
          </a:bodyPr>
          <a:lstStyle/>
          <a:p>
            <a:r>
              <a:rPr lang="en-US" dirty="0"/>
              <a:t>Revolving Utilization - Revolving line utilization rate, or the amount of credit the borrower is using relative to all revolving available credit.</a:t>
            </a:r>
          </a:p>
          <a:p>
            <a:r>
              <a:rPr lang="en-US" dirty="0"/>
              <a:t>Customers how have </a:t>
            </a:r>
            <a:r>
              <a:rPr lang="en-US" dirty="0" err="1"/>
              <a:t>rev_util</a:t>
            </a:r>
            <a:r>
              <a:rPr lang="en-US" dirty="0"/>
              <a:t> between 60 to 80% tended to default more.</a:t>
            </a:r>
          </a:p>
        </p:txBody>
      </p:sp>
      <p:pic>
        <p:nvPicPr>
          <p:cNvPr id="5" name="Picture 4">
            <a:extLst>
              <a:ext uri="{FF2B5EF4-FFF2-40B4-BE49-F238E27FC236}">
                <a16:creationId xmlns:a16="http://schemas.microsoft.com/office/drawing/2014/main" id="{D13C8228-03C4-D6D1-32B6-A270DE88C70D}"/>
              </a:ext>
            </a:extLst>
          </p:cNvPr>
          <p:cNvPicPr>
            <a:picLocks noChangeAspect="1"/>
          </p:cNvPicPr>
          <p:nvPr/>
        </p:nvPicPr>
        <p:blipFill>
          <a:blip r:embed="rId2"/>
          <a:stretch>
            <a:fillRect/>
          </a:stretch>
        </p:blipFill>
        <p:spPr>
          <a:xfrm>
            <a:off x="2061342" y="2711691"/>
            <a:ext cx="5306410" cy="4011074"/>
          </a:xfrm>
          <a:prstGeom prst="rect">
            <a:avLst/>
          </a:prstGeom>
        </p:spPr>
      </p:pic>
    </p:spTree>
    <p:extLst>
      <p:ext uri="{BB962C8B-B14F-4D97-AF65-F5344CB8AC3E}">
        <p14:creationId xmlns:p14="http://schemas.microsoft.com/office/powerpoint/2010/main" val="1368068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normAutofit fontScale="90000"/>
          </a:bodyPr>
          <a:lstStyle/>
          <a:p>
            <a:r>
              <a:rPr lang="en-US" sz="3100" dirty="0"/>
              <a:t>Bivariate Analysis – (Annual Income vs Interest Rate)</a:t>
            </a:r>
            <a:br>
              <a:rPr lang="en-IN" dirty="0">
                <a:solidFill>
                  <a:srgbClr val="000000"/>
                </a:solidFill>
                <a:effectLst/>
                <a:highlight>
                  <a:srgbClr val="FFFFFF"/>
                </a:highlight>
                <a:latin typeface="Menlo" panose="020B0609030804020204" pitchFamily="49" charset="0"/>
              </a:rPr>
            </a:br>
            <a:endParaRPr lang="en-US" dirty="0"/>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04531"/>
            <a:ext cx="8596668" cy="4355139"/>
          </a:xfrm>
        </p:spPr>
        <p:txBody>
          <a:bodyPr>
            <a:normAutofit/>
          </a:bodyPr>
          <a:lstStyle/>
          <a:p>
            <a:r>
              <a:rPr lang="en-US" dirty="0"/>
              <a:t>Customers how had lesser annual income and loans with higher interest rate defaulted more.</a:t>
            </a:r>
          </a:p>
          <a:p>
            <a:r>
              <a:rPr lang="en-US" dirty="0"/>
              <a:t>Customers who had more annual income have lesser tendency to default.</a:t>
            </a:r>
          </a:p>
        </p:txBody>
      </p:sp>
      <p:pic>
        <p:nvPicPr>
          <p:cNvPr id="6" name="Picture 5">
            <a:extLst>
              <a:ext uri="{FF2B5EF4-FFF2-40B4-BE49-F238E27FC236}">
                <a16:creationId xmlns:a16="http://schemas.microsoft.com/office/drawing/2014/main" id="{842F4C37-72CB-66D5-3902-35B636D84F0B}"/>
              </a:ext>
            </a:extLst>
          </p:cNvPr>
          <p:cNvPicPr>
            <a:picLocks noChangeAspect="1"/>
          </p:cNvPicPr>
          <p:nvPr/>
        </p:nvPicPr>
        <p:blipFill>
          <a:blip r:embed="rId2"/>
          <a:stretch>
            <a:fillRect/>
          </a:stretch>
        </p:blipFill>
        <p:spPr>
          <a:xfrm>
            <a:off x="1965873" y="2578796"/>
            <a:ext cx="5233714" cy="3827259"/>
          </a:xfrm>
          <a:prstGeom prst="rect">
            <a:avLst/>
          </a:prstGeom>
        </p:spPr>
      </p:pic>
    </p:spTree>
    <p:extLst>
      <p:ext uri="{BB962C8B-B14F-4D97-AF65-F5344CB8AC3E}">
        <p14:creationId xmlns:p14="http://schemas.microsoft.com/office/powerpoint/2010/main" val="1198859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normAutofit fontScale="90000"/>
          </a:bodyPr>
          <a:lstStyle/>
          <a:p>
            <a:r>
              <a:rPr lang="en-US" sz="3100" dirty="0"/>
              <a:t>Bivariate Analysis – (Annual Income vs Interest Rate vs Loan Term)</a:t>
            </a:r>
            <a:br>
              <a:rPr lang="en-IN" dirty="0">
                <a:solidFill>
                  <a:srgbClr val="000000"/>
                </a:solidFill>
                <a:effectLst/>
                <a:highlight>
                  <a:srgbClr val="FFFFFF"/>
                </a:highlight>
                <a:latin typeface="Menlo" panose="020B0609030804020204" pitchFamily="49" charset="0"/>
              </a:rPr>
            </a:br>
            <a:endParaRPr lang="en-US" dirty="0"/>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04531"/>
            <a:ext cx="8596668" cy="4355139"/>
          </a:xfrm>
        </p:spPr>
        <p:txBody>
          <a:bodyPr>
            <a:normAutofit/>
          </a:bodyPr>
          <a:lstStyle/>
          <a:p>
            <a:endParaRPr lang="en-US" dirty="0"/>
          </a:p>
          <a:p>
            <a:r>
              <a:rPr lang="en-US" dirty="0"/>
              <a:t>Customers had lesser annual income and loans with lower terms tended to default more.</a:t>
            </a:r>
          </a:p>
        </p:txBody>
      </p:sp>
      <p:pic>
        <p:nvPicPr>
          <p:cNvPr id="5" name="Picture 4">
            <a:extLst>
              <a:ext uri="{FF2B5EF4-FFF2-40B4-BE49-F238E27FC236}">
                <a16:creationId xmlns:a16="http://schemas.microsoft.com/office/drawing/2014/main" id="{9FF3F3F0-1534-9077-172A-38FBC1B960CE}"/>
              </a:ext>
            </a:extLst>
          </p:cNvPr>
          <p:cNvPicPr>
            <a:picLocks noChangeAspect="1"/>
          </p:cNvPicPr>
          <p:nvPr/>
        </p:nvPicPr>
        <p:blipFill>
          <a:blip r:embed="rId2"/>
          <a:stretch>
            <a:fillRect/>
          </a:stretch>
        </p:blipFill>
        <p:spPr>
          <a:xfrm>
            <a:off x="1982732" y="2502861"/>
            <a:ext cx="5791106" cy="4355139"/>
          </a:xfrm>
          <a:prstGeom prst="rect">
            <a:avLst/>
          </a:prstGeom>
        </p:spPr>
      </p:pic>
    </p:spTree>
    <p:extLst>
      <p:ext uri="{BB962C8B-B14F-4D97-AF65-F5344CB8AC3E}">
        <p14:creationId xmlns:p14="http://schemas.microsoft.com/office/powerpoint/2010/main" val="183926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normAutofit fontScale="90000"/>
          </a:bodyPr>
          <a:lstStyle/>
          <a:p>
            <a:r>
              <a:rPr lang="en-US" sz="3100" dirty="0"/>
              <a:t>Bivariate Analysis – (Annual Income vs Interest Rate vs Home Ownership)</a:t>
            </a:r>
            <a:br>
              <a:rPr lang="en-IN" dirty="0">
                <a:solidFill>
                  <a:srgbClr val="000000"/>
                </a:solidFill>
                <a:effectLst/>
                <a:highlight>
                  <a:srgbClr val="FFFFFF"/>
                </a:highlight>
                <a:latin typeface="Menlo" panose="020B0609030804020204" pitchFamily="49" charset="0"/>
              </a:rPr>
            </a:br>
            <a:endParaRPr lang="en-US" dirty="0"/>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04531"/>
            <a:ext cx="8596668" cy="4355139"/>
          </a:xfrm>
        </p:spPr>
        <p:txBody>
          <a:bodyPr>
            <a:normAutofit/>
          </a:bodyPr>
          <a:lstStyle/>
          <a:p>
            <a:endParaRPr lang="en-US" dirty="0"/>
          </a:p>
          <a:p>
            <a:r>
              <a:rPr lang="en-US" dirty="0"/>
              <a:t>Customers had lesser annual income and rented / mortgaged their home and had taken loans with higher interest rate defaulted more.</a:t>
            </a:r>
          </a:p>
        </p:txBody>
      </p:sp>
      <p:pic>
        <p:nvPicPr>
          <p:cNvPr id="6" name="Picture 5">
            <a:extLst>
              <a:ext uri="{FF2B5EF4-FFF2-40B4-BE49-F238E27FC236}">
                <a16:creationId xmlns:a16="http://schemas.microsoft.com/office/drawing/2014/main" id="{7159432A-14BF-ACE3-1CF8-1D085AFC4900}"/>
              </a:ext>
            </a:extLst>
          </p:cNvPr>
          <p:cNvPicPr>
            <a:picLocks noChangeAspect="1"/>
          </p:cNvPicPr>
          <p:nvPr/>
        </p:nvPicPr>
        <p:blipFill>
          <a:blip r:embed="rId2"/>
          <a:stretch>
            <a:fillRect/>
          </a:stretch>
        </p:blipFill>
        <p:spPr>
          <a:xfrm>
            <a:off x="2466209" y="2649194"/>
            <a:ext cx="4785929" cy="3599206"/>
          </a:xfrm>
          <a:prstGeom prst="rect">
            <a:avLst/>
          </a:prstGeom>
        </p:spPr>
      </p:pic>
    </p:spTree>
    <p:extLst>
      <p:ext uri="{BB962C8B-B14F-4D97-AF65-F5344CB8AC3E}">
        <p14:creationId xmlns:p14="http://schemas.microsoft.com/office/powerpoint/2010/main" val="294164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normAutofit/>
          </a:bodyPr>
          <a:lstStyle/>
          <a:p>
            <a:r>
              <a:rPr lang="en-US" sz="3100" dirty="0"/>
              <a:t>Business Analysis For Providing Loans</a:t>
            </a:r>
            <a:br>
              <a:rPr lang="en-IN" dirty="0">
                <a:solidFill>
                  <a:srgbClr val="000000"/>
                </a:solidFill>
                <a:effectLst/>
                <a:highlight>
                  <a:srgbClr val="FFFFFF"/>
                </a:highlight>
                <a:latin typeface="Menlo" panose="020B0609030804020204" pitchFamily="49" charset="0"/>
              </a:rPr>
            </a:br>
            <a:endParaRPr lang="en-US" dirty="0"/>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04531"/>
            <a:ext cx="8596668" cy="4586366"/>
          </a:xfrm>
        </p:spPr>
        <p:txBody>
          <a:bodyPr>
            <a:normAutofit fontScale="92500" lnSpcReduction="10000"/>
          </a:bodyPr>
          <a:lstStyle/>
          <a:p>
            <a:pPr marL="0" indent="0">
              <a:buNone/>
            </a:pPr>
            <a:r>
              <a:rPr lang="en-US" dirty="0"/>
              <a:t>Loans should be provided to customers who meet the following criteria:</a:t>
            </a:r>
          </a:p>
          <a:p>
            <a:pPr>
              <a:buFont typeface="Wingdings" pitchFamily="2" charset="2"/>
              <a:buChar char="Ø"/>
            </a:pPr>
            <a:r>
              <a:rPr lang="en-US" dirty="0"/>
              <a:t>Provide Loans to customers how have higher income ( Higher interest rate is acceptable)</a:t>
            </a:r>
          </a:p>
          <a:p>
            <a:pPr>
              <a:buFont typeface="Wingdings" pitchFamily="2" charset="2"/>
              <a:buChar char="Ø"/>
            </a:pPr>
            <a:r>
              <a:rPr lang="en-US" dirty="0"/>
              <a:t>Provide Loans with lower interest rate and longer terms (60 months) to customers with lower income</a:t>
            </a:r>
          </a:p>
          <a:p>
            <a:pPr>
              <a:buFont typeface="Wingdings" pitchFamily="2" charset="2"/>
              <a:buChar char="Ø"/>
            </a:pPr>
            <a:r>
              <a:rPr lang="en-US" dirty="0"/>
              <a:t>Provide Loans to customers who own their own home ( have already paid off their mortgage)</a:t>
            </a:r>
          </a:p>
          <a:p>
            <a:pPr>
              <a:buFont typeface="Wingdings" pitchFamily="2" charset="2"/>
              <a:buChar char="Ø"/>
            </a:pPr>
            <a:r>
              <a:rPr lang="en-US" dirty="0"/>
              <a:t>Provide Loans to customers who were assigned loan grades G, F and A.</a:t>
            </a:r>
          </a:p>
          <a:p>
            <a:pPr>
              <a:buFont typeface="Wingdings" pitchFamily="2" charset="2"/>
              <a:buChar char="Ø"/>
            </a:pPr>
            <a:r>
              <a:rPr lang="en-US" dirty="0"/>
              <a:t>Provide Loans to customers who have DTI more than 25.</a:t>
            </a:r>
          </a:p>
          <a:p>
            <a:pPr>
              <a:buFont typeface="Wingdings" pitchFamily="2" charset="2"/>
              <a:buChar char="Ø"/>
            </a:pPr>
            <a:r>
              <a:rPr lang="en-US" dirty="0"/>
              <a:t>For customers who have delinquency in the past, consider those customers who had the delinquency more than 20 months in the past.</a:t>
            </a:r>
          </a:p>
          <a:p>
            <a:pPr>
              <a:buFont typeface="Wingdings" pitchFamily="2" charset="2"/>
              <a:buChar char="Ø"/>
            </a:pPr>
            <a:r>
              <a:rPr lang="en-US" dirty="0"/>
              <a:t>Provide Loans to customer who have a credit revolving balance greater than 50,000.</a:t>
            </a:r>
          </a:p>
          <a:p>
            <a:pPr>
              <a:buFont typeface="Wingdings" pitchFamily="2" charset="2"/>
              <a:buChar char="Ø"/>
            </a:pPr>
            <a:r>
              <a:rPr lang="en-US" dirty="0"/>
              <a:t>Provie Loans to customer with revolving util less than 40%.</a:t>
            </a:r>
          </a:p>
          <a:p>
            <a:pPr>
              <a:buFont typeface="Wingdings" pitchFamily="2" charset="2"/>
              <a:buChar char="Ø"/>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7288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3B98-A3F7-C00E-1375-BD2D9EA498A2}"/>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266878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88613"/>
            <a:ext cx="8596668" cy="3880773"/>
          </a:xfrm>
        </p:spPr>
        <p:txBody>
          <a:bodyPr/>
          <a:lstStyle/>
          <a:p>
            <a:r>
              <a:rPr lang="en-US" dirty="0"/>
              <a:t>Use EDA to analyze the given loan data set to determine the driving factors behind loan default and find out the variables that are strong indicators of default.</a:t>
            </a:r>
          </a:p>
          <a:p>
            <a:r>
              <a:rPr lang="en-US" dirty="0"/>
              <a:t>Understand the given loan data set and find out the variables that are strong indicators of default using univariate and bivariate analysis.</a:t>
            </a:r>
          </a:p>
          <a:p>
            <a:r>
              <a:rPr lang="en-US" dirty="0"/>
              <a:t>Validate the identified loan default driving factor variables with the help of graphs such as distribution, histogram plots and scatter plots.</a:t>
            </a:r>
          </a:p>
          <a:p>
            <a:r>
              <a:rPr lang="en-US" dirty="0"/>
              <a:t>Provide Business reasons on how these variables are the driving factors behind loan default which would help the company to prevent giving loans to customers who could tend to default and giving loans to customers who would tend to repay the loan.</a:t>
            </a:r>
          </a:p>
        </p:txBody>
      </p:sp>
    </p:spTree>
    <p:extLst>
      <p:ext uri="{BB962C8B-B14F-4D97-AF65-F5344CB8AC3E}">
        <p14:creationId xmlns:p14="http://schemas.microsoft.com/office/powerpoint/2010/main" val="231814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lstStyle/>
          <a:p>
            <a:r>
              <a:rPr lang="en-US" dirty="0"/>
              <a:t>Analysis Approach</a:t>
            </a:r>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3" y="1488613"/>
            <a:ext cx="8739935" cy="4649428"/>
          </a:xfrm>
        </p:spPr>
        <p:txBody>
          <a:bodyPr>
            <a:normAutofit fontScale="92500" lnSpcReduction="20000"/>
          </a:bodyPr>
          <a:lstStyle/>
          <a:p>
            <a:r>
              <a:rPr lang="en-US" dirty="0"/>
              <a:t>Load the loan dataset into a data frame using Python. </a:t>
            </a:r>
          </a:p>
          <a:p>
            <a:r>
              <a:rPr lang="en-US" dirty="0"/>
              <a:t>Check on columns that have null / NA values and remove these columns from the data set.</a:t>
            </a:r>
          </a:p>
          <a:p>
            <a:r>
              <a:rPr lang="en-US" dirty="0"/>
              <a:t>Remove columns that have NA values and would not be possible indicators for loan default.</a:t>
            </a:r>
          </a:p>
          <a:p>
            <a:r>
              <a:rPr lang="en-US" dirty="0"/>
              <a:t>Remove columns that have NA values and have the same values as these columns would not be possible indicators.</a:t>
            </a:r>
          </a:p>
          <a:p>
            <a:r>
              <a:rPr lang="en-US" dirty="0"/>
              <a:t>Select columns that could be possible indicators for loan default for univariate analysis such as interest rate, loan term, annual income, home ownership for univariate analysis. </a:t>
            </a:r>
          </a:p>
          <a:p>
            <a:r>
              <a:rPr lang="en-US" dirty="0"/>
              <a:t>Filter the dataset for defaulted loans (Loan status is Charged Off / Defaulted status) and perform univariate analysis on selected columns / variables.</a:t>
            </a:r>
          </a:p>
          <a:p>
            <a:r>
              <a:rPr lang="en-US" dirty="0" err="1"/>
              <a:t>Peform</a:t>
            </a:r>
            <a:r>
              <a:rPr lang="en-US" dirty="0"/>
              <a:t> data cleaning on the selected columns ( conversion to integer / float)</a:t>
            </a:r>
          </a:p>
          <a:p>
            <a:r>
              <a:rPr lang="en-US" dirty="0"/>
              <a:t>Perform Bivariate analysis on columns / variables that could possible driving indicators for loan default</a:t>
            </a:r>
          </a:p>
          <a:p>
            <a:r>
              <a:rPr lang="en-US" dirty="0"/>
              <a:t>Document the analysis and perform business reasoning into how these variables can tend a loan to default.</a:t>
            </a:r>
          </a:p>
          <a:p>
            <a:endParaRPr lang="en-US" dirty="0"/>
          </a:p>
        </p:txBody>
      </p:sp>
    </p:spTree>
    <p:extLst>
      <p:ext uri="{BB962C8B-B14F-4D97-AF65-F5344CB8AC3E}">
        <p14:creationId xmlns:p14="http://schemas.microsoft.com/office/powerpoint/2010/main" val="145539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lstStyle/>
          <a:p>
            <a:r>
              <a:rPr lang="en-US" dirty="0"/>
              <a:t>Univariate Analysis - Term</a:t>
            </a:r>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88613"/>
            <a:ext cx="8596668" cy="4355139"/>
          </a:xfrm>
        </p:spPr>
        <p:txBody>
          <a:bodyPr>
            <a:normAutofit/>
          </a:bodyPr>
          <a:lstStyle/>
          <a:p>
            <a:r>
              <a:rPr lang="en-US" dirty="0"/>
              <a:t>Loan Term is the length of the loan and can be 36 months and 60 months.</a:t>
            </a:r>
          </a:p>
          <a:p>
            <a:r>
              <a:rPr lang="en-US" dirty="0"/>
              <a:t>Loan Term at 36 months had more defaulters than 60 months.</a:t>
            </a: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2206DA81-6361-8A88-C4F7-A65140F41387}"/>
              </a:ext>
            </a:extLst>
          </p:cNvPr>
          <p:cNvPicPr>
            <a:picLocks noChangeAspect="1"/>
          </p:cNvPicPr>
          <p:nvPr/>
        </p:nvPicPr>
        <p:blipFill>
          <a:blip r:embed="rId2"/>
          <a:stretch>
            <a:fillRect/>
          </a:stretch>
        </p:blipFill>
        <p:spPr>
          <a:xfrm>
            <a:off x="1135993" y="2680729"/>
            <a:ext cx="4497552" cy="3069648"/>
          </a:xfrm>
          <a:prstGeom prst="rect">
            <a:avLst/>
          </a:prstGeom>
        </p:spPr>
      </p:pic>
    </p:spTree>
    <p:extLst>
      <p:ext uri="{BB962C8B-B14F-4D97-AF65-F5344CB8AC3E}">
        <p14:creationId xmlns:p14="http://schemas.microsoft.com/office/powerpoint/2010/main" val="119562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lstStyle/>
          <a:p>
            <a:r>
              <a:rPr lang="en-US" dirty="0"/>
              <a:t>Univariate Analysis – Annual Income</a:t>
            </a:r>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88613"/>
            <a:ext cx="8596668" cy="4355139"/>
          </a:xfrm>
        </p:spPr>
        <p:txBody>
          <a:bodyPr>
            <a:normAutofit/>
          </a:bodyPr>
          <a:lstStyle/>
          <a:p>
            <a:r>
              <a:rPr lang="en-US" dirty="0"/>
              <a:t>Annual income of the customer who has taken the loan and defaulted.</a:t>
            </a:r>
          </a:p>
          <a:p>
            <a:r>
              <a:rPr lang="en-US" dirty="0"/>
              <a:t>Customer who had annual income less than 20,000 tended to default more.</a:t>
            </a:r>
          </a:p>
          <a:p>
            <a:r>
              <a:rPr lang="en-US" dirty="0"/>
              <a:t>Box plot indicates a right skew.</a:t>
            </a:r>
          </a:p>
        </p:txBody>
      </p:sp>
      <p:pic>
        <p:nvPicPr>
          <p:cNvPr id="5" name="Picture 4">
            <a:extLst>
              <a:ext uri="{FF2B5EF4-FFF2-40B4-BE49-F238E27FC236}">
                <a16:creationId xmlns:a16="http://schemas.microsoft.com/office/drawing/2014/main" id="{6E371F83-B7ED-ABC6-D6A8-891BA6D537D6}"/>
              </a:ext>
            </a:extLst>
          </p:cNvPr>
          <p:cNvPicPr>
            <a:picLocks noChangeAspect="1"/>
          </p:cNvPicPr>
          <p:nvPr/>
        </p:nvPicPr>
        <p:blipFill>
          <a:blip r:embed="rId2"/>
          <a:stretch>
            <a:fillRect/>
          </a:stretch>
        </p:blipFill>
        <p:spPr>
          <a:xfrm>
            <a:off x="313151" y="2982708"/>
            <a:ext cx="3111992" cy="2308552"/>
          </a:xfrm>
          <a:prstGeom prst="rect">
            <a:avLst/>
          </a:prstGeom>
        </p:spPr>
      </p:pic>
      <p:pic>
        <p:nvPicPr>
          <p:cNvPr id="8" name="Picture 7">
            <a:extLst>
              <a:ext uri="{FF2B5EF4-FFF2-40B4-BE49-F238E27FC236}">
                <a16:creationId xmlns:a16="http://schemas.microsoft.com/office/drawing/2014/main" id="{9461227E-1DCD-BBDF-0DB3-9618A3BB71B3}"/>
              </a:ext>
            </a:extLst>
          </p:cNvPr>
          <p:cNvPicPr>
            <a:picLocks noChangeAspect="1"/>
          </p:cNvPicPr>
          <p:nvPr/>
        </p:nvPicPr>
        <p:blipFill>
          <a:blip r:embed="rId3"/>
          <a:stretch>
            <a:fillRect/>
          </a:stretch>
        </p:blipFill>
        <p:spPr>
          <a:xfrm>
            <a:off x="6959663" y="3121279"/>
            <a:ext cx="2804012" cy="2129877"/>
          </a:xfrm>
          <a:prstGeom prst="rect">
            <a:avLst/>
          </a:prstGeom>
        </p:spPr>
      </p:pic>
      <p:pic>
        <p:nvPicPr>
          <p:cNvPr id="10" name="Picture 9">
            <a:extLst>
              <a:ext uri="{FF2B5EF4-FFF2-40B4-BE49-F238E27FC236}">
                <a16:creationId xmlns:a16="http://schemas.microsoft.com/office/drawing/2014/main" id="{6D594A41-FA34-04B2-D0AB-A76081EE5342}"/>
              </a:ext>
            </a:extLst>
          </p:cNvPr>
          <p:cNvPicPr>
            <a:picLocks noChangeAspect="1"/>
          </p:cNvPicPr>
          <p:nvPr/>
        </p:nvPicPr>
        <p:blipFill>
          <a:blip r:embed="rId4"/>
          <a:stretch>
            <a:fillRect/>
          </a:stretch>
        </p:blipFill>
        <p:spPr>
          <a:xfrm>
            <a:off x="3299654" y="3003049"/>
            <a:ext cx="3660009" cy="2366338"/>
          </a:xfrm>
          <a:prstGeom prst="rect">
            <a:avLst/>
          </a:prstGeom>
        </p:spPr>
      </p:pic>
    </p:spTree>
    <p:extLst>
      <p:ext uri="{BB962C8B-B14F-4D97-AF65-F5344CB8AC3E}">
        <p14:creationId xmlns:p14="http://schemas.microsoft.com/office/powerpoint/2010/main" val="403703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lstStyle/>
          <a:p>
            <a:r>
              <a:rPr lang="en-US" dirty="0"/>
              <a:t>Univariate Analysis – Home Ownership</a:t>
            </a:r>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88613"/>
            <a:ext cx="8596668" cy="4355139"/>
          </a:xfrm>
        </p:spPr>
        <p:txBody>
          <a:bodyPr>
            <a:normAutofit/>
          </a:bodyPr>
          <a:lstStyle/>
          <a:p>
            <a:r>
              <a:rPr lang="en-US" dirty="0"/>
              <a:t>Home ownership indicates the home ownership type of the customer such as Rent, Own, Mortgage and others.</a:t>
            </a:r>
          </a:p>
          <a:p>
            <a:r>
              <a:rPr lang="en-US" dirty="0"/>
              <a:t>Customer who rented or had a Home Mortgage tended to default more on the loan than customers who owned their own home.</a:t>
            </a:r>
          </a:p>
        </p:txBody>
      </p:sp>
      <p:pic>
        <p:nvPicPr>
          <p:cNvPr id="6" name="Picture 5">
            <a:extLst>
              <a:ext uri="{FF2B5EF4-FFF2-40B4-BE49-F238E27FC236}">
                <a16:creationId xmlns:a16="http://schemas.microsoft.com/office/drawing/2014/main" id="{0E63C42C-B45A-E239-1020-C4D083DCE0EA}"/>
              </a:ext>
            </a:extLst>
          </p:cNvPr>
          <p:cNvPicPr>
            <a:picLocks noChangeAspect="1"/>
          </p:cNvPicPr>
          <p:nvPr/>
        </p:nvPicPr>
        <p:blipFill>
          <a:blip r:embed="rId2"/>
          <a:stretch>
            <a:fillRect/>
          </a:stretch>
        </p:blipFill>
        <p:spPr>
          <a:xfrm>
            <a:off x="2026640" y="2832181"/>
            <a:ext cx="5898055" cy="3890584"/>
          </a:xfrm>
          <a:prstGeom prst="rect">
            <a:avLst/>
          </a:prstGeom>
        </p:spPr>
      </p:pic>
    </p:spTree>
    <p:extLst>
      <p:ext uri="{BB962C8B-B14F-4D97-AF65-F5344CB8AC3E}">
        <p14:creationId xmlns:p14="http://schemas.microsoft.com/office/powerpoint/2010/main" val="110574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lstStyle/>
          <a:p>
            <a:r>
              <a:rPr lang="en-US" dirty="0"/>
              <a:t>Univariate Analysis – Interest Rate</a:t>
            </a:r>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88613"/>
            <a:ext cx="8596668" cy="4355139"/>
          </a:xfrm>
        </p:spPr>
        <p:txBody>
          <a:bodyPr>
            <a:normAutofit/>
          </a:bodyPr>
          <a:lstStyle/>
          <a:p>
            <a:r>
              <a:rPr lang="en-US" dirty="0"/>
              <a:t>Interest Rate is the rate of the interest of the for the loan that the customer had defaulted.</a:t>
            </a:r>
          </a:p>
          <a:p>
            <a:r>
              <a:rPr lang="en-US" dirty="0"/>
              <a:t>Customers who had taken a loan with higher interest rate (12-17%) tend to default more.</a:t>
            </a:r>
          </a:p>
          <a:p>
            <a:r>
              <a:rPr lang="en-US" dirty="0"/>
              <a:t>Box plot indicates a skew to the right.</a:t>
            </a:r>
          </a:p>
          <a:p>
            <a:r>
              <a:rPr lang="en-US" dirty="0"/>
              <a:t>Mean = 13.82 / Median = 13.61</a:t>
            </a:r>
          </a:p>
        </p:txBody>
      </p:sp>
      <p:pic>
        <p:nvPicPr>
          <p:cNvPr id="5" name="Picture 4">
            <a:extLst>
              <a:ext uri="{FF2B5EF4-FFF2-40B4-BE49-F238E27FC236}">
                <a16:creationId xmlns:a16="http://schemas.microsoft.com/office/drawing/2014/main" id="{6CE4A7D4-FC80-F9F9-D166-E677212C893B}"/>
              </a:ext>
            </a:extLst>
          </p:cNvPr>
          <p:cNvPicPr>
            <a:picLocks noChangeAspect="1"/>
          </p:cNvPicPr>
          <p:nvPr/>
        </p:nvPicPr>
        <p:blipFill>
          <a:blip r:embed="rId2"/>
          <a:stretch>
            <a:fillRect/>
          </a:stretch>
        </p:blipFill>
        <p:spPr>
          <a:xfrm>
            <a:off x="561599" y="3666182"/>
            <a:ext cx="4266924" cy="3175219"/>
          </a:xfrm>
          <a:prstGeom prst="rect">
            <a:avLst/>
          </a:prstGeom>
        </p:spPr>
      </p:pic>
      <p:pic>
        <p:nvPicPr>
          <p:cNvPr id="8" name="Picture 7">
            <a:extLst>
              <a:ext uri="{FF2B5EF4-FFF2-40B4-BE49-F238E27FC236}">
                <a16:creationId xmlns:a16="http://schemas.microsoft.com/office/drawing/2014/main" id="{D9137EDD-8ADD-76E6-7137-EA9516B14D93}"/>
              </a:ext>
            </a:extLst>
          </p:cNvPr>
          <p:cNvPicPr>
            <a:picLocks noChangeAspect="1"/>
          </p:cNvPicPr>
          <p:nvPr/>
        </p:nvPicPr>
        <p:blipFill>
          <a:blip r:embed="rId3"/>
          <a:stretch>
            <a:fillRect/>
          </a:stretch>
        </p:blipFill>
        <p:spPr>
          <a:xfrm>
            <a:off x="4927047" y="3666181"/>
            <a:ext cx="4248430" cy="3175220"/>
          </a:xfrm>
          <a:prstGeom prst="rect">
            <a:avLst/>
          </a:prstGeom>
        </p:spPr>
      </p:pic>
    </p:spTree>
    <p:extLst>
      <p:ext uri="{BB962C8B-B14F-4D97-AF65-F5344CB8AC3E}">
        <p14:creationId xmlns:p14="http://schemas.microsoft.com/office/powerpoint/2010/main" val="4055536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lstStyle/>
          <a:p>
            <a:r>
              <a:rPr lang="en-US" dirty="0"/>
              <a:t>Univariate Analysis – Loan Grade</a:t>
            </a:r>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88613"/>
            <a:ext cx="8596668" cy="4355139"/>
          </a:xfrm>
        </p:spPr>
        <p:txBody>
          <a:bodyPr>
            <a:normAutofit/>
          </a:bodyPr>
          <a:lstStyle/>
          <a:p>
            <a:r>
              <a:rPr lang="en-US" dirty="0"/>
              <a:t>Loan Grade is the LC assigned loan grade that the customer had taken and defaulted.</a:t>
            </a:r>
          </a:p>
          <a:p>
            <a:r>
              <a:rPr lang="en-US" dirty="0"/>
              <a:t>Customers who were assigned loan grade B,C,D and E tended to default more than customers how were assigned loan grade G,F and A.</a:t>
            </a:r>
          </a:p>
          <a:p>
            <a:endParaRPr lang="en-US" dirty="0"/>
          </a:p>
        </p:txBody>
      </p:sp>
      <p:pic>
        <p:nvPicPr>
          <p:cNvPr id="6" name="Picture 5">
            <a:extLst>
              <a:ext uri="{FF2B5EF4-FFF2-40B4-BE49-F238E27FC236}">
                <a16:creationId xmlns:a16="http://schemas.microsoft.com/office/drawing/2014/main" id="{DEC8E93A-90E7-8714-6B52-15C5A76BF41D}"/>
              </a:ext>
            </a:extLst>
          </p:cNvPr>
          <p:cNvPicPr>
            <a:picLocks noChangeAspect="1"/>
          </p:cNvPicPr>
          <p:nvPr/>
        </p:nvPicPr>
        <p:blipFill>
          <a:blip r:embed="rId2"/>
          <a:stretch>
            <a:fillRect/>
          </a:stretch>
        </p:blipFill>
        <p:spPr>
          <a:xfrm>
            <a:off x="1294305" y="2809413"/>
            <a:ext cx="4908234" cy="3243903"/>
          </a:xfrm>
          <a:prstGeom prst="rect">
            <a:avLst/>
          </a:prstGeom>
        </p:spPr>
      </p:pic>
    </p:spTree>
    <p:extLst>
      <p:ext uri="{BB962C8B-B14F-4D97-AF65-F5344CB8AC3E}">
        <p14:creationId xmlns:p14="http://schemas.microsoft.com/office/powerpoint/2010/main" val="140311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E2B8-E9A0-55AE-D56E-C2A9836BBCE6}"/>
              </a:ext>
            </a:extLst>
          </p:cNvPr>
          <p:cNvSpPr>
            <a:spLocks noGrp="1"/>
          </p:cNvSpPr>
          <p:nvPr>
            <p:ph type="title"/>
          </p:nvPr>
        </p:nvSpPr>
        <p:spPr/>
        <p:txBody>
          <a:bodyPr/>
          <a:lstStyle/>
          <a:p>
            <a:r>
              <a:rPr lang="en-US" dirty="0"/>
              <a:t>Univariate Analysis – DTI</a:t>
            </a:r>
          </a:p>
        </p:txBody>
      </p:sp>
      <p:sp>
        <p:nvSpPr>
          <p:cNvPr id="3" name="Content Placeholder 2">
            <a:extLst>
              <a:ext uri="{FF2B5EF4-FFF2-40B4-BE49-F238E27FC236}">
                <a16:creationId xmlns:a16="http://schemas.microsoft.com/office/drawing/2014/main" id="{1C92E465-30B5-5E8F-24DF-B43DB49A52C7}"/>
              </a:ext>
            </a:extLst>
          </p:cNvPr>
          <p:cNvSpPr>
            <a:spLocks noGrp="1"/>
          </p:cNvSpPr>
          <p:nvPr>
            <p:ph idx="1"/>
          </p:nvPr>
        </p:nvSpPr>
        <p:spPr>
          <a:xfrm>
            <a:off x="677334" y="1488613"/>
            <a:ext cx="8596668" cy="4355139"/>
          </a:xfrm>
        </p:spPr>
        <p:txBody>
          <a:bodyPr>
            <a:normAutofit/>
          </a:bodyPr>
          <a:lstStyle/>
          <a:p>
            <a:r>
              <a:rPr lang="en-US" dirty="0"/>
              <a:t>DTI - A ratio calculated using the borrower’s total monthly debt payments on the total debt obligations.</a:t>
            </a:r>
          </a:p>
          <a:p>
            <a:r>
              <a:rPr lang="en-US" dirty="0" err="1"/>
              <a:t>Cutomers</a:t>
            </a:r>
            <a:r>
              <a:rPr lang="en-US" dirty="0"/>
              <a:t> with DTI (10-23) tended to default more than customers who had DTI more than 25.</a:t>
            </a:r>
          </a:p>
          <a:p>
            <a:r>
              <a:rPr lang="en-US" dirty="0"/>
              <a:t>DTI Mean = 14, DTI Median = 14.29</a:t>
            </a:r>
          </a:p>
          <a:p>
            <a:endParaRPr lang="en-US" dirty="0"/>
          </a:p>
        </p:txBody>
      </p:sp>
      <p:pic>
        <p:nvPicPr>
          <p:cNvPr id="5" name="Picture 4">
            <a:extLst>
              <a:ext uri="{FF2B5EF4-FFF2-40B4-BE49-F238E27FC236}">
                <a16:creationId xmlns:a16="http://schemas.microsoft.com/office/drawing/2014/main" id="{54F722F8-7E26-A868-AC39-F939A0EB9278}"/>
              </a:ext>
            </a:extLst>
          </p:cNvPr>
          <p:cNvPicPr>
            <a:picLocks noChangeAspect="1"/>
          </p:cNvPicPr>
          <p:nvPr/>
        </p:nvPicPr>
        <p:blipFill>
          <a:blip r:embed="rId2"/>
          <a:stretch>
            <a:fillRect/>
          </a:stretch>
        </p:blipFill>
        <p:spPr>
          <a:xfrm>
            <a:off x="1008584" y="3385535"/>
            <a:ext cx="3729454" cy="2705210"/>
          </a:xfrm>
          <a:prstGeom prst="rect">
            <a:avLst/>
          </a:prstGeom>
        </p:spPr>
      </p:pic>
      <p:pic>
        <p:nvPicPr>
          <p:cNvPr id="8" name="Picture 7">
            <a:extLst>
              <a:ext uri="{FF2B5EF4-FFF2-40B4-BE49-F238E27FC236}">
                <a16:creationId xmlns:a16="http://schemas.microsoft.com/office/drawing/2014/main" id="{8547BDE2-7AC8-45D6-7777-4DEE68883999}"/>
              </a:ext>
            </a:extLst>
          </p:cNvPr>
          <p:cNvPicPr>
            <a:picLocks noChangeAspect="1"/>
          </p:cNvPicPr>
          <p:nvPr/>
        </p:nvPicPr>
        <p:blipFill>
          <a:blip r:embed="rId3"/>
          <a:stretch>
            <a:fillRect/>
          </a:stretch>
        </p:blipFill>
        <p:spPr>
          <a:xfrm>
            <a:off x="5069288" y="3384331"/>
            <a:ext cx="3694716" cy="2864069"/>
          </a:xfrm>
          <a:prstGeom prst="rect">
            <a:avLst/>
          </a:prstGeom>
        </p:spPr>
      </p:pic>
    </p:spTree>
    <p:extLst>
      <p:ext uri="{BB962C8B-B14F-4D97-AF65-F5344CB8AC3E}">
        <p14:creationId xmlns:p14="http://schemas.microsoft.com/office/powerpoint/2010/main" val="25286954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Metadata/LabelInfo.xml><?xml version="1.0" encoding="utf-8"?>
<clbl:labelList xmlns:clbl="http://schemas.microsoft.com/office/2020/mipLabelMetadata">
  <clbl:label id="{42f7676c-f455-423c-82f6-dc2d99791af7}" enabled="0" method="" siteId="{42f7676c-f455-423c-82f6-dc2d99791af7}" removed="1"/>
</clbl:labelList>
</file>

<file path=docProps/app.xml><?xml version="1.0" encoding="utf-8"?>
<Properties xmlns="http://schemas.openxmlformats.org/officeDocument/2006/extended-properties" xmlns:vt="http://schemas.openxmlformats.org/officeDocument/2006/docPropsVTypes">
  <Template>Facet</Template>
  <TotalTime>131</TotalTime>
  <Words>996</Words>
  <Application>Microsoft Macintosh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Menlo</vt:lpstr>
      <vt:lpstr>Trebuchet MS</vt:lpstr>
      <vt:lpstr>Wingdings</vt:lpstr>
      <vt:lpstr>Wingdings 3</vt:lpstr>
      <vt:lpstr>Facet</vt:lpstr>
      <vt:lpstr>Lending Club Case Study</vt:lpstr>
      <vt:lpstr>Problem Statement</vt:lpstr>
      <vt:lpstr>Analysis Approach</vt:lpstr>
      <vt:lpstr>Univariate Analysis - Term</vt:lpstr>
      <vt:lpstr>Univariate Analysis – Annual Income</vt:lpstr>
      <vt:lpstr>Univariate Analysis – Home Ownership</vt:lpstr>
      <vt:lpstr>Univariate Analysis – Interest Rate</vt:lpstr>
      <vt:lpstr>Univariate Analysis – Loan Grade</vt:lpstr>
      <vt:lpstr>Univariate Analysis – DTI</vt:lpstr>
      <vt:lpstr>Univariate Analysis –mths_since_last_delinq </vt:lpstr>
      <vt:lpstr>Univariate Analysis –mths_since_last_record </vt:lpstr>
      <vt:lpstr>Univariate Analysis –revolving balance </vt:lpstr>
      <vt:lpstr>Univariate Analysis –revolving util </vt:lpstr>
      <vt:lpstr>Bivariate Analysis – (Annual Income vs Interest Rate) </vt:lpstr>
      <vt:lpstr>Bivariate Analysis – (Annual Income vs Interest Rate vs Loan Term) </vt:lpstr>
      <vt:lpstr>Bivariate Analysis – (Annual Income vs Interest Rate vs Home Ownership) </vt:lpstr>
      <vt:lpstr>Business Analysis For Providing Loans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Ramakrishnan, Raghavendran</dc:creator>
  <cp:lastModifiedBy>Ramakrishnan, Raghavendran</cp:lastModifiedBy>
  <cp:revision>1</cp:revision>
  <dcterms:created xsi:type="dcterms:W3CDTF">2024-08-21T12:46:23Z</dcterms:created>
  <dcterms:modified xsi:type="dcterms:W3CDTF">2024-08-21T14:58:07Z</dcterms:modified>
</cp:coreProperties>
</file>