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swald" pitchFamily="2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89"/>
  </p:normalViewPr>
  <p:slideViewPr>
    <p:cSldViewPr snapToGrid="0">
      <p:cViewPr varScale="1">
        <p:scale>
          <a:sx n="192" d="100"/>
          <a:sy n="192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Gonzalez" userId="4506c1319c095f0f" providerId="LiveId" clId="{CC949976-FD45-2640-A8C0-901B144D13DE}"/>
    <pc:docChg chg="modSld">
      <pc:chgData name="Alex Gonzalez" userId="4506c1319c095f0f" providerId="LiveId" clId="{CC949976-FD45-2640-A8C0-901B144D13DE}" dt="2019-05-16T04:12:56.126" v="6" actId="1037"/>
      <pc:docMkLst>
        <pc:docMk/>
      </pc:docMkLst>
      <pc:sldChg chg="modSp">
        <pc:chgData name="Alex Gonzalez" userId="4506c1319c095f0f" providerId="LiveId" clId="{CC949976-FD45-2640-A8C0-901B144D13DE}" dt="2019-05-16T04:12:56.126" v="6" actId="1037"/>
        <pc:sldMkLst>
          <pc:docMk/>
          <pc:sldMk cId="0" sldId="263"/>
        </pc:sldMkLst>
        <pc:picChg chg="mod">
          <ac:chgData name="Alex Gonzalez" userId="4506c1319c095f0f" providerId="LiveId" clId="{CC949976-FD45-2640-A8C0-901B144D13DE}" dt="2019-05-16T04:12:56.126" v="6" actId="1037"/>
          <ac:picMkLst>
            <pc:docMk/>
            <pc:sldMk cId="0" sldId="263"/>
            <ac:picMk id="12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79595c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79595c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083bb8f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083bb8f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75e8a2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75e8a27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3244a5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3244a5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3244a52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3244a52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704259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704259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88998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88998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083bb8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083bb8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704259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704259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083bb8f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083bb8f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083bb8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083bb8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ag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Teem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53100" y="3116575"/>
            <a:ext cx="3700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Gonzalez, Ben Harker, Kyle Wahlberg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program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132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FTCS method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Slow plotting, but we need tau small enough to not go crazy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Didn’t try to model heat loss to atmosphere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25" y="1067927"/>
            <a:ext cx="5643525" cy="31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GUI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11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375" y="315925"/>
            <a:ext cx="3791246" cy="43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Credits: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images copyright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www.google.com/images</a:t>
            </a:r>
            <a:r>
              <a:rPr lang="en"/>
              <a:t> 2019.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age old question: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2525"/>
            <a:ext cx="8520600" cy="14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3271275"/>
            <a:ext cx="25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Let’s talk about that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3" name="Google Shape;73;p14" descr="Image result for rhett and link let's talk about tha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32049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99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model grilling and searing meats (assuming square cuts of even thickness)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detailed planning session, we made a GUI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diffusion equations for conduction and convection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452" y="1111250"/>
            <a:ext cx="3015873" cy="1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l="17016" t="8585" r="41959" b="11923"/>
          <a:stretch/>
        </p:blipFill>
        <p:spPr>
          <a:xfrm>
            <a:off x="5365175" y="2966925"/>
            <a:ext cx="1856500" cy="19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7221675" y="3717650"/>
            <a:ext cx="1571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Beef quark?</a:t>
            </a:r>
            <a:endParaRPr/>
          </a:p>
        </p:txBody>
      </p:sp>
      <p:cxnSp>
        <p:nvCxnSpPr>
          <p:cNvPr id="83" name="Google Shape;83;p15"/>
          <p:cNvCxnSpPr>
            <a:endCxn id="80" idx="1"/>
          </p:cNvCxnSpPr>
          <p:nvPr/>
        </p:nvCxnSpPr>
        <p:spPr>
          <a:xfrm rot="10800000" flipH="1">
            <a:off x="5308252" y="2086975"/>
            <a:ext cx="7722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428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model for cooking meat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 only beef (but others could easily be added)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Choose how well done: rare, medium rare, medium, medium well, or burnt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Choose cooking method: grill or cast iron pan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00" y="0"/>
            <a:ext cx="4191000" cy="50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7105730" y="4054509"/>
            <a:ext cx="1126125" cy="198325"/>
          </a:xfrm>
          <a:custGeom>
            <a:avLst/>
            <a:gdLst/>
            <a:ahLst/>
            <a:cxnLst/>
            <a:rect l="l" t="t" r="r" b="b"/>
            <a:pathLst>
              <a:path w="45045" h="7933" extrusionOk="0">
                <a:moveTo>
                  <a:pt x="27647" y="3236"/>
                </a:moveTo>
                <a:cubicBezTo>
                  <a:pt x="26219" y="3236"/>
                  <a:pt x="21935" y="3236"/>
                  <a:pt x="23363" y="3236"/>
                </a:cubicBezTo>
                <a:cubicBezTo>
                  <a:pt x="27128" y="3236"/>
                  <a:pt x="30894" y="3236"/>
                  <a:pt x="34659" y="3236"/>
                </a:cubicBezTo>
                <a:cubicBezTo>
                  <a:pt x="37256" y="3236"/>
                  <a:pt x="45046" y="3236"/>
                  <a:pt x="42449" y="3236"/>
                </a:cubicBezTo>
                <a:cubicBezTo>
                  <a:pt x="33486" y="3236"/>
                  <a:pt x="24483" y="3053"/>
                  <a:pt x="15572" y="4016"/>
                </a:cubicBezTo>
                <a:cubicBezTo>
                  <a:pt x="11749" y="4429"/>
                  <a:pt x="837" y="4633"/>
                  <a:pt x="4276" y="6353"/>
                </a:cubicBezTo>
                <a:cubicBezTo>
                  <a:pt x="10319" y="9375"/>
                  <a:pt x="17977" y="7215"/>
                  <a:pt x="24531" y="5574"/>
                </a:cubicBezTo>
                <a:cubicBezTo>
                  <a:pt x="25310" y="5379"/>
                  <a:pt x="23775" y="5229"/>
                  <a:pt x="22973" y="5184"/>
                </a:cubicBezTo>
                <a:cubicBezTo>
                  <a:pt x="20121" y="5025"/>
                  <a:pt x="17260" y="5184"/>
                  <a:pt x="14404" y="5184"/>
                </a:cubicBezTo>
                <a:cubicBezTo>
                  <a:pt x="13235" y="5184"/>
                  <a:pt x="9729" y="5184"/>
                  <a:pt x="10898" y="5184"/>
                </a:cubicBezTo>
                <a:cubicBezTo>
                  <a:pt x="14425" y="5184"/>
                  <a:pt x="19836" y="7170"/>
                  <a:pt x="21415" y="4016"/>
                </a:cubicBezTo>
                <a:cubicBezTo>
                  <a:pt x="23627" y="-402"/>
                  <a:pt x="11554" y="3236"/>
                  <a:pt x="6613" y="3236"/>
                </a:cubicBezTo>
                <a:cubicBezTo>
                  <a:pt x="4535" y="3236"/>
                  <a:pt x="10768" y="3236"/>
                  <a:pt x="12846" y="3236"/>
                </a:cubicBezTo>
                <a:cubicBezTo>
                  <a:pt x="16222" y="3236"/>
                  <a:pt x="19597" y="3236"/>
                  <a:pt x="22973" y="3236"/>
                </a:cubicBezTo>
                <a:cubicBezTo>
                  <a:pt x="24271" y="3236"/>
                  <a:pt x="28166" y="3236"/>
                  <a:pt x="26868" y="3236"/>
                </a:cubicBezTo>
                <a:cubicBezTo>
                  <a:pt x="21919" y="3236"/>
                  <a:pt x="16995" y="2515"/>
                  <a:pt x="12066" y="2068"/>
                </a:cubicBezTo>
                <a:cubicBezTo>
                  <a:pt x="11678" y="2033"/>
                  <a:pt x="10900" y="2111"/>
                  <a:pt x="11287" y="2068"/>
                </a:cubicBezTo>
                <a:cubicBezTo>
                  <a:pt x="13425" y="1830"/>
                  <a:pt x="13441" y="1974"/>
                  <a:pt x="15572" y="1678"/>
                </a:cubicBezTo>
                <a:cubicBezTo>
                  <a:pt x="20742" y="960"/>
                  <a:pt x="25933" y="120"/>
                  <a:pt x="31153" y="120"/>
                </a:cubicBezTo>
                <a:cubicBezTo>
                  <a:pt x="32192" y="120"/>
                  <a:pt x="35308" y="120"/>
                  <a:pt x="34269" y="120"/>
                </a:cubicBezTo>
                <a:cubicBezTo>
                  <a:pt x="27647" y="120"/>
                  <a:pt x="21026" y="120"/>
                  <a:pt x="14404" y="120"/>
                </a:cubicBezTo>
                <a:cubicBezTo>
                  <a:pt x="12457" y="120"/>
                  <a:pt x="18299" y="120"/>
                  <a:pt x="20246" y="120"/>
                </a:cubicBezTo>
                <a:cubicBezTo>
                  <a:pt x="24401" y="120"/>
                  <a:pt x="28556" y="120"/>
                  <a:pt x="32711" y="120"/>
                </a:cubicBezTo>
                <a:cubicBezTo>
                  <a:pt x="34269" y="120"/>
                  <a:pt x="38938" y="0"/>
                  <a:pt x="37385" y="120"/>
                </a:cubicBezTo>
                <a:cubicBezTo>
                  <a:pt x="30504" y="650"/>
                  <a:pt x="23636" y="1402"/>
                  <a:pt x="16741" y="1678"/>
                </a:cubicBezTo>
                <a:cubicBezTo>
                  <a:pt x="14661" y="1761"/>
                  <a:pt x="8442" y="1810"/>
                  <a:pt x="10508" y="2068"/>
                </a:cubicBezTo>
                <a:cubicBezTo>
                  <a:pt x="15175" y="2651"/>
                  <a:pt x="19857" y="3106"/>
                  <a:pt x="24531" y="3626"/>
                </a:cubicBezTo>
                <a:cubicBezTo>
                  <a:pt x="26709" y="3868"/>
                  <a:pt x="27647" y="3794"/>
                  <a:pt x="27647" y="4016"/>
                </a:cubicBezTo>
                <a:cubicBezTo>
                  <a:pt x="27647" y="6385"/>
                  <a:pt x="23004" y="5125"/>
                  <a:pt x="20636" y="5184"/>
                </a:cubicBezTo>
                <a:cubicBezTo>
                  <a:pt x="15833" y="5304"/>
                  <a:pt x="11028" y="5184"/>
                  <a:pt x="6224" y="5184"/>
                </a:cubicBezTo>
                <a:cubicBezTo>
                  <a:pt x="4666" y="5184"/>
                  <a:pt x="0" y="5012"/>
                  <a:pt x="1549" y="5184"/>
                </a:cubicBezTo>
                <a:cubicBezTo>
                  <a:pt x="10719" y="6204"/>
                  <a:pt x="19978" y="6353"/>
                  <a:pt x="29205" y="6353"/>
                </a:cubicBezTo>
                <a:cubicBezTo>
                  <a:pt x="33620" y="6353"/>
                  <a:pt x="38034" y="6353"/>
                  <a:pt x="42449" y="6353"/>
                </a:cubicBezTo>
                <a:cubicBezTo>
                  <a:pt x="43228" y="6353"/>
                  <a:pt x="44781" y="6444"/>
                  <a:pt x="44007" y="6353"/>
                </a:cubicBezTo>
                <a:cubicBezTo>
                  <a:pt x="38153" y="5664"/>
                  <a:pt x="32325" y="4766"/>
                  <a:pt x="26479" y="4016"/>
                </a:cubicBezTo>
                <a:cubicBezTo>
                  <a:pt x="22836" y="3549"/>
                  <a:pt x="19189" y="3095"/>
                  <a:pt x="15572" y="2457"/>
                </a:cubicBezTo>
                <a:cubicBezTo>
                  <a:pt x="14805" y="2322"/>
                  <a:pt x="13237" y="2517"/>
                  <a:pt x="14014" y="2457"/>
                </a:cubicBezTo>
                <a:cubicBezTo>
                  <a:pt x="19064" y="2069"/>
                  <a:pt x="24140" y="2068"/>
                  <a:pt x="29205" y="20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16"/>
          <p:cNvSpPr txBox="1"/>
          <p:nvPr/>
        </p:nvSpPr>
        <p:spPr>
          <a:xfrm>
            <a:off x="8167050" y="3804325"/>
            <a:ext cx="85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swald"/>
                <a:ea typeface="Oswald"/>
                <a:cs typeface="Oswald"/>
                <a:sym typeface="Oswald"/>
              </a:rPr>
              <a:t>Burnt</a:t>
            </a:r>
            <a:endParaRPr sz="18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papers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670550"/>
            <a:ext cx="4923600" cy="28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Referenced two papers: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One outlining equations to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One to find thermal constants for meat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400" y="315925"/>
            <a:ext cx="3908600" cy="34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375" y="460450"/>
            <a:ext cx="2373925" cy="11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steady state solution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FTCS with boundary condition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Temperature set at 450 for grill grate, 400 for grill air, and 450 for cast iron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Insulate elsewhere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1" name="Google Shape;111;p18" descr="Image result for math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700" y="315925"/>
            <a:ext cx="4234600" cy="18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451" y="3270075"/>
            <a:ext cx="7163099" cy="13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a different method?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FTCS model deals with diffusion in medium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Initially tried steady state equation for conduction from paper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But, we didn’t want a steady state solution. We needed it to be time dependent, and so FTCS was the answer.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0" name="Google Shape;120;p19" descr="Image result for steady state meat coo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975" y="2845675"/>
            <a:ext cx="25812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numbers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“Beef, lean, eye of loin, U.S. good grade”: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K = 0.185 BTU / (</a:t>
            </a:r>
            <a:r>
              <a:rPr lang="en" dirty="0" err="1"/>
              <a:t>hr</a:t>
            </a:r>
            <a:r>
              <a:rPr lang="en" dirty="0"/>
              <a:t> ft ℉) at 42℉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 = 0.56 BTU/(</a:t>
            </a:r>
            <a:r>
              <a:rPr lang="en" dirty="0" err="1"/>
              <a:t>lb</a:t>
            </a:r>
            <a:r>
              <a:rPr lang="en" dirty="0"/>
              <a:t> ℉)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𝛒 = 0.033 </a:t>
            </a:r>
            <a:r>
              <a:rPr lang="en" dirty="0" err="1"/>
              <a:t>lb</a:t>
            </a:r>
            <a:r>
              <a:rPr lang="en" dirty="0"/>
              <a:t>/ci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So 𝝟 = K / (c 𝛒) = 0.834 in</a:t>
            </a:r>
            <a:r>
              <a:rPr lang="en" sz="2200" baseline="30000" dirty="0"/>
              <a:t>2</a:t>
            </a:r>
            <a:r>
              <a:rPr lang="en" dirty="0"/>
              <a:t>/</a:t>
            </a:r>
            <a:r>
              <a:rPr lang="en" dirty="0" err="1"/>
              <a:t>hr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Convert to per in. and BTU / sec.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8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8" name="Google Shape;128;p20" descr="Image result for BTU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00" y="517550"/>
            <a:ext cx="2579125" cy="18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126" y="2571738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838" y="1824025"/>
            <a:ext cx="18764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1048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solve for temperature at half the thickness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time to cook per side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constants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275" y="1655375"/>
            <a:ext cx="3962400" cy="29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Macintosh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Economica</vt:lpstr>
      <vt:lpstr>Oswald</vt:lpstr>
      <vt:lpstr>Open Sans</vt:lpstr>
      <vt:lpstr>Arial</vt:lpstr>
      <vt:lpstr>Luxe</vt:lpstr>
      <vt:lpstr>Meet Teem</vt:lpstr>
      <vt:lpstr>An age old question:</vt:lpstr>
      <vt:lpstr>The idea</vt:lpstr>
      <vt:lpstr>The goal</vt:lpstr>
      <vt:lpstr>The papers</vt:lpstr>
      <vt:lpstr>The math</vt:lpstr>
      <vt:lpstr>Why not a different method?</vt:lpstr>
      <vt:lpstr>The numbers</vt:lpstr>
      <vt:lpstr>The program</vt:lpstr>
      <vt:lpstr>More program</vt:lpstr>
      <vt:lpstr>The GUI</vt:lpstr>
      <vt:lpstr>Credits: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Teem</dc:title>
  <cp:lastModifiedBy>Alex Gonzalez</cp:lastModifiedBy>
  <cp:revision>1</cp:revision>
  <dcterms:modified xsi:type="dcterms:W3CDTF">2019-05-16T04:13:04Z</dcterms:modified>
</cp:coreProperties>
</file>