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5" r:id="rId3"/>
    <p:sldId id="322"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288" r:id="rId45"/>
    <p:sldId id="289" r:id="rId46"/>
    <p:sldId id="334" r:id="rId47"/>
    <p:sldId id="335" r:id="rId48"/>
    <p:sldId id="336" r:id="rId49"/>
    <p:sldId id="337" r:id="rId50"/>
    <p:sldId id="338" r:id="rId51"/>
    <p:sldId id="339" r:id="rId52"/>
    <p:sldId id="340" r:id="rId53"/>
    <p:sldId id="341" r:id="rId54"/>
    <p:sldId id="343" r:id="rId55"/>
    <p:sldId id="344" r:id="rId56"/>
    <p:sldId id="295" r:id="rId57"/>
    <p:sldId id="296"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338" y="-2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F9C8C9C-8ECF-4CEE-B542-0A87E1BADAE2}"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1F4AD4-CD23-4ECB-9F20-E15F3092BE6F}" type="slidenum">
              <a:rPr lang="en-IN" smtClean="0"/>
              <a:t>‹#›</a:t>
            </a:fld>
            <a:endParaRPr lang="en-IN"/>
          </a:p>
        </p:txBody>
      </p:sp>
    </p:spTree>
    <p:extLst>
      <p:ext uri="{BB962C8B-B14F-4D97-AF65-F5344CB8AC3E}">
        <p14:creationId xmlns:p14="http://schemas.microsoft.com/office/powerpoint/2010/main" val="2499985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F9C8C9C-8ECF-4CEE-B542-0A87E1BADAE2}"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1F4AD4-CD23-4ECB-9F20-E15F3092BE6F}" type="slidenum">
              <a:rPr lang="en-IN" smtClean="0"/>
              <a:t>‹#›</a:t>
            </a:fld>
            <a:endParaRPr lang="en-IN"/>
          </a:p>
        </p:txBody>
      </p:sp>
    </p:spTree>
    <p:extLst>
      <p:ext uri="{BB962C8B-B14F-4D97-AF65-F5344CB8AC3E}">
        <p14:creationId xmlns:p14="http://schemas.microsoft.com/office/powerpoint/2010/main" val="2617764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F9C8C9C-8ECF-4CEE-B542-0A87E1BADAE2}"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1F4AD4-CD23-4ECB-9F20-E15F3092BE6F}" type="slidenum">
              <a:rPr lang="en-IN" smtClean="0"/>
              <a:t>‹#›</a:t>
            </a:fld>
            <a:endParaRPr lang="en-IN"/>
          </a:p>
        </p:txBody>
      </p:sp>
    </p:spTree>
    <p:extLst>
      <p:ext uri="{BB962C8B-B14F-4D97-AF65-F5344CB8AC3E}">
        <p14:creationId xmlns:p14="http://schemas.microsoft.com/office/powerpoint/2010/main" val="1894476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F9C8C9C-8ECF-4CEE-B542-0A87E1BADAE2}"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1F4AD4-CD23-4ECB-9F20-E15F3092BE6F}" type="slidenum">
              <a:rPr lang="en-IN" smtClean="0"/>
              <a:t>‹#›</a:t>
            </a:fld>
            <a:endParaRPr lang="en-IN"/>
          </a:p>
        </p:txBody>
      </p:sp>
    </p:spTree>
    <p:extLst>
      <p:ext uri="{BB962C8B-B14F-4D97-AF65-F5344CB8AC3E}">
        <p14:creationId xmlns:p14="http://schemas.microsoft.com/office/powerpoint/2010/main" val="1226081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9C8C9C-8ECF-4CEE-B542-0A87E1BADAE2}"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1F4AD4-CD23-4ECB-9F20-E15F3092BE6F}" type="slidenum">
              <a:rPr lang="en-IN" smtClean="0"/>
              <a:t>‹#›</a:t>
            </a:fld>
            <a:endParaRPr lang="en-IN"/>
          </a:p>
        </p:txBody>
      </p:sp>
    </p:spTree>
    <p:extLst>
      <p:ext uri="{BB962C8B-B14F-4D97-AF65-F5344CB8AC3E}">
        <p14:creationId xmlns:p14="http://schemas.microsoft.com/office/powerpoint/2010/main" val="729138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F9C8C9C-8ECF-4CEE-B542-0A87E1BADAE2}"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1F4AD4-CD23-4ECB-9F20-E15F3092BE6F}" type="slidenum">
              <a:rPr lang="en-IN" smtClean="0"/>
              <a:t>‹#›</a:t>
            </a:fld>
            <a:endParaRPr lang="en-IN"/>
          </a:p>
        </p:txBody>
      </p:sp>
    </p:spTree>
    <p:extLst>
      <p:ext uri="{BB962C8B-B14F-4D97-AF65-F5344CB8AC3E}">
        <p14:creationId xmlns:p14="http://schemas.microsoft.com/office/powerpoint/2010/main" val="2176826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F9C8C9C-8ECF-4CEE-B542-0A87E1BADAE2}" type="datetimeFigureOut">
              <a:rPr lang="en-IN" smtClean="0"/>
              <a:t>19-01-2023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1F4AD4-CD23-4ECB-9F20-E15F3092BE6F}" type="slidenum">
              <a:rPr lang="en-IN" smtClean="0"/>
              <a:t>‹#›</a:t>
            </a:fld>
            <a:endParaRPr lang="en-IN"/>
          </a:p>
        </p:txBody>
      </p:sp>
    </p:spTree>
    <p:extLst>
      <p:ext uri="{BB962C8B-B14F-4D97-AF65-F5344CB8AC3E}">
        <p14:creationId xmlns:p14="http://schemas.microsoft.com/office/powerpoint/2010/main" val="16409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F9C8C9C-8ECF-4CEE-B542-0A87E1BADAE2}" type="datetimeFigureOut">
              <a:rPr lang="en-IN" smtClean="0"/>
              <a:t>19-01-2023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1F4AD4-CD23-4ECB-9F20-E15F3092BE6F}" type="slidenum">
              <a:rPr lang="en-IN" smtClean="0"/>
              <a:t>‹#›</a:t>
            </a:fld>
            <a:endParaRPr lang="en-IN"/>
          </a:p>
        </p:txBody>
      </p:sp>
    </p:spTree>
    <p:extLst>
      <p:ext uri="{BB962C8B-B14F-4D97-AF65-F5344CB8AC3E}">
        <p14:creationId xmlns:p14="http://schemas.microsoft.com/office/powerpoint/2010/main" val="3099516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9C8C9C-8ECF-4CEE-B542-0A87E1BADAE2}" type="datetimeFigureOut">
              <a:rPr lang="en-IN" smtClean="0"/>
              <a:t>19-01-2023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1F4AD4-CD23-4ECB-9F20-E15F3092BE6F}" type="slidenum">
              <a:rPr lang="en-IN" smtClean="0"/>
              <a:t>‹#›</a:t>
            </a:fld>
            <a:endParaRPr lang="en-IN"/>
          </a:p>
        </p:txBody>
      </p:sp>
    </p:spTree>
    <p:extLst>
      <p:ext uri="{BB962C8B-B14F-4D97-AF65-F5344CB8AC3E}">
        <p14:creationId xmlns:p14="http://schemas.microsoft.com/office/powerpoint/2010/main" val="2209643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9C8C9C-8ECF-4CEE-B542-0A87E1BADAE2}"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1F4AD4-CD23-4ECB-9F20-E15F3092BE6F}" type="slidenum">
              <a:rPr lang="en-IN" smtClean="0"/>
              <a:t>‹#›</a:t>
            </a:fld>
            <a:endParaRPr lang="en-IN"/>
          </a:p>
        </p:txBody>
      </p:sp>
    </p:spTree>
    <p:extLst>
      <p:ext uri="{BB962C8B-B14F-4D97-AF65-F5344CB8AC3E}">
        <p14:creationId xmlns:p14="http://schemas.microsoft.com/office/powerpoint/2010/main" val="1311108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9C8C9C-8ECF-4CEE-B542-0A87E1BADAE2}"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1F4AD4-CD23-4ECB-9F20-E15F3092BE6F}" type="slidenum">
              <a:rPr lang="en-IN" smtClean="0"/>
              <a:t>‹#›</a:t>
            </a:fld>
            <a:endParaRPr lang="en-IN"/>
          </a:p>
        </p:txBody>
      </p:sp>
    </p:spTree>
    <p:extLst>
      <p:ext uri="{BB962C8B-B14F-4D97-AF65-F5344CB8AC3E}">
        <p14:creationId xmlns:p14="http://schemas.microsoft.com/office/powerpoint/2010/main" val="317886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9C8C9C-8ECF-4CEE-B542-0A87E1BADAE2}" type="datetimeFigureOut">
              <a:rPr lang="en-IN" smtClean="0"/>
              <a:t>19-01-2023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F4AD4-CD23-4ECB-9F20-E15F3092BE6F}" type="slidenum">
              <a:rPr lang="en-IN" smtClean="0"/>
              <a:t>‹#›</a:t>
            </a:fld>
            <a:endParaRPr lang="en-IN"/>
          </a:p>
        </p:txBody>
      </p:sp>
    </p:spTree>
    <p:extLst>
      <p:ext uri="{BB962C8B-B14F-4D97-AF65-F5344CB8AC3E}">
        <p14:creationId xmlns:p14="http://schemas.microsoft.com/office/powerpoint/2010/main" val="2673086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7610"/>
          <a:stretch/>
        </p:blipFill>
        <p:spPr bwMode="auto">
          <a:xfrm>
            <a:off x="0" y="1207698"/>
            <a:ext cx="9144000" cy="5650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526875" y="144409"/>
            <a:ext cx="5867400" cy="707886"/>
          </a:xfrm>
          <a:prstGeom prst="rect">
            <a:avLst/>
          </a:prstGeom>
          <a:noFill/>
        </p:spPr>
        <p:txBody>
          <a:bodyPr wrap="square" rtlCol="0">
            <a:spAutoFit/>
          </a:bodyPr>
          <a:lstStyle/>
          <a:p>
            <a:pPr algn="ctr"/>
            <a:r>
              <a:rPr lang="en-IN" sz="4000" b="1" dirty="0" smtClean="0">
                <a:solidFill>
                  <a:schemeClr val="tx1">
                    <a:lumMod val="65000"/>
                    <a:lumOff val="35000"/>
                  </a:schemeClr>
                </a:solidFill>
                <a:latin typeface="+mj-lt"/>
              </a:rPr>
              <a:t>Big</a:t>
            </a:r>
            <a:r>
              <a:rPr lang="en-IN" b="1" dirty="0" smtClean="0">
                <a:solidFill>
                  <a:schemeClr val="tx1">
                    <a:lumMod val="65000"/>
                    <a:lumOff val="35000"/>
                  </a:schemeClr>
                </a:solidFill>
              </a:rPr>
              <a:t> </a:t>
            </a:r>
            <a:r>
              <a:rPr lang="en-IN" sz="4000" b="1" dirty="0" smtClean="0">
                <a:solidFill>
                  <a:schemeClr val="tx1">
                    <a:lumMod val="65000"/>
                    <a:lumOff val="35000"/>
                  </a:schemeClr>
                </a:solidFill>
                <a:latin typeface="+mj-lt"/>
              </a:rPr>
              <a:t>Data</a:t>
            </a:r>
            <a:endParaRPr lang="en-IN" sz="4000" b="1" dirty="0">
              <a:solidFill>
                <a:schemeClr val="tx1">
                  <a:lumMod val="65000"/>
                  <a:lumOff val="35000"/>
                </a:schemeClr>
              </a:solidFill>
              <a:latin typeface="+mj-lt"/>
            </a:endParaRPr>
          </a:p>
        </p:txBody>
      </p:sp>
    </p:spTree>
    <p:extLst>
      <p:ext uri="{BB962C8B-B14F-4D97-AF65-F5344CB8AC3E}">
        <p14:creationId xmlns:p14="http://schemas.microsoft.com/office/powerpoint/2010/main" val="298559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
            <a:ext cx="84582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5725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3058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0135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 y="0"/>
            <a:ext cx="8747760"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5725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83058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0135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84582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57256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5250"/>
            <a:ext cx="8305800" cy="4998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01357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2400"/>
            <a:ext cx="84582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57256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 y="76199"/>
            <a:ext cx="8622030" cy="6324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01357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 y="19050"/>
            <a:ext cx="8602980" cy="622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57256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2390"/>
            <a:ext cx="8686800" cy="6206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0135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594269"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09600" y="228600"/>
            <a:ext cx="7848600" cy="707886"/>
          </a:xfrm>
          <a:prstGeom prst="rect">
            <a:avLst/>
          </a:prstGeom>
          <a:noFill/>
        </p:spPr>
        <p:txBody>
          <a:bodyPr wrap="square" rtlCol="0">
            <a:spAutoFit/>
          </a:bodyPr>
          <a:lstStyle/>
          <a:p>
            <a:pPr algn="ctr"/>
            <a:r>
              <a:rPr lang="en-US" sz="4000" dirty="0" smtClean="0">
                <a:solidFill>
                  <a:schemeClr val="tx1">
                    <a:lumMod val="65000"/>
                    <a:lumOff val="35000"/>
                  </a:schemeClr>
                </a:solidFill>
                <a:latin typeface="+mj-lt"/>
              </a:rPr>
              <a:t>Characteristics of Big Data </a:t>
            </a:r>
            <a:endParaRPr lang="en-IN" sz="4000" dirty="0">
              <a:solidFill>
                <a:schemeClr val="tx1">
                  <a:lumMod val="65000"/>
                  <a:lumOff val="35000"/>
                </a:schemeClr>
              </a:solidFill>
              <a:latin typeface="+mj-lt"/>
            </a:endParaRPr>
          </a:p>
        </p:txBody>
      </p:sp>
    </p:spTree>
    <p:extLst>
      <p:ext uri="{BB962C8B-B14F-4D97-AF65-F5344CB8AC3E}">
        <p14:creationId xmlns:p14="http://schemas.microsoft.com/office/powerpoint/2010/main" val="1748530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 y="0"/>
            <a:ext cx="852297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71014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76200"/>
            <a:ext cx="843915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8183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0"/>
            <a:ext cx="87249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46545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 y="76200"/>
            <a:ext cx="850392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71014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 y="0"/>
            <a:ext cx="882777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8183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591795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6001962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6472743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9010974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882732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62890"/>
            <a:ext cx="6686550" cy="6249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38425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4594957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0803368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3633617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8738407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8165333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9834024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5678812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8124884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2916226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86953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343" y="1094117"/>
            <a:ext cx="8001000" cy="5549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09600" y="228600"/>
            <a:ext cx="7848600" cy="707886"/>
          </a:xfrm>
          <a:prstGeom prst="rect">
            <a:avLst/>
          </a:prstGeom>
          <a:noFill/>
        </p:spPr>
        <p:txBody>
          <a:bodyPr wrap="square" rtlCol="0">
            <a:spAutoFit/>
          </a:bodyPr>
          <a:lstStyle/>
          <a:p>
            <a:pPr algn="ctr"/>
            <a:r>
              <a:rPr lang="en-US" sz="4000" dirty="0">
                <a:solidFill>
                  <a:schemeClr val="tx1">
                    <a:lumMod val="65000"/>
                    <a:lumOff val="35000"/>
                  </a:schemeClr>
                </a:solidFill>
              </a:rPr>
              <a:t>Types of Big Data </a:t>
            </a:r>
            <a:r>
              <a:rPr lang="en-US" sz="4000" dirty="0" smtClean="0">
                <a:solidFill>
                  <a:schemeClr val="tx1">
                    <a:lumMod val="65000"/>
                    <a:lumOff val="35000"/>
                  </a:schemeClr>
                </a:solidFill>
              </a:rPr>
              <a:t>Technologies</a:t>
            </a:r>
            <a:endParaRPr lang="en-US" sz="4000" dirty="0">
              <a:solidFill>
                <a:schemeClr val="tx1">
                  <a:lumMod val="65000"/>
                  <a:lumOff val="35000"/>
                </a:schemeClr>
              </a:solidFill>
            </a:endParaRPr>
          </a:p>
        </p:txBody>
      </p:sp>
    </p:spTree>
    <p:extLst>
      <p:ext uri="{BB962C8B-B14F-4D97-AF65-F5344CB8AC3E}">
        <p14:creationId xmlns:p14="http://schemas.microsoft.com/office/powerpoint/2010/main" val="2425183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8930757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465749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9408077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a:p>
        </p:txBody>
      </p:sp>
      <p:sp>
        <p:nvSpPr>
          <p:cNvPr id="3" name="Subtitle 2"/>
          <p:cNvSpPr>
            <a:spLocks noGrp="1"/>
          </p:cNvSpPr>
          <p:nvPr>
            <p:ph type="subTitle" idx="1"/>
          </p:nvPr>
        </p:nvSpPr>
        <p:spPr/>
        <p:txBody>
          <a:bodyPr/>
          <a:lstStyle/>
          <a:p>
            <a:endParaRPr/>
          </a:p>
        </p:txBody>
      </p:sp>
      <p:pic>
        <p:nvPicPr>
          <p:cNvPr id="4" name="Picture 3" descr="image.jpg"/>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6446012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9070"/>
            <a:ext cx="8305800" cy="5867400"/>
          </a:xfrm>
          <a:prstGeom prst="rect">
            <a:avLst/>
          </a:prstGeom>
        </p:spPr>
      </p:pic>
    </p:spTree>
    <p:extLst>
      <p:ext uri="{BB962C8B-B14F-4D97-AF65-F5344CB8AC3E}">
        <p14:creationId xmlns:p14="http://schemas.microsoft.com/office/powerpoint/2010/main" val="32876079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5300" y="990600"/>
            <a:ext cx="8229600" cy="1631216"/>
          </a:xfrm>
          <a:prstGeom prst="rect">
            <a:avLst/>
          </a:prstGeom>
          <a:noFill/>
        </p:spPr>
        <p:txBody>
          <a:bodyPr wrap="square" rtlCol="0">
            <a:spAutoFit/>
          </a:bodyPr>
          <a:lstStyle/>
          <a:p>
            <a:r>
              <a:rPr lang="en-US" sz="2000" b="1" dirty="0">
                <a:solidFill>
                  <a:schemeClr val="accent2">
                    <a:lumMod val="50000"/>
                  </a:schemeClr>
                </a:solidFill>
                <a:latin typeface="Book Antiqua" pitchFamily="18" charset="0"/>
              </a:rPr>
              <a:t>Real-time big data </a:t>
            </a:r>
            <a:r>
              <a:rPr lang="en-US" sz="2000" b="1" dirty="0" smtClean="0">
                <a:solidFill>
                  <a:schemeClr val="accent2">
                    <a:lumMod val="50000"/>
                  </a:schemeClr>
                </a:solidFill>
                <a:latin typeface="Book Antiqua" pitchFamily="18" charset="0"/>
              </a:rPr>
              <a:t>processing: </a:t>
            </a:r>
            <a:r>
              <a:rPr lang="en-US" sz="2000" dirty="0" smtClean="0">
                <a:latin typeface="Book Antiqua" pitchFamily="18" charset="0"/>
              </a:rPr>
              <a:t>As </a:t>
            </a:r>
            <a:r>
              <a:rPr lang="en-US" sz="2000" dirty="0">
                <a:latin typeface="Book Antiqua" pitchFamily="18" charset="0"/>
              </a:rPr>
              <a:t>more and more data is generated in real-time, researchers will focus on developing methods for processing and analyzing this data in near real-time</a:t>
            </a:r>
            <a:r>
              <a:rPr lang="en-US" sz="2000" dirty="0" smtClean="0">
                <a:latin typeface="Book Antiqua" pitchFamily="18" charset="0"/>
              </a:rPr>
              <a:t>.</a:t>
            </a:r>
          </a:p>
          <a:p>
            <a:endParaRPr lang="en-US" sz="2000" dirty="0" smtClean="0"/>
          </a:p>
          <a:p>
            <a:endParaRPr lang="en-US" sz="2000" dirty="0"/>
          </a:p>
        </p:txBody>
      </p:sp>
      <p:sp>
        <p:nvSpPr>
          <p:cNvPr id="4" name="TextBox 3"/>
          <p:cNvSpPr txBox="1"/>
          <p:nvPr/>
        </p:nvSpPr>
        <p:spPr>
          <a:xfrm>
            <a:off x="304800" y="284202"/>
            <a:ext cx="8610600" cy="553998"/>
          </a:xfrm>
          <a:prstGeom prst="rect">
            <a:avLst/>
          </a:prstGeom>
          <a:noFill/>
        </p:spPr>
        <p:txBody>
          <a:bodyPr wrap="square" rtlCol="0">
            <a:spAutoFit/>
          </a:bodyPr>
          <a:lstStyle/>
          <a:p>
            <a:pPr algn="ctr"/>
            <a:r>
              <a:rPr lang="en-US" sz="2800" b="1" dirty="0">
                <a:solidFill>
                  <a:schemeClr val="tx2"/>
                </a:solidFill>
                <a:latin typeface="Century" pitchFamily="18" charset="0"/>
              </a:rPr>
              <a:t>Current</a:t>
            </a:r>
            <a:r>
              <a:rPr lang="en-US" sz="3000" dirty="0" smtClean="0">
                <a:solidFill>
                  <a:schemeClr val="tx2"/>
                </a:solidFill>
              </a:rPr>
              <a:t> </a:t>
            </a:r>
            <a:r>
              <a:rPr lang="en-US" sz="2800" b="1" dirty="0" smtClean="0">
                <a:solidFill>
                  <a:schemeClr val="tx2"/>
                </a:solidFill>
                <a:latin typeface="Century" pitchFamily="18" charset="0"/>
              </a:rPr>
              <a:t>Researches</a:t>
            </a:r>
            <a:r>
              <a:rPr lang="en-US" sz="3000" dirty="0" smtClean="0">
                <a:solidFill>
                  <a:schemeClr val="tx2"/>
                </a:solidFill>
              </a:rPr>
              <a:t> </a:t>
            </a:r>
            <a:r>
              <a:rPr lang="en-US" sz="2800" b="1" dirty="0" smtClean="0">
                <a:solidFill>
                  <a:schemeClr val="tx2"/>
                </a:solidFill>
                <a:latin typeface="Century" pitchFamily="18" charset="0"/>
              </a:rPr>
              <a:t>in </a:t>
            </a:r>
            <a:r>
              <a:rPr lang="en-US" sz="2800" b="1" dirty="0">
                <a:solidFill>
                  <a:schemeClr val="tx2"/>
                </a:solidFill>
                <a:latin typeface="Century" pitchFamily="18" charset="0"/>
              </a:rPr>
              <a:t>the </a:t>
            </a:r>
            <a:r>
              <a:rPr lang="en-US" sz="2800" b="1" dirty="0">
                <a:solidFill>
                  <a:schemeClr val="tx2"/>
                </a:solidFill>
                <a:latin typeface="Century" pitchFamily="18" charset="0"/>
              </a:rPr>
              <a:t>F</a:t>
            </a:r>
            <a:r>
              <a:rPr lang="en-US" sz="2800" b="1" dirty="0" smtClean="0">
                <a:solidFill>
                  <a:schemeClr val="tx2"/>
                </a:solidFill>
                <a:latin typeface="Century" pitchFamily="18" charset="0"/>
              </a:rPr>
              <a:t>ield </a:t>
            </a:r>
            <a:r>
              <a:rPr lang="en-US" sz="2800" b="1" dirty="0">
                <a:solidFill>
                  <a:schemeClr val="tx2"/>
                </a:solidFill>
                <a:latin typeface="Century" pitchFamily="18" charset="0"/>
              </a:rPr>
              <a:t>of B</a:t>
            </a:r>
            <a:r>
              <a:rPr lang="en-US" sz="2800" b="1" dirty="0">
                <a:solidFill>
                  <a:schemeClr val="tx2"/>
                </a:solidFill>
                <a:latin typeface="Century" pitchFamily="18" charset="0"/>
              </a:rPr>
              <a:t>ig Data</a:t>
            </a:r>
            <a:endParaRPr lang="en-IN" sz="2800" b="1" dirty="0">
              <a:solidFill>
                <a:schemeClr val="tx2"/>
              </a:solidFill>
              <a:latin typeface="Century" pitchFamily="18" charset="0"/>
            </a:endParaRPr>
          </a:p>
        </p:txBody>
      </p:sp>
    </p:spTree>
    <p:extLst>
      <p:ext uri="{BB962C8B-B14F-4D97-AF65-F5344CB8AC3E}">
        <p14:creationId xmlns:p14="http://schemas.microsoft.com/office/powerpoint/2010/main" val="2512977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609600"/>
            <a:ext cx="8610600" cy="1015663"/>
          </a:xfrm>
          <a:prstGeom prst="rect">
            <a:avLst/>
          </a:prstGeom>
          <a:noFill/>
        </p:spPr>
        <p:txBody>
          <a:bodyPr wrap="square" rtlCol="0">
            <a:spAutoFit/>
          </a:bodyPr>
          <a:lstStyle/>
          <a:p>
            <a:r>
              <a:rPr lang="en-US" sz="2000" b="1" dirty="0">
                <a:solidFill>
                  <a:schemeClr val="accent2">
                    <a:lumMod val="50000"/>
                  </a:schemeClr>
                </a:solidFill>
                <a:latin typeface="Book Antiqua" pitchFamily="18" charset="0"/>
              </a:rPr>
              <a:t>Data </a:t>
            </a:r>
            <a:r>
              <a:rPr lang="en-US" sz="2000" b="1" dirty="0">
                <a:solidFill>
                  <a:schemeClr val="accent2">
                    <a:lumMod val="50000"/>
                  </a:schemeClr>
                </a:solidFill>
                <a:latin typeface="Book Antiqua" pitchFamily="18" charset="0"/>
              </a:rPr>
              <a:t>governance: </a:t>
            </a:r>
            <a:r>
              <a:rPr lang="en-US" sz="2000" dirty="0">
                <a:latin typeface="Book Antiqua" pitchFamily="18" charset="0"/>
              </a:rPr>
              <a:t>With the increasing amount of data being generated, researchers will focus on developing methods to govern and manage big data and ensure data quality, accuracy, and completeness</a:t>
            </a:r>
            <a:r>
              <a:rPr lang="en-US" sz="2000" dirty="0">
                <a:latin typeface="Book Antiqua" pitchFamily="18" charset="0"/>
              </a:rPr>
              <a:t>.</a:t>
            </a:r>
          </a:p>
        </p:txBody>
      </p:sp>
    </p:spTree>
    <p:extLst>
      <p:ext uri="{BB962C8B-B14F-4D97-AF65-F5344CB8AC3E}">
        <p14:creationId xmlns:p14="http://schemas.microsoft.com/office/powerpoint/2010/main" val="25308174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591810"/>
            <a:ext cx="8610600" cy="1015663"/>
          </a:xfrm>
          <a:prstGeom prst="rect">
            <a:avLst/>
          </a:prstGeom>
          <a:noFill/>
        </p:spPr>
        <p:txBody>
          <a:bodyPr wrap="square" rtlCol="0">
            <a:spAutoFit/>
          </a:bodyPr>
          <a:lstStyle/>
          <a:p>
            <a:r>
              <a:rPr lang="en-US" sz="2000" b="1" dirty="0">
                <a:solidFill>
                  <a:schemeClr val="accent2">
                    <a:lumMod val="50000"/>
                  </a:schemeClr>
                </a:solidFill>
                <a:latin typeface="Book Antiqua" pitchFamily="18" charset="0"/>
              </a:rPr>
              <a:t>Distributed </a:t>
            </a:r>
            <a:r>
              <a:rPr lang="en-US" sz="2000" b="1" dirty="0">
                <a:solidFill>
                  <a:schemeClr val="accent2">
                    <a:lumMod val="50000"/>
                  </a:schemeClr>
                </a:solidFill>
                <a:latin typeface="Book Antiqua" pitchFamily="18" charset="0"/>
              </a:rPr>
              <a:t>computing for big data: </a:t>
            </a:r>
            <a:r>
              <a:rPr lang="en-US" sz="2000" dirty="0">
                <a:latin typeface="Book Antiqua" pitchFamily="18" charset="0"/>
              </a:rPr>
              <a:t>With the increasing scale of data, researchers will focus on developing more efficient and effective distributed computing systems for big data processing and analysis</a:t>
            </a:r>
            <a:r>
              <a:rPr lang="en-US" sz="2000" dirty="0">
                <a:latin typeface="Book Antiqua" pitchFamily="18" charset="0"/>
              </a:rPr>
              <a:t>.</a:t>
            </a:r>
            <a:endParaRPr lang="en-US" sz="2000" dirty="0">
              <a:latin typeface="Book Antiqua" pitchFamily="18" charset="0"/>
            </a:endParaRPr>
          </a:p>
        </p:txBody>
      </p:sp>
    </p:spTree>
    <p:extLst>
      <p:ext uri="{BB962C8B-B14F-4D97-AF65-F5344CB8AC3E}">
        <p14:creationId xmlns:p14="http://schemas.microsoft.com/office/powerpoint/2010/main" val="16889314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9978" y="533400"/>
            <a:ext cx="8610600" cy="1015663"/>
          </a:xfrm>
          <a:prstGeom prst="rect">
            <a:avLst/>
          </a:prstGeom>
          <a:noFill/>
        </p:spPr>
        <p:txBody>
          <a:bodyPr wrap="square" rtlCol="0">
            <a:spAutoFit/>
          </a:bodyPr>
          <a:lstStyle/>
          <a:p>
            <a:r>
              <a:rPr lang="en-US" sz="2000" b="1" dirty="0">
                <a:solidFill>
                  <a:schemeClr val="accent2">
                    <a:lumMod val="50000"/>
                  </a:schemeClr>
                </a:solidFill>
                <a:latin typeface="Book Antiqua" pitchFamily="18" charset="0"/>
              </a:rPr>
              <a:t>Machine learning on big data: </a:t>
            </a:r>
            <a:r>
              <a:rPr lang="en-US" sz="2000" dirty="0">
                <a:latin typeface="Book Antiqua" pitchFamily="18" charset="0"/>
              </a:rPr>
              <a:t>As the amount of data continues to grow, researchers will focus on developing more efficient and effective machine learning algorithms for big data.</a:t>
            </a:r>
            <a:endParaRPr lang="en-US" sz="2000" dirty="0">
              <a:latin typeface="Book Antiqua" pitchFamily="18" charset="0"/>
            </a:endParaRPr>
          </a:p>
        </p:txBody>
      </p:sp>
    </p:spTree>
    <p:extLst>
      <p:ext uri="{BB962C8B-B14F-4D97-AF65-F5344CB8AC3E}">
        <p14:creationId xmlns:p14="http://schemas.microsoft.com/office/powerpoint/2010/main" val="7869380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457200"/>
            <a:ext cx="8610600" cy="1015663"/>
          </a:xfrm>
          <a:prstGeom prst="rect">
            <a:avLst/>
          </a:prstGeom>
          <a:noFill/>
        </p:spPr>
        <p:txBody>
          <a:bodyPr wrap="square" rtlCol="0">
            <a:spAutoFit/>
          </a:bodyPr>
          <a:lstStyle/>
          <a:p>
            <a:r>
              <a:rPr lang="en-US" sz="2000" b="1" dirty="0">
                <a:solidFill>
                  <a:schemeClr val="accent2">
                    <a:lumMod val="50000"/>
                  </a:schemeClr>
                </a:solidFill>
                <a:latin typeface="Book Antiqua" pitchFamily="18" charset="0"/>
              </a:rPr>
              <a:t>Edge </a:t>
            </a:r>
            <a:r>
              <a:rPr lang="en-US" sz="2000" b="1" dirty="0">
                <a:solidFill>
                  <a:schemeClr val="accent2">
                    <a:lumMod val="50000"/>
                  </a:schemeClr>
                </a:solidFill>
                <a:latin typeface="Book Antiqua" pitchFamily="18" charset="0"/>
              </a:rPr>
              <a:t>computing: </a:t>
            </a:r>
            <a:r>
              <a:rPr lang="en-US" sz="2000" dirty="0">
                <a:latin typeface="Book Antiqua" pitchFamily="18" charset="0"/>
              </a:rPr>
              <a:t>With the increasing amount of data being generated at the edge of networks, researchers will focus on developing methods for processing and analyzing this data closer to the source</a:t>
            </a:r>
            <a:r>
              <a:rPr lang="en-US" sz="2000" dirty="0">
                <a:latin typeface="Book Antiqua" pitchFamily="18" charset="0"/>
              </a:rPr>
              <a:t>.</a:t>
            </a:r>
            <a:endParaRPr lang="en-US" sz="2000" dirty="0">
              <a:latin typeface="Book Antiqua" pitchFamily="18" charset="0"/>
            </a:endParaRPr>
          </a:p>
        </p:txBody>
      </p:sp>
    </p:spTree>
    <p:extLst>
      <p:ext uri="{BB962C8B-B14F-4D97-AF65-F5344CB8AC3E}">
        <p14:creationId xmlns:p14="http://schemas.microsoft.com/office/powerpoint/2010/main" val="832286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228600"/>
            <a:ext cx="7848600" cy="707886"/>
          </a:xfrm>
          <a:prstGeom prst="rect">
            <a:avLst/>
          </a:prstGeom>
          <a:noFill/>
        </p:spPr>
        <p:txBody>
          <a:bodyPr wrap="square" rtlCol="0">
            <a:spAutoFit/>
          </a:bodyPr>
          <a:lstStyle/>
          <a:p>
            <a:pPr algn="ctr"/>
            <a:r>
              <a:rPr lang="en-IN" sz="4000" dirty="0">
                <a:solidFill>
                  <a:schemeClr val="tx1">
                    <a:lumMod val="65000"/>
                    <a:lumOff val="35000"/>
                  </a:schemeClr>
                </a:solidFill>
              </a:rPr>
              <a:t>Top Big Data </a:t>
            </a:r>
            <a:r>
              <a:rPr lang="en-IN" sz="4000" dirty="0" smtClean="0">
                <a:solidFill>
                  <a:schemeClr val="tx1">
                    <a:lumMod val="65000"/>
                    <a:lumOff val="35000"/>
                  </a:schemeClr>
                </a:solidFill>
              </a:rPr>
              <a:t>Technologies</a:t>
            </a:r>
            <a:endParaRPr lang="en-IN" sz="4000" dirty="0">
              <a:solidFill>
                <a:schemeClr val="tx1">
                  <a:lumMod val="65000"/>
                  <a:lumOff val="35000"/>
                </a:schemeClr>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7630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14492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3700" y="609600"/>
            <a:ext cx="8610600" cy="1015663"/>
          </a:xfrm>
          <a:prstGeom prst="rect">
            <a:avLst/>
          </a:prstGeom>
          <a:noFill/>
        </p:spPr>
        <p:txBody>
          <a:bodyPr wrap="square" rtlCol="0">
            <a:spAutoFit/>
          </a:bodyPr>
          <a:lstStyle/>
          <a:p>
            <a:r>
              <a:rPr lang="en-US" sz="2000" b="1" dirty="0">
                <a:solidFill>
                  <a:schemeClr val="accent2">
                    <a:lumMod val="50000"/>
                  </a:schemeClr>
                </a:solidFill>
                <a:latin typeface="Book Antiqua" pitchFamily="18" charset="0"/>
              </a:rPr>
              <a:t>Security </a:t>
            </a:r>
            <a:r>
              <a:rPr lang="en-US" sz="2000" b="1" dirty="0">
                <a:solidFill>
                  <a:schemeClr val="accent2">
                    <a:lumMod val="50000"/>
                  </a:schemeClr>
                </a:solidFill>
                <a:latin typeface="Book Antiqua" pitchFamily="18" charset="0"/>
              </a:rPr>
              <a:t>and privacy: </a:t>
            </a:r>
            <a:r>
              <a:rPr lang="en-US" sz="2000" dirty="0">
                <a:latin typeface="Book Antiqua" pitchFamily="18" charset="0"/>
              </a:rPr>
              <a:t>As big data becomes more prevalent, researchers will focus on developing methods to ensure the security and privacy of big data</a:t>
            </a:r>
            <a:r>
              <a:rPr lang="en-US" sz="2000" dirty="0">
                <a:latin typeface="Book Antiqua" pitchFamily="18" charset="0"/>
              </a:rPr>
              <a:t>.</a:t>
            </a:r>
            <a:endParaRPr lang="en-US" sz="2000" dirty="0">
              <a:latin typeface="Book Antiqua" pitchFamily="18" charset="0"/>
            </a:endParaRPr>
          </a:p>
        </p:txBody>
      </p:sp>
    </p:spTree>
    <p:extLst>
      <p:ext uri="{BB962C8B-B14F-4D97-AF65-F5344CB8AC3E}">
        <p14:creationId xmlns:p14="http://schemas.microsoft.com/office/powerpoint/2010/main" val="13273825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482600"/>
            <a:ext cx="8610600" cy="1015663"/>
          </a:xfrm>
          <a:prstGeom prst="rect">
            <a:avLst/>
          </a:prstGeom>
          <a:noFill/>
        </p:spPr>
        <p:txBody>
          <a:bodyPr wrap="square" rtlCol="0">
            <a:spAutoFit/>
          </a:bodyPr>
          <a:lstStyle/>
          <a:p>
            <a:r>
              <a:rPr lang="en-US" sz="2000" b="1" dirty="0" err="1">
                <a:solidFill>
                  <a:schemeClr val="accent2">
                    <a:lumMod val="50000"/>
                  </a:schemeClr>
                </a:solidFill>
                <a:latin typeface="Book Antiqua" pitchFamily="18" charset="0"/>
              </a:rPr>
              <a:t>Explainability</a:t>
            </a:r>
            <a:r>
              <a:rPr lang="en-US" sz="2000" b="1" dirty="0">
                <a:solidFill>
                  <a:schemeClr val="accent2">
                    <a:lumMod val="50000"/>
                  </a:schemeClr>
                </a:solidFill>
                <a:latin typeface="Book Antiqua" pitchFamily="18" charset="0"/>
              </a:rPr>
              <a:t> </a:t>
            </a:r>
            <a:r>
              <a:rPr lang="en-US" sz="2000" b="1" dirty="0">
                <a:solidFill>
                  <a:schemeClr val="accent2">
                    <a:lumMod val="50000"/>
                  </a:schemeClr>
                </a:solidFill>
                <a:latin typeface="Book Antiqua" pitchFamily="18" charset="0"/>
              </a:rPr>
              <a:t>and interpretability: </a:t>
            </a:r>
            <a:r>
              <a:rPr lang="en-US" sz="2000" dirty="0">
                <a:latin typeface="Book Antiqua" pitchFamily="18" charset="0"/>
              </a:rPr>
              <a:t>As big data becomes more prevalent, researchers will focus on developing methods to make the results of big data analysis more explainable and interpretable to users</a:t>
            </a:r>
            <a:r>
              <a:rPr lang="en-US" sz="2000" dirty="0">
                <a:latin typeface="Book Antiqua" pitchFamily="18" charset="0"/>
              </a:rPr>
              <a:t>.</a:t>
            </a:r>
            <a:endParaRPr lang="en-US" sz="2000" dirty="0">
              <a:latin typeface="Book Antiqua" pitchFamily="18" charset="0"/>
            </a:endParaRPr>
          </a:p>
        </p:txBody>
      </p:sp>
    </p:spTree>
    <p:extLst>
      <p:ext uri="{BB962C8B-B14F-4D97-AF65-F5344CB8AC3E}">
        <p14:creationId xmlns:p14="http://schemas.microsoft.com/office/powerpoint/2010/main" val="9396779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457200"/>
            <a:ext cx="8610600" cy="2554545"/>
          </a:xfrm>
          <a:prstGeom prst="rect">
            <a:avLst/>
          </a:prstGeom>
          <a:noFill/>
        </p:spPr>
        <p:txBody>
          <a:bodyPr wrap="square" rtlCol="0">
            <a:spAutoFit/>
          </a:bodyPr>
          <a:lstStyle/>
          <a:p>
            <a:r>
              <a:rPr lang="en-US" sz="2000" b="1" dirty="0" smtClean="0">
                <a:solidFill>
                  <a:schemeClr val="accent2">
                    <a:lumMod val="50000"/>
                  </a:schemeClr>
                </a:solidFill>
                <a:latin typeface="Book Antiqua" pitchFamily="18" charset="0"/>
              </a:rPr>
              <a:t>Quantum </a:t>
            </a:r>
            <a:r>
              <a:rPr lang="en-US" sz="2000" b="1" dirty="0">
                <a:solidFill>
                  <a:schemeClr val="accent2">
                    <a:lumMod val="50000"/>
                  </a:schemeClr>
                </a:solidFill>
                <a:latin typeface="Book Antiqua" pitchFamily="18" charset="0"/>
              </a:rPr>
              <a:t>computing: </a:t>
            </a:r>
            <a:r>
              <a:rPr lang="en-US" sz="2000" dirty="0">
                <a:latin typeface="Book Antiqua" pitchFamily="18" charset="0"/>
              </a:rPr>
              <a:t>As the potential to greatly accelerate certain types of data processing, particularly those that involve a lot of computational steps, such as machine learning and big data analysis. Because quantum computers use quantum bits (</a:t>
            </a:r>
            <a:r>
              <a:rPr lang="en-US" sz="2000" dirty="0" err="1">
                <a:latin typeface="Book Antiqua" pitchFamily="18" charset="0"/>
              </a:rPr>
              <a:t>qubits</a:t>
            </a:r>
            <a:r>
              <a:rPr lang="en-US" sz="2000" dirty="0">
                <a:latin typeface="Book Antiqua" pitchFamily="18" charset="0"/>
              </a:rPr>
              <a:t>) instead of classical bits, they can perform certain operations much faster than classical computers. However, it's still an emerging field, and it will take time before quantum computers are able to fully take advantage of big data. In the meantime, classical methods are still the primary means of analyzing big data</a:t>
            </a:r>
            <a:r>
              <a:rPr lang="en-US" sz="2000" dirty="0" smtClean="0">
                <a:latin typeface="Book Antiqua" pitchFamily="18" charset="0"/>
              </a:rPr>
              <a:t>.</a:t>
            </a:r>
            <a:endParaRPr lang="en-US" sz="2000" dirty="0">
              <a:latin typeface="Book Antiqua" pitchFamily="18" charset="0"/>
            </a:endParaRPr>
          </a:p>
        </p:txBody>
      </p:sp>
    </p:spTree>
    <p:extLst>
      <p:ext uri="{BB962C8B-B14F-4D97-AF65-F5344CB8AC3E}">
        <p14:creationId xmlns:p14="http://schemas.microsoft.com/office/powerpoint/2010/main" val="24256087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533400"/>
            <a:ext cx="8610600" cy="1015663"/>
          </a:xfrm>
          <a:prstGeom prst="rect">
            <a:avLst/>
          </a:prstGeom>
          <a:noFill/>
        </p:spPr>
        <p:txBody>
          <a:bodyPr wrap="square" rtlCol="0">
            <a:spAutoFit/>
          </a:bodyPr>
          <a:lstStyle/>
          <a:p>
            <a:r>
              <a:rPr lang="en-US" sz="2000" b="1" dirty="0" smtClean="0">
                <a:solidFill>
                  <a:schemeClr val="accent2">
                    <a:lumMod val="50000"/>
                  </a:schemeClr>
                </a:solidFill>
                <a:latin typeface="Book Antiqua" pitchFamily="18" charset="0"/>
              </a:rPr>
              <a:t>Applications</a:t>
            </a:r>
            <a:r>
              <a:rPr lang="en-US" sz="2000" b="1" dirty="0">
                <a:solidFill>
                  <a:schemeClr val="accent2">
                    <a:lumMod val="50000"/>
                  </a:schemeClr>
                </a:solidFill>
                <a:latin typeface="Book Antiqua" pitchFamily="18" charset="0"/>
              </a:rPr>
              <a:t>: </a:t>
            </a:r>
            <a:r>
              <a:rPr lang="en-US" sz="2000" dirty="0">
                <a:latin typeface="Book Antiqua" pitchFamily="18" charset="0"/>
              </a:rPr>
              <a:t>Researchers will focus on developing new and innovative applications of big data in various domains such as </a:t>
            </a:r>
            <a:r>
              <a:rPr lang="en-IN" sz="2000" dirty="0">
                <a:latin typeface="Book Antiqua" pitchFamily="18" charset="0"/>
              </a:rPr>
              <a:t>IoT</a:t>
            </a:r>
            <a:r>
              <a:rPr lang="en-US" sz="2000" dirty="0">
                <a:latin typeface="Book Antiqua" pitchFamily="18" charset="0"/>
              </a:rPr>
              <a:t>, healthcare, finance, manufacturing, and transportation</a:t>
            </a:r>
            <a:r>
              <a:rPr lang="en-US" sz="2000" dirty="0" smtClean="0">
                <a:latin typeface="Book Antiqua" pitchFamily="18" charset="0"/>
              </a:rPr>
              <a:t>.</a:t>
            </a:r>
            <a:endParaRPr lang="en-US" sz="2000" dirty="0">
              <a:latin typeface="Book Antiqua" pitchFamily="18" charset="0"/>
            </a:endParaRPr>
          </a:p>
        </p:txBody>
      </p:sp>
    </p:spTree>
    <p:extLst>
      <p:ext uri="{BB962C8B-B14F-4D97-AF65-F5344CB8AC3E}">
        <p14:creationId xmlns:p14="http://schemas.microsoft.com/office/powerpoint/2010/main" val="31982434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6400" y="838200"/>
            <a:ext cx="8788400" cy="5324535"/>
          </a:xfrm>
          <a:prstGeom prst="rect">
            <a:avLst/>
          </a:prstGeom>
          <a:noFill/>
        </p:spPr>
        <p:txBody>
          <a:bodyPr wrap="square" rtlCol="0">
            <a:spAutoFit/>
          </a:bodyPr>
          <a:lstStyle/>
          <a:p>
            <a:pPr marL="342900" indent="-342900">
              <a:buFont typeface="Wingdings" pitchFamily="2" charset="2"/>
              <a:buChar char="q"/>
            </a:pPr>
            <a:r>
              <a:rPr lang="en-US" sz="2000" dirty="0">
                <a:latin typeface="Book Antiqua" pitchFamily="18" charset="0"/>
              </a:rPr>
              <a:t>Advancing machine learning and AI techniques for data </a:t>
            </a:r>
            <a:r>
              <a:rPr lang="en-US" sz="2000" dirty="0" smtClean="0">
                <a:latin typeface="Book Antiqua" pitchFamily="18" charset="0"/>
              </a:rPr>
              <a:t>analysis.</a:t>
            </a:r>
          </a:p>
          <a:p>
            <a:pPr marL="342900" indent="-342900">
              <a:buFont typeface="Wingdings" pitchFamily="2" charset="2"/>
              <a:buChar char="q"/>
            </a:pPr>
            <a:endParaRPr lang="en-US" sz="2000" dirty="0">
              <a:latin typeface="Book Antiqua" pitchFamily="18" charset="0"/>
            </a:endParaRPr>
          </a:p>
          <a:p>
            <a:pPr marL="342900" indent="-342900">
              <a:buFont typeface="Wingdings" pitchFamily="2" charset="2"/>
              <a:buChar char="q"/>
            </a:pPr>
            <a:r>
              <a:rPr lang="en-US" sz="2000" dirty="0">
                <a:latin typeface="Book Antiqua" pitchFamily="18" charset="0"/>
              </a:rPr>
              <a:t>Improving data privacy and security </a:t>
            </a:r>
            <a:r>
              <a:rPr lang="en-US" sz="2000" dirty="0" smtClean="0">
                <a:latin typeface="Book Antiqua" pitchFamily="18" charset="0"/>
              </a:rPr>
              <a:t>measures.</a:t>
            </a:r>
          </a:p>
          <a:p>
            <a:pPr marL="342900" indent="-342900">
              <a:buFont typeface="Wingdings" pitchFamily="2" charset="2"/>
              <a:buChar char="q"/>
            </a:pPr>
            <a:endParaRPr lang="en-US" sz="2000" dirty="0">
              <a:latin typeface="Book Antiqua" pitchFamily="18" charset="0"/>
            </a:endParaRPr>
          </a:p>
          <a:p>
            <a:pPr marL="342900" indent="-342900">
              <a:buFont typeface="Wingdings" pitchFamily="2" charset="2"/>
              <a:buChar char="q"/>
            </a:pPr>
            <a:r>
              <a:rPr lang="en-US" sz="2000" dirty="0">
                <a:latin typeface="Book Antiqua" pitchFamily="18" charset="0"/>
              </a:rPr>
              <a:t>Developing new tools and infrastructure for handling big </a:t>
            </a:r>
            <a:r>
              <a:rPr lang="en-US" sz="2000" dirty="0" smtClean="0">
                <a:latin typeface="Book Antiqua" pitchFamily="18" charset="0"/>
              </a:rPr>
              <a:t>data.</a:t>
            </a:r>
          </a:p>
          <a:p>
            <a:pPr marL="342900" indent="-342900">
              <a:buFont typeface="Wingdings" pitchFamily="2" charset="2"/>
              <a:buChar char="q"/>
            </a:pPr>
            <a:endParaRPr lang="en-US" sz="2000" dirty="0">
              <a:latin typeface="Book Antiqua" pitchFamily="18" charset="0"/>
            </a:endParaRPr>
          </a:p>
          <a:p>
            <a:pPr marL="342900" indent="-342900">
              <a:buFont typeface="Wingdings" pitchFamily="2" charset="2"/>
              <a:buChar char="q"/>
            </a:pPr>
            <a:r>
              <a:rPr lang="en-US" sz="2000" dirty="0">
                <a:latin typeface="Book Antiqua" pitchFamily="18" charset="0"/>
              </a:rPr>
              <a:t>Enhancing scalability and efficiency of big data </a:t>
            </a:r>
            <a:r>
              <a:rPr lang="en-US" sz="2000" dirty="0" smtClean="0">
                <a:latin typeface="Book Antiqua" pitchFamily="18" charset="0"/>
              </a:rPr>
              <a:t>processing.</a:t>
            </a:r>
          </a:p>
          <a:p>
            <a:pPr marL="342900" indent="-342900">
              <a:buFont typeface="Wingdings" pitchFamily="2" charset="2"/>
              <a:buChar char="q"/>
            </a:pPr>
            <a:endParaRPr lang="en-US" sz="2000" dirty="0">
              <a:latin typeface="Book Antiqua" pitchFamily="18" charset="0"/>
            </a:endParaRPr>
          </a:p>
          <a:p>
            <a:pPr marL="342900" indent="-342900">
              <a:buFont typeface="Wingdings" pitchFamily="2" charset="2"/>
              <a:buChar char="q"/>
            </a:pPr>
            <a:r>
              <a:rPr lang="en-US" sz="2000" dirty="0">
                <a:latin typeface="Book Antiqua" pitchFamily="18" charset="0"/>
              </a:rPr>
              <a:t>Examining ethical and societal implications of big data and creating guidelines for responsible </a:t>
            </a:r>
            <a:r>
              <a:rPr lang="en-US" sz="2000" dirty="0" smtClean="0">
                <a:latin typeface="Book Antiqua" pitchFamily="18" charset="0"/>
              </a:rPr>
              <a:t>practices.</a:t>
            </a:r>
          </a:p>
          <a:p>
            <a:pPr marL="342900" indent="-342900">
              <a:buFont typeface="Wingdings" pitchFamily="2" charset="2"/>
              <a:buChar char="q"/>
            </a:pPr>
            <a:endParaRPr lang="en-US" sz="2000" dirty="0">
              <a:latin typeface="Book Antiqua" pitchFamily="18" charset="0"/>
            </a:endParaRPr>
          </a:p>
          <a:p>
            <a:pPr marL="342900" indent="-342900">
              <a:buFont typeface="Wingdings" pitchFamily="2" charset="2"/>
              <a:buChar char="q"/>
            </a:pPr>
            <a:r>
              <a:rPr lang="en-US" sz="2000" dirty="0">
                <a:latin typeface="Book Antiqua" pitchFamily="18" charset="0"/>
              </a:rPr>
              <a:t>Combining and analyzing data from multiple sources for a comprehensive </a:t>
            </a:r>
            <a:r>
              <a:rPr lang="en-US" sz="2000" dirty="0" smtClean="0">
                <a:latin typeface="Book Antiqua" pitchFamily="18" charset="0"/>
              </a:rPr>
              <a:t>understanding.</a:t>
            </a:r>
          </a:p>
          <a:p>
            <a:pPr marL="342900" indent="-342900">
              <a:buFont typeface="Wingdings" pitchFamily="2" charset="2"/>
              <a:buChar char="q"/>
            </a:pPr>
            <a:endParaRPr lang="en-US" sz="2000" dirty="0">
              <a:latin typeface="Book Antiqua" pitchFamily="18" charset="0"/>
            </a:endParaRPr>
          </a:p>
          <a:p>
            <a:pPr marL="342900" indent="-342900">
              <a:buFont typeface="Wingdings" pitchFamily="2" charset="2"/>
              <a:buChar char="q"/>
            </a:pPr>
            <a:r>
              <a:rPr lang="en-US" sz="2000" dirty="0">
                <a:latin typeface="Book Antiqua" pitchFamily="18" charset="0"/>
              </a:rPr>
              <a:t>Creating new applications for big data in various </a:t>
            </a:r>
            <a:r>
              <a:rPr lang="en-US" sz="2000" dirty="0" smtClean="0">
                <a:latin typeface="Book Antiqua" pitchFamily="18" charset="0"/>
              </a:rPr>
              <a:t>domains.</a:t>
            </a:r>
          </a:p>
          <a:p>
            <a:pPr marL="342900" indent="-342900">
              <a:buFont typeface="Wingdings" pitchFamily="2" charset="2"/>
              <a:buChar char="q"/>
            </a:pPr>
            <a:endParaRPr lang="en-US" sz="2000" dirty="0">
              <a:latin typeface="Book Antiqua" pitchFamily="18" charset="0"/>
            </a:endParaRPr>
          </a:p>
          <a:p>
            <a:pPr marL="342900" indent="-342900">
              <a:buFont typeface="Wingdings" pitchFamily="2" charset="2"/>
              <a:buChar char="q"/>
            </a:pPr>
            <a:r>
              <a:rPr lang="en-US" sz="2000" dirty="0">
                <a:latin typeface="Book Antiqua" pitchFamily="18" charset="0"/>
              </a:rPr>
              <a:t>Developing real-time streaming analytics and </a:t>
            </a:r>
            <a:r>
              <a:rPr lang="en-US" sz="2000" dirty="0" smtClean="0">
                <a:latin typeface="Book Antiqua" pitchFamily="18" charset="0"/>
              </a:rPr>
              <a:t>processing.</a:t>
            </a:r>
          </a:p>
        </p:txBody>
      </p:sp>
      <p:sp>
        <p:nvSpPr>
          <p:cNvPr id="6" name="TextBox 5"/>
          <p:cNvSpPr txBox="1"/>
          <p:nvPr/>
        </p:nvSpPr>
        <p:spPr>
          <a:xfrm>
            <a:off x="279400" y="152400"/>
            <a:ext cx="8763000" cy="523220"/>
          </a:xfrm>
          <a:prstGeom prst="rect">
            <a:avLst/>
          </a:prstGeom>
          <a:noFill/>
        </p:spPr>
        <p:txBody>
          <a:bodyPr wrap="square" rtlCol="0">
            <a:spAutoFit/>
          </a:bodyPr>
          <a:lstStyle/>
          <a:p>
            <a:pPr algn="ctr"/>
            <a:r>
              <a:rPr lang="en-US" sz="2800" b="1" dirty="0" smtClean="0">
                <a:solidFill>
                  <a:schemeClr val="tx2"/>
                </a:solidFill>
                <a:latin typeface="Century" pitchFamily="18" charset="0"/>
              </a:rPr>
              <a:t>Future Research Directions in the </a:t>
            </a:r>
            <a:r>
              <a:rPr lang="en-US" sz="2800" b="1" dirty="0">
                <a:solidFill>
                  <a:schemeClr val="tx2"/>
                </a:solidFill>
                <a:latin typeface="Century" pitchFamily="18" charset="0"/>
              </a:rPr>
              <a:t>F</a:t>
            </a:r>
            <a:r>
              <a:rPr lang="en-US" sz="2800" b="1" dirty="0" smtClean="0">
                <a:solidFill>
                  <a:schemeClr val="tx2"/>
                </a:solidFill>
                <a:latin typeface="Century" pitchFamily="18" charset="0"/>
              </a:rPr>
              <a:t>ield </a:t>
            </a:r>
            <a:r>
              <a:rPr lang="en-US" sz="2800" b="1" dirty="0">
                <a:solidFill>
                  <a:schemeClr val="tx2"/>
                </a:solidFill>
                <a:latin typeface="Century" pitchFamily="18" charset="0"/>
              </a:rPr>
              <a:t>of </a:t>
            </a:r>
            <a:r>
              <a:rPr lang="en-US" sz="2800" b="1" dirty="0">
                <a:solidFill>
                  <a:schemeClr val="tx2"/>
                </a:solidFill>
                <a:latin typeface="Century" pitchFamily="18" charset="0"/>
              </a:rPr>
              <a:t>B</a:t>
            </a:r>
            <a:r>
              <a:rPr lang="en-US" sz="2800" b="1" dirty="0" smtClean="0">
                <a:solidFill>
                  <a:schemeClr val="tx2"/>
                </a:solidFill>
                <a:latin typeface="Century" pitchFamily="18" charset="0"/>
              </a:rPr>
              <a:t>ig Data</a:t>
            </a:r>
            <a:endParaRPr lang="en-IN" sz="2800" b="1" dirty="0">
              <a:solidFill>
                <a:schemeClr val="tx2"/>
              </a:solidFill>
              <a:latin typeface="Century" pitchFamily="18" charset="0"/>
            </a:endParaRPr>
          </a:p>
        </p:txBody>
      </p:sp>
    </p:spTree>
    <p:extLst>
      <p:ext uri="{BB962C8B-B14F-4D97-AF65-F5344CB8AC3E}">
        <p14:creationId xmlns:p14="http://schemas.microsoft.com/office/powerpoint/2010/main" val="15261690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8153400" cy="6555641"/>
          </a:xfrm>
          <a:prstGeom prst="rect">
            <a:avLst/>
          </a:prstGeom>
        </p:spPr>
        <p:txBody>
          <a:bodyPr wrap="square">
            <a:spAutoFit/>
          </a:bodyPr>
          <a:lstStyle/>
          <a:p>
            <a:pPr marL="285750" indent="-285750">
              <a:buFont typeface="Wingdings" pitchFamily="2" charset="2"/>
              <a:buChar char="q"/>
            </a:pPr>
            <a:r>
              <a:rPr lang="en-US" sz="2000" dirty="0" smtClean="0">
                <a:latin typeface="Book Antiqua" pitchFamily="18" charset="0"/>
              </a:rPr>
              <a:t>Creating </a:t>
            </a:r>
            <a:r>
              <a:rPr lang="en-US" sz="2000" dirty="0">
                <a:latin typeface="Book Antiqua" pitchFamily="18" charset="0"/>
              </a:rPr>
              <a:t>user-friendly data visualization tools.</a:t>
            </a:r>
          </a:p>
          <a:p>
            <a:pPr marL="285750" indent="-285750">
              <a:buFont typeface="Wingdings" pitchFamily="2" charset="2"/>
              <a:buChar char="q"/>
            </a:pPr>
            <a:endParaRPr lang="en-US" sz="2000" dirty="0">
              <a:latin typeface="Book Antiqua" pitchFamily="18" charset="0"/>
            </a:endParaRPr>
          </a:p>
          <a:p>
            <a:pPr marL="285750" indent="-285750">
              <a:buFont typeface="Wingdings" pitchFamily="2" charset="2"/>
              <a:buChar char="q"/>
            </a:pPr>
            <a:r>
              <a:rPr lang="en-US" sz="2000" dirty="0">
                <a:latin typeface="Book Antiqua" pitchFamily="18" charset="0"/>
              </a:rPr>
              <a:t>Investigating the potential of quantum computing for big data processing.</a:t>
            </a:r>
          </a:p>
          <a:p>
            <a:pPr marL="285750" indent="-285750">
              <a:buFont typeface="Wingdings" pitchFamily="2" charset="2"/>
              <a:buChar char="q"/>
            </a:pPr>
            <a:endParaRPr lang="en-US" sz="2000" dirty="0">
              <a:latin typeface="Book Antiqua" pitchFamily="18" charset="0"/>
            </a:endParaRPr>
          </a:p>
          <a:p>
            <a:pPr marL="285750" indent="-285750">
              <a:buFont typeface="Wingdings" pitchFamily="2" charset="2"/>
              <a:buChar char="q"/>
            </a:pPr>
            <a:r>
              <a:rPr lang="en-US" sz="2000" dirty="0">
                <a:latin typeface="Book Antiqua" pitchFamily="18" charset="0"/>
              </a:rPr>
              <a:t>Improving data quality control and preprocessing.</a:t>
            </a:r>
          </a:p>
          <a:p>
            <a:pPr marL="285750" indent="-285750">
              <a:buFont typeface="Wingdings" pitchFamily="2" charset="2"/>
              <a:buChar char="q"/>
            </a:pPr>
            <a:endParaRPr lang="en-US" sz="2000" dirty="0">
              <a:latin typeface="Book Antiqua" pitchFamily="18" charset="0"/>
            </a:endParaRPr>
          </a:p>
          <a:p>
            <a:pPr marL="285750" indent="-285750">
              <a:buFont typeface="Wingdings" pitchFamily="2" charset="2"/>
              <a:buChar char="q"/>
            </a:pPr>
            <a:r>
              <a:rPr lang="en-US" sz="2000" dirty="0">
                <a:latin typeface="Book Antiqua" pitchFamily="18" charset="0"/>
              </a:rPr>
              <a:t>Examining the use of block chain technology for data storage and sharing.</a:t>
            </a:r>
          </a:p>
          <a:p>
            <a:pPr marL="285750" indent="-285750">
              <a:buFont typeface="Wingdings" pitchFamily="2" charset="2"/>
              <a:buChar char="q"/>
            </a:pPr>
            <a:endParaRPr lang="en-US" sz="2000" dirty="0">
              <a:latin typeface="Book Antiqua" pitchFamily="18" charset="0"/>
            </a:endParaRPr>
          </a:p>
          <a:p>
            <a:pPr marL="285750" indent="-285750">
              <a:buFont typeface="Wingdings" pitchFamily="2" charset="2"/>
              <a:buChar char="q"/>
            </a:pPr>
            <a:r>
              <a:rPr lang="en-US" sz="2000" dirty="0">
                <a:latin typeface="Book Antiqua" pitchFamily="18" charset="0"/>
              </a:rPr>
              <a:t>Developing new methods for data visualization and exploration, which can help organizations to interact with and understand big data in new ways</a:t>
            </a:r>
            <a:r>
              <a:rPr lang="en-US" sz="2000" dirty="0" smtClean="0">
                <a:latin typeface="Book Antiqua" pitchFamily="18" charset="0"/>
              </a:rPr>
              <a:t>.</a:t>
            </a:r>
          </a:p>
          <a:p>
            <a:pPr marL="285750" indent="-285750">
              <a:buFont typeface="Wingdings" pitchFamily="2" charset="2"/>
              <a:buChar char="q"/>
            </a:pPr>
            <a:endParaRPr lang="en-US" sz="2000" dirty="0">
              <a:latin typeface="Book Antiqua" pitchFamily="18" charset="0"/>
            </a:endParaRPr>
          </a:p>
          <a:p>
            <a:pPr marL="285750" indent="-285750">
              <a:buFont typeface="Wingdings" pitchFamily="2" charset="2"/>
              <a:buChar char="q"/>
            </a:pPr>
            <a:r>
              <a:rPr lang="en-US" sz="2000" dirty="0">
                <a:latin typeface="Book Antiqua" pitchFamily="18" charset="0"/>
              </a:rPr>
              <a:t>Developing new methods for data governance and management, which can help organizations to ensure that their big data sets are accurate, complete, and accessible.</a:t>
            </a:r>
          </a:p>
          <a:p>
            <a:pPr marL="285750" indent="-285750">
              <a:buFont typeface="Wingdings" pitchFamily="2" charset="2"/>
              <a:buChar char="q"/>
            </a:pPr>
            <a:endParaRPr lang="en-US" sz="2000" dirty="0">
              <a:latin typeface="Book Antiqua" pitchFamily="18" charset="0"/>
            </a:endParaRPr>
          </a:p>
          <a:p>
            <a:pPr marL="285750" indent="-285750">
              <a:buFont typeface="Wingdings" pitchFamily="2" charset="2"/>
              <a:buChar char="q"/>
            </a:pPr>
            <a:r>
              <a:rPr lang="en-US" sz="2000" dirty="0">
                <a:latin typeface="Book Antiqua" pitchFamily="18" charset="0"/>
              </a:rPr>
              <a:t>Researching the use of time series analysis techniques for big data processing, which can help to identify patterns and trends over time</a:t>
            </a:r>
            <a:r>
              <a:rPr lang="en-US" sz="2000" dirty="0" smtClean="0">
                <a:latin typeface="Book Antiqua" pitchFamily="18" charset="0"/>
              </a:rPr>
              <a:t>.</a:t>
            </a:r>
            <a:endParaRPr lang="en-US" sz="2000" dirty="0">
              <a:latin typeface="Book Antiqua" pitchFamily="18" charset="0"/>
            </a:endParaRPr>
          </a:p>
        </p:txBody>
      </p:sp>
    </p:spTree>
    <p:extLst>
      <p:ext uri="{BB962C8B-B14F-4D97-AF65-F5344CB8AC3E}">
        <p14:creationId xmlns:p14="http://schemas.microsoft.com/office/powerpoint/2010/main" val="24773598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52400"/>
            <a:ext cx="8686800" cy="6863417"/>
          </a:xfrm>
          <a:prstGeom prst="rect">
            <a:avLst/>
          </a:prstGeom>
          <a:noFill/>
        </p:spPr>
        <p:txBody>
          <a:bodyPr wrap="square" rtlCol="0">
            <a:spAutoFit/>
          </a:bodyPr>
          <a:lstStyle/>
          <a:p>
            <a:pPr marL="342900" indent="-342900">
              <a:buFont typeface="Wingdings" pitchFamily="2" charset="2"/>
              <a:buChar char="q"/>
            </a:pPr>
            <a:r>
              <a:rPr lang="en-US" sz="2000" dirty="0" smtClean="0">
                <a:latin typeface="Book Antiqua" pitchFamily="18" charset="0"/>
              </a:rPr>
              <a:t>Developing new methods for data auditing and compliance, which can help organizations to ensure that their big data sets meet legal and regulatory requirements.</a:t>
            </a:r>
          </a:p>
          <a:p>
            <a:pPr marL="342900" indent="-342900">
              <a:buFont typeface="Wingdings" pitchFamily="2" charset="2"/>
              <a:buChar char="q"/>
            </a:pPr>
            <a:endParaRPr lang="en-US" sz="2000" dirty="0">
              <a:latin typeface="Book Antiqua" pitchFamily="18" charset="0"/>
            </a:endParaRPr>
          </a:p>
          <a:p>
            <a:pPr marL="342900" indent="-342900">
              <a:buFont typeface="Wingdings" pitchFamily="2" charset="2"/>
              <a:buChar char="q"/>
            </a:pPr>
            <a:r>
              <a:rPr lang="en-US" sz="2000" dirty="0" smtClean="0">
                <a:latin typeface="Book Antiqua" pitchFamily="18" charset="0"/>
              </a:rPr>
              <a:t>Developing </a:t>
            </a:r>
            <a:r>
              <a:rPr lang="en-US" sz="2000" dirty="0">
                <a:latin typeface="Book Antiqua" pitchFamily="18" charset="0"/>
              </a:rPr>
              <a:t>new methods for data quality assessment, which can help organizations to evaluate the quality of their big data sets.</a:t>
            </a:r>
          </a:p>
          <a:p>
            <a:pPr marL="342900" indent="-342900">
              <a:buFont typeface="Wingdings" pitchFamily="2" charset="2"/>
              <a:buChar char="q"/>
            </a:pPr>
            <a:endParaRPr lang="en-US" sz="2000" dirty="0" smtClean="0">
              <a:latin typeface="Book Antiqua" pitchFamily="18" charset="0"/>
            </a:endParaRPr>
          </a:p>
          <a:p>
            <a:pPr marL="342900" indent="-342900">
              <a:buFont typeface="Wingdings" pitchFamily="2" charset="2"/>
              <a:buChar char="q"/>
            </a:pPr>
            <a:r>
              <a:rPr lang="en-US" sz="2000" dirty="0" smtClean="0">
                <a:latin typeface="Book Antiqua" pitchFamily="18" charset="0"/>
              </a:rPr>
              <a:t>Researching </a:t>
            </a:r>
            <a:r>
              <a:rPr lang="en-US" sz="2000" dirty="0">
                <a:latin typeface="Book Antiqua" pitchFamily="18" charset="0"/>
              </a:rPr>
              <a:t>the use of GIS and spatial analysis techniques for big data processing, which can help to identify patterns and trends in geographic data</a:t>
            </a:r>
            <a:r>
              <a:rPr lang="en-US" sz="2000" dirty="0" smtClean="0">
                <a:latin typeface="Book Antiqua" pitchFamily="18" charset="0"/>
              </a:rPr>
              <a:t>.</a:t>
            </a:r>
          </a:p>
          <a:p>
            <a:pPr marL="342900" indent="-342900">
              <a:buFont typeface="Wingdings" pitchFamily="2" charset="2"/>
              <a:buChar char="q"/>
            </a:pPr>
            <a:endParaRPr lang="en-US" sz="2000" dirty="0">
              <a:latin typeface="Book Antiqua" pitchFamily="18" charset="0"/>
            </a:endParaRPr>
          </a:p>
          <a:p>
            <a:pPr marL="342900" indent="-342900">
              <a:buFont typeface="Wingdings" pitchFamily="2" charset="2"/>
              <a:buChar char="q"/>
            </a:pPr>
            <a:r>
              <a:rPr lang="en-US" sz="2000" dirty="0">
                <a:latin typeface="Book Antiqua" pitchFamily="18" charset="0"/>
              </a:rPr>
              <a:t>Investigating the use of transfer learning algorithms for big data processing, which can help to improve the ability of machine learning models to generalize to new data</a:t>
            </a:r>
            <a:r>
              <a:rPr lang="en-US" sz="2000" dirty="0" smtClean="0">
                <a:latin typeface="Book Antiqua" pitchFamily="18" charset="0"/>
              </a:rPr>
              <a:t>.</a:t>
            </a:r>
          </a:p>
          <a:p>
            <a:pPr marL="342900" indent="-342900">
              <a:buFont typeface="Wingdings" pitchFamily="2" charset="2"/>
              <a:buChar char="q"/>
            </a:pPr>
            <a:endParaRPr lang="en-US" sz="2000" dirty="0">
              <a:latin typeface="Book Antiqua" pitchFamily="18" charset="0"/>
            </a:endParaRPr>
          </a:p>
          <a:p>
            <a:pPr marL="342900" indent="-342900">
              <a:buFont typeface="Wingdings" pitchFamily="2" charset="2"/>
              <a:buChar char="q"/>
            </a:pPr>
            <a:r>
              <a:rPr lang="en-US" sz="2000" dirty="0">
                <a:latin typeface="Book Antiqua" pitchFamily="18" charset="0"/>
              </a:rPr>
              <a:t>Developing new methods for data storytelling, which can help organizations to communicate the insights and insights gained from big data in a clear and compelling way</a:t>
            </a:r>
            <a:r>
              <a:rPr lang="en-US" sz="2000" dirty="0" smtClean="0">
                <a:latin typeface="Book Antiqua" pitchFamily="18" charset="0"/>
              </a:rPr>
              <a:t>.</a:t>
            </a:r>
          </a:p>
          <a:p>
            <a:pPr marL="342900" indent="-342900">
              <a:buFont typeface="Wingdings" pitchFamily="2" charset="2"/>
              <a:buChar char="q"/>
            </a:pPr>
            <a:endParaRPr lang="en-US" sz="2000" dirty="0">
              <a:latin typeface="Book Antiqua" pitchFamily="18" charset="0"/>
            </a:endParaRPr>
          </a:p>
          <a:p>
            <a:pPr marL="342900" indent="-342900">
              <a:buFont typeface="Wingdings" pitchFamily="2" charset="2"/>
              <a:buChar char="q"/>
            </a:pPr>
            <a:r>
              <a:rPr lang="en-US" sz="2000" dirty="0">
                <a:latin typeface="Book Antiqua" pitchFamily="18" charset="0"/>
              </a:rPr>
              <a:t>Investigating the use of generative adversarial networks (GANs) for big data processing, which can help to generate new synthetic data.</a:t>
            </a:r>
          </a:p>
          <a:p>
            <a:pPr marL="342900" indent="-342900">
              <a:buFont typeface="Wingdings" pitchFamily="2" charset="2"/>
              <a:buChar char="q"/>
            </a:pPr>
            <a:endParaRPr lang="en-IN" sz="2000" dirty="0">
              <a:latin typeface="Book Antiqua" pitchFamily="18" charset="0"/>
            </a:endParaRPr>
          </a:p>
        </p:txBody>
      </p:sp>
    </p:spTree>
    <p:extLst>
      <p:ext uri="{BB962C8B-B14F-4D97-AF65-F5344CB8AC3E}">
        <p14:creationId xmlns:p14="http://schemas.microsoft.com/office/powerpoint/2010/main" val="38380630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2400"/>
            <a:ext cx="8382000" cy="7171194"/>
          </a:xfrm>
          <a:prstGeom prst="rect">
            <a:avLst/>
          </a:prstGeom>
          <a:noFill/>
        </p:spPr>
        <p:txBody>
          <a:bodyPr wrap="square" rtlCol="0">
            <a:spAutoFit/>
          </a:bodyPr>
          <a:lstStyle/>
          <a:p>
            <a:pPr marL="342900" indent="-342900">
              <a:buFont typeface="Wingdings" pitchFamily="2" charset="2"/>
              <a:buChar char="q"/>
            </a:pPr>
            <a:r>
              <a:rPr lang="en-US" sz="2000" dirty="0" smtClean="0">
                <a:latin typeface="Book Antiqua" pitchFamily="18" charset="0"/>
              </a:rPr>
              <a:t>Investigating </a:t>
            </a:r>
            <a:r>
              <a:rPr lang="en-US" sz="2000" dirty="0">
                <a:latin typeface="Book Antiqua" pitchFamily="18" charset="0"/>
              </a:rPr>
              <a:t>the use of natural language generation (NLG) techniques for big data processing, which can help to automatically generate human-like text from data</a:t>
            </a:r>
            <a:r>
              <a:rPr lang="en-US" sz="2000" dirty="0" smtClean="0">
                <a:latin typeface="Book Antiqua" pitchFamily="18" charset="0"/>
              </a:rPr>
              <a:t>.</a:t>
            </a:r>
          </a:p>
          <a:p>
            <a:endParaRPr lang="en-US" sz="2000" dirty="0">
              <a:latin typeface="Book Antiqua" pitchFamily="18" charset="0"/>
            </a:endParaRPr>
          </a:p>
          <a:p>
            <a:pPr marL="342900" indent="-342900">
              <a:buFont typeface="Wingdings" pitchFamily="2" charset="2"/>
              <a:buChar char="q"/>
            </a:pPr>
            <a:r>
              <a:rPr lang="en-US" sz="2000" dirty="0">
                <a:latin typeface="Book Antiqua" pitchFamily="18" charset="0"/>
              </a:rPr>
              <a:t>Researching the use of Bayesian techniques for big data processing, which can help to incorporate prior knowledge and uncertainty into the analysis.</a:t>
            </a:r>
          </a:p>
          <a:p>
            <a:pPr marL="342900" indent="-342900">
              <a:buFont typeface="Wingdings" pitchFamily="2" charset="2"/>
              <a:buChar char="q"/>
            </a:pPr>
            <a:endParaRPr lang="en-US" sz="2000" dirty="0">
              <a:latin typeface="Book Antiqua" pitchFamily="18" charset="0"/>
            </a:endParaRPr>
          </a:p>
          <a:p>
            <a:pPr marL="342900" indent="-342900">
              <a:buFont typeface="Wingdings" pitchFamily="2" charset="2"/>
              <a:buChar char="q"/>
            </a:pPr>
            <a:r>
              <a:rPr lang="en-US" sz="2000" dirty="0">
                <a:latin typeface="Book Antiqua" pitchFamily="18" charset="0"/>
              </a:rPr>
              <a:t>Developing data compression techniques. </a:t>
            </a:r>
            <a:endParaRPr lang="en-US" sz="2000" dirty="0" smtClean="0">
              <a:latin typeface="Book Antiqua" pitchFamily="18" charset="0"/>
            </a:endParaRPr>
          </a:p>
          <a:p>
            <a:pPr marL="342900" indent="-342900">
              <a:buFont typeface="Wingdings" pitchFamily="2" charset="2"/>
              <a:buChar char="q"/>
            </a:pPr>
            <a:endParaRPr lang="en-US" sz="2000" dirty="0">
              <a:latin typeface="Book Antiqua" pitchFamily="18" charset="0"/>
            </a:endParaRPr>
          </a:p>
          <a:p>
            <a:pPr marL="342900" indent="-342900">
              <a:buFont typeface="Wingdings" pitchFamily="2" charset="2"/>
              <a:buChar char="q"/>
            </a:pPr>
            <a:r>
              <a:rPr lang="en-US" sz="2000" dirty="0">
                <a:latin typeface="Book Antiqua" pitchFamily="18" charset="0"/>
              </a:rPr>
              <a:t>Investigating the use of federated learning algorithms for big data processing, which can help to improve the privacy and security of big data sets.</a:t>
            </a:r>
            <a:endParaRPr lang="en-IN" sz="2000" dirty="0">
              <a:latin typeface="Book Antiqua" pitchFamily="18" charset="0"/>
            </a:endParaRPr>
          </a:p>
          <a:p>
            <a:pPr marL="800100" lvl="1" indent="-342900">
              <a:buFont typeface="Wingdings" pitchFamily="2" charset="2"/>
              <a:buChar char="q"/>
            </a:pPr>
            <a:endParaRPr lang="en-US" sz="2000" dirty="0">
              <a:latin typeface="Book Antiqua" pitchFamily="18" charset="0"/>
            </a:endParaRPr>
          </a:p>
          <a:p>
            <a:pPr marL="342900" indent="-342900">
              <a:buFont typeface="Wingdings" pitchFamily="2" charset="2"/>
              <a:buChar char="q"/>
            </a:pPr>
            <a:r>
              <a:rPr lang="en-US" sz="2000" dirty="0">
                <a:latin typeface="Book Antiqua" pitchFamily="18" charset="0"/>
              </a:rPr>
              <a:t>Developing new methods for data lineage and provenance, which can help organizations to track the origin and history of their big data sets</a:t>
            </a:r>
            <a:r>
              <a:rPr lang="en-US" sz="2000" dirty="0" smtClean="0">
                <a:latin typeface="Book Antiqua" pitchFamily="18" charset="0"/>
              </a:rPr>
              <a:t>.</a:t>
            </a:r>
          </a:p>
          <a:p>
            <a:pPr marL="342900" indent="-342900">
              <a:buFont typeface="Wingdings" pitchFamily="2" charset="2"/>
              <a:buChar char="q"/>
            </a:pPr>
            <a:endParaRPr lang="en-US" sz="2000" dirty="0">
              <a:latin typeface="Book Antiqua" pitchFamily="18" charset="0"/>
            </a:endParaRPr>
          </a:p>
          <a:p>
            <a:pPr marL="342900" indent="-342900">
              <a:buFont typeface="Wingdings" pitchFamily="2" charset="2"/>
              <a:buChar char="q"/>
            </a:pPr>
            <a:r>
              <a:rPr lang="en-US" sz="2000" dirty="0">
                <a:latin typeface="Book Antiqua" pitchFamily="18" charset="0"/>
              </a:rPr>
              <a:t>Investigating the use of active learning algorithms for big data processing, which can help to improve the accuracy of machine learning models over time.</a:t>
            </a:r>
          </a:p>
          <a:p>
            <a:pPr marL="342900" indent="-342900">
              <a:buFont typeface="Wingdings" pitchFamily="2" charset="2"/>
              <a:buChar char="q"/>
            </a:pPr>
            <a:endParaRPr lang="en-US" sz="2000" dirty="0">
              <a:latin typeface="Book Antiqua" pitchFamily="18" charset="0"/>
            </a:endParaRPr>
          </a:p>
          <a:p>
            <a:pPr marL="342900" indent="-342900">
              <a:buFont typeface="Wingdings" pitchFamily="2" charset="2"/>
              <a:buChar char="q"/>
            </a:pPr>
            <a:endParaRPr lang="en-IN" sz="2000" dirty="0">
              <a:latin typeface="Book Antiqua" pitchFamily="18" charset="0"/>
            </a:endParaRPr>
          </a:p>
        </p:txBody>
      </p:sp>
    </p:spTree>
    <p:extLst>
      <p:ext uri="{BB962C8B-B14F-4D97-AF65-F5344CB8AC3E}">
        <p14:creationId xmlns:p14="http://schemas.microsoft.com/office/powerpoint/2010/main" val="745894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254"/>
            <a:ext cx="9144000" cy="6875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5725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2063"/>
          <a:stretch/>
        </p:blipFill>
        <p:spPr>
          <a:xfrm>
            <a:off x="228600" y="354330"/>
            <a:ext cx="8714003" cy="5970270"/>
          </a:xfrm>
          <a:prstGeom prst="rect">
            <a:avLst/>
          </a:prstGeom>
        </p:spPr>
      </p:pic>
    </p:spTree>
    <p:extLst>
      <p:ext uri="{BB962C8B-B14F-4D97-AF65-F5344CB8AC3E}">
        <p14:creationId xmlns:p14="http://schemas.microsoft.com/office/powerpoint/2010/main" val="2240135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04800"/>
            <a:ext cx="8001000" cy="5715000"/>
          </a:xfrm>
          <a:prstGeom prst="rect">
            <a:avLst/>
          </a:prstGeom>
        </p:spPr>
      </p:pic>
    </p:spTree>
    <p:extLst>
      <p:ext uri="{BB962C8B-B14F-4D97-AF65-F5344CB8AC3E}">
        <p14:creationId xmlns:p14="http://schemas.microsoft.com/office/powerpoint/2010/main" val="4857256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 y="0"/>
            <a:ext cx="86868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01357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TotalTime>
  <Words>865</Words>
  <Application>Microsoft Office PowerPoint</Application>
  <PresentationFormat>On-screen Show (4:3)</PresentationFormat>
  <Paragraphs>65</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cabin</dc:creator>
  <cp:lastModifiedBy>cabin</cp:lastModifiedBy>
  <cp:revision>24</cp:revision>
  <dcterms:created xsi:type="dcterms:W3CDTF">2023-01-19T04:33:45Z</dcterms:created>
  <dcterms:modified xsi:type="dcterms:W3CDTF">2023-01-19T11:15:56Z</dcterms:modified>
</cp:coreProperties>
</file>