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68" d="100"/>
          <a:sy n="68" d="100"/>
        </p:scale>
        <p:origin x="5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F5E032D-5669-4B90-BB58-1DBD448A99FF}"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237766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5E032D-5669-4B90-BB58-1DBD448A99FF}"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217574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5E032D-5669-4B90-BB58-1DBD448A99FF}"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233634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5E032D-5669-4B90-BB58-1DBD448A99FF}"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283228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5E032D-5669-4B90-BB58-1DBD448A99FF}" type="datetimeFigureOut">
              <a:rPr lang="en-GB" smtClean="0"/>
              <a:t>31/01/2022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242668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F5E032D-5669-4B90-BB58-1DBD448A99FF}" type="datetimeFigureOut">
              <a:rPr lang="en-GB" smtClean="0"/>
              <a:t>31/01/2022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301477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F5E032D-5669-4B90-BB58-1DBD448A99FF}" type="datetimeFigureOut">
              <a:rPr lang="en-GB" smtClean="0"/>
              <a:t>31/01/2022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383394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F5E032D-5669-4B90-BB58-1DBD448A99FF}" type="datetimeFigureOut">
              <a:rPr lang="en-GB" smtClean="0"/>
              <a:t>31/01/2022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300133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032D-5669-4B90-BB58-1DBD448A99FF}" type="datetimeFigureOut">
              <a:rPr lang="en-GB" smtClean="0"/>
              <a:t>31/01/2022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387397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5E032D-5669-4B90-BB58-1DBD448A99FF}" type="datetimeFigureOut">
              <a:rPr lang="en-GB" smtClean="0"/>
              <a:t>31/01/2022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299762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5E032D-5669-4B90-BB58-1DBD448A99FF}" type="datetimeFigureOut">
              <a:rPr lang="en-GB" smtClean="0"/>
              <a:t>31/01/2022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69AC35-25A7-4A1C-B994-E2E2B97961D1}" type="slidenum">
              <a:rPr lang="en-GB" smtClean="0"/>
              <a:t>‹#›</a:t>
            </a:fld>
            <a:endParaRPr lang="en-GB"/>
          </a:p>
        </p:txBody>
      </p:sp>
    </p:spTree>
    <p:extLst>
      <p:ext uri="{BB962C8B-B14F-4D97-AF65-F5344CB8AC3E}">
        <p14:creationId xmlns:p14="http://schemas.microsoft.com/office/powerpoint/2010/main" val="171452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032D-5669-4B90-BB58-1DBD448A99FF}" type="datetimeFigureOut">
              <a:rPr lang="en-GB" smtClean="0"/>
              <a:t>31/01/2022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9AC35-25A7-4A1C-B994-E2E2B97961D1}" type="slidenum">
              <a:rPr lang="en-GB" smtClean="0"/>
              <a:t>‹#›</a:t>
            </a:fld>
            <a:endParaRPr lang="en-GB"/>
          </a:p>
        </p:txBody>
      </p:sp>
      <p:sp>
        <p:nvSpPr>
          <p:cNvPr id="7" name="hc" descr=" "/>
          <p:cNvSpPr txBox="1"/>
          <p:nvPr userDrawn="1"/>
        </p:nvSpPr>
        <p:spPr>
          <a:xfrm>
            <a:off x="0" y="0"/>
            <a:ext cx="12192000" cy="246221"/>
          </a:xfrm>
          <a:prstGeom prst="rect">
            <a:avLst/>
          </a:prstGeom>
          <a:noFill/>
        </p:spPr>
        <p:txBody>
          <a:bodyPr vert="horz" rtlCol="0">
            <a:spAutoFit/>
          </a:bodyPr>
          <a:lstStyle/>
          <a:p>
            <a:pPr algn="ctr"/>
            <a:r>
              <a:rPr lang="en-GB" sz="1000" b="0" i="0" u="none" baseline="0" smtClean="0">
                <a:solidFill>
                  <a:srgbClr val="000000"/>
                </a:solidFill>
                <a:latin typeface="arial" panose="020B0604020202020204" pitchFamily="34" charset="0"/>
              </a:rPr>
              <a:t> </a:t>
            </a:r>
            <a:endParaRPr lang="en-GB" sz="1000" b="0" i="0" u="none" baseline="0">
              <a:solidFill>
                <a:srgbClr val="000000"/>
              </a:solidFill>
              <a:latin typeface="arial" panose="020B0604020202020204" pitchFamily="34" charset="0"/>
            </a:endParaRPr>
          </a:p>
        </p:txBody>
      </p:sp>
      <p:sp>
        <p:nvSpPr>
          <p:cNvPr id="8" name="fc" descr="OPEN"/>
          <p:cNvSpPr txBox="1"/>
          <p:nvPr userDrawn="1"/>
        </p:nvSpPr>
        <p:spPr>
          <a:xfrm>
            <a:off x="0" y="6515100"/>
            <a:ext cx="12192000" cy="246221"/>
          </a:xfrm>
          <a:prstGeom prst="rect">
            <a:avLst/>
          </a:prstGeom>
          <a:noFill/>
        </p:spPr>
        <p:txBody>
          <a:bodyPr vert="horz" rtlCol="0">
            <a:spAutoFit/>
          </a:bodyPr>
          <a:lstStyle/>
          <a:p>
            <a:pPr algn="ctr"/>
            <a:r>
              <a:rPr lang="en-GB" sz="1000" b="1" i="0" u="none" baseline="0" smtClean="0">
                <a:solidFill>
                  <a:srgbClr val="000000"/>
                </a:solidFill>
                <a:latin typeface="arial" panose="020B0604020202020204" pitchFamily="34" charset="0"/>
              </a:rPr>
              <a:t>OPEN</a:t>
            </a:r>
            <a:endParaRPr lang="en-GB" sz="1000" b="1" i="0" u="none" baseline="0">
              <a:solidFill>
                <a:srgbClr val="000000"/>
              </a:solidFill>
              <a:latin typeface="arial" panose="020B0604020202020204" pitchFamily="34" charset="0"/>
            </a:endParaRPr>
          </a:p>
        </p:txBody>
      </p:sp>
    </p:spTree>
    <p:extLst>
      <p:ext uri="{BB962C8B-B14F-4D97-AF65-F5344CB8AC3E}">
        <p14:creationId xmlns:p14="http://schemas.microsoft.com/office/powerpoint/2010/main" val="1665393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1275.svg"/><Relationship Id="rId25"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11" Type="http://schemas.openxmlformats.org/officeDocument/2006/relationships/image" Target="../media/image7.png"/><Relationship Id="rId24" Type="http://schemas.openxmlformats.org/officeDocument/2006/relationships/image" Target="../media/image9.png"/><Relationship Id="rId23"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 Id="rId22" Type="http://schemas.openxmlformats.org/officeDocument/2006/relationships/image" Target="../media/image15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6">
            <a:extLst>
              <a:ext uri="{FF2B5EF4-FFF2-40B4-BE49-F238E27FC236}">
                <a16:creationId xmlns:a16="http://schemas.microsoft.com/office/drawing/2014/main" id="{88CA6A9E-9683-0144-9A6D-B3FECC12B4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0476" y="386839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3">
            <a:extLst>
              <a:ext uri="{FF2B5EF4-FFF2-40B4-BE49-F238E27FC236}">
                <a16:creationId xmlns:a16="http://schemas.microsoft.com/office/drawing/2014/main" id="{F1C23086-EC84-CB4E-BB00-6843C7A21B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4763" y="29378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8530697" y="4716612"/>
            <a:ext cx="1941557" cy="369332"/>
          </a:xfrm>
          <a:prstGeom prst="rect">
            <a:avLst/>
          </a:prstGeom>
          <a:solidFill>
            <a:schemeClr val="accent1"/>
          </a:solidFill>
          <a:ln>
            <a:solidFill>
              <a:schemeClr val="accent1"/>
            </a:solidFill>
          </a:ln>
        </p:spPr>
        <p:txBody>
          <a:bodyPr wrap="none">
            <a:spAutoFit/>
          </a:bodyPr>
          <a:lstStyle/>
          <a:p>
            <a:pPr algn="ct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Amazon Redshift</a:t>
            </a:r>
            <a:endPar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endParaRPr>
          </a:p>
        </p:txBody>
      </p:sp>
      <p:pic>
        <p:nvPicPr>
          <p:cNvPr id="12" name="Graphic 8">
            <a:extLst>
              <a:ext uri="{FF2B5EF4-FFF2-40B4-BE49-F238E27FC236}">
                <a16:creationId xmlns:a16="http://schemas.microsoft.com/office/drawing/2014/main" id="{C92967E7-D223-8A46-A320-6BE3FBD7474D}"/>
              </a:ext>
            </a:extLst>
          </p:cNvPr>
          <p:cNvPicPr>
            <a:picLocks noChangeAspect="1" noChangeArrowheads="1"/>
          </p:cNvPicPr>
          <p:nvPr/>
        </p:nvPicPr>
        <p:blipFill>
          <a:blip r:embed="rId4">
            <a:extLst>
              <a:ext uri="{96DAC541-7B7A-43D3-8B79-37D633B846F1}">
                <asvg:svgBlip xmlns:asvg="http://schemas.microsoft.com/office/drawing/2016/SVG/main" xmlns="" r:embed="rId7"/>
              </a:ext>
            </a:extLst>
          </a:blip>
          <a:srcRect/>
          <a:stretch/>
        </p:blipFill>
        <p:spPr bwMode="auto">
          <a:xfrm>
            <a:off x="3044753" y="3030299"/>
            <a:ext cx="686100" cy="6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2778629" y="3868392"/>
            <a:ext cx="1218347" cy="369332"/>
          </a:xfrm>
          <a:prstGeom prst="rect">
            <a:avLst/>
          </a:prstGeom>
          <a:solidFill>
            <a:schemeClr val="accent1"/>
          </a:solidFill>
          <a:ln>
            <a:solidFill>
              <a:schemeClr val="accent1"/>
            </a:solidFill>
          </a:ln>
          <a:effectLst>
            <a:outerShdw blurRad="50800" dist="50800" dir="5400000" algn="ctr" rotWithShape="0">
              <a:schemeClr val="bg1"/>
            </a:outerShdw>
          </a:effectLst>
        </p:spPr>
        <p:txBody>
          <a:bodyPr wrap="square">
            <a:spAutoFit/>
          </a:bodyPr>
          <a:lstStyle/>
          <a:p>
            <a:pPr>
              <a:spcBef>
                <a:spcPts val="800"/>
              </a:spcBef>
            </a:pPr>
            <a:r>
              <a:rPr lang="en-US" dirty="0">
                <a:solidFill>
                  <a:schemeClr val="bg1"/>
                </a:solidFill>
              </a:rPr>
              <a:t>Amazon</a:t>
            </a:r>
            <a:r>
              <a:rPr lang="en-US" dirty="0">
                <a:ln>
                  <a:solidFill>
                    <a:schemeClr val="accent1"/>
                  </a:solidFill>
                </a:ln>
                <a:solidFill>
                  <a:schemeClr val="bg1"/>
                </a:solidFill>
              </a:rPr>
              <a:t> </a:t>
            </a:r>
            <a:r>
              <a:rPr lang="en-US" dirty="0">
                <a:solidFill>
                  <a:schemeClr val="bg1"/>
                </a:solidFill>
              </a:rPr>
              <a:t>S3</a:t>
            </a:r>
            <a:endParaRPr lang="en-US" dirty="0">
              <a:solidFill>
                <a:schemeClr val="bg1"/>
              </a:solidFill>
            </a:endParaRPr>
          </a:p>
        </p:txBody>
      </p:sp>
      <p:sp>
        <p:nvSpPr>
          <p:cNvPr id="18" name="TextBox 9">
            <a:extLst>
              <a:ext uri="{FF2B5EF4-FFF2-40B4-BE49-F238E27FC236}">
                <a16:creationId xmlns:a16="http://schemas.microsoft.com/office/drawing/2014/main" id="{7A259214-8977-ED49-AE98-B22901C0B02D}"/>
              </a:ext>
            </a:extLst>
          </p:cNvPr>
          <p:cNvSpPr txBox="1">
            <a:spLocks noChangeArrowheads="1"/>
          </p:cNvSpPr>
          <p:nvPr/>
        </p:nvSpPr>
        <p:spPr bwMode="auto">
          <a:xfrm>
            <a:off x="5308392" y="3759444"/>
            <a:ext cx="2974741" cy="646331"/>
          </a:xfrm>
          <a:prstGeom prst="rect">
            <a:avLst/>
          </a:prstGeom>
          <a:solidFill>
            <a:schemeClr val="accent1"/>
          </a:solidFill>
          <a:ln>
            <a:solidFill>
              <a:schemeClr val="accent1"/>
            </a:solidFill>
          </a:ln>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dirty="0">
                <a:solidFill>
                  <a:schemeClr val="bg1"/>
                </a:solidFill>
                <a:latin typeface="+mn-lt"/>
              </a:rPr>
              <a:t>Amazon Relational Database Service (Amazon RDS)</a:t>
            </a:r>
          </a:p>
        </p:txBody>
      </p:sp>
      <p:sp>
        <p:nvSpPr>
          <p:cNvPr id="19" name="Freeform 18">
            <a:extLst>
              <a:ext uri="{FF2B5EF4-FFF2-40B4-BE49-F238E27FC236}">
                <a16:creationId xmlns:a16="http://schemas.microsoft.com/office/drawing/2014/main" id="{CB3960C8-4762-074E-81D2-7AD0E5A9871E}"/>
              </a:ext>
            </a:extLst>
          </p:cNvPr>
          <p:cNvSpPr/>
          <p:nvPr/>
        </p:nvSpPr>
        <p:spPr>
          <a:xfrm flipH="1" flipV="1">
            <a:off x="5538476" y="2327327"/>
            <a:ext cx="876285" cy="991547"/>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accent6">
                <a:lumMod val="50000"/>
              </a:schemeClr>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0" name="Graphic 6">
            <a:extLst>
              <a:ext uri="{FF2B5EF4-FFF2-40B4-BE49-F238E27FC236}">
                <a16:creationId xmlns:a16="http://schemas.microsoft.com/office/drawing/2014/main" id="{1AC5EB71-E4C7-BC46-9983-2A7C0F00E97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4498" y="11989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0">
            <a:extLst>
              <a:ext uri="{FF2B5EF4-FFF2-40B4-BE49-F238E27FC236}">
                <a16:creationId xmlns:a16="http://schemas.microsoft.com/office/drawing/2014/main" id="{D0D86341-FF28-B24D-91B6-2BAE059182E8}"/>
              </a:ext>
            </a:extLst>
          </p:cNvPr>
          <p:cNvSpPr txBox="1">
            <a:spLocks noChangeArrowheads="1"/>
          </p:cNvSpPr>
          <p:nvPr/>
        </p:nvSpPr>
        <p:spPr bwMode="auto">
          <a:xfrm>
            <a:off x="3819880" y="2050329"/>
            <a:ext cx="2268537" cy="276999"/>
          </a:xfrm>
          <a:prstGeom prst="rect">
            <a:avLst/>
          </a:prstGeom>
          <a:solidFill>
            <a:schemeClr val="accent1"/>
          </a:solidFill>
          <a:ln>
            <a:solidFill>
              <a:schemeClr val="tx1"/>
            </a:solid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Glue</a:t>
            </a:r>
          </a:p>
        </p:txBody>
      </p:sp>
      <p:sp>
        <p:nvSpPr>
          <p:cNvPr id="22" name="Freeform 21">
            <a:extLst>
              <a:ext uri="{FF2B5EF4-FFF2-40B4-BE49-F238E27FC236}">
                <a16:creationId xmlns:a16="http://schemas.microsoft.com/office/drawing/2014/main" id="{AB463B32-97C4-5947-BC9B-DB77CF5E096E}"/>
              </a:ext>
            </a:extLst>
          </p:cNvPr>
          <p:cNvSpPr/>
          <p:nvPr/>
        </p:nvSpPr>
        <p:spPr>
          <a:xfrm rot="10800000" flipH="1">
            <a:off x="3704655" y="2381802"/>
            <a:ext cx="857120" cy="937072"/>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tx2"/>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Freeform 22">
            <a:extLst>
              <a:ext uri="{FF2B5EF4-FFF2-40B4-BE49-F238E27FC236}">
                <a16:creationId xmlns:a16="http://schemas.microsoft.com/office/drawing/2014/main" id="{981B9468-3627-724A-A6C3-4EC7CC0B3E02}"/>
              </a:ext>
            </a:extLst>
          </p:cNvPr>
          <p:cNvSpPr/>
          <p:nvPr/>
        </p:nvSpPr>
        <p:spPr>
          <a:xfrm flipH="1">
            <a:off x="3291180" y="2140294"/>
            <a:ext cx="528697" cy="890004"/>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accent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24" name="Graphic 6">
            <a:extLst>
              <a:ext uri="{FF2B5EF4-FFF2-40B4-BE49-F238E27FC236}">
                <a16:creationId xmlns:a16="http://schemas.microsoft.com/office/drawing/2014/main" id="{1AC5EB71-E4C7-BC46-9983-2A7C0F00E97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20476" y="12422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0">
            <a:extLst>
              <a:ext uri="{FF2B5EF4-FFF2-40B4-BE49-F238E27FC236}">
                <a16:creationId xmlns:a16="http://schemas.microsoft.com/office/drawing/2014/main" id="{D0D86341-FF28-B24D-91B6-2BAE059182E8}"/>
              </a:ext>
            </a:extLst>
          </p:cNvPr>
          <p:cNvSpPr txBox="1">
            <a:spLocks noChangeArrowheads="1"/>
          </p:cNvSpPr>
          <p:nvPr/>
        </p:nvSpPr>
        <p:spPr bwMode="auto">
          <a:xfrm>
            <a:off x="8367207" y="2140294"/>
            <a:ext cx="2268537" cy="276999"/>
          </a:xfrm>
          <a:prstGeom prst="rect">
            <a:avLst/>
          </a:prstGeom>
          <a:solidFill>
            <a:schemeClr val="accent1"/>
          </a:solidFill>
          <a:ln>
            <a:solidFill>
              <a:schemeClr val="tx1"/>
            </a:solid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Glue</a:t>
            </a:r>
          </a:p>
        </p:txBody>
      </p:sp>
      <p:sp>
        <p:nvSpPr>
          <p:cNvPr id="26" name="Freeform 25">
            <a:extLst>
              <a:ext uri="{FF2B5EF4-FFF2-40B4-BE49-F238E27FC236}">
                <a16:creationId xmlns:a16="http://schemas.microsoft.com/office/drawing/2014/main" id="{981B9468-3627-724A-A6C3-4EC7CC0B3E02}"/>
              </a:ext>
            </a:extLst>
          </p:cNvPr>
          <p:cNvSpPr/>
          <p:nvPr/>
        </p:nvSpPr>
        <p:spPr>
          <a:xfrm flipH="1">
            <a:off x="6828234" y="2327328"/>
            <a:ext cx="1560800" cy="610547"/>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50800">
            <a:solidFill>
              <a:schemeClr val="accent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7" name="Straight Arrow Connector 26">
            <a:extLst>
              <a:ext uri="{FF2B5EF4-FFF2-40B4-BE49-F238E27FC236}">
                <a16:creationId xmlns:a16="http://schemas.microsoft.com/office/drawing/2014/main" id="{5A9D33BB-F7AF-C044-9BA5-6F98953C5C41}"/>
              </a:ext>
            </a:extLst>
          </p:cNvPr>
          <p:cNvCxnSpPr>
            <a:stCxn id="5" idx="0"/>
          </p:cNvCxnSpPr>
          <p:nvPr/>
        </p:nvCxnSpPr>
        <p:spPr>
          <a:xfrm flipH="1" flipV="1">
            <a:off x="9484360" y="2417293"/>
            <a:ext cx="17116" cy="1451099"/>
          </a:xfrm>
          <a:prstGeom prst="straightConnector1">
            <a:avLst/>
          </a:prstGeom>
          <a:ln w="50800">
            <a:solidFill>
              <a:schemeClr val="accent6">
                <a:lumMod val="50000"/>
              </a:schemeClr>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36" name="Graphic 21">
            <a:extLst>
              <a:ext uri="{FF2B5EF4-FFF2-40B4-BE49-F238E27FC236}">
                <a16:creationId xmlns:a16="http://schemas.microsoft.com/office/drawing/2014/main" id="{86F43A81-A909-6B49-A7F5-65BA7813E5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19358" y="108878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373682" y="1558680"/>
            <a:ext cx="1995739" cy="369332"/>
          </a:xfrm>
          <a:prstGeom prst="rect">
            <a:avLst/>
          </a:prstGeom>
          <a:noFill/>
        </p:spPr>
        <p:txBody>
          <a:bodyPr wrap="none" rtlCol="0">
            <a:spAutoFit/>
          </a:bodyPr>
          <a:lstStyle/>
          <a:p>
            <a:r>
              <a:rPr lang="en-GB" dirty="0" smtClean="0"/>
              <a:t>Legacy applications</a:t>
            </a:r>
            <a:endParaRPr lang="en-GB" dirty="0"/>
          </a:p>
        </p:txBody>
      </p:sp>
      <p:pic>
        <p:nvPicPr>
          <p:cNvPr id="38" name="Graphic 11">
            <a:extLst>
              <a:ext uri="{FF2B5EF4-FFF2-40B4-BE49-F238E27FC236}">
                <a16:creationId xmlns:a16="http://schemas.microsoft.com/office/drawing/2014/main" id="{2AB3466B-8F9E-AF49-9E8C-DEC1264882D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8834" y="227879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554855" y="2793781"/>
            <a:ext cx="1147943" cy="369332"/>
          </a:xfrm>
          <a:prstGeom prst="rect">
            <a:avLst/>
          </a:prstGeom>
          <a:noFill/>
        </p:spPr>
        <p:txBody>
          <a:bodyPr wrap="none" rtlCol="0">
            <a:spAutoFit/>
          </a:bodyPr>
          <a:lstStyle/>
          <a:p>
            <a:r>
              <a:rPr lang="en-GB" dirty="0" smtClean="0"/>
              <a:t>Databases</a:t>
            </a:r>
            <a:endParaRPr lang="en-GB" dirty="0"/>
          </a:p>
        </p:txBody>
      </p:sp>
      <p:pic>
        <p:nvPicPr>
          <p:cNvPr id="40" name="Graphic 23">
            <a:extLst>
              <a:ext uri="{FF2B5EF4-FFF2-40B4-BE49-F238E27FC236}">
                <a16:creationId xmlns:a16="http://schemas.microsoft.com/office/drawing/2014/main" id="{E51D7DF0-B100-3848-9343-103AD16633D0}"/>
              </a:ext>
            </a:extLst>
          </p:cNvPr>
          <p:cNvPicPr>
            <a:picLocks noChangeAspect="1" noChangeArrowheads="1"/>
          </p:cNvPicPr>
          <p:nvPr/>
        </p:nvPicPr>
        <p:blipFill>
          <a:blip r:embed="rId11">
            <a:extLst>
              <a:ext uri="{96DAC541-7B7A-43D3-8B79-37D633B846F1}">
                <asvg:svgBlip xmlns:asvg="http://schemas.microsoft.com/office/drawing/2016/SVG/main" xmlns="" r:embed="rId22"/>
              </a:ext>
            </a:extLst>
          </a:blip>
          <a:srcRect/>
          <a:stretch/>
        </p:blipFill>
        <p:spPr bwMode="auto">
          <a:xfrm flipH="1">
            <a:off x="831703" y="36998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688568" y="4221109"/>
            <a:ext cx="756169" cy="369332"/>
          </a:xfrm>
          <a:prstGeom prst="rect">
            <a:avLst/>
          </a:prstGeom>
          <a:noFill/>
        </p:spPr>
        <p:txBody>
          <a:bodyPr wrap="none" rtlCol="0">
            <a:spAutoFit/>
          </a:bodyPr>
          <a:lstStyle/>
          <a:p>
            <a:r>
              <a:rPr lang="en-GB" dirty="0" smtClean="0"/>
              <a:t> Users</a:t>
            </a:r>
            <a:endParaRPr lang="en-GB" dirty="0"/>
          </a:p>
        </p:txBody>
      </p:sp>
      <p:pic>
        <p:nvPicPr>
          <p:cNvPr id="42" name="Graphic 12">
            <a:extLst>
              <a:ext uri="{FF2B5EF4-FFF2-40B4-BE49-F238E27FC236}">
                <a16:creationId xmlns:a16="http://schemas.microsoft.com/office/drawing/2014/main" id="{6126B0F3-5EE7-1D42-B391-C817DF3148CB}"/>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31555" y="491348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579903" y="5463771"/>
            <a:ext cx="997966" cy="369332"/>
          </a:xfrm>
          <a:prstGeom prst="rect">
            <a:avLst/>
          </a:prstGeom>
          <a:noFill/>
        </p:spPr>
        <p:txBody>
          <a:bodyPr wrap="none" rtlCol="0">
            <a:spAutoFit/>
          </a:bodyPr>
          <a:lstStyle/>
          <a:p>
            <a:r>
              <a:rPr lang="en-GB" dirty="0" smtClean="0"/>
              <a:t> Internet</a:t>
            </a:r>
            <a:endParaRPr lang="en-GB" dirty="0"/>
          </a:p>
        </p:txBody>
      </p:sp>
      <p:pic>
        <p:nvPicPr>
          <p:cNvPr id="44" name="Graphic 9">
            <a:extLst>
              <a:ext uri="{FF2B5EF4-FFF2-40B4-BE49-F238E27FC236}">
                <a16:creationId xmlns:a16="http://schemas.microsoft.com/office/drawing/2014/main" id="{F2488BA9-20FC-F042-91E7-ACB34756916C}"/>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993072" y="500238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7">
            <a:extLst>
              <a:ext uri="{FF2B5EF4-FFF2-40B4-BE49-F238E27FC236}">
                <a16:creationId xmlns:a16="http://schemas.microsoft.com/office/drawing/2014/main" id="{F86FCAB0-7E4C-0442-B21C-E08BCB149AC5}"/>
              </a:ext>
            </a:extLst>
          </p:cNvPr>
          <p:cNvSpPr txBox="1">
            <a:spLocks noChangeArrowheads="1"/>
          </p:cNvSpPr>
          <p:nvPr/>
        </p:nvSpPr>
        <p:spPr bwMode="auto">
          <a:xfrm>
            <a:off x="2269425" y="5979795"/>
            <a:ext cx="2292350" cy="461665"/>
          </a:xfrm>
          <a:prstGeom prst="rect">
            <a:avLst/>
          </a:prstGeom>
          <a:solidFill>
            <a:schemeClr val="accent1"/>
          </a:solidFill>
          <a:ln>
            <a:solidFill>
              <a:schemeClr val="tx1"/>
            </a:solid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Kinesis</a:t>
            </a:r>
            <a:b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br>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Data Streams</a:t>
            </a:r>
          </a:p>
        </p:txBody>
      </p:sp>
      <p:cxnSp>
        <p:nvCxnSpPr>
          <p:cNvPr id="46" name="Straight Arrow Connector 45">
            <a:extLst>
              <a:ext uri="{FF2B5EF4-FFF2-40B4-BE49-F238E27FC236}">
                <a16:creationId xmlns:a16="http://schemas.microsoft.com/office/drawing/2014/main" id="{63FACFBA-87F3-0149-9ED7-C697934D0F0A}"/>
              </a:ext>
            </a:extLst>
          </p:cNvPr>
          <p:cNvCxnSpPr>
            <a:stCxn id="44" idx="0"/>
            <a:endCxn id="15" idx="2"/>
          </p:cNvCxnSpPr>
          <p:nvPr/>
        </p:nvCxnSpPr>
        <p:spPr>
          <a:xfrm flipV="1">
            <a:off x="3374072" y="4237724"/>
            <a:ext cx="13731" cy="764658"/>
          </a:xfrm>
          <a:prstGeom prst="straightConnector1">
            <a:avLst/>
          </a:prstGeom>
          <a:ln w="508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49" name="Graphic 7">
            <a:extLst>
              <a:ext uri="{FF2B5EF4-FFF2-40B4-BE49-F238E27FC236}">
                <a16:creationId xmlns:a16="http://schemas.microsoft.com/office/drawing/2014/main" id="{0985FC85-59FD-A441-A9C2-825D1F5EE78F}"/>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044753" y="460855"/>
            <a:ext cx="738053" cy="738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Content Placeholder 6">
            <a:extLst>
              <a:ext uri="{FF2B5EF4-FFF2-40B4-BE49-F238E27FC236}">
                <a16:creationId xmlns:a16="http://schemas.microsoft.com/office/drawing/2014/main" id="{9324761E-6780-0449-9616-113EEF8E6223}"/>
              </a:ext>
            </a:extLst>
          </p:cNvPr>
          <p:cNvSpPr txBox="1">
            <a:spLocks noChangeArrowheads="1"/>
          </p:cNvSpPr>
          <p:nvPr/>
        </p:nvSpPr>
        <p:spPr>
          <a:xfrm>
            <a:off x="2684470" y="1298722"/>
            <a:ext cx="1495800" cy="542890"/>
          </a:xfrm>
          <a:prstGeom prst="rect">
            <a:avLst/>
          </a:prstGeom>
          <a:solidFill>
            <a:schemeClr val="accent1"/>
          </a:solidFill>
          <a:ln>
            <a:solidFill>
              <a:schemeClr val="tx2"/>
            </a:solidFill>
          </a:ln>
        </p:spPr>
        <p:txBody>
          <a:bodyPr anchor="ctr" anchorCtr="0"/>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sz="1200" b="1" dirty="0">
                <a:solidFill>
                  <a:schemeClr val="bg1"/>
                </a:solidFill>
              </a:rPr>
              <a:t>Application Integration</a:t>
            </a:r>
            <a:endParaRPr lang="en-US" altLang="en-US" sz="1200" dirty="0">
              <a:solidFill>
                <a:schemeClr val="bg1"/>
              </a:solidFill>
            </a:endParaRPr>
          </a:p>
        </p:txBody>
      </p:sp>
      <p:cxnSp>
        <p:nvCxnSpPr>
          <p:cNvPr id="58" name="Elbow Connector 57"/>
          <p:cNvCxnSpPr>
            <a:stCxn id="49" idx="3"/>
            <a:endCxn id="20" idx="1"/>
          </p:cNvCxnSpPr>
          <p:nvPr/>
        </p:nvCxnSpPr>
        <p:spPr>
          <a:xfrm>
            <a:off x="3782806" y="829882"/>
            <a:ext cx="831692" cy="750026"/>
          </a:xfrm>
          <a:prstGeom prst="bentConnector3">
            <a:avLst>
              <a:gd name="adj1" fmla="val 62216"/>
            </a:avLst>
          </a:prstGeom>
          <a:ln w="508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706891" y="0"/>
            <a:ext cx="3369167" cy="6858000"/>
          </a:xfrm>
          <a:prstGeom prst="rect">
            <a:avLst/>
          </a:prstGeom>
          <a:solidFill>
            <a:schemeClr val="accent6">
              <a:lumMod val="50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smtClean="0">
                <a:solidFill>
                  <a:schemeClr val="tx2"/>
                </a:solidFill>
              </a:rPr>
              <a:t>Staging Layer</a:t>
            </a:r>
            <a:endParaRPr lang="en-GB" dirty="0">
              <a:solidFill>
                <a:schemeClr val="tx2"/>
              </a:solidFill>
            </a:endParaRPr>
          </a:p>
        </p:txBody>
      </p:sp>
      <p:sp>
        <p:nvSpPr>
          <p:cNvPr id="65" name="Rectangle 64"/>
          <p:cNvSpPr/>
          <p:nvPr/>
        </p:nvSpPr>
        <p:spPr>
          <a:xfrm>
            <a:off x="5122872" y="0"/>
            <a:ext cx="3078534" cy="6858000"/>
          </a:xfrm>
          <a:prstGeom prst="rect">
            <a:avLst/>
          </a:prstGeom>
          <a:solidFill>
            <a:schemeClr val="accent2">
              <a:lumMod val="75000"/>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smtClean="0">
                <a:solidFill>
                  <a:schemeClr val="tx2"/>
                </a:solidFill>
              </a:rPr>
              <a:t>Integration Layer</a:t>
            </a:r>
            <a:endParaRPr lang="en-GB" dirty="0">
              <a:solidFill>
                <a:schemeClr val="tx2"/>
              </a:solidFill>
            </a:endParaRPr>
          </a:p>
        </p:txBody>
      </p:sp>
      <p:sp>
        <p:nvSpPr>
          <p:cNvPr id="66" name="Rectangle 65"/>
          <p:cNvSpPr/>
          <p:nvPr/>
        </p:nvSpPr>
        <p:spPr>
          <a:xfrm>
            <a:off x="8204897" y="0"/>
            <a:ext cx="3548417" cy="6858000"/>
          </a:xfrm>
          <a:prstGeom prst="rect">
            <a:avLst/>
          </a:prstGeom>
          <a:solidFill>
            <a:schemeClr val="accent4">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smtClean="0">
                <a:solidFill>
                  <a:schemeClr val="tx2"/>
                </a:solidFill>
              </a:rPr>
              <a:t>Presentation Layer</a:t>
            </a:r>
            <a:endParaRPr lang="en-GB" dirty="0">
              <a:solidFill>
                <a:schemeClr val="tx2"/>
              </a:solidFill>
            </a:endParaRPr>
          </a:p>
        </p:txBody>
      </p:sp>
      <p:cxnSp>
        <p:nvCxnSpPr>
          <p:cNvPr id="69" name="Straight Arrow Connector 68"/>
          <p:cNvCxnSpPr/>
          <p:nvPr/>
        </p:nvCxnSpPr>
        <p:spPr>
          <a:xfrm>
            <a:off x="1604858" y="1323730"/>
            <a:ext cx="461824"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622319" y="2509862"/>
            <a:ext cx="444363" cy="107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604858" y="3934825"/>
            <a:ext cx="486558"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577869" y="5085944"/>
            <a:ext cx="488813"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71906" y="282783"/>
            <a:ext cx="913840" cy="369332"/>
          </a:xfrm>
          <a:prstGeom prst="rect">
            <a:avLst/>
          </a:prstGeom>
          <a:solidFill>
            <a:schemeClr val="accent1"/>
          </a:solidFill>
        </p:spPr>
        <p:txBody>
          <a:bodyPr wrap="none" rtlCol="0">
            <a:spAutoFit/>
          </a:bodyPr>
          <a:lstStyle/>
          <a:p>
            <a:r>
              <a:rPr lang="en-GB" dirty="0" smtClean="0">
                <a:solidFill>
                  <a:schemeClr val="bg1"/>
                </a:solidFill>
              </a:rPr>
              <a:t>Sources</a:t>
            </a:r>
            <a:endParaRPr lang="en-GB" dirty="0">
              <a:solidFill>
                <a:schemeClr val="bg1"/>
              </a:solidFill>
            </a:endParaRPr>
          </a:p>
        </p:txBody>
      </p:sp>
      <p:cxnSp>
        <p:nvCxnSpPr>
          <p:cNvPr id="78" name="Straight Connector 77"/>
          <p:cNvCxnSpPr/>
          <p:nvPr/>
        </p:nvCxnSpPr>
        <p:spPr>
          <a:xfrm>
            <a:off x="4847286" y="6556563"/>
            <a:ext cx="663604"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609286" y="6336612"/>
            <a:ext cx="834652" cy="369332"/>
          </a:xfrm>
          <a:prstGeom prst="rect">
            <a:avLst/>
          </a:prstGeom>
          <a:noFill/>
        </p:spPr>
        <p:txBody>
          <a:bodyPr wrap="none" rtlCol="0">
            <a:spAutoFit/>
          </a:bodyPr>
          <a:lstStyle/>
          <a:p>
            <a:r>
              <a:rPr lang="en-GB" dirty="0" smtClean="0"/>
              <a:t>Extract</a:t>
            </a:r>
            <a:endParaRPr lang="en-GB" dirty="0"/>
          </a:p>
        </p:txBody>
      </p:sp>
      <p:cxnSp>
        <p:nvCxnSpPr>
          <p:cNvPr id="81" name="Straight Connector 80"/>
          <p:cNvCxnSpPr/>
          <p:nvPr/>
        </p:nvCxnSpPr>
        <p:spPr>
          <a:xfrm>
            <a:off x="8002963" y="6476745"/>
            <a:ext cx="663604"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764963" y="6256794"/>
            <a:ext cx="2042162" cy="369332"/>
          </a:xfrm>
          <a:prstGeom prst="rect">
            <a:avLst/>
          </a:prstGeom>
          <a:noFill/>
        </p:spPr>
        <p:txBody>
          <a:bodyPr wrap="none" rtlCol="0">
            <a:spAutoFit/>
          </a:bodyPr>
          <a:lstStyle/>
          <a:p>
            <a:r>
              <a:rPr lang="en-GB" dirty="0" smtClean="0"/>
              <a:t>Transform and Load</a:t>
            </a:r>
            <a:endParaRPr lang="en-GB" dirty="0"/>
          </a:p>
        </p:txBody>
      </p:sp>
      <p:cxnSp>
        <p:nvCxnSpPr>
          <p:cNvPr id="83" name="Straight Connector 82"/>
          <p:cNvCxnSpPr/>
          <p:nvPr/>
        </p:nvCxnSpPr>
        <p:spPr>
          <a:xfrm>
            <a:off x="6491732" y="6538118"/>
            <a:ext cx="663604"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53732" y="6318167"/>
            <a:ext cx="636713" cy="369332"/>
          </a:xfrm>
          <a:prstGeom prst="rect">
            <a:avLst/>
          </a:prstGeom>
          <a:noFill/>
        </p:spPr>
        <p:txBody>
          <a:bodyPr wrap="none" rtlCol="0">
            <a:spAutoFit/>
          </a:bodyPr>
          <a:lstStyle/>
          <a:p>
            <a:r>
              <a:rPr lang="en-GB" dirty="0" smtClean="0"/>
              <a:t>Load</a:t>
            </a:r>
            <a:endParaRPr lang="en-GB" dirty="0"/>
          </a:p>
        </p:txBody>
      </p:sp>
      <p:cxnSp>
        <p:nvCxnSpPr>
          <p:cNvPr id="85" name="Straight Connector 84"/>
          <p:cNvCxnSpPr/>
          <p:nvPr/>
        </p:nvCxnSpPr>
        <p:spPr>
          <a:xfrm>
            <a:off x="8028067" y="6107413"/>
            <a:ext cx="663604" cy="0"/>
          </a:xfrm>
          <a:prstGeom prst="line">
            <a:avLst/>
          </a:prstGeom>
          <a:ln w="508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790067" y="5887462"/>
            <a:ext cx="1883977" cy="369332"/>
          </a:xfrm>
          <a:prstGeom prst="rect">
            <a:avLst/>
          </a:prstGeom>
          <a:noFill/>
        </p:spPr>
        <p:txBody>
          <a:bodyPr wrap="none" rtlCol="0">
            <a:spAutoFit/>
          </a:bodyPr>
          <a:lstStyle/>
          <a:p>
            <a:r>
              <a:rPr lang="en-GB" dirty="0" smtClean="0"/>
              <a:t>Handshake/Notify</a:t>
            </a:r>
            <a:endParaRPr lang="en-GB" dirty="0"/>
          </a:p>
        </p:txBody>
      </p:sp>
    </p:spTree>
    <p:extLst>
      <p:ext uri="{BB962C8B-B14F-4D97-AF65-F5344CB8AC3E}">
        <p14:creationId xmlns:p14="http://schemas.microsoft.com/office/powerpoint/2010/main" val="1057181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160" y="880744"/>
            <a:ext cx="10515600" cy="5591175"/>
          </a:xfrm>
        </p:spPr>
        <p:txBody>
          <a:bodyPr>
            <a:normAutofit/>
          </a:bodyPr>
          <a:lstStyle/>
          <a:p>
            <a:r>
              <a:rPr lang="en-GB" sz="1800" dirty="0" smtClean="0"/>
              <a:t>Staging Layer</a:t>
            </a:r>
          </a:p>
          <a:p>
            <a:pPr lvl="1"/>
            <a:r>
              <a:rPr lang="en-GB" sz="1200" dirty="0" smtClean="0"/>
              <a:t>This layer follows a persistent storage principle and loaded using reusable ELT pipelines( built using AWS Glue or Python Code). Data at this layer is completely time variant and non transformed( Only  Extract and Load are relevant). The storage chosen is AWS S3 buckets.</a:t>
            </a:r>
          </a:p>
          <a:p>
            <a:pPr lvl="1"/>
            <a:r>
              <a:rPr lang="en-GB" sz="1200" dirty="0" smtClean="0"/>
              <a:t>Each source has its own set of objects stored in their respective AWS S3 buckets and any integration/handshake with the architecture is using notification/queue/messaging service provided in AWS</a:t>
            </a:r>
          </a:p>
          <a:p>
            <a:pPr lvl="1"/>
            <a:r>
              <a:rPr lang="en-GB" sz="1200" dirty="0" smtClean="0"/>
              <a:t>This layer expects that source only supplies what has changed and how it different. If this feature is not there then there is an additional overhead in the AWS Glue or in the python code to identify and apply the changes to the persisted staging data.</a:t>
            </a:r>
            <a:endParaRPr lang="en-GB" dirty="0" smtClean="0"/>
          </a:p>
          <a:p>
            <a:r>
              <a:rPr lang="en-GB" sz="1800" dirty="0"/>
              <a:t> Integration Layer</a:t>
            </a:r>
          </a:p>
          <a:p>
            <a:pPr lvl="1"/>
            <a:r>
              <a:rPr lang="en-GB" sz="1200" dirty="0"/>
              <a:t>This layer could be implemented as a list of standard interface objects in AWS S3 or as a Data Vault in AWS RDS offering. The idea is to transform/integrate the data from a variety of staging objects into standard data items. The most elegant way is to use a Data Vault approach.</a:t>
            </a:r>
          </a:p>
          <a:p>
            <a:pPr lvl="1"/>
            <a:r>
              <a:rPr lang="en-GB" sz="1200" dirty="0"/>
              <a:t>The integration layer provides a single version of truth to the data held in a business. The data stored here could be either a standard data item, business data relationships and derived data items. </a:t>
            </a:r>
            <a:r>
              <a:rPr lang="en-GB" sz="1200" dirty="0"/>
              <a:t>This layer provides the necessary abstraction for the presentation layer </a:t>
            </a:r>
            <a:r>
              <a:rPr lang="en-GB" sz="1200" dirty="0" smtClean="0"/>
              <a:t>by shielding </a:t>
            </a:r>
            <a:r>
              <a:rPr lang="en-GB" sz="1200" dirty="0"/>
              <a:t>it from the changes happening at the source level (aka addition/deletion of sources or changes happening at the data item level</a:t>
            </a:r>
            <a:r>
              <a:rPr lang="en-GB" sz="1200" dirty="0" smtClean="0"/>
              <a:t>)</a:t>
            </a:r>
          </a:p>
          <a:p>
            <a:pPr lvl="1"/>
            <a:r>
              <a:rPr lang="en-GB" sz="1200" dirty="0" smtClean="0"/>
              <a:t>This layer gracefully allows the legacy interfaces or vault components to coexist with any proposed new ones and helps to protect application integrity by not impacting anything that is already existing.</a:t>
            </a:r>
          </a:p>
          <a:p>
            <a:pPr lvl="1"/>
            <a:r>
              <a:rPr lang="en-GB" sz="1200" dirty="0" smtClean="0"/>
              <a:t>This layer is built using AWS Glue or Python Code.</a:t>
            </a:r>
            <a:endParaRPr lang="en-GB" sz="1800" dirty="0" smtClean="0"/>
          </a:p>
          <a:p>
            <a:r>
              <a:rPr lang="en-GB" sz="1800" dirty="0"/>
              <a:t>Presentation </a:t>
            </a:r>
            <a:r>
              <a:rPr lang="en-GB" sz="1800" dirty="0" smtClean="0"/>
              <a:t>Layer</a:t>
            </a:r>
          </a:p>
          <a:p>
            <a:pPr lvl="1"/>
            <a:r>
              <a:rPr lang="en-GB" sz="1200" dirty="0"/>
              <a:t>This layer is implemented on AWS Redshift and is populated using AWS Glue or Python code.</a:t>
            </a:r>
          </a:p>
          <a:p>
            <a:pPr lvl="1"/>
            <a:r>
              <a:rPr lang="en-GB" sz="1200" dirty="0"/>
              <a:t>This layer is perceived to follow dimensional modelling principles that stores data as fact and dimension tables. The data in these tables are highly tailored for answering business queries and also forms the basis for data mining/ML and trend analysis. </a:t>
            </a:r>
            <a:r>
              <a:rPr lang="en-GB" sz="1200" dirty="0" err="1"/>
              <a:t>i.e</a:t>
            </a:r>
            <a:r>
              <a:rPr lang="en-GB" sz="1200" dirty="0"/>
              <a:t> data redundancies and lack of referential constraints are a common nature.</a:t>
            </a:r>
          </a:p>
          <a:p>
            <a:pPr lvl="1"/>
            <a:r>
              <a:rPr lang="en-GB" sz="1200" dirty="0"/>
              <a:t>The grain of the data in this layer is both transactional and aggregated which entails demand for storing huge list of transactions in a scalable storage and also demands considerable processing power to aggregate and perform Data Wrangling operations.</a:t>
            </a:r>
          </a:p>
          <a:p>
            <a:pPr lvl="1"/>
            <a:endParaRPr lang="en-GB" sz="1400" dirty="0" smtClean="0"/>
          </a:p>
          <a:p>
            <a:pPr lvl="1"/>
            <a:endParaRPr lang="en-GB" sz="1400" dirty="0"/>
          </a:p>
        </p:txBody>
      </p:sp>
    </p:spTree>
    <p:extLst>
      <p:ext uri="{BB962C8B-B14F-4D97-AF65-F5344CB8AC3E}">
        <p14:creationId xmlns:p14="http://schemas.microsoft.com/office/powerpoint/2010/main" val="3863014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457</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Amazon Ember</vt:lpstr>
      <vt:lpstr>Arial</vt:lpstr>
      <vt:lpstr>Arial</vt:lpstr>
      <vt:lpstr>Calibri</vt:lpstr>
      <vt:lpstr>Calibri Light</vt:lpstr>
      <vt:lpstr>Office Theme</vt:lpstr>
      <vt:lpstr>PowerPoint Presentation</vt:lpstr>
      <vt:lpstr>PowerPoint Presentation</vt:lpstr>
    </vt:vector>
  </TitlesOfParts>
  <Company>Thales 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Gunasekaran, Ragunathan</dc:creator>
  <cp:lastModifiedBy>Gunasekaran, Ragunathan</cp:lastModifiedBy>
  <cp:revision>16</cp:revision>
  <dcterms:created xsi:type="dcterms:W3CDTF">2022-01-31T23:37:12Z</dcterms:created>
  <dcterms:modified xsi:type="dcterms:W3CDTF">2022-02-01T01:48:06Z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66352f5a-d2a9-4550-a635-cb7b66fac9f6</vt:lpwstr>
  </property>
  <property fmtid="{D5CDD505-2E9C-101B-9397-08002B2CF9AE}" pid="3" name="THALESClassification">
    <vt:lpwstr>TCA</vt:lpwstr>
  </property>
  <property fmtid="{D5CDD505-2E9C-101B-9397-08002B2CF9AE}" pid="4" name="Sensitivity">
    <vt:lpwstr>TGO</vt:lpwstr>
  </property>
  <property fmtid="{D5CDD505-2E9C-101B-9397-08002B2CF9AE}" pid="5" name="PD">
    <vt:lpwstr>PDN</vt:lpwstr>
  </property>
  <property fmtid="{D5CDD505-2E9C-101B-9397-08002B2CF9AE}" pid="6" name="EC">
    <vt:lpwstr>ECNA</vt:lpwstr>
  </property>
  <property fmtid="{D5CDD505-2E9C-101B-9397-08002B2CF9AE}" pid="7" name="LC">
    <vt:lpwstr>LCNA</vt:lpwstr>
  </property>
  <property fmtid="{D5CDD505-2E9C-101B-9397-08002B2CF9AE}" pid="8" name="AppHF">
    <vt:lpwstr>AHFY</vt:lpwstr>
  </property>
</Properties>
</file>