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1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5995-5D35-A70E-D535-54107F46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752F1-0553-24E8-15B4-00248162E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3D68-0B30-7D53-AC3D-277B4E4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4ACF-8E94-6AD8-DAA7-4558B8BE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7F42-B8B6-45BE-76BF-3492EADB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6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B705-B3A1-9590-4C0E-D2E7FD7C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AD53D-06A3-3781-43B8-4114DAC2A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0D3B2-B7F0-E0D3-7F74-86B5E509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F3E1-7AFA-256E-0B10-2CEADA4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064A-932E-7D99-BAA7-EC7439C9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4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DB6E1-AAE5-DDDE-4E95-CBB5F9B2D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16B8-C453-C5BA-B8DB-38C4755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56BB-C0B2-DFC1-FECE-90F9D749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49C9-7258-E318-D492-A16AA5D9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81E9-1CED-EBF2-FBB6-8323BE34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8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F1BD-D0A1-B40D-57D2-99765E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053E-3DA1-4959-C1A8-05B5F706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5D73-73AB-30F5-A093-87C86E0E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D001-3831-F235-5BBB-129E8483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DE53-E048-CC8E-58F6-21818EFE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737E-9793-C58E-FE17-EC54255E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DB60-A69E-AC45-0F5A-B5CC74C8B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6275-D5F4-322F-1231-BAC0F7BC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6092-2A6E-7456-DB2E-B4F1B25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701D-D9D5-D9C8-054D-F5FABD61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25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1423-DE7F-B45D-C58F-C1D8DE91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93A4-0ADE-4E6A-CF2E-0B823CD75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6CC8C-F97C-BF8D-88DA-D038EE2B6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0A68B-448E-0316-112D-A658F624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B4BCD-8CA5-0480-4BF7-971B3E19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8EB3-A884-150B-C2EC-1BDAD980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8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7B6A-DAD3-694C-349D-F3C38920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AB3F9-D0F2-48CA-5ACF-D63AA6823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42B11-84FA-9C72-8B43-5536E572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B2525-9A0C-96E5-8438-BCDE6F7F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9F16B-DA41-EA99-F282-8338CADD7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EA7D2-B5DD-E256-2F67-7FD52EB9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8F833-BBC2-3D11-2B70-01B3E370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D5B5C-F0CC-2499-7319-264C43D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71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DD33-C936-B6C2-8102-4B6999FA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8F2DB-0FC6-D077-6BD8-040AB029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6314B-3C22-2BB7-D0CD-95CEC3C1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497AE-95A0-3C8B-173D-27189998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9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3377F-753C-6E32-9CB5-557DC871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5EEAD-7171-CCDE-88D0-9734E5C7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85C11-FE40-153E-6E49-A21CE5C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67DE-F978-B453-CB06-75CB759F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F8A6-8A81-9ED9-37C0-AF040E2D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23DAC-D4F5-52A8-EFE1-4ADDDE01B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E1597-41A2-2335-D851-8ECD9D3D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AD955-3D19-A871-9743-037B6C07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3FC59-5EC2-5826-B1B6-11F5A084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1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1DA4-6935-B59C-F608-A5EF0B08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D80C6-0752-8AF3-471D-479803CD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8F3B-0119-1CA1-24E8-D07D9B0A8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E6F1A-2F8B-1759-4309-D6CCB26D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8CB2-4E0E-1D94-443E-780B635C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DD23E-34AA-A4B1-E135-A825E9B4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0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9D99A-6DBA-42AD-0B43-DFAC30F7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0F92-ED5F-159C-42B5-50BE87EEB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937B-DF74-5F8F-A4AA-58EC4254C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41E43-5C2F-4A1C-AE0A-E6C51FAA220D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40F0-BA72-7E8B-272D-710ABF887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2C09-DE83-B343-4233-A8D50EC48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474C-27F0-4F69-8D37-D2283F232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04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18C2-ABFC-9E12-8827-6C95A4C66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US" b="1" i="0" dirty="0">
                <a:solidFill>
                  <a:srgbClr val="1A202C"/>
                </a:solidFill>
                <a:effectLst/>
                <a:latin typeface="circular"/>
              </a:rPr>
            </a:br>
            <a:r>
              <a:rPr lang="en-US" b="1" i="0" dirty="0">
                <a:solidFill>
                  <a:srgbClr val="1A202C"/>
                </a:solidFill>
                <a:effectLst/>
                <a:latin typeface="circular"/>
              </a:rPr>
              <a:t>PRESENTATION - 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85226-59BA-0CA2-63E6-79E99D9EC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0898"/>
            <a:ext cx="9144000" cy="13069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BY</a:t>
            </a:r>
          </a:p>
          <a:p>
            <a:endParaRPr lang="en-IN" dirty="0"/>
          </a:p>
          <a:p>
            <a:r>
              <a:rPr lang="en-IN" dirty="0"/>
              <a:t>RAGUL | POOJA KUMARI | NEELANJAN ROY</a:t>
            </a:r>
          </a:p>
        </p:txBody>
      </p:sp>
    </p:spTree>
    <p:extLst>
      <p:ext uri="{BB962C8B-B14F-4D97-AF65-F5344CB8AC3E}">
        <p14:creationId xmlns:p14="http://schemas.microsoft.com/office/powerpoint/2010/main" val="11840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AVAILABILITY BASED ON PRICE AND MINIMUM NIGHTS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E233B-1851-37E0-B193-ABC3AE32C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1" y="1781415"/>
            <a:ext cx="5743875" cy="3295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8E52F-CDF5-AC77-8F92-E6484B0C6ACD}"/>
              </a:ext>
            </a:extLst>
          </p:cNvPr>
          <p:cNvSpPr txBox="1"/>
          <p:nvPr/>
        </p:nvSpPr>
        <p:spPr>
          <a:xfrm>
            <a:off x="1069674" y="1906438"/>
            <a:ext cx="4287329" cy="31393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Properties within the range of 700 to 1000 USD is available around 197 days on an average around the year.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minimum nights, 10 to 30 days range has highest average availability of 192 days.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Though the properties with minimum of one night has highest number of bookings, availabilities of properties within minimum one nights is relatively low which stands at 113 days.</a:t>
            </a:r>
          </a:p>
        </p:txBody>
      </p:sp>
    </p:spTree>
    <p:extLst>
      <p:ext uri="{BB962C8B-B14F-4D97-AF65-F5344CB8AC3E}">
        <p14:creationId xmlns:p14="http://schemas.microsoft.com/office/powerpoint/2010/main" val="178194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PRICE &amp; AVAILABILITY BASED ON NEIGHBOURHOOD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8ED64-4A57-607F-FDD9-03D9AE124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67" y="3979301"/>
            <a:ext cx="4071379" cy="24531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83607-B995-F0F5-C169-872C637F5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45" y="1173192"/>
            <a:ext cx="3931625" cy="2453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BEA84-6F72-C881-5902-922EC5C4C366}"/>
              </a:ext>
            </a:extLst>
          </p:cNvPr>
          <p:cNvSpPr txBox="1"/>
          <p:nvPr/>
        </p:nvSpPr>
        <p:spPr>
          <a:xfrm>
            <a:off x="1026543" y="1802921"/>
            <a:ext cx="4528868" cy="286232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neighbourhood groups, Manhattan has highest average price of 111.98 USD with average availability of 197 days throughout the year.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Staten Island has average price of 114.8 USD has highest average availability of 200 days throughout the year.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Average price of properties in Manhattan with entire home/apt room types stands as high as 249.2 USD.</a:t>
            </a:r>
          </a:p>
        </p:txBody>
      </p:sp>
    </p:spTree>
    <p:extLst>
      <p:ext uri="{BB962C8B-B14F-4D97-AF65-F5344CB8AC3E}">
        <p14:creationId xmlns:p14="http://schemas.microsoft.com/office/powerpoint/2010/main" val="121468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AB87C3-D39E-ADCE-79EB-53F519EB959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7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/>
              <a:t>BUSINESS RECOMMENDATIONS</a:t>
            </a:r>
            <a:endParaRPr lang="en-IN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085A17-2301-0E43-61A7-0442DE704C52}"/>
              </a:ext>
            </a:extLst>
          </p:cNvPr>
          <p:cNvSpPr txBox="1">
            <a:spLocks/>
          </p:cNvSpPr>
          <p:nvPr/>
        </p:nvSpPr>
        <p:spPr>
          <a:xfrm>
            <a:off x="1209854" y="1844465"/>
            <a:ext cx="9772291" cy="316907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sz="2000"/>
              <a:t>A </a:t>
            </a:r>
            <a:r>
              <a:rPr lang="en-US" sz="2000"/>
              <a:t>significant trend has emerged among customers, with a clear preference for listings falling within the price range of $50 to $200, as evidenced by a substantial 33,950 bookings within this specific pricing bracket.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US" sz="2000"/>
              <a:t>The emphasis should be directed towards the availability of properties offering minimum stay options of 1 and 2 days, particularly in the Brooklyn and Manhattan neighborhood groups.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US" sz="2000"/>
              <a:t>The top 10 neighborhoods, based on bookings, exhibit a comparatively lower average availability of 107 days, which falls below the overall neighborhood average of 152 days. Consequently, there is a need to enhance the availability of properties in these top-performing neighborhoods.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114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6001-3020-86A0-D672-4F1CF6DC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84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2FD1-ACF0-8AF8-A578-24EC93D1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1491"/>
            <a:ext cx="10515600" cy="182880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/>
              <a:t> Identify and prioritize high-value hosts based on factors like property type, location etc.,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/>
              <a:t> Optimize property offerings in key areas based on neighborhoods, property types, and pricing ranges.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"/>
            </a:pPr>
            <a:r>
              <a:rPr lang="en-US" sz="2000" dirty="0"/>
              <a:t> Provide early recommendations to leaders of Airbnb in order to help them make right business decisions.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2799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5DAF-6184-64D3-424B-9D8BEA20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/>
          <a:lstStyle/>
          <a:p>
            <a:pPr algn="ctr"/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900C-EB86-2F12-8DA5-A8F2F5E1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8239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"/>
            </a:pPr>
            <a:r>
              <a:rPr lang="en-IN" sz="2200" dirty="0"/>
              <a:t> For the past few months, Airbnb has seen a major decline in revenue.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"/>
            </a:pPr>
            <a:r>
              <a:rPr lang="en-IN" sz="2200" dirty="0"/>
              <a:t> Now that the restrictions have started lifting and people have started to travel more, Airbnb wants to make sure that it is fully prepared for this change.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"/>
            </a:pPr>
            <a:r>
              <a:rPr lang="en-US" sz="2200" dirty="0"/>
              <a:t> To prepare for the next best steps that Airbnb needs to take as a business, analysis of dataset consisting of various Airbnb listings in New York has to be done.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9750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988F-75CF-D216-3878-3A982D4F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36" y="2104847"/>
            <a:ext cx="9392728" cy="1423358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sz="2400" dirty="0"/>
              <a:t>Data cleaning: Handling missing values &amp; dropping insignificant column.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sz="2400" dirty="0"/>
              <a:t>Creation of new columns from existing numerical columns.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sz="2400" dirty="0"/>
              <a:t>Creating visualizations with tableau.</a:t>
            </a:r>
          </a:p>
        </p:txBody>
      </p:sp>
    </p:spTree>
    <p:extLst>
      <p:ext uri="{BB962C8B-B14F-4D97-AF65-F5344CB8AC3E}">
        <p14:creationId xmlns:p14="http://schemas.microsoft.com/office/powerpoint/2010/main" val="76746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TOP NEIGHBOURHOOD GROUPS BASED ON BOOKINGS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FEA8D-29AA-BE8F-A80F-DF67A555C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76" y="3571634"/>
            <a:ext cx="4215266" cy="29212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438F1-B930-BFDC-772B-23E59D45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15" y="3632079"/>
            <a:ext cx="3473450" cy="280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235E1-D7C3-8EE8-374B-D0D44CE65C0B}"/>
              </a:ext>
            </a:extLst>
          </p:cNvPr>
          <p:cNvSpPr txBox="1"/>
          <p:nvPr/>
        </p:nvSpPr>
        <p:spPr>
          <a:xfrm>
            <a:off x="1242204" y="1388850"/>
            <a:ext cx="9954883" cy="147732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Manhattan holds 44.30% of total bookings among the other neighbourhood groups followed by Brooklyn with 41.12% bookings.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neighbourhood,</a:t>
            </a:r>
            <a:r>
              <a:rPr lang="en-US" dirty="0"/>
              <a:t> Williamsburg and Bedford-Stuyvesant accounts for 7634 bookings and both the neighborhoods belong to Brooklyn neighborhood group.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US" dirty="0"/>
              <a:t>Top 15 neighborhood accounts for 58.4% of total bookings.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25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BOOKINGS BASED ON ROOM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788F7-092F-ABD0-8FA7-2DC001F05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63" y="4662291"/>
            <a:ext cx="2666942" cy="18386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81343-2267-87D2-3E5A-CB24E1134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444" y="1679323"/>
            <a:ext cx="2713579" cy="1838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D913A-3EFC-9339-893D-B17544C9A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" y="5114925"/>
            <a:ext cx="8521700" cy="1377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293155-D3CE-75CF-B3BD-70A319B55080}"/>
              </a:ext>
            </a:extLst>
          </p:cNvPr>
          <p:cNvSpPr txBox="1"/>
          <p:nvPr/>
        </p:nvSpPr>
        <p:spPr>
          <a:xfrm>
            <a:off x="838200" y="2234240"/>
            <a:ext cx="8029755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room types, “Entire home/apt” accounts 51.97% followed by Private rooms which accounts 45.66% of total share of bookings.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different neighbourhood groups, except for Manhattan, all other neighbourhood group has Private room has major share of bookings.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In Manhattan, ‘Entire home/apt’ accounts for 60.93% of total bookings and private room accounts for 36.85% of bookings. </a:t>
            </a:r>
          </a:p>
        </p:txBody>
      </p:sp>
    </p:spTree>
    <p:extLst>
      <p:ext uri="{BB962C8B-B14F-4D97-AF65-F5344CB8AC3E}">
        <p14:creationId xmlns:p14="http://schemas.microsoft.com/office/powerpoint/2010/main" val="10419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DISTRIBUTION OF PRICE AMONG NEIGHBOURHOOD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C7614B-CDFC-D4AF-B0C1-93A5FAF7B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93" y="1925660"/>
            <a:ext cx="4938221" cy="3006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54751-99DF-C486-17BF-B03F5907E9B3}"/>
              </a:ext>
            </a:extLst>
          </p:cNvPr>
          <p:cNvSpPr txBox="1"/>
          <p:nvPr/>
        </p:nvSpPr>
        <p:spPr>
          <a:xfrm>
            <a:off x="992038" y="2087592"/>
            <a:ext cx="5103962" cy="34163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neighbourhood group, prices of property has been spread uniformly with larger range for Manhattan and Brooklyn neighbourhood groups.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Manhattan, Brooklyn and Queens have an property priced at 10,000 USD which is very high considering the medians of 329$, 225.5$ and 142$ respectively.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Upper whisker of all the neighbourhood groups are within the range of 1,500 USD and outliers could be detected in all the neighbourhood groups. </a:t>
            </a:r>
          </a:p>
        </p:txBody>
      </p:sp>
    </p:spTree>
    <p:extLst>
      <p:ext uri="{BB962C8B-B14F-4D97-AF65-F5344CB8AC3E}">
        <p14:creationId xmlns:p14="http://schemas.microsoft.com/office/powerpoint/2010/main" val="230531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PRICE DISTRIBUTION BASED ON ROOM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8E296-1C0D-155F-1EE9-D6428074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71" y="3405968"/>
            <a:ext cx="3620698" cy="2901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72C2F-BA01-0F55-5FA0-8182B5B9F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62" y="3429000"/>
            <a:ext cx="3701528" cy="2901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42017F-F938-9832-B573-550E80B20826}"/>
              </a:ext>
            </a:extLst>
          </p:cNvPr>
          <p:cNvSpPr txBox="1"/>
          <p:nvPr/>
        </p:nvSpPr>
        <p:spPr>
          <a:xfrm>
            <a:off x="1291086" y="1416888"/>
            <a:ext cx="9609827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 </a:t>
            </a:r>
            <a:r>
              <a:rPr lang="en-US" dirty="0"/>
              <a:t>substantial 69.45% of total bookings are attributed to properties falling within the price range of $50 to $200</a:t>
            </a:r>
            <a:r>
              <a:rPr lang="en-IN" dirty="0"/>
              <a:t>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Among the room types, properties within price range of 100 to 200 USD account for higher number of bookings in Entire home/apt segment where 50 to 100 USD range in private room segment.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In the shared room segment, properties less than 50 USD has higher number of bookings.</a:t>
            </a:r>
          </a:p>
        </p:txBody>
      </p:sp>
    </p:spTree>
    <p:extLst>
      <p:ext uri="{BB962C8B-B14F-4D97-AF65-F5344CB8AC3E}">
        <p14:creationId xmlns:p14="http://schemas.microsoft.com/office/powerpoint/2010/main" val="416176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8F72-3B8E-4645-2868-B13C5550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BOOKINGS BASED ON MINIMUM NIGHTS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84532-FA9B-3CF8-AA92-4C2588BC1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2091717"/>
            <a:ext cx="5544963" cy="32439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49D0B-AA97-DA31-6CCC-BFCCEB85D0F9}"/>
              </a:ext>
            </a:extLst>
          </p:cNvPr>
          <p:cNvSpPr txBox="1"/>
          <p:nvPr/>
        </p:nvSpPr>
        <p:spPr>
          <a:xfrm>
            <a:off x="838200" y="2144009"/>
            <a:ext cx="4192438" cy="31393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Properties with minimum one night and two nights accounts for 49.94% of total bookings.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Further, properties within minimum one night has highest number of bookings irrespective all the price ranges.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¢"/>
            </a:pPr>
            <a:r>
              <a:rPr lang="en-IN" dirty="0"/>
              <a:t>Listings within the price range of 50 to 100 USD and having minimum one night has highest number of bookings which accounts for 5548.</a:t>
            </a:r>
          </a:p>
        </p:txBody>
      </p:sp>
    </p:spTree>
    <p:extLst>
      <p:ext uri="{BB962C8B-B14F-4D97-AF65-F5344CB8AC3E}">
        <p14:creationId xmlns:p14="http://schemas.microsoft.com/office/powerpoint/2010/main" val="388796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810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circular</vt:lpstr>
      <vt:lpstr>Wingdings</vt:lpstr>
      <vt:lpstr>Office Theme</vt:lpstr>
      <vt:lpstr>STORYTELLING CASE STUDY: AIRBNB, NYC PRESENTATION - I</vt:lpstr>
      <vt:lpstr>OBJECTIVE</vt:lpstr>
      <vt:lpstr>BACKGROUND</vt:lpstr>
      <vt:lpstr>DATA PREPARATION</vt:lpstr>
      <vt:lpstr>TOP NEIGHBOURHOOD GROUPS BASED ON BOOKINGS</vt:lpstr>
      <vt:lpstr>BOOKINGS BASED ON ROOM TYPES</vt:lpstr>
      <vt:lpstr>DISTRIBUTION OF PRICE AMONG NEIGHBOURHOOD GROUPS</vt:lpstr>
      <vt:lpstr>PRICE DISTRIBUTION BASED ON ROOM TYPES</vt:lpstr>
      <vt:lpstr>BOOKINGS BASED ON MINIMUM NIGHTS</vt:lpstr>
      <vt:lpstr>AVAILABILITY BASED ON PRICE AND MINIMUM NIGHTS</vt:lpstr>
      <vt:lpstr>PRICE &amp; AVAILABILITY BASED ON NEIGHBOURHOOD 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CASE STUDY: AIRBNB, NYC</dc:title>
  <dc:creator>Ragul Vadivelu</dc:creator>
  <cp:lastModifiedBy>Ragul Vadivelu</cp:lastModifiedBy>
  <cp:revision>2</cp:revision>
  <dcterms:created xsi:type="dcterms:W3CDTF">2024-01-06T23:16:51Z</dcterms:created>
  <dcterms:modified xsi:type="dcterms:W3CDTF">2024-01-08T17:31:20Z</dcterms:modified>
</cp:coreProperties>
</file>