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xirdJ1EKZHNnOeYfz8fQ3mR+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6f41f44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6f41f44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16f41f44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16f41f3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16f41f3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216f41f3b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6f41f4d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6f41f4d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16f41f4d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8b8be30e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238b8be30e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8b8be30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238b8be30e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8b8be30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visualisation shows the share of a country’s funding that is provided by institutional donors. We divide countries into quintiles by total amount of funding: The US, UK, Netherlands are three countries that typically provide the highest amount of funding to Indian nonprofits and therefore are found in quintile 5; Afghanistan, Bolivia and Madagascar typically provide some of lowest levels of funding and therefore are found in quintile 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differences between quintiles are unsurprising: institutional donors will be able to provide more funding than individuals.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There is considerably more variability in the lower quintiles: in some years the typical share of funding from institutional donors is 0; in others it is as high as 20%.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238b8be30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8b8be8c7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38b8be8c7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visualisation shows the distribution of changes in the ranking of a country. We can rank countries by how much funding they provide to Indian nonprofits: the US tends to top this ranking, while Senegal and Iraq tend to appear at the bottom of the rankings. We then look at changes in a country’s ranking over time: for example, in 2015-16 Bosnia was ranked 77</a:t>
            </a:r>
            <a:r>
              <a:rPr baseline="30000" lang="en-US" sz="2000"/>
              <a:t>th</a:t>
            </a:r>
            <a:r>
              <a:rPr lang="en-US"/>
              <a:t> in terms of the total funding it provided, while in 2016-17 it was ranked 125</a:t>
            </a:r>
            <a:r>
              <a:rPr baseline="30000" lang="en-US" sz="2000"/>
              <a:t>th</a:t>
            </a:r>
            <a:r>
              <a:rPr lang="en-US"/>
              <a:t>. Data points above the horizontal line represent countries who achieved a higher ranking than the previous year, countries below the line represent countries who achieved a lower ranking.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average countries retain their ranking over time i.e., maintain their relative importance to Indian nonprofits, though small changes in ranking are common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38b8be8c7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6f41f4d1_0_1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16f41f4d1_0_144"/>
          <p:cNvSpPr/>
          <p:nvPr/>
        </p:nvSpPr>
        <p:spPr>
          <a:xfrm>
            <a:off x="4518800" y="0"/>
            <a:ext cx="7673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16f41f4d1_0_1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g1216f41f4d1_0_144"/>
          <p:cNvSpPr txBox="1"/>
          <p:nvPr>
            <p:ph type="title"/>
          </p:nvPr>
        </p:nvSpPr>
        <p:spPr>
          <a:xfrm>
            <a:off x="429100" y="925467"/>
            <a:ext cx="35352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9" name="Google Shape;89;g1216f41f4d1_0_144"/>
          <p:cNvCxnSpPr/>
          <p:nvPr/>
        </p:nvCxnSpPr>
        <p:spPr>
          <a:xfrm>
            <a:off x="497267" y="682244"/>
            <a:ext cx="8565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g1216f41f4d1_0_144"/>
          <p:cNvSpPr txBox="1"/>
          <p:nvPr>
            <p:ph idx="1" type="body"/>
          </p:nvPr>
        </p:nvSpPr>
        <p:spPr>
          <a:xfrm>
            <a:off x="429100" y="3342505"/>
            <a:ext cx="35352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436" y="725064"/>
            <a:ext cx="4037100" cy="40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>
            <p:ph type="title"/>
          </p:nvPr>
        </p:nvSpPr>
        <p:spPr>
          <a:xfrm>
            <a:off x="188937" y="1246619"/>
            <a:ext cx="74010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b="1" lang="en-US" sz="5400">
                <a:solidFill>
                  <a:srgbClr val="0070C0"/>
                </a:solidFill>
              </a:rPr>
              <a:t>Challenge </a:t>
            </a:r>
            <a:r>
              <a:rPr b="1" lang="en-US" sz="5400">
                <a:solidFill>
                  <a:schemeClr val="accent2"/>
                </a:solidFill>
              </a:rPr>
              <a:t>#21</a:t>
            </a:r>
            <a:r>
              <a:rPr b="1" lang="en-US" sz="5400">
                <a:solidFill>
                  <a:srgbClr val="0070C0"/>
                </a:solidFill>
              </a:rPr>
              <a:t> </a:t>
            </a:r>
            <a:endParaRPr b="1" sz="54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t/>
            </a:r>
            <a:endParaRPr b="1" sz="54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b="1" lang="en-US" sz="5400">
                <a:solidFill>
                  <a:srgbClr val="0070C0"/>
                </a:solidFill>
              </a:rPr>
              <a:t>Analysing the trend of </a:t>
            </a:r>
            <a:br>
              <a:rPr b="1" lang="en-US" sz="5400">
                <a:solidFill>
                  <a:srgbClr val="0070C0"/>
                </a:solidFill>
              </a:rPr>
            </a:br>
            <a:r>
              <a:rPr b="1" lang="en-US" sz="5400">
                <a:solidFill>
                  <a:schemeClr val="accent2"/>
                </a:solidFill>
              </a:rPr>
              <a:t>Foreign Philanthropy</a:t>
            </a:r>
            <a:r>
              <a:rPr b="1" lang="en-US" sz="5400">
                <a:solidFill>
                  <a:srgbClr val="0070C0"/>
                </a:solidFill>
              </a:rPr>
              <a:t> in India</a:t>
            </a:r>
            <a:endParaRPr b="1" sz="5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051" y="5681488"/>
            <a:ext cx="4037101" cy="103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343" y="5681496"/>
            <a:ext cx="2545032" cy="10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216f41f44d_0_2"/>
          <p:cNvPicPr preferRelativeResize="0"/>
          <p:nvPr/>
        </p:nvPicPr>
        <p:blipFill rotWithShape="1">
          <a:blip r:embed="rId3">
            <a:alphaModFix/>
          </a:blip>
          <a:srcRect b="228" l="0" r="0" t="238"/>
          <a:stretch/>
        </p:blipFill>
        <p:spPr>
          <a:xfrm>
            <a:off x="4518667" y="0"/>
            <a:ext cx="76732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216f41f44d_0_2"/>
          <p:cNvSpPr txBox="1"/>
          <p:nvPr>
            <p:ph idx="12" type="sldNum"/>
          </p:nvPr>
        </p:nvSpPr>
        <p:spPr>
          <a:xfrm>
            <a:off x="7563175" y="6372075"/>
            <a:ext cx="4628700" cy="58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*Adjusted for population</a:t>
            </a:r>
            <a:r>
              <a:rPr lang="en-US" sz="700"/>
              <a:t>     </a:t>
            </a:r>
            <a:endParaRPr sz="700"/>
          </a:p>
        </p:txBody>
      </p:sp>
      <p:sp>
        <p:nvSpPr>
          <p:cNvPr id="107" name="Google Shape;107;g1216f41f44d_0_2"/>
          <p:cNvSpPr txBox="1"/>
          <p:nvPr>
            <p:ph idx="1" type="body"/>
          </p:nvPr>
        </p:nvSpPr>
        <p:spPr>
          <a:xfrm>
            <a:off x="429100" y="2660700"/>
            <a:ext cx="3535200" cy="37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(2016-2019)</a:t>
            </a:r>
            <a:endParaRPr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6 </a:t>
            </a:r>
            <a:r>
              <a:rPr lang="en-US" sz="2100"/>
              <a:t>Southern</a:t>
            </a:r>
            <a:r>
              <a:rPr lang="en-US" sz="2100"/>
              <a:t> States accounts for 68.72% of the FCRA funds.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Some North-eastern states are </a:t>
            </a:r>
            <a:r>
              <a:rPr lang="en-US" sz="2100"/>
              <a:t>receiving</a:t>
            </a:r>
            <a:r>
              <a:rPr lang="en-US" sz="2100"/>
              <a:t> </a:t>
            </a:r>
            <a:r>
              <a:rPr lang="en-US" sz="2100"/>
              <a:t>relatively</a:t>
            </a:r>
            <a:r>
              <a:rPr lang="en-US" sz="2100"/>
              <a:t> higher amounts of FCRA. </a:t>
            </a:r>
            <a:endParaRPr sz="2100"/>
          </a:p>
        </p:txBody>
      </p:sp>
      <p:cxnSp>
        <p:nvCxnSpPr>
          <p:cNvPr id="108" name="Google Shape;108;g1216f41f44d_0_2"/>
          <p:cNvCxnSpPr/>
          <p:nvPr/>
        </p:nvCxnSpPr>
        <p:spPr>
          <a:xfrm>
            <a:off x="4518801" y="-2"/>
            <a:ext cx="300" cy="6858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g1216f41f44d_0_2"/>
          <p:cNvSpPr txBox="1"/>
          <p:nvPr>
            <p:ph type="title"/>
          </p:nvPr>
        </p:nvSpPr>
        <p:spPr>
          <a:xfrm>
            <a:off x="429100" y="1489850"/>
            <a:ext cx="3535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4285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Geographic Distribution of FCRA Funds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0" name="Google Shape;110;g1216f41f44d_0_2"/>
          <p:cNvSpPr txBox="1"/>
          <p:nvPr>
            <p:ph idx="12" type="sldNum"/>
          </p:nvPr>
        </p:nvSpPr>
        <p:spPr>
          <a:xfrm>
            <a:off x="10793846" y="2888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216f41f44d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7217" y="62050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16f41f44d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0876" y="62053"/>
            <a:ext cx="1036984" cy="3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6f41f3b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g1216f41f3b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16f41f3b0_0_0"/>
          <p:cNvSpPr txBox="1"/>
          <p:nvPr>
            <p:ph idx="12" type="sldNum"/>
          </p:nvPr>
        </p:nvSpPr>
        <p:spPr>
          <a:xfrm>
            <a:off x="10793846" y="303654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g1216f41f3b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7217" y="76875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216f41f3b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0876" y="76878"/>
            <a:ext cx="1036984" cy="3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6f41f4d1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g1216f41f4d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216f41f4d1_1_0"/>
          <p:cNvSpPr txBox="1"/>
          <p:nvPr>
            <p:ph idx="12" type="sldNum"/>
          </p:nvPr>
        </p:nvSpPr>
        <p:spPr>
          <a:xfrm>
            <a:off x="10971571" y="2888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216f41f4d1_1_0"/>
          <p:cNvSpPr txBox="1"/>
          <p:nvPr>
            <p:ph idx="12" type="sldNum"/>
          </p:nvPr>
        </p:nvSpPr>
        <p:spPr>
          <a:xfrm>
            <a:off x="10751071" y="2888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1216f41f4d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4442" y="62050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216f41f4d1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8101" y="62053"/>
            <a:ext cx="1036984" cy="3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80053" y="1489905"/>
            <a:ext cx="1051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0"/>
              <a:buFont typeface="Calibri"/>
              <a:buNone/>
            </a:pPr>
            <a:r>
              <a:rPr b="1" lang="en-US" sz="3170">
                <a:solidFill>
                  <a:schemeClr val="accent1"/>
                </a:solidFill>
              </a:rPr>
              <a:t>Education sector</a:t>
            </a:r>
            <a:endParaRPr b="1" sz="317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0"/>
              <a:buFont typeface="Calibri"/>
              <a:buNone/>
            </a:pPr>
            <a:r>
              <a:rPr b="1" lang="en-US" sz="3170">
                <a:solidFill>
                  <a:schemeClr val="accent1"/>
                </a:solidFill>
              </a:rPr>
              <a:t>trends</a:t>
            </a:r>
            <a:endParaRPr b="1" sz="3170">
              <a:solidFill>
                <a:schemeClr val="accent1"/>
              </a:solidFill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11633838" y="6492875"/>
            <a:ext cx="448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8450" y="4639950"/>
            <a:ext cx="2859300" cy="385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MOTIVATION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Important sector in Indian context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Understanding why states get what they get</a:t>
            </a:r>
            <a:endParaRPr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 amt="26000"/>
          </a:blip>
          <a:srcRect b="0" l="11032" r="0" t="0"/>
          <a:stretch/>
        </p:blipFill>
        <p:spPr>
          <a:xfrm>
            <a:off x="3125325" y="0"/>
            <a:ext cx="10749375" cy="67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10744146" y="2888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7517" y="62050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1176" y="62053"/>
            <a:ext cx="1036984" cy="3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9965425" y="6391200"/>
            <a:ext cx="285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Image source: GiveIndia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8b8be30e_3_10"/>
          <p:cNvSpPr txBox="1"/>
          <p:nvPr>
            <p:ph type="title"/>
          </p:nvPr>
        </p:nvSpPr>
        <p:spPr>
          <a:xfrm>
            <a:off x="3" y="5"/>
            <a:ext cx="1051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1" lang="en-US" sz="3000">
                <a:solidFill>
                  <a:schemeClr val="accent1"/>
                </a:solidFill>
              </a:rPr>
              <a:t>Education sector trends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151" name="Google Shape;151;g1238b8be30e_3_10"/>
          <p:cNvSpPr txBox="1"/>
          <p:nvPr>
            <p:ph idx="12" type="sldNum"/>
          </p:nvPr>
        </p:nvSpPr>
        <p:spPr>
          <a:xfrm>
            <a:off x="11633838" y="6492875"/>
            <a:ext cx="448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1238b8be30e_3_10"/>
          <p:cNvSpPr txBox="1"/>
          <p:nvPr/>
        </p:nvSpPr>
        <p:spPr>
          <a:xfrm>
            <a:off x="6191450" y="473975"/>
            <a:ext cx="85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238b8be30e_3_10"/>
          <p:cNvSpPr txBox="1"/>
          <p:nvPr>
            <p:ph idx="1" type="body"/>
          </p:nvPr>
        </p:nvSpPr>
        <p:spPr>
          <a:xfrm>
            <a:off x="0" y="5492025"/>
            <a:ext cx="3535200" cy="168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METHOD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Collecting data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Merging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Analyzing	</a:t>
            </a:r>
            <a:endParaRPr sz="2100"/>
          </a:p>
        </p:txBody>
      </p:sp>
      <p:pic>
        <p:nvPicPr>
          <p:cNvPr id="154" name="Google Shape;154;g1238b8be30e_3_1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500" y="814675"/>
            <a:ext cx="8211675" cy="50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238b8be30e_3_10"/>
          <p:cNvSpPr txBox="1"/>
          <p:nvPr/>
        </p:nvSpPr>
        <p:spPr>
          <a:xfrm>
            <a:off x="8573500" y="5492025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correlation: 0.32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38b8be30e_3_10"/>
          <p:cNvSpPr txBox="1"/>
          <p:nvPr>
            <p:ph idx="12" type="sldNum"/>
          </p:nvPr>
        </p:nvSpPr>
        <p:spPr>
          <a:xfrm>
            <a:off x="10744046" y="2888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1238b8be30e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7417" y="62050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238b8be30e_3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1076" y="62053"/>
            <a:ext cx="1036984" cy="3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8b8be30e_0_28"/>
          <p:cNvSpPr txBox="1"/>
          <p:nvPr>
            <p:ph type="title"/>
          </p:nvPr>
        </p:nvSpPr>
        <p:spPr>
          <a:xfrm>
            <a:off x="3" y="5"/>
            <a:ext cx="1051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1" lang="en-US" sz="3000">
                <a:solidFill>
                  <a:schemeClr val="accent1"/>
                </a:solidFill>
              </a:rPr>
              <a:t>Education sector trends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164" name="Google Shape;164;g1238b8be30e_0_28"/>
          <p:cNvSpPr txBox="1"/>
          <p:nvPr>
            <p:ph idx="12" type="sldNum"/>
          </p:nvPr>
        </p:nvSpPr>
        <p:spPr>
          <a:xfrm>
            <a:off x="11633838" y="6492875"/>
            <a:ext cx="448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5" name="Google Shape;165;g1238b8be30e_0_28"/>
          <p:cNvCxnSpPr/>
          <p:nvPr/>
        </p:nvCxnSpPr>
        <p:spPr>
          <a:xfrm>
            <a:off x="6191450" y="1051650"/>
            <a:ext cx="0" cy="52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g1238b8be30e_0_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3438"/>
            <a:ext cx="6066699" cy="375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238b8be30e_0_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450" y="1333516"/>
            <a:ext cx="6066699" cy="375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38b8be30e_0_28"/>
          <p:cNvSpPr txBox="1"/>
          <p:nvPr/>
        </p:nvSpPr>
        <p:spPr>
          <a:xfrm>
            <a:off x="10131350" y="5024675"/>
            <a:ext cx="18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0.54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without Delhi: 0.79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238b8be30e_0_28"/>
          <p:cNvSpPr txBox="1"/>
          <p:nvPr/>
        </p:nvSpPr>
        <p:spPr>
          <a:xfrm>
            <a:off x="180050" y="5024675"/>
            <a:ext cx="20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0.094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38b8be30e_0_28"/>
          <p:cNvSpPr txBox="1"/>
          <p:nvPr/>
        </p:nvSpPr>
        <p:spPr>
          <a:xfrm>
            <a:off x="459175" y="5577000"/>
            <a:ext cx="515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INFERENCE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Depends on states’ economic conditions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Delhi effect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38b8be30e_0_28"/>
          <p:cNvSpPr txBox="1"/>
          <p:nvPr>
            <p:ph idx="12" type="sldNum"/>
          </p:nvPr>
        </p:nvSpPr>
        <p:spPr>
          <a:xfrm>
            <a:off x="10744046" y="2888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1238b8be30e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7417" y="62050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238b8be30e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41076" y="62053"/>
            <a:ext cx="1036984" cy="3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8b8be30e_0_7"/>
          <p:cNvSpPr txBox="1"/>
          <p:nvPr>
            <p:ph type="title"/>
          </p:nvPr>
        </p:nvSpPr>
        <p:spPr>
          <a:xfrm>
            <a:off x="180053" y="201230"/>
            <a:ext cx="1051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1" lang="en-US" sz="3300">
                <a:solidFill>
                  <a:schemeClr val="accent1"/>
                </a:solidFill>
              </a:rPr>
              <a:t>Share of funding from institutional donors</a:t>
            </a:r>
            <a:endParaRPr b="1" sz="3300">
              <a:solidFill>
                <a:schemeClr val="accent1"/>
              </a:solidFill>
            </a:endParaRPr>
          </a:p>
        </p:txBody>
      </p:sp>
      <p:sp>
        <p:nvSpPr>
          <p:cNvPr id="179" name="Google Shape;179;g1238b8be30e_0_7"/>
          <p:cNvSpPr txBox="1"/>
          <p:nvPr>
            <p:ph idx="12" type="sldNum"/>
          </p:nvPr>
        </p:nvSpPr>
        <p:spPr>
          <a:xfrm>
            <a:off x="11633838" y="6492875"/>
            <a:ext cx="448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g1238b8be30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424" y="1199775"/>
            <a:ext cx="7936425" cy="52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38b8be30e_0_7"/>
          <p:cNvSpPr txBox="1"/>
          <p:nvPr>
            <p:ph idx="1" type="body"/>
          </p:nvPr>
        </p:nvSpPr>
        <p:spPr>
          <a:xfrm>
            <a:off x="384675" y="1357225"/>
            <a:ext cx="3535200" cy="505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Countries divided into quintiles</a:t>
            </a:r>
            <a:br>
              <a:rPr lang="en-U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Quintile 1: Lowest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Quintile 5: Highest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Institutional donors vs Individual donors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Higher variation in lower quintiles</a:t>
            </a:r>
            <a:endParaRPr sz="2100"/>
          </a:p>
        </p:txBody>
      </p:sp>
      <p:pic>
        <p:nvPicPr>
          <p:cNvPr id="182" name="Google Shape;182;g1238b8be30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89100" y="2596778"/>
            <a:ext cx="448500" cy="2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38b8be30e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150" y="2603900"/>
            <a:ext cx="438621" cy="29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238b8be30e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076" y="2615825"/>
            <a:ext cx="448500" cy="299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238b8be30e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226" y="3520475"/>
            <a:ext cx="448500" cy="23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238b8be30e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7215" y="3520475"/>
            <a:ext cx="448500" cy="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238b8be30e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58225" y="3486388"/>
            <a:ext cx="438625" cy="29241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38b8be30e_0_7"/>
          <p:cNvSpPr txBox="1"/>
          <p:nvPr>
            <p:ph idx="12" type="sldNum"/>
          </p:nvPr>
        </p:nvSpPr>
        <p:spPr>
          <a:xfrm>
            <a:off x="10744046" y="303629"/>
            <a:ext cx="11178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1238b8be30e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37417" y="76850"/>
            <a:ext cx="164493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238b8be30e_0_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341076" y="76853"/>
            <a:ext cx="1036984" cy="3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38b8be8c7_2_7"/>
          <p:cNvSpPr txBox="1"/>
          <p:nvPr>
            <p:ph type="title"/>
          </p:nvPr>
        </p:nvSpPr>
        <p:spPr>
          <a:xfrm>
            <a:off x="180053" y="201230"/>
            <a:ext cx="1051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1" lang="en-US" sz="3300">
                <a:solidFill>
                  <a:schemeClr val="accent1"/>
                </a:solidFill>
              </a:rPr>
              <a:t>Change in ranking of country</a:t>
            </a:r>
            <a:endParaRPr b="1" sz="3300">
              <a:solidFill>
                <a:schemeClr val="accent1"/>
              </a:solidFill>
            </a:endParaRPr>
          </a:p>
        </p:txBody>
      </p:sp>
      <p:pic>
        <p:nvPicPr>
          <p:cNvPr id="197" name="Google Shape;197;g1238b8be8c7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984825"/>
            <a:ext cx="8273549" cy="5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2018-05-08T10:16:12Z</dcterms:created>
  <dc:creator>shreya agarwal</dc:creator>
</cp:coreProperties>
</file>