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8404800"/>
  <p:notesSz cx="7004050" cy="9290050"/>
  <p:defaultTextStyle>
    <a:defPPr>
      <a:defRPr lang="en-US"/>
    </a:defPPr>
    <a:lvl1pPr marL="0" algn="l" defTabSz="3840017" rtl="0" eaLnBrk="1" latinLnBrk="0" hangingPunct="1">
      <a:defRPr sz="7500" kern="1200">
        <a:solidFill>
          <a:schemeClr val="tx1"/>
        </a:solidFill>
        <a:latin typeface="+mn-lt"/>
        <a:ea typeface="+mn-ea"/>
        <a:cs typeface="+mn-cs"/>
      </a:defRPr>
    </a:lvl1pPr>
    <a:lvl2pPr marL="1920009" algn="l" defTabSz="3840017" rtl="0" eaLnBrk="1" latinLnBrk="0" hangingPunct="1">
      <a:defRPr sz="7500" kern="1200">
        <a:solidFill>
          <a:schemeClr val="tx1"/>
        </a:solidFill>
        <a:latin typeface="+mn-lt"/>
        <a:ea typeface="+mn-ea"/>
        <a:cs typeface="+mn-cs"/>
      </a:defRPr>
    </a:lvl2pPr>
    <a:lvl3pPr marL="3840017" algn="l" defTabSz="3840017" rtl="0" eaLnBrk="1" latinLnBrk="0" hangingPunct="1">
      <a:defRPr sz="7500" kern="1200">
        <a:solidFill>
          <a:schemeClr val="tx1"/>
        </a:solidFill>
        <a:latin typeface="+mn-lt"/>
        <a:ea typeface="+mn-ea"/>
        <a:cs typeface="+mn-cs"/>
      </a:defRPr>
    </a:lvl3pPr>
    <a:lvl4pPr marL="5760027" algn="l" defTabSz="3840017" rtl="0" eaLnBrk="1" latinLnBrk="0" hangingPunct="1">
      <a:defRPr sz="7500" kern="1200">
        <a:solidFill>
          <a:schemeClr val="tx1"/>
        </a:solidFill>
        <a:latin typeface="+mn-lt"/>
        <a:ea typeface="+mn-ea"/>
        <a:cs typeface="+mn-cs"/>
      </a:defRPr>
    </a:lvl4pPr>
    <a:lvl5pPr marL="7680036" algn="l" defTabSz="3840017" rtl="0" eaLnBrk="1" latinLnBrk="0" hangingPunct="1">
      <a:defRPr sz="7500" kern="1200">
        <a:solidFill>
          <a:schemeClr val="tx1"/>
        </a:solidFill>
        <a:latin typeface="+mn-lt"/>
        <a:ea typeface="+mn-ea"/>
        <a:cs typeface="+mn-cs"/>
      </a:defRPr>
    </a:lvl5pPr>
    <a:lvl6pPr marL="9600044" algn="l" defTabSz="3840017" rtl="0" eaLnBrk="1" latinLnBrk="0" hangingPunct="1">
      <a:defRPr sz="7500" kern="1200">
        <a:solidFill>
          <a:schemeClr val="tx1"/>
        </a:solidFill>
        <a:latin typeface="+mn-lt"/>
        <a:ea typeface="+mn-ea"/>
        <a:cs typeface="+mn-cs"/>
      </a:defRPr>
    </a:lvl6pPr>
    <a:lvl7pPr marL="11520053" algn="l" defTabSz="3840017" rtl="0" eaLnBrk="1" latinLnBrk="0" hangingPunct="1">
      <a:defRPr sz="7500" kern="1200">
        <a:solidFill>
          <a:schemeClr val="tx1"/>
        </a:solidFill>
        <a:latin typeface="+mn-lt"/>
        <a:ea typeface="+mn-ea"/>
        <a:cs typeface="+mn-cs"/>
      </a:defRPr>
    </a:lvl7pPr>
    <a:lvl8pPr marL="13440063" algn="l" defTabSz="3840017" rtl="0" eaLnBrk="1" latinLnBrk="0" hangingPunct="1">
      <a:defRPr sz="7500" kern="1200">
        <a:solidFill>
          <a:schemeClr val="tx1"/>
        </a:solidFill>
        <a:latin typeface="+mn-lt"/>
        <a:ea typeface="+mn-ea"/>
        <a:cs typeface="+mn-cs"/>
      </a:defRPr>
    </a:lvl8pPr>
    <a:lvl9pPr marL="15360072" algn="l" defTabSz="3840017" rtl="0" eaLnBrk="1" latinLnBrk="0" hangingPunct="1">
      <a:defRPr sz="7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60" autoAdjust="0"/>
    <p:restoredTop sz="78539" autoAdjust="0"/>
  </p:normalViewPr>
  <p:slideViewPr>
    <p:cSldViewPr>
      <p:cViewPr>
        <p:scale>
          <a:sx n="10" d="100"/>
          <a:sy n="10" d="100"/>
        </p:scale>
        <p:origin x="2280" y="12"/>
      </p:cViewPr>
      <p:guideLst>
        <p:guide orient="horz" pos="12096"/>
        <p:guide pos="1209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25-4BDB-B4CF-E5DF334C5A95}"/>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25-4BDB-B4CF-E5DF334C5A95}"/>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5825-4BDB-B4CF-E5DF334C5A95}"/>
            </c:ext>
          </c:extLst>
        </c:ser>
        <c:dLbls>
          <c:showLegendKey val="0"/>
          <c:showVal val="0"/>
          <c:showCatName val="0"/>
          <c:showSerName val="0"/>
          <c:showPercent val="0"/>
          <c:showBubbleSize val="0"/>
        </c:dLbls>
        <c:gapWidth val="150"/>
        <c:axId val="89393408"/>
        <c:axId val="89399296"/>
      </c:barChart>
      <c:catAx>
        <c:axId val="89393408"/>
        <c:scaling>
          <c:orientation val="minMax"/>
        </c:scaling>
        <c:delete val="0"/>
        <c:axPos val="b"/>
        <c:numFmt formatCode="General" sourceLinked="0"/>
        <c:majorTickMark val="out"/>
        <c:minorTickMark val="none"/>
        <c:tickLblPos val="nextTo"/>
        <c:crossAx val="89399296"/>
        <c:crosses val="autoZero"/>
        <c:auto val="1"/>
        <c:lblAlgn val="ctr"/>
        <c:lblOffset val="100"/>
        <c:noMultiLvlLbl val="0"/>
      </c:catAx>
      <c:valAx>
        <c:axId val="89399296"/>
        <c:scaling>
          <c:orientation val="minMax"/>
        </c:scaling>
        <c:delete val="0"/>
        <c:axPos val="l"/>
        <c:majorGridlines/>
        <c:numFmt formatCode="General" sourceLinked="1"/>
        <c:majorTickMark val="out"/>
        <c:minorTickMark val="none"/>
        <c:tickLblPos val="nextTo"/>
        <c:crossAx val="8939340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F8581D58-F758-49E4-8F46-CED64350E4B6}" type="datetimeFigureOut">
              <a:rPr lang="en-IN" smtClean="0"/>
              <a:t>19-09-2023</a:t>
            </a:fld>
            <a:endParaRPr lang="en-IN"/>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B942E055-9BA2-4042-A3A8-2F4A87218747}" type="slidenum">
              <a:rPr lang="en-IN" smtClean="0"/>
              <a:t>‹#›</a:t>
            </a:fld>
            <a:endParaRPr lang="en-IN"/>
          </a:p>
        </p:txBody>
      </p:sp>
    </p:spTree>
    <p:extLst>
      <p:ext uri="{BB962C8B-B14F-4D97-AF65-F5344CB8AC3E}">
        <p14:creationId xmlns:p14="http://schemas.microsoft.com/office/powerpoint/2010/main" val="169300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42E055-9BA2-4042-A3A8-2F4A87218747}" type="slidenum">
              <a:rPr lang="en-IN" smtClean="0"/>
              <a:t>1</a:t>
            </a:fld>
            <a:endParaRPr lang="en-IN"/>
          </a:p>
        </p:txBody>
      </p:sp>
    </p:spTree>
    <p:extLst>
      <p:ext uri="{BB962C8B-B14F-4D97-AF65-F5344CB8AC3E}">
        <p14:creationId xmlns:p14="http://schemas.microsoft.com/office/powerpoint/2010/main" val="1953915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7673280" y="0"/>
            <a:ext cx="731520" cy="38404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6" name="Rectangle 15"/>
          <p:cNvSpPr/>
          <p:nvPr userDrawn="1"/>
        </p:nvSpPr>
        <p:spPr>
          <a:xfrm>
            <a:off x="-1" y="0"/>
            <a:ext cx="731520" cy="38404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7" name="Rectangle 16"/>
          <p:cNvSpPr/>
          <p:nvPr userDrawn="1"/>
        </p:nvSpPr>
        <p:spPr>
          <a:xfrm>
            <a:off x="0" y="0"/>
            <a:ext cx="38404800" cy="4800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8" name="Rectangle 17"/>
          <p:cNvSpPr/>
          <p:nvPr userDrawn="1"/>
        </p:nvSpPr>
        <p:spPr>
          <a:xfrm>
            <a:off x="0" y="33604200"/>
            <a:ext cx="38404800" cy="480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9" name="Instructions"/>
          <p:cNvSpPr/>
          <p:nvPr userDrawn="1"/>
        </p:nvSpPr>
        <p:spPr>
          <a:xfrm>
            <a:off x="-12001500" y="0"/>
            <a:ext cx="11201400" cy="38404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0001" tIns="200001" rIns="200001" bIns="20000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00"/>
              </a:spcAft>
            </a:pPr>
            <a:r>
              <a:rPr lang="en-US" sz="8400" dirty="0">
                <a:solidFill>
                  <a:srgbClr val="7F7F7F"/>
                </a:solidFill>
                <a:latin typeface="Calibri" pitchFamily="34" charset="0"/>
                <a:cs typeface="Calibri" panose="020F0502020204030204" pitchFamily="34" charset="0"/>
              </a:rPr>
              <a:t>Poster Print Size:</a:t>
            </a:r>
            <a:endParaRPr sz="8400" dirty="0">
              <a:solidFill>
                <a:srgbClr val="7F7F7F"/>
              </a:solidFill>
              <a:latin typeface="Calibri" pitchFamily="34" charset="0"/>
              <a:cs typeface="Calibri" panose="020F0502020204030204" pitchFamily="34" charset="0"/>
            </a:endParaRPr>
          </a:p>
          <a:p>
            <a:pPr lvl="0">
              <a:spcBef>
                <a:spcPts val="0"/>
              </a:spcBef>
              <a:spcAft>
                <a:spcPts val="2100"/>
              </a:spcAft>
            </a:pPr>
            <a:r>
              <a:rPr lang="en-US" sz="5700" dirty="0">
                <a:solidFill>
                  <a:srgbClr val="7F7F7F"/>
                </a:solidFill>
                <a:latin typeface="Calibri" pitchFamily="34" charset="0"/>
                <a:cs typeface="Calibri" panose="020F0502020204030204" pitchFamily="34" charset="0"/>
              </a:rPr>
              <a:t>This poster template is 42” high by 42” wide. It can be used to print any poster with a 1:1 aspect ratio.</a:t>
            </a:r>
          </a:p>
          <a:p>
            <a:pPr lvl="0">
              <a:spcBef>
                <a:spcPts val="0"/>
              </a:spcBef>
              <a:spcAft>
                <a:spcPts val="2100"/>
              </a:spcAft>
            </a:pPr>
            <a:r>
              <a:rPr lang="en-US" sz="8400" dirty="0">
                <a:solidFill>
                  <a:srgbClr val="7F7F7F"/>
                </a:solidFill>
                <a:latin typeface="Calibri" pitchFamily="34" charset="0"/>
                <a:cs typeface="Calibri" panose="020F0502020204030204" pitchFamily="34" charset="0"/>
              </a:rPr>
              <a:t>Placeholders</a:t>
            </a:r>
            <a:r>
              <a:rPr sz="8400" dirty="0">
                <a:solidFill>
                  <a:srgbClr val="7F7F7F"/>
                </a:solidFill>
                <a:latin typeface="Calibri" pitchFamily="34" charset="0"/>
                <a:cs typeface="Calibri" panose="020F0502020204030204" pitchFamily="34" charset="0"/>
              </a:rPr>
              <a:t>:</a:t>
            </a:r>
          </a:p>
          <a:p>
            <a:pPr lvl="0">
              <a:spcBef>
                <a:spcPts val="0"/>
              </a:spcBef>
              <a:spcAft>
                <a:spcPts val="2100"/>
              </a:spcAft>
            </a:pPr>
            <a:r>
              <a:rPr sz="5700" dirty="0">
                <a:solidFill>
                  <a:srgbClr val="7F7F7F"/>
                </a:solidFill>
                <a:latin typeface="Calibri" pitchFamily="34" charset="0"/>
                <a:cs typeface="Calibri" panose="020F0502020204030204" pitchFamily="34" charset="0"/>
              </a:rPr>
              <a:t>The </a:t>
            </a:r>
            <a:r>
              <a:rPr lang="en-US" sz="5700" dirty="0">
                <a:solidFill>
                  <a:srgbClr val="7F7F7F"/>
                </a:solidFill>
                <a:latin typeface="Calibri" pitchFamily="34" charset="0"/>
                <a:cs typeface="Calibri" panose="020F0502020204030204" pitchFamily="34" charset="0"/>
              </a:rPr>
              <a:t>various elements included</a:t>
            </a:r>
            <a:r>
              <a:rPr sz="5700" dirty="0">
                <a:solidFill>
                  <a:srgbClr val="7F7F7F"/>
                </a:solidFill>
                <a:latin typeface="Calibri" pitchFamily="34" charset="0"/>
                <a:cs typeface="Calibri" panose="020F0502020204030204" pitchFamily="34" charset="0"/>
              </a:rPr>
              <a:t> in this </a:t>
            </a:r>
            <a:r>
              <a:rPr lang="en-US" sz="5700" dirty="0">
                <a:solidFill>
                  <a:srgbClr val="7F7F7F"/>
                </a:solidFill>
                <a:latin typeface="Calibri" pitchFamily="34" charset="0"/>
                <a:cs typeface="Calibri" panose="020F0502020204030204" pitchFamily="34" charset="0"/>
              </a:rPr>
              <a:t>poster are ones</a:t>
            </a:r>
            <a:r>
              <a:rPr lang="en-US" sz="5700" baseline="0" dirty="0">
                <a:solidFill>
                  <a:srgbClr val="7F7F7F"/>
                </a:solidFill>
                <a:latin typeface="Calibri" pitchFamily="34" charset="0"/>
                <a:cs typeface="Calibri" panose="020F0502020204030204" pitchFamily="34" charset="0"/>
              </a:rPr>
              <a:t> we often see in medical, research, and scientific posters.</a:t>
            </a:r>
            <a:r>
              <a:rPr sz="5700" dirty="0">
                <a:solidFill>
                  <a:srgbClr val="7F7F7F"/>
                </a:solidFill>
                <a:latin typeface="Calibri" pitchFamily="34" charset="0"/>
                <a:cs typeface="Calibri" panose="020F0502020204030204" pitchFamily="34" charset="0"/>
              </a:rPr>
              <a:t> </a:t>
            </a:r>
            <a:r>
              <a:rPr lang="en-US" sz="5700" dirty="0">
                <a:solidFill>
                  <a:srgbClr val="7F7F7F"/>
                </a:solidFill>
                <a:latin typeface="Calibri" pitchFamily="34" charset="0"/>
                <a:cs typeface="Calibri" panose="020F0502020204030204" pitchFamily="34" charset="0"/>
              </a:rPr>
              <a:t>Feel</a:t>
            </a:r>
            <a:r>
              <a:rPr lang="en-US" sz="57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100"/>
              </a:spcAft>
            </a:pPr>
            <a:r>
              <a:rPr lang="en-US" sz="8400" dirty="0">
                <a:solidFill>
                  <a:srgbClr val="7F7F7F"/>
                </a:solidFill>
                <a:latin typeface="Calibri" pitchFamily="34" charset="0"/>
                <a:cs typeface="Calibri" panose="020F0502020204030204" pitchFamily="34" charset="0"/>
              </a:rPr>
              <a:t>Image</a:t>
            </a:r>
            <a:r>
              <a:rPr lang="en-US" sz="8400" baseline="0" dirty="0">
                <a:solidFill>
                  <a:srgbClr val="7F7F7F"/>
                </a:solidFill>
                <a:latin typeface="Calibri" pitchFamily="34" charset="0"/>
                <a:cs typeface="Calibri" panose="020F0502020204030204" pitchFamily="34" charset="0"/>
              </a:rPr>
              <a:t> Quality</a:t>
            </a:r>
            <a:r>
              <a:rPr lang="en-US" sz="8400" dirty="0">
                <a:solidFill>
                  <a:srgbClr val="7F7F7F"/>
                </a:solidFill>
                <a:latin typeface="Calibri" pitchFamily="34" charset="0"/>
                <a:cs typeface="Calibri" panose="020F0502020204030204" pitchFamily="34" charset="0"/>
              </a:rPr>
              <a:t>:</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You can place digital photos or logo art in your poster file by selecting the </a:t>
            </a:r>
            <a:r>
              <a:rPr lang="en-US" sz="5700" b="1" dirty="0">
                <a:solidFill>
                  <a:srgbClr val="7F7F7F"/>
                </a:solidFill>
                <a:latin typeface="Calibri" pitchFamily="34" charset="0"/>
                <a:cs typeface="Calibri" panose="020F0502020204030204" pitchFamily="34" charset="0"/>
              </a:rPr>
              <a:t>Insert, Picture</a:t>
            </a:r>
            <a:r>
              <a:rPr lang="en-US" sz="57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700" b="1" dirty="0">
                <a:solidFill>
                  <a:srgbClr val="7F7F7F"/>
                </a:solidFill>
                <a:latin typeface="Calibri" pitchFamily="34" charset="0"/>
                <a:cs typeface="Calibri" panose="020F0502020204030204" pitchFamily="34" charset="0"/>
              </a:rPr>
              <a:t>150-200 pixels per inch in their final printed size</a:t>
            </a:r>
            <a:r>
              <a:rPr lang="en-US" sz="5700" dirty="0">
                <a:solidFill>
                  <a:srgbClr val="7F7F7F"/>
                </a:solidFill>
                <a:latin typeface="Calibri" pitchFamily="34" charset="0"/>
                <a:cs typeface="Calibri" panose="020F0502020204030204" pitchFamily="34" charset="0"/>
              </a:rPr>
              <a:t>. For instance, a 1600 x 1200 pixel</a:t>
            </a:r>
            <a:r>
              <a:rPr lang="en-US" sz="5700" baseline="0" dirty="0">
                <a:solidFill>
                  <a:srgbClr val="7F7F7F"/>
                </a:solidFill>
                <a:latin typeface="Calibri" pitchFamily="34" charset="0"/>
                <a:cs typeface="Calibri" panose="020F0502020204030204" pitchFamily="34" charset="0"/>
              </a:rPr>
              <a:t> photo will usually look fine up to </a:t>
            </a:r>
            <a:r>
              <a:rPr lang="en-US" sz="5700" dirty="0">
                <a:solidFill>
                  <a:srgbClr val="7F7F7F"/>
                </a:solidFill>
                <a:latin typeface="Calibri" pitchFamily="34" charset="0"/>
                <a:cs typeface="Calibri" panose="020F0502020204030204" pitchFamily="34" charset="0"/>
              </a:rPr>
              <a:t>8“-10” wide on your printed poster.</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100"/>
              </a:spcAft>
            </a:pPr>
            <a:br>
              <a:rPr lang="en-US" sz="4200" dirty="0">
                <a:solidFill>
                  <a:srgbClr val="7F7F7F"/>
                </a:solidFill>
                <a:latin typeface="Calibri" pitchFamily="34" charset="0"/>
                <a:cs typeface="Calibri" panose="020F0502020204030204" pitchFamily="34" charset="0"/>
              </a:rPr>
            </a:br>
            <a:r>
              <a:rPr lang="en-US" sz="42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9204900" y="0"/>
            <a:ext cx="11201400" cy="384048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00"/>
                </a:spcAft>
              </a:pPr>
              <a:r>
                <a:rPr lang="en-US" sz="8400" dirty="0">
                  <a:solidFill>
                    <a:schemeClr val="bg1">
                      <a:lumMod val="50000"/>
                    </a:schemeClr>
                  </a:solidFill>
                  <a:latin typeface="Calibri" pitchFamily="34" charset="0"/>
                  <a:cs typeface="Calibri" panose="020F0502020204030204" pitchFamily="34" charset="0"/>
                </a:rPr>
                <a:t>Change</a:t>
              </a:r>
              <a:r>
                <a:rPr lang="en-US" sz="8400" baseline="0" dirty="0">
                  <a:solidFill>
                    <a:schemeClr val="bg1">
                      <a:lumMod val="50000"/>
                    </a:schemeClr>
                  </a:solidFill>
                  <a:latin typeface="Calibri" pitchFamily="34" charset="0"/>
                  <a:cs typeface="Calibri" panose="020F0502020204030204" pitchFamily="34" charset="0"/>
                </a:rPr>
                <a:t> Color Theme</a:t>
              </a:r>
              <a:r>
                <a:rPr lang="en-US" sz="8400" dirty="0">
                  <a:solidFill>
                    <a:schemeClr val="bg1">
                      <a:lumMod val="50000"/>
                    </a:schemeClr>
                  </a:solidFill>
                  <a:latin typeface="Calibri" pitchFamily="34" charset="0"/>
                  <a:cs typeface="Calibri" panose="020F0502020204030204" pitchFamily="34" charset="0"/>
                </a:rPr>
                <a:t>:</a:t>
              </a:r>
              <a:endParaRPr sz="840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r>
                <a:rPr lang="en-US" sz="57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57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To change the color theme, select the </a:t>
              </a:r>
              <a:r>
                <a:rPr lang="en-US" sz="5700" b="1" baseline="0" dirty="0">
                  <a:solidFill>
                    <a:schemeClr val="bg1">
                      <a:lumMod val="50000"/>
                    </a:schemeClr>
                  </a:solidFill>
                  <a:latin typeface="Calibri" pitchFamily="34" charset="0"/>
                  <a:cs typeface="Calibri" panose="020F0502020204030204" pitchFamily="34" charset="0"/>
                </a:rPr>
                <a:t>Design</a:t>
              </a:r>
              <a:r>
                <a:rPr lang="en-US" sz="5700" baseline="0" dirty="0">
                  <a:solidFill>
                    <a:schemeClr val="bg1">
                      <a:lumMod val="50000"/>
                    </a:schemeClr>
                  </a:solidFill>
                  <a:latin typeface="Calibri" pitchFamily="34" charset="0"/>
                  <a:cs typeface="Calibri" panose="020F0502020204030204" pitchFamily="34" charset="0"/>
                </a:rPr>
                <a:t> tab, then select the </a:t>
              </a:r>
              <a:r>
                <a:rPr lang="en-US" sz="5700" b="1" baseline="0" dirty="0">
                  <a:solidFill>
                    <a:schemeClr val="bg1">
                      <a:lumMod val="50000"/>
                    </a:schemeClr>
                  </a:solidFill>
                  <a:latin typeface="Calibri" pitchFamily="34" charset="0"/>
                  <a:cs typeface="Calibri" panose="020F0502020204030204" pitchFamily="34" charset="0"/>
                </a:rPr>
                <a:t>Colors</a:t>
              </a:r>
              <a:r>
                <a:rPr lang="en-US" sz="57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100"/>
                </a:spcAft>
              </a:pPr>
              <a:r>
                <a:rPr lang="en-US" sz="8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100"/>
                </a:spcAft>
              </a:pPr>
              <a:r>
                <a:rPr lang="en-US" sz="5700" dirty="0">
                  <a:solidFill>
                    <a:schemeClr val="bg1">
                      <a:lumMod val="50000"/>
                    </a:schemeClr>
                  </a:solidFill>
                  <a:latin typeface="Calibri" pitchFamily="34" charset="0"/>
                  <a:cs typeface="Calibri" panose="020F0502020204030204" pitchFamily="34" charset="0"/>
                </a:rPr>
                <a:t>Once your poster file is ready, visit</a:t>
              </a:r>
              <a:r>
                <a:rPr lang="en-US" sz="5700" baseline="0" dirty="0">
                  <a:solidFill>
                    <a:schemeClr val="bg1">
                      <a:lumMod val="50000"/>
                    </a:schemeClr>
                  </a:solidFill>
                  <a:latin typeface="Calibri" pitchFamily="34" charset="0"/>
                  <a:cs typeface="Calibri" panose="020F0502020204030204" pitchFamily="34" charset="0"/>
                </a:rPr>
                <a:t> </a:t>
              </a:r>
              <a:r>
                <a:rPr lang="en-US" sz="5700" b="1" baseline="0" dirty="0">
                  <a:solidFill>
                    <a:schemeClr val="bg1">
                      <a:lumMod val="50000"/>
                    </a:schemeClr>
                  </a:solidFill>
                  <a:latin typeface="Calibri" pitchFamily="34" charset="0"/>
                  <a:cs typeface="Calibri" panose="020F0502020204030204" pitchFamily="34" charset="0"/>
                </a:rPr>
                <a:t>www.genigraphics.com</a:t>
              </a:r>
              <a:r>
                <a:rPr lang="en-US" sz="57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7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700" baseline="0" dirty="0">
                  <a:solidFill>
                    <a:schemeClr val="bg1">
                      <a:lumMod val="50000"/>
                    </a:schemeClr>
                  </a:solidFill>
                  <a:latin typeface="Calibri" pitchFamily="34" charset="0"/>
                  <a:cs typeface="Calibri" panose="020F0502020204030204" pitchFamily="34" charset="0"/>
                </a:rPr>
                <a:t>US and Canada:  1-800-790-4001</a:t>
              </a:r>
              <a:br>
                <a:rPr lang="en-US" sz="5700" baseline="0" dirty="0">
                  <a:solidFill>
                    <a:schemeClr val="bg1">
                      <a:lumMod val="50000"/>
                    </a:schemeClr>
                  </a:solidFill>
                  <a:latin typeface="Calibri" pitchFamily="34" charset="0"/>
                  <a:cs typeface="Calibri" panose="020F0502020204030204" pitchFamily="34" charset="0"/>
                </a:rPr>
              </a:br>
              <a:r>
                <a:rPr lang="en-US" sz="57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200" dirty="0">
                  <a:solidFill>
                    <a:schemeClr val="bg1">
                      <a:lumMod val="50000"/>
                    </a:schemeClr>
                  </a:solidFill>
                  <a:latin typeface="Calibri" pitchFamily="34" charset="0"/>
                  <a:cs typeface="Calibri" panose="020F0502020204030204" pitchFamily="34" charset="0"/>
                </a:rPr>
              </a:br>
              <a:r>
                <a:rPr lang="en-US" sz="42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18400" y="381000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2"/>
            <a:ext cx="34564320" cy="6400800"/>
          </a:xfrm>
          <a:prstGeom prst="rect">
            <a:avLst/>
          </a:prstGeom>
        </p:spPr>
        <p:txBody>
          <a:bodyPr vert="horz" lIns="384002" tIns="192001" rIns="384002" bIns="192001" rtlCol="0" anchor="ctr">
            <a:normAutofit/>
          </a:bodyPr>
          <a:lstStyle/>
          <a:p>
            <a:r>
              <a:rPr lang="en-US" dirty="0"/>
              <a:t>Click to edit Master title style</a:t>
            </a:r>
          </a:p>
        </p:txBody>
      </p:sp>
      <p:sp>
        <p:nvSpPr>
          <p:cNvPr id="3" name="Text Placeholder 2"/>
          <p:cNvSpPr>
            <a:spLocks noGrp="1"/>
          </p:cNvSpPr>
          <p:nvPr>
            <p:ph type="body" idx="1"/>
          </p:nvPr>
        </p:nvSpPr>
        <p:spPr>
          <a:xfrm>
            <a:off x="1920240" y="8961123"/>
            <a:ext cx="34564320" cy="25345393"/>
          </a:xfrm>
          <a:prstGeom prst="rect">
            <a:avLst/>
          </a:prstGeom>
        </p:spPr>
        <p:txBody>
          <a:bodyPr vert="horz" lIns="384002" tIns="192001" rIns="384002" bIns="19200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920240" y="35595563"/>
            <a:ext cx="8961120" cy="2044700"/>
          </a:xfrm>
          <a:prstGeom prst="rect">
            <a:avLst/>
          </a:prstGeom>
        </p:spPr>
        <p:txBody>
          <a:bodyPr vert="horz" lIns="384002" tIns="192001" rIns="384002" bIns="192001" rtlCol="0" anchor="ctr"/>
          <a:lstStyle>
            <a:lvl1pPr algn="l">
              <a:defRPr sz="5100">
                <a:solidFill>
                  <a:schemeClr val="tx1">
                    <a:tint val="75000"/>
                  </a:schemeClr>
                </a:solidFill>
              </a:defRPr>
            </a:lvl1pPr>
          </a:lstStyle>
          <a:p>
            <a:fld id="{985D6BDF-9D0E-4E2B-85B8-D8F4790360C9}" type="datetimeFigureOut">
              <a:rPr lang="en-US" smtClean="0"/>
              <a:t>9/19/2023</a:t>
            </a:fld>
            <a:endParaRPr lang="en-US" dirty="0"/>
          </a:p>
        </p:txBody>
      </p:sp>
      <p:sp>
        <p:nvSpPr>
          <p:cNvPr id="5" name="Footer Placeholder 4"/>
          <p:cNvSpPr>
            <a:spLocks noGrp="1"/>
          </p:cNvSpPr>
          <p:nvPr>
            <p:ph type="ftr" sz="quarter" idx="3"/>
          </p:nvPr>
        </p:nvSpPr>
        <p:spPr>
          <a:xfrm>
            <a:off x="13121640" y="35595563"/>
            <a:ext cx="12161520" cy="2044700"/>
          </a:xfrm>
          <a:prstGeom prst="rect">
            <a:avLst/>
          </a:prstGeom>
        </p:spPr>
        <p:txBody>
          <a:bodyPr vert="horz" lIns="384002" tIns="192001" rIns="384002" bIns="192001" rtlCol="0" anchor="ctr"/>
          <a:lstStyle>
            <a:lvl1pPr algn="ctr">
              <a:defRPr sz="5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5595563"/>
            <a:ext cx="8961120" cy="2044700"/>
          </a:xfrm>
          <a:prstGeom prst="rect">
            <a:avLst/>
          </a:prstGeom>
        </p:spPr>
        <p:txBody>
          <a:bodyPr vert="horz" lIns="384002" tIns="192001" rIns="384002" bIns="192001" rtlCol="0" anchor="ctr"/>
          <a:lstStyle>
            <a:lvl1pPr algn="r">
              <a:defRPr sz="5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840017" rtl="0" eaLnBrk="1" latinLnBrk="0" hangingPunct="1">
        <a:spcBef>
          <a:spcPct val="0"/>
        </a:spcBef>
        <a:buNone/>
        <a:defRPr sz="7000" kern="1200">
          <a:solidFill>
            <a:schemeClr val="tx1"/>
          </a:solidFill>
          <a:latin typeface="+mj-lt"/>
          <a:ea typeface="+mj-ea"/>
          <a:cs typeface="+mj-cs"/>
        </a:defRPr>
      </a:lvl1pPr>
    </p:titleStyle>
    <p:bodyStyle>
      <a:lvl1pPr marL="400002"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1pPr>
      <a:lvl2pPr marL="800004"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00006"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1600007"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2000010"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10560049"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058"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0067"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0075"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017" rtl="0" eaLnBrk="1" latinLnBrk="0" hangingPunct="1">
        <a:defRPr sz="7500" kern="1200">
          <a:solidFill>
            <a:schemeClr val="tx1"/>
          </a:solidFill>
          <a:latin typeface="+mn-lt"/>
          <a:ea typeface="+mn-ea"/>
          <a:cs typeface="+mn-cs"/>
        </a:defRPr>
      </a:lvl1pPr>
      <a:lvl2pPr marL="1920009" algn="l" defTabSz="3840017" rtl="0" eaLnBrk="1" latinLnBrk="0" hangingPunct="1">
        <a:defRPr sz="7500" kern="1200">
          <a:solidFill>
            <a:schemeClr val="tx1"/>
          </a:solidFill>
          <a:latin typeface="+mn-lt"/>
          <a:ea typeface="+mn-ea"/>
          <a:cs typeface="+mn-cs"/>
        </a:defRPr>
      </a:lvl2pPr>
      <a:lvl3pPr marL="3840017" algn="l" defTabSz="3840017" rtl="0" eaLnBrk="1" latinLnBrk="0" hangingPunct="1">
        <a:defRPr sz="7500" kern="1200">
          <a:solidFill>
            <a:schemeClr val="tx1"/>
          </a:solidFill>
          <a:latin typeface="+mn-lt"/>
          <a:ea typeface="+mn-ea"/>
          <a:cs typeface="+mn-cs"/>
        </a:defRPr>
      </a:lvl3pPr>
      <a:lvl4pPr marL="5760027" algn="l" defTabSz="3840017" rtl="0" eaLnBrk="1" latinLnBrk="0" hangingPunct="1">
        <a:defRPr sz="7500" kern="1200">
          <a:solidFill>
            <a:schemeClr val="tx1"/>
          </a:solidFill>
          <a:latin typeface="+mn-lt"/>
          <a:ea typeface="+mn-ea"/>
          <a:cs typeface="+mn-cs"/>
        </a:defRPr>
      </a:lvl4pPr>
      <a:lvl5pPr marL="7680036" algn="l" defTabSz="3840017" rtl="0" eaLnBrk="1" latinLnBrk="0" hangingPunct="1">
        <a:defRPr sz="7500" kern="1200">
          <a:solidFill>
            <a:schemeClr val="tx1"/>
          </a:solidFill>
          <a:latin typeface="+mn-lt"/>
          <a:ea typeface="+mn-ea"/>
          <a:cs typeface="+mn-cs"/>
        </a:defRPr>
      </a:lvl5pPr>
      <a:lvl6pPr marL="9600044" algn="l" defTabSz="3840017" rtl="0" eaLnBrk="1" latinLnBrk="0" hangingPunct="1">
        <a:defRPr sz="7500" kern="1200">
          <a:solidFill>
            <a:schemeClr val="tx1"/>
          </a:solidFill>
          <a:latin typeface="+mn-lt"/>
          <a:ea typeface="+mn-ea"/>
          <a:cs typeface="+mn-cs"/>
        </a:defRPr>
      </a:lvl6pPr>
      <a:lvl7pPr marL="11520053" algn="l" defTabSz="3840017" rtl="0" eaLnBrk="1" latinLnBrk="0" hangingPunct="1">
        <a:defRPr sz="7500" kern="1200">
          <a:solidFill>
            <a:schemeClr val="tx1"/>
          </a:solidFill>
          <a:latin typeface="+mn-lt"/>
          <a:ea typeface="+mn-ea"/>
          <a:cs typeface="+mn-cs"/>
        </a:defRPr>
      </a:lvl7pPr>
      <a:lvl8pPr marL="13440063" algn="l" defTabSz="3840017" rtl="0" eaLnBrk="1" latinLnBrk="0" hangingPunct="1">
        <a:defRPr sz="7500" kern="1200">
          <a:solidFill>
            <a:schemeClr val="tx1"/>
          </a:solidFill>
          <a:latin typeface="+mn-lt"/>
          <a:ea typeface="+mn-ea"/>
          <a:cs typeface="+mn-cs"/>
        </a:defRPr>
      </a:lvl8pPr>
      <a:lvl9pPr marL="15360072" algn="l" defTabSz="3840017"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474685" y="1420262"/>
            <a:ext cx="25603200" cy="2654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01" tIns="400002" rIns="160001" bIns="40000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b="1" dirty="0">
                <a:solidFill>
                  <a:schemeClr val="accent3">
                    <a:lumMod val="20000"/>
                    <a:lumOff val="80000"/>
                  </a:schemeClr>
                </a:solidFill>
                <a:latin typeface="+mn-lt"/>
              </a:rPr>
              <a:t>Abstract No. A01   Template Provided By New Rains</a:t>
            </a:r>
          </a:p>
          <a:p>
            <a:pPr algn="ctr" eaLnBrk="1" hangingPunct="1"/>
            <a:r>
              <a:rPr lang="en-US" sz="6000"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6416040" y="3107055"/>
            <a:ext cx="256032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01" tIns="160001" rIns="160001" bIns="160001"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600" dirty="0">
                <a:solidFill>
                  <a:schemeClr val="accent3">
                    <a:lumMod val="20000"/>
                    <a:lumOff val="80000"/>
                  </a:schemeClr>
                </a:solidFill>
                <a:latin typeface="+mn-lt"/>
              </a:rPr>
              <a:t>John Smith, </a:t>
            </a:r>
            <a:r>
              <a:rPr lang="en-US" sz="3600" baseline="30000" dirty="0">
                <a:solidFill>
                  <a:schemeClr val="accent3">
                    <a:lumMod val="20000"/>
                    <a:lumOff val="80000"/>
                  </a:schemeClr>
                </a:solidFill>
                <a:latin typeface="+mn-lt"/>
              </a:rPr>
              <a:t>1</a:t>
            </a:r>
            <a:r>
              <a:rPr lang="en-US" sz="3600" dirty="0">
                <a:solidFill>
                  <a:schemeClr val="accent3">
                    <a:lumMod val="20000"/>
                    <a:lumOff val="80000"/>
                  </a:schemeClr>
                </a:solidFill>
                <a:latin typeface="+mn-lt"/>
              </a:rPr>
              <a:t>; Jane Doe</a:t>
            </a:r>
            <a:r>
              <a:rPr lang="en-US" sz="3600" baseline="30000" dirty="0">
                <a:solidFill>
                  <a:schemeClr val="accent3">
                    <a:lumMod val="20000"/>
                    <a:lumOff val="80000"/>
                  </a:schemeClr>
                </a:solidFill>
                <a:latin typeface="+mn-lt"/>
              </a:rPr>
              <a:t>2</a:t>
            </a:r>
            <a:r>
              <a:rPr lang="en-US" sz="3600" dirty="0">
                <a:solidFill>
                  <a:schemeClr val="accent3">
                    <a:lumMod val="20000"/>
                    <a:lumOff val="80000"/>
                  </a:schemeClr>
                </a:solidFill>
                <a:latin typeface="+mn-lt"/>
              </a:rPr>
              <a:t>; Frederick Jones</a:t>
            </a:r>
            <a:r>
              <a:rPr lang="en-US" sz="3600" baseline="30000" dirty="0">
                <a:solidFill>
                  <a:schemeClr val="accent3">
                    <a:lumMod val="20000"/>
                    <a:lumOff val="80000"/>
                  </a:schemeClr>
                </a:solidFill>
                <a:latin typeface="+mn-lt"/>
              </a:rPr>
              <a:t>1,2</a:t>
            </a:r>
          </a:p>
          <a:p>
            <a:pPr algn="ctr" eaLnBrk="1" hangingPunct="1"/>
            <a:r>
              <a:rPr lang="en-US" sz="3600" baseline="30000" dirty="0">
                <a:solidFill>
                  <a:schemeClr val="accent3">
                    <a:lumMod val="20000"/>
                    <a:lumOff val="80000"/>
                  </a:schemeClr>
                </a:solidFill>
                <a:latin typeface="+mn-lt"/>
              </a:rPr>
              <a:t>1</a:t>
            </a:r>
            <a:r>
              <a:rPr lang="en-US" sz="3600" dirty="0">
                <a:solidFill>
                  <a:schemeClr val="accent3">
                    <a:lumMod val="20000"/>
                    <a:lumOff val="80000"/>
                  </a:schemeClr>
                </a:solidFill>
                <a:latin typeface="+mn-lt"/>
              </a:rPr>
              <a:t>University of Affiliation, </a:t>
            </a:r>
            <a:r>
              <a:rPr lang="en-US" sz="3600" baseline="30000" dirty="0">
                <a:solidFill>
                  <a:schemeClr val="accent3">
                    <a:lumMod val="20000"/>
                    <a:lumOff val="80000"/>
                  </a:schemeClr>
                </a:solidFill>
                <a:latin typeface="+mn-lt"/>
              </a:rPr>
              <a:t>2</a:t>
            </a:r>
            <a:r>
              <a:rPr lang="en-US" sz="3600" dirty="0">
                <a:solidFill>
                  <a:schemeClr val="accent3">
                    <a:lumMod val="20000"/>
                    <a:lumOff val="80000"/>
                  </a:schemeClr>
                </a:solidFill>
                <a:latin typeface="+mn-lt"/>
              </a:rPr>
              <a:t>Medical Center of Affiliation</a:t>
            </a:r>
          </a:p>
        </p:txBody>
      </p:sp>
      <p:sp>
        <p:nvSpPr>
          <p:cNvPr id="24" name="TextBox 23"/>
          <p:cNvSpPr txBox="1"/>
          <p:nvPr/>
        </p:nvSpPr>
        <p:spPr>
          <a:xfrm>
            <a:off x="1463040" y="35044379"/>
            <a:ext cx="3483177" cy="2050551"/>
          </a:xfrm>
          <a:prstGeom prst="rect">
            <a:avLst/>
          </a:prstGeom>
          <a:solidFill>
            <a:schemeClr val="accent1">
              <a:lumMod val="40000"/>
              <a:lumOff val="60000"/>
            </a:schemeClr>
          </a:solidFill>
        </p:spPr>
        <p:txBody>
          <a:bodyPr wrap="none" lIns="80000" tIns="40000" rIns="80000" bIns="40000" rtlCol="0">
            <a:spAutoFit/>
          </a:bodyPr>
          <a:lstStyle/>
          <a:p>
            <a:r>
              <a:rPr lang="en-US" sz="3200" dirty="0"/>
              <a:t>&lt;your name&gt;</a:t>
            </a:r>
          </a:p>
          <a:p>
            <a:r>
              <a:rPr lang="en-US" sz="3200" dirty="0"/>
              <a:t>&lt;your organization&gt;</a:t>
            </a:r>
          </a:p>
          <a:p>
            <a:r>
              <a:rPr lang="en-US" sz="3200" dirty="0"/>
              <a:t>Email:</a:t>
            </a:r>
          </a:p>
          <a:p>
            <a:r>
              <a:rPr lang="en-US" sz="3200" dirty="0"/>
              <a:t>Phone:</a:t>
            </a:r>
          </a:p>
        </p:txBody>
      </p:sp>
      <p:sp>
        <p:nvSpPr>
          <p:cNvPr id="25" name="TextBox 24"/>
          <p:cNvSpPr txBox="1"/>
          <p:nvPr/>
        </p:nvSpPr>
        <p:spPr>
          <a:xfrm>
            <a:off x="1463040" y="34004252"/>
            <a:ext cx="2448560" cy="2573771"/>
          </a:xfrm>
          <a:prstGeom prst="rect">
            <a:avLst/>
          </a:prstGeom>
          <a:noFill/>
        </p:spPr>
        <p:txBody>
          <a:bodyPr wrap="square" lIns="80000" tIns="40000" rIns="80000" bIns="40000" rtlCol="0">
            <a:spAutoFit/>
          </a:bodyPr>
          <a:lstStyle/>
          <a:p>
            <a:r>
              <a:rPr lang="en-US" sz="5400" b="1" dirty="0"/>
              <a:t>Contact</a:t>
            </a:r>
          </a:p>
          <a:p>
            <a:endParaRPr lang="en-US" sz="5400" b="1" dirty="0"/>
          </a:p>
          <a:p>
            <a:endParaRPr lang="en-US" sz="5400" b="1" dirty="0"/>
          </a:p>
        </p:txBody>
      </p:sp>
      <p:sp>
        <p:nvSpPr>
          <p:cNvPr id="26" name="TextBox 25"/>
          <p:cNvSpPr txBox="1"/>
          <p:nvPr/>
        </p:nvSpPr>
        <p:spPr>
          <a:xfrm>
            <a:off x="19202400" y="35044379"/>
            <a:ext cx="17068800" cy="2560320"/>
          </a:xfrm>
          <a:prstGeom prst="rect">
            <a:avLst/>
          </a:prstGeom>
          <a:noFill/>
        </p:spPr>
        <p:txBody>
          <a:bodyPr wrap="square" lIns="80000" tIns="80000" rIns="80000" bIns="80000" numCol="1" spcCol="400002" rtlCol="0">
            <a:noAutofit/>
          </a:bodyPr>
          <a:lstStyle/>
          <a:p>
            <a:pPr marL="400002" indent="-400002">
              <a:buFont typeface="+mj-lt"/>
              <a:buAutoNum type="arabicPeriod"/>
            </a:pPr>
            <a:r>
              <a:rPr lang="en-US" sz="1400" dirty="0"/>
              <a:t> </a:t>
            </a:r>
          </a:p>
          <a:p>
            <a:pPr marL="400002" indent="-400002">
              <a:buFont typeface="+mj-lt"/>
              <a:buAutoNum type="arabicPeriod"/>
            </a:pPr>
            <a:r>
              <a:rPr lang="en-US" sz="1400" dirty="0"/>
              <a:t> </a:t>
            </a:r>
          </a:p>
          <a:p>
            <a:pPr marL="400002" indent="-400002">
              <a:buFont typeface="+mj-lt"/>
              <a:buAutoNum type="arabicPeriod"/>
            </a:pPr>
            <a:r>
              <a:rPr lang="en-US" sz="1400" dirty="0"/>
              <a:t> </a:t>
            </a:r>
          </a:p>
          <a:p>
            <a:pPr marL="400002" indent="-400002">
              <a:buFont typeface="+mj-lt"/>
              <a:buAutoNum type="arabicPeriod"/>
            </a:pPr>
            <a:r>
              <a:rPr lang="en-US" sz="1400" dirty="0"/>
              <a:t> </a:t>
            </a:r>
          </a:p>
          <a:p>
            <a:pPr marL="400002" indent="-400002">
              <a:buFont typeface="+mj-lt"/>
              <a:buAutoNum type="arabicPeriod"/>
            </a:pPr>
            <a:r>
              <a:rPr lang="en-US" sz="1400" dirty="0"/>
              <a:t> </a:t>
            </a:r>
          </a:p>
          <a:p>
            <a:pPr marL="400002" indent="-400002">
              <a:buFont typeface="+mj-lt"/>
              <a:buAutoNum type="arabicPeriod"/>
            </a:pPr>
            <a:r>
              <a:rPr lang="en-US" sz="1400" dirty="0"/>
              <a:t> </a:t>
            </a:r>
          </a:p>
          <a:p>
            <a:pPr marL="400002" indent="-400002">
              <a:buFont typeface="+mj-lt"/>
              <a:buAutoNum type="arabicPeriod"/>
            </a:pPr>
            <a:r>
              <a:rPr lang="en-US" sz="1400" dirty="0"/>
              <a:t> </a:t>
            </a:r>
          </a:p>
          <a:p>
            <a:pPr marL="400002" indent="-400002">
              <a:buFont typeface="+mj-lt"/>
              <a:buAutoNum type="arabicPeriod"/>
            </a:pPr>
            <a:r>
              <a:rPr lang="en-US" sz="1400" dirty="0"/>
              <a:t> </a:t>
            </a:r>
          </a:p>
          <a:p>
            <a:pPr marL="400002" indent="-400002">
              <a:buFont typeface="+mj-lt"/>
              <a:buAutoNum type="arabicPeriod"/>
            </a:pPr>
            <a:r>
              <a:rPr lang="en-US" sz="1400" dirty="0"/>
              <a:t> </a:t>
            </a:r>
          </a:p>
          <a:p>
            <a:pPr marL="400002" indent="-400002">
              <a:buFont typeface="+mj-lt"/>
              <a:buAutoNum type="arabicPeriod"/>
            </a:pPr>
            <a:r>
              <a:rPr lang="en-US" sz="1400" dirty="0"/>
              <a:t>  </a:t>
            </a:r>
          </a:p>
          <a:p>
            <a:pPr marL="400002" indent="-400002">
              <a:buFont typeface="+mj-lt"/>
              <a:buAutoNum type="arabicPeriod"/>
            </a:pPr>
            <a:endParaRPr lang="en-US" sz="1400" dirty="0"/>
          </a:p>
        </p:txBody>
      </p:sp>
      <p:sp>
        <p:nvSpPr>
          <p:cNvPr id="27" name="TextBox 26"/>
          <p:cNvSpPr txBox="1"/>
          <p:nvPr/>
        </p:nvSpPr>
        <p:spPr>
          <a:xfrm>
            <a:off x="19202402" y="34004252"/>
            <a:ext cx="3311592" cy="911778"/>
          </a:xfrm>
          <a:prstGeom prst="rect">
            <a:avLst/>
          </a:prstGeom>
          <a:noFill/>
        </p:spPr>
        <p:txBody>
          <a:bodyPr wrap="none" lIns="80000" tIns="40000" rIns="80000" bIns="40000" rtlCol="0">
            <a:spAutoFit/>
          </a:bodyPr>
          <a:lstStyle/>
          <a:p>
            <a:r>
              <a:rPr lang="en-US" sz="5400" b="1" dirty="0"/>
              <a:t>References</a:t>
            </a:r>
          </a:p>
        </p:txBody>
      </p:sp>
      <p:sp>
        <p:nvSpPr>
          <p:cNvPr id="10" name="Text Box 189"/>
          <p:cNvSpPr txBox="1">
            <a:spLocks noChangeArrowheads="1"/>
          </p:cNvSpPr>
          <p:nvPr/>
        </p:nvSpPr>
        <p:spPr bwMode="auto">
          <a:xfrm>
            <a:off x="1807883" y="6059515"/>
            <a:ext cx="11338560" cy="7217322"/>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42x42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2" name="Rectangle 31"/>
          <p:cNvSpPr/>
          <p:nvPr/>
        </p:nvSpPr>
        <p:spPr>
          <a:xfrm>
            <a:off x="1463039" y="560070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3533120" y="15601950"/>
            <a:ext cx="11338560" cy="9187092"/>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42x42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463039" y="1480185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Materials and Methods</a:t>
            </a:r>
          </a:p>
        </p:txBody>
      </p:sp>
      <p:sp>
        <p:nvSpPr>
          <p:cNvPr id="13" name="Text Box 192"/>
          <p:cNvSpPr txBox="1">
            <a:spLocks noChangeArrowheads="1"/>
          </p:cNvSpPr>
          <p:nvPr/>
        </p:nvSpPr>
        <p:spPr bwMode="auto">
          <a:xfrm>
            <a:off x="13533120" y="6400800"/>
            <a:ext cx="11338560" cy="7217322"/>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42x42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4" name="Rectangle 33"/>
          <p:cNvSpPr/>
          <p:nvPr/>
        </p:nvSpPr>
        <p:spPr>
          <a:xfrm>
            <a:off x="13533120" y="560070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Introduction</a:t>
            </a:r>
          </a:p>
        </p:txBody>
      </p:sp>
      <p:sp>
        <p:nvSpPr>
          <p:cNvPr id="12" name="Text Box 191"/>
          <p:cNvSpPr txBox="1">
            <a:spLocks noChangeArrowheads="1"/>
          </p:cNvSpPr>
          <p:nvPr/>
        </p:nvSpPr>
        <p:spPr bwMode="auto">
          <a:xfrm>
            <a:off x="25603200" y="15601950"/>
            <a:ext cx="11338560" cy="7217322"/>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42x42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5" name="Rectangle 34"/>
          <p:cNvSpPr/>
          <p:nvPr/>
        </p:nvSpPr>
        <p:spPr>
          <a:xfrm>
            <a:off x="25603200" y="1480185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5603200" y="24803100"/>
            <a:ext cx="11338560" cy="7217322"/>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42x42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25603200" y="2400300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58192682"/>
              </p:ext>
            </p:extLst>
          </p:nvPr>
        </p:nvGraphicFramePr>
        <p:xfrm>
          <a:off x="13676735" y="26390902"/>
          <a:ext cx="11199100" cy="6346522"/>
        </p:xfrm>
        <a:graphic>
          <a:graphicData uri="http://schemas.openxmlformats.org/drawingml/2006/table">
            <a:tbl>
              <a:tblPr firstRow="1" bandRow="1">
                <a:tableStyleId>{F5AB1C69-6EDB-4FF4-983F-18BD219EF322}</a:tableStyleId>
              </a:tblPr>
              <a:tblGrid>
                <a:gridCol w="2799775">
                  <a:extLst>
                    <a:ext uri="{9D8B030D-6E8A-4147-A177-3AD203B41FA5}">
                      <a16:colId xmlns:a16="http://schemas.microsoft.com/office/drawing/2014/main" val="20000"/>
                    </a:ext>
                  </a:extLst>
                </a:gridCol>
                <a:gridCol w="2799775">
                  <a:extLst>
                    <a:ext uri="{9D8B030D-6E8A-4147-A177-3AD203B41FA5}">
                      <a16:colId xmlns:a16="http://schemas.microsoft.com/office/drawing/2014/main" val="20001"/>
                    </a:ext>
                  </a:extLst>
                </a:gridCol>
                <a:gridCol w="2799775">
                  <a:extLst>
                    <a:ext uri="{9D8B030D-6E8A-4147-A177-3AD203B41FA5}">
                      <a16:colId xmlns:a16="http://schemas.microsoft.com/office/drawing/2014/main" val="20002"/>
                    </a:ext>
                  </a:extLst>
                </a:gridCol>
                <a:gridCol w="2799775">
                  <a:extLst>
                    <a:ext uri="{9D8B030D-6E8A-4147-A177-3AD203B41FA5}">
                      <a16:colId xmlns:a16="http://schemas.microsoft.com/office/drawing/2014/main" val="20003"/>
                    </a:ext>
                  </a:extLst>
                </a:gridCol>
              </a:tblGrid>
              <a:tr h="906646">
                <a:tc>
                  <a:txBody>
                    <a:bodyPr/>
                    <a:lstStyle/>
                    <a:p>
                      <a:endParaRPr lang="en-US" sz="3100" dirty="0"/>
                    </a:p>
                  </a:txBody>
                  <a:tcPr marL="106680" marR="106680" marT="40005" marB="40005" anchor="ctr">
                    <a:solidFill>
                      <a:schemeClr val="accent1">
                        <a:lumMod val="75000"/>
                      </a:schemeClr>
                    </a:solidFill>
                  </a:tcPr>
                </a:tc>
                <a:tc>
                  <a:txBody>
                    <a:bodyPr/>
                    <a:lstStyle/>
                    <a:p>
                      <a:pPr algn="ctr"/>
                      <a:r>
                        <a:rPr lang="en-US" sz="3100" dirty="0"/>
                        <a:t>Heading</a:t>
                      </a:r>
                    </a:p>
                  </a:txBody>
                  <a:tcPr marL="106680" marR="106680" marT="40005" marB="40005" anchor="ctr">
                    <a:solidFill>
                      <a:schemeClr val="accent1">
                        <a:lumMod val="75000"/>
                      </a:schemeClr>
                    </a:solidFill>
                  </a:tcPr>
                </a:tc>
                <a:tc>
                  <a:txBody>
                    <a:bodyPr/>
                    <a:lstStyle/>
                    <a:p>
                      <a:pPr algn="ctr"/>
                      <a:r>
                        <a:rPr lang="en-US" sz="3100" dirty="0"/>
                        <a:t>Heading</a:t>
                      </a:r>
                    </a:p>
                  </a:txBody>
                  <a:tcPr marL="106680" marR="106680" marT="40005" marB="40005" anchor="ctr">
                    <a:solidFill>
                      <a:schemeClr val="accent1">
                        <a:lumMod val="75000"/>
                      </a:schemeClr>
                    </a:solidFill>
                  </a:tcPr>
                </a:tc>
                <a:tc>
                  <a:txBody>
                    <a:bodyPr/>
                    <a:lstStyle/>
                    <a:p>
                      <a:pPr algn="ctr"/>
                      <a:r>
                        <a:rPr lang="en-US" sz="3100" dirty="0"/>
                        <a:t>Heading</a:t>
                      </a:r>
                    </a:p>
                  </a:txBody>
                  <a:tcPr marL="106680" marR="106680" marT="40005" marB="40005" anchor="ctr">
                    <a:solidFill>
                      <a:schemeClr val="accent1">
                        <a:lumMod val="75000"/>
                      </a:schemeClr>
                    </a:solidFill>
                  </a:tcPr>
                </a:tc>
                <a:extLst>
                  <a:ext uri="{0D108BD9-81ED-4DB2-BD59-A6C34878D82A}">
                    <a16:rowId xmlns:a16="http://schemas.microsoft.com/office/drawing/2014/main" val="10000"/>
                  </a:ext>
                </a:extLst>
              </a:tr>
              <a:tr h="906646">
                <a:tc>
                  <a:txBody>
                    <a:bodyPr/>
                    <a:lstStyle/>
                    <a:p>
                      <a:r>
                        <a:rPr lang="en-US" sz="3100" dirty="0"/>
                        <a:t>Item</a:t>
                      </a:r>
                    </a:p>
                  </a:txBody>
                  <a:tcPr marL="106680" marR="106680" marT="40005" marB="40005" anchor="ctr"/>
                </a:tc>
                <a:tc>
                  <a:txBody>
                    <a:bodyPr/>
                    <a:lstStyle/>
                    <a:p>
                      <a:pPr algn="ctr"/>
                      <a:r>
                        <a:rPr lang="en-US" sz="3100" dirty="0"/>
                        <a:t>800</a:t>
                      </a:r>
                    </a:p>
                  </a:txBody>
                  <a:tcPr marL="106680" marR="106680" marT="40005" marB="40005" anchor="ctr"/>
                </a:tc>
                <a:tc>
                  <a:txBody>
                    <a:bodyPr/>
                    <a:lstStyle/>
                    <a:p>
                      <a:pPr algn="ctr"/>
                      <a:r>
                        <a:rPr lang="en-US" sz="3100" dirty="0"/>
                        <a:t>790</a:t>
                      </a:r>
                    </a:p>
                  </a:txBody>
                  <a:tcPr marL="106680" marR="106680" marT="40005" marB="40005" anchor="ctr"/>
                </a:tc>
                <a:tc>
                  <a:txBody>
                    <a:bodyPr/>
                    <a:lstStyle/>
                    <a:p>
                      <a:pPr algn="ctr"/>
                      <a:r>
                        <a:rPr lang="en-US" sz="3100" dirty="0"/>
                        <a:t>4001</a:t>
                      </a:r>
                    </a:p>
                  </a:txBody>
                  <a:tcPr marL="106680" marR="106680" marT="40005" marB="40005" anchor="ctr"/>
                </a:tc>
                <a:extLst>
                  <a:ext uri="{0D108BD9-81ED-4DB2-BD59-A6C34878D82A}">
                    <a16:rowId xmlns:a16="http://schemas.microsoft.com/office/drawing/2014/main" val="10001"/>
                  </a:ext>
                </a:extLst>
              </a:tr>
              <a:tr h="906646">
                <a:tc>
                  <a:txBody>
                    <a:bodyPr/>
                    <a:lstStyle/>
                    <a:p>
                      <a:r>
                        <a:rPr lang="en-US" sz="3100" dirty="0"/>
                        <a:t>Item</a:t>
                      </a:r>
                    </a:p>
                  </a:txBody>
                  <a:tcPr marL="106680" marR="106680" marT="40005" marB="40005" anchor="ctr"/>
                </a:tc>
                <a:tc>
                  <a:txBody>
                    <a:bodyPr/>
                    <a:lstStyle/>
                    <a:p>
                      <a:pPr algn="ctr"/>
                      <a:r>
                        <a:rPr lang="en-US" sz="3100" dirty="0"/>
                        <a:t>356</a:t>
                      </a:r>
                    </a:p>
                  </a:txBody>
                  <a:tcPr marL="106680" marR="106680" marT="40005" marB="40005" anchor="ctr"/>
                </a:tc>
                <a:tc>
                  <a:txBody>
                    <a:bodyPr/>
                    <a:lstStyle/>
                    <a:p>
                      <a:pPr algn="ctr"/>
                      <a:r>
                        <a:rPr lang="en-US" sz="3100" dirty="0"/>
                        <a:t>856</a:t>
                      </a:r>
                    </a:p>
                  </a:txBody>
                  <a:tcPr marL="106680" marR="106680" marT="40005" marB="40005" anchor="ctr"/>
                </a:tc>
                <a:tc>
                  <a:txBody>
                    <a:bodyPr/>
                    <a:lstStyle/>
                    <a:p>
                      <a:pPr algn="ctr"/>
                      <a:r>
                        <a:rPr lang="en-US" sz="3100" dirty="0"/>
                        <a:t>290</a:t>
                      </a:r>
                    </a:p>
                  </a:txBody>
                  <a:tcPr marL="106680" marR="106680" marT="40005" marB="40005" anchor="ctr"/>
                </a:tc>
                <a:extLst>
                  <a:ext uri="{0D108BD9-81ED-4DB2-BD59-A6C34878D82A}">
                    <a16:rowId xmlns:a16="http://schemas.microsoft.com/office/drawing/2014/main" val="10002"/>
                  </a:ext>
                </a:extLst>
              </a:tr>
              <a:tr h="906646">
                <a:tc>
                  <a:txBody>
                    <a:bodyPr/>
                    <a:lstStyle/>
                    <a:p>
                      <a:r>
                        <a:rPr lang="en-US" sz="3100" dirty="0"/>
                        <a:t>Item</a:t>
                      </a:r>
                    </a:p>
                  </a:txBody>
                  <a:tcPr marL="106680" marR="106680" marT="40005" marB="40005" anchor="ctr"/>
                </a:tc>
                <a:tc>
                  <a:txBody>
                    <a:bodyPr/>
                    <a:lstStyle/>
                    <a:p>
                      <a:pPr algn="ctr"/>
                      <a:r>
                        <a:rPr lang="en-US" sz="3100" dirty="0"/>
                        <a:t>228</a:t>
                      </a:r>
                    </a:p>
                  </a:txBody>
                  <a:tcPr marL="106680" marR="106680" marT="40005" marB="40005" anchor="ctr"/>
                </a:tc>
                <a:tc>
                  <a:txBody>
                    <a:bodyPr/>
                    <a:lstStyle/>
                    <a:p>
                      <a:pPr algn="ctr"/>
                      <a:r>
                        <a:rPr lang="en-US" sz="3100" dirty="0"/>
                        <a:t>134</a:t>
                      </a:r>
                    </a:p>
                  </a:txBody>
                  <a:tcPr marL="106680" marR="106680" marT="40005" marB="40005" anchor="ctr"/>
                </a:tc>
                <a:tc>
                  <a:txBody>
                    <a:bodyPr/>
                    <a:lstStyle/>
                    <a:p>
                      <a:pPr algn="ctr"/>
                      <a:r>
                        <a:rPr lang="en-US" sz="3100" dirty="0"/>
                        <a:t>238</a:t>
                      </a:r>
                    </a:p>
                  </a:txBody>
                  <a:tcPr marL="106680" marR="106680" marT="40005" marB="40005" anchor="ctr"/>
                </a:tc>
                <a:extLst>
                  <a:ext uri="{0D108BD9-81ED-4DB2-BD59-A6C34878D82A}">
                    <a16:rowId xmlns:a16="http://schemas.microsoft.com/office/drawing/2014/main" val="10003"/>
                  </a:ext>
                </a:extLst>
              </a:tr>
              <a:tr h="906646">
                <a:tc>
                  <a:txBody>
                    <a:bodyPr/>
                    <a:lstStyle/>
                    <a:p>
                      <a:r>
                        <a:rPr lang="en-US" sz="3100" dirty="0"/>
                        <a:t>Item</a:t>
                      </a:r>
                    </a:p>
                  </a:txBody>
                  <a:tcPr marL="106680" marR="106680" marT="40005" marB="40005" anchor="ctr"/>
                </a:tc>
                <a:tc>
                  <a:txBody>
                    <a:bodyPr/>
                    <a:lstStyle/>
                    <a:p>
                      <a:pPr algn="ctr"/>
                      <a:r>
                        <a:rPr lang="en-US" sz="3100" dirty="0"/>
                        <a:t>954</a:t>
                      </a:r>
                    </a:p>
                  </a:txBody>
                  <a:tcPr marL="106680" marR="106680" marT="40005" marB="40005" anchor="ctr"/>
                </a:tc>
                <a:tc>
                  <a:txBody>
                    <a:bodyPr/>
                    <a:lstStyle/>
                    <a:p>
                      <a:pPr algn="ctr"/>
                      <a:r>
                        <a:rPr lang="en-US" sz="3100" dirty="0"/>
                        <a:t>875</a:t>
                      </a:r>
                    </a:p>
                  </a:txBody>
                  <a:tcPr marL="106680" marR="106680" marT="40005" marB="40005" anchor="ctr"/>
                </a:tc>
                <a:tc>
                  <a:txBody>
                    <a:bodyPr/>
                    <a:lstStyle/>
                    <a:p>
                      <a:pPr algn="ctr"/>
                      <a:r>
                        <a:rPr lang="en-US" sz="3100" dirty="0"/>
                        <a:t>976</a:t>
                      </a:r>
                    </a:p>
                  </a:txBody>
                  <a:tcPr marL="106680" marR="106680" marT="40005" marB="40005" anchor="ctr"/>
                </a:tc>
                <a:extLst>
                  <a:ext uri="{0D108BD9-81ED-4DB2-BD59-A6C34878D82A}">
                    <a16:rowId xmlns:a16="http://schemas.microsoft.com/office/drawing/2014/main" val="10004"/>
                  </a:ext>
                </a:extLst>
              </a:tr>
              <a:tr h="906646">
                <a:tc>
                  <a:txBody>
                    <a:bodyPr/>
                    <a:lstStyle/>
                    <a:p>
                      <a:r>
                        <a:rPr lang="en-US" sz="3100" dirty="0"/>
                        <a:t>Item</a:t>
                      </a:r>
                    </a:p>
                  </a:txBody>
                  <a:tcPr marL="106680" marR="106680" marT="40005" marB="40005" anchor="ctr"/>
                </a:tc>
                <a:tc>
                  <a:txBody>
                    <a:bodyPr/>
                    <a:lstStyle/>
                    <a:p>
                      <a:pPr algn="ctr"/>
                      <a:r>
                        <a:rPr lang="en-US" sz="3100" dirty="0"/>
                        <a:t>324</a:t>
                      </a:r>
                    </a:p>
                  </a:txBody>
                  <a:tcPr marL="106680" marR="106680" marT="40005" marB="40005" anchor="ctr"/>
                </a:tc>
                <a:tc>
                  <a:txBody>
                    <a:bodyPr/>
                    <a:lstStyle/>
                    <a:p>
                      <a:pPr algn="ctr"/>
                      <a:r>
                        <a:rPr lang="en-US" sz="3100" dirty="0"/>
                        <a:t>325</a:t>
                      </a:r>
                    </a:p>
                  </a:txBody>
                  <a:tcPr marL="106680" marR="106680" marT="40005" marB="40005" anchor="ctr"/>
                </a:tc>
                <a:tc>
                  <a:txBody>
                    <a:bodyPr/>
                    <a:lstStyle/>
                    <a:p>
                      <a:pPr algn="ctr"/>
                      <a:r>
                        <a:rPr lang="en-US" sz="3100" dirty="0"/>
                        <a:t>301</a:t>
                      </a:r>
                    </a:p>
                  </a:txBody>
                  <a:tcPr marL="106680" marR="106680" marT="40005" marB="40005" anchor="ctr"/>
                </a:tc>
                <a:extLst>
                  <a:ext uri="{0D108BD9-81ED-4DB2-BD59-A6C34878D82A}">
                    <a16:rowId xmlns:a16="http://schemas.microsoft.com/office/drawing/2014/main" val="10005"/>
                  </a:ext>
                </a:extLst>
              </a:tr>
              <a:tr h="906646">
                <a:tc>
                  <a:txBody>
                    <a:bodyPr/>
                    <a:lstStyle/>
                    <a:p>
                      <a:r>
                        <a:rPr lang="en-US" sz="3100" dirty="0"/>
                        <a:t>Item</a:t>
                      </a:r>
                    </a:p>
                  </a:txBody>
                  <a:tcPr marL="106680" marR="106680" marT="40005" marB="40005" anchor="ctr"/>
                </a:tc>
                <a:tc>
                  <a:txBody>
                    <a:bodyPr/>
                    <a:lstStyle/>
                    <a:p>
                      <a:pPr algn="ctr"/>
                      <a:r>
                        <a:rPr lang="en-US" sz="3100" dirty="0"/>
                        <a:t>199</a:t>
                      </a:r>
                    </a:p>
                  </a:txBody>
                  <a:tcPr marL="106680" marR="106680" marT="40005" marB="40005" anchor="ctr"/>
                </a:tc>
                <a:tc>
                  <a:txBody>
                    <a:bodyPr/>
                    <a:lstStyle/>
                    <a:p>
                      <a:pPr algn="ctr"/>
                      <a:r>
                        <a:rPr lang="en-US" sz="3100" dirty="0"/>
                        <a:t>137</a:t>
                      </a:r>
                    </a:p>
                  </a:txBody>
                  <a:tcPr marL="106680" marR="106680" marT="40005" marB="40005" anchor="ctr"/>
                </a:tc>
                <a:tc>
                  <a:txBody>
                    <a:bodyPr/>
                    <a:lstStyle/>
                    <a:p>
                      <a:pPr algn="ctr"/>
                      <a:r>
                        <a:rPr lang="en-US" sz="3100" dirty="0"/>
                        <a:t>186</a:t>
                      </a:r>
                    </a:p>
                  </a:txBody>
                  <a:tcPr marL="106680" marR="106680" marT="40005" marB="40005" anchor="ct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463039" y="15601952"/>
                <a:ext cx="11338560" cy="12175218"/>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42” high by 42” wide but prints can be scaled up or down in size to any dimension with a 1:1 aspect ratio. For example, if you order a 40” x 40” poster using this template, we will print the file at 95.24% of its original size. </a:t>
                </a:r>
                <a:r>
                  <a:rPr lang="en-US" sz="3200" b="1" dirty="0">
                    <a:latin typeface="+mn-lt"/>
                  </a:rPr>
                  <a:t>The most critical factor is that your template and poster dimensions must be proportional:</a:t>
                </a:r>
              </a:p>
              <a:p>
                <a:pPr eaLnBrk="1" hangingPunct="1"/>
                <a:endParaRPr lang="en-US" sz="3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𝒕𝒆𝒎𝒑𝒍𝒂𝒕𝒆</m:t>
                              </m:r>
                              <m:r>
                                <a:rPr lang="en-US" sz="3200" b="1" i="1">
                                  <a:latin typeface="Cambria Math"/>
                                </a:rPr>
                                <m:t> </m:t>
                              </m:r>
                              <m:r>
                                <a:rPr lang="en-US" sz="3200" b="1" i="1">
                                  <a:latin typeface="Cambria Math"/>
                                </a:rPr>
                                <m:t>𝒉𝒆𝒊𝒈𝒉𝒕</m:t>
                              </m:r>
                            </m:num>
                            <m:den>
                              <m:r>
                                <a:rPr lang="en-US" sz="3200" b="1" i="1">
                                  <a:latin typeface="Cambria Math"/>
                                </a:rPr>
                                <m:t>𝒕𝒆𝒎𝒑𝒍𝒂𝒕𝒆</m:t>
                              </m:r>
                              <m:r>
                                <a:rPr lang="en-US" sz="3200" b="1" i="1">
                                  <a:latin typeface="Cambria Math"/>
                                </a:rPr>
                                <m:t> </m:t>
                              </m:r>
                              <m:r>
                                <a:rPr lang="en-US" sz="3200" b="1" i="1">
                                  <a:latin typeface="Cambria Math"/>
                                </a:rPr>
                                <m:t>𝒘𝒊𝒅𝒕𝒉</m:t>
                              </m:r>
                            </m:den>
                          </m:f>
                        </m:e>
                      </m:box>
                      <m:r>
                        <a:rPr lang="en-US" sz="3200" b="1" i="1" smtClean="0">
                          <a:latin typeface="Cambria Math"/>
                        </a:rPr>
                        <m:t> </m:t>
                      </m:r>
                      <m:r>
                        <a:rPr lang="en-US" sz="3200" b="1" i="1">
                          <a:latin typeface="Cambria Math"/>
                        </a:rPr>
                        <m:t>= </m:t>
                      </m:r>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𝒉𝒆𝒊𝒈𝒉𝒕</m:t>
                              </m:r>
                            </m:num>
                            <m:den>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𝒘𝒊𝒅𝒕𝒉</m:t>
                              </m:r>
                            </m:den>
                          </m:f>
                        </m:e>
                      </m:box>
                    </m:oMath>
                  </m:oMathPara>
                </a14:m>
                <a:endParaRPr lang="en-US" sz="3200" b="1" dirty="0">
                  <a:latin typeface="+mn-lt"/>
                </a:endParaRP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463039" y="15601952"/>
                <a:ext cx="11338560" cy="12175218"/>
              </a:xfrm>
              <a:prstGeom prst="rect">
                <a:avLst/>
              </a:prstGeom>
              <a:blipFill rotWithShape="1">
                <a:blip r:embed="rId3"/>
                <a:stretch>
                  <a:fillRect l="-698" r="-1182"/>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3533120" y="1480185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936951"/>
            <a:ext cx="4800600" cy="3200214"/>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1" y="28936950"/>
            <a:ext cx="4800600" cy="32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828803" y="32337376"/>
            <a:ext cx="4498455"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1.</a:t>
            </a:r>
            <a:r>
              <a:rPr lang="en-US" sz="2800" dirty="0">
                <a:latin typeface="Calibri" pitchFamily="34" charset="0"/>
              </a:rPr>
              <a:t> Label in 28pt Calibri.</a:t>
            </a:r>
          </a:p>
        </p:txBody>
      </p:sp>
      <p:sp>
        <p:nvSpPr>
          <p:cNvPr id="52" name="Text Box 181"/>
          <p:cNvSpPr txBox="1">
            <a:spLocks noChangeArrowheads="1"/>
          </p:cNvSpPr>
          <p:nvPr/>
        </p:nvSpPr>
        <p:spPr bwMode="auto">
          <a:xfrm>
            <a:off x="7696203" y="32337376"/>
            <a:ext cx="4498455"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2.</a:t>
            </a:r>
            <a:r>
              <a:rPr lang="en-US" sz="2800" dirty="0">
                <a:latin typeface="Calibri" pitchFamily="34" charset="0"/>
              </a:rPr>
              <a:t> Label in 28pt Calibri.</a:t>
            </a:r>
          </a:p>
        </p:txBody>
      </p:sp>
      <p:sp>
        <p:nvSpPr>
          <p:cNvPr id="53" name="Text Box 180"/>
          <p:cNvSpPr txBox="1">
            <a:spLocks noChangeArrowheads="1"/>
          </p:cNvSpPr>
          <p:nvPr/>
        </p:nvSpPr>
        <p:spPr bwMode="auto">
          <a:xfrm>
            <a:off x="13528966" y="25745458"/>
            <a:ext cx="4367907"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latin typeface="Calibri" pitchFamily="34" charset="0"/>
              </a:rPr>
              <a:t>Table 1.</a:t>
            </a:r>
            <a:r>
              <a:rPr lang="en-US" sz="2800" dirty="0">
                <a:latin typeface="Calibri" pitchFamily="34" charset="0"/>
              </a:rPr>
              <a:t> Label in 28pt Calibri.</a:t>
            </a:r>
          </a:p>
        </p:txBody>
      </p:sp>
      <p:graphicFrame>
        <p:nvGraphicFramePr>
          <p:cNvPr id="3" name="Chart 2"/>
          <p:cNvGraphicFramePr/>
          <p:nvPr>
            <p:extLst>
              <p:ext uri="{D42A27DB-BD31-4B8C-83A1-F6EECF244321}">
                <p14:modId xmlns:p14="http://schemas.microsoft.com/office/powerpoint/2010/main" val="1572143855"/>
              </p:ext>
            </p:extLst>
          </p:nvPr>
        </p:nvGraphicFramePr>
        <p:xfrm>
          <a:off x="25645035" y="5600701"/>
          <a:ext cx="11157252" cy="7648031"/>
        </p:xfrm>
        <a:graphic>
          <a:graphicData uri="http://schemas.openxmlformats.org/drawingml/2006/chart">
            <c:chart xmlns:c="http://schemas.openxmlformats.org/drawingml/2006/chart" xmlns:r="http://schemas.openxmlformats.org/officeDocument/2006/relationships" r:id="rId6"/>
          </a:graphicData>
        </a:graphic>
      </p:graphicFrame>
      <p:sp>
        <p:nvSpPr>
          <p:cNvPr id="37" name="Text Box 180"/>
          <p:cNvSpPr txBox="1">
            <a:spLocks noChangeArrowheads="1"/>
          </p:cNvSpPr>
          <p:nvPr/>
        </p:nvSpPr>
        <p:spPr bwMode="auto">
          <a:xfrm>
            <a:off x="25598501" y="13601701"/>
            <a:ext cx="4391888"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latin typeface="Calibri" pitchFamily="34" charset="0"/>
              </a:rPr>
              <a:t>Chart 1.</a:t>
            </a:r>
            <a:r>
              <a:rPr lang="en-US" sz="2800" dirty="0">
                <a:latin typeface="Calibri" pitchFamily="34" charset="0"/>
              </a:rPr>
              <a:t> Label in 28pt Calibri.</a:t>
            </a:r>
          </a:p>
        </p:txBody>
      </p:sp>
      <p:pic>
        <p:nvPicPr>
          <p:cNvPr id="2" name="Picture 1" descr="A logo with an umbrella and water drops&#10;&#10;Description automatically generated">
            <a:extLst>
              <a:ext uri="{FF2B5EF4-FFF2-40B4-BE49-F238E27FC236}">
                <a16:creationId xmlns:a16="http://schemas.microsoft.com/office/drawing/2014/main" id="{CF3048D3-C0A2-608E-427D-BF12FA75D42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2650" y="186056"/>
            <a:ext cx="5410200" cy="4347657"/>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65BB37D-8F64-56AB-8A77-2533A8A6FD78}"/>
              </a:ext>
            </a:extLst>
          </p:cNvPr>
          <p:cNvPicPr>
            <a:picLocks noChangeAspect="1"/>
          </p:cNvPicPr>
          <p:nvPr/>
        </p:nvPicPr>
        <p:blipFill>
          <a:blip r:embed="rId8"/>
          <a:stretch>
            <a:fillRect/>
          </a:stretch>
        </p:blipFill>
        <p:spPr>
          <a:xfrm>
            <a:off x="30632400" y="251818"/>
            <a:ext cx="2286000" cy="2548532"/>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734498F4-1E64-B03D-5A27-DB0AB904A4D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299400" y="251818"/>
            <a:ext cx="2286000" cy="2548532"/>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42978FA-8F43-2D0A-0C75-D619ECFECB90}"/>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966400" y="251818"/>
            <a:ext cx="2245750" cy="2548532"/>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53A61A39-D6A0-4A3C-C656-627F0D202AA7}"/>
              </a:ext>
            </a:extLst>
          </p:cNvPr>
          <p:cNvSpPr txBox="1"/>
          <p:nvPr/>
        </p:nvSpPr>
        <p:spPr>
          <a:xfrm>
            <a:off x="5928360" y="309455"/>
            <a:ext cx="24323040" cy="1637115"/>
          </a:xfrm>
          <a:prstGeom prst="rect">
            <a:avLst/>
          </a:prstGeom>
          <a:solidFill>
            <a:srgbClr val="FFFF00"/>
          </a:solidFill>
        </p:spPr>
        <p:txBody>
          <a:bodyPr wrap="square">
            <a:spAutoFit/>
          </a:bodyPr>
          <a:lstStyle/>
          <a:p>
            <a:pPr marL="0" marR="0" algn="ctr">
              <a:lnSpc>
                <a:spcPct val="107000"/>
              </a:lnSpc>
              <a:spcBef>
                <a:spcPts val="0"/>
              </a:spcBef>
              <a:spcAft>
                <a:spcPts val="0"/>
              </a:spcAft>
            </a:pPr>
            <a:r>
              <a:rPr lang="en-US" sz="3200" b="1" kern="1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rPr>
              <a:t>International Conference on</a:t>
            </a:r>
            <a:r>
              <a:rPr lang="en-US" sz="3200" kern="100" dirty="0">
                <a:latin typeface="Times New Roman" panose="02020603050405020304" pitchFamily="18" charset="0"/>
                <a:ea typeface="Arial" panose="020B0604020202020204" pitchFamily="34" charset="0"/>
                <a:cs typeface="Times New Roman" panose="02020603050405020304" pitchFamily="18" charset="0"/>
              </a:rPr>
              <a:t> </a:t>
            </a:r>
            <a:r>
              <a:rPr lang="en-US" sz="3200" b="1" kern="1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rPr>
              <a:t>RECENT ADVANCES IN SCIENCE, TECHNOLOGY, ENGINEERING, MANAGEMENT AND SOCIAL SCIENCE-2023</a:t>
            </a:r>
            <a:r>
              <a:rPr lang="en-US" sz="3200" b="1" kern="100" dirty="0">
                <a:latin typeface="Times New Roman" panose="02020603050405020304" pitchFamily="18" charset="0"/>
                <a:ea typeface="Arial" panose="020B0604020202020204" pitchFamily="34" charset="0"/>
                <a:cs typeface="Times New Roman" panose="02020603050405020304" pitchFamily="18" charset="0"/>
              </a:rPr>
              <a:t> </a:t>
            </a:r>
            <a:r>
              <a:rPr lang="en-US" sz="3200" kern="1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rPr>
              <a:t>(RASTEMS - 2023)</a:t>
            </a:r>
            <a:r>
              <a:rPr lang="en-US" sz="3200" kern="100" dirty="0">
                <a:latin typeface="Times New Roman" panose="02020603050405020304" pitchFamily="18" charset="0"/>
                <a:ea typeface="Arial" panose="020B0604020202020204" pitchFamily="34" charset="0"/>
                <a:cs typeface="Times New Roman" panose="02020603050405020304" pitchFamily="18" charset="0"/>
              </a:rPr>
              <a:t>,</a:t>
            </a:r>
            <a:r>
              <a:rPr lang="en-US" sz="3200" b="1" kern="1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rPr>
              <a:t>06-08, October 2023</a:t>
            </a:r>
            <a:r>
              <a:rPr lang="en-US" sz="3200" kern="1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3200" b="1" kern="1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rPr>
              <a:t>(ONLINE), </a:t>
            </a:r>
            <a:r>
              <a:rPr lang="en-US" sz="3200" kern="1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rPr>
              <a:t>ORGANISED BY</a:t>
            </a:r>
          </a:p>
          <a:p>
            <a:pPr marL="0" marR="0" algn="ctr">
              <a:lnSpc>
                <a:spcPct val="107000"/>
              </a:lnSpc>
              <a:spcBef>
                <a:spcPts val="0"/>
              </a:spcBef>
              <a:spcAft>
                <a:spcPts val="0"/>
              </a:spcAft>
            </a:pPr>
            <a:r>
              <a:rPr lang="en-US" sz="3200" b="1" kern="1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NEW RESEARCH AND INNOVATION SOCIETY (NEWRAINS), </a:t>
            </a:r>
            <a:r>
              <a:rPr lang="en-US" sz="3200" b="1" kern="100"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rPr>
              <a:t>Chennai, India</a:t>
            </a:r>
            <a:endParaRPr lang="en-US" sz="3200" kern="100" dirty="0">
              <a:effectLst/>
              <a:latin typeface="Arial" panose="020B0604020202020204" pitchFamily="34" charset="0"/>
              <a:ea typeface="Arial" panose="020B0604020202020204" pitchFamily="34" charset="0"/>
              <a:cs typeface="Latha" panose="020B0604020202020204" pitchFamily="34" charset="0"/>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2551</TotalTime>
  <Words>1121</Words>
  <Application>Microsoft Office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42x42</dc:title>
  <dc:creator>Jay Larson</dc:creator>
  <dc:description>Quality poster printing
www.genigraphics.com
1-800-790-4001</dc:description>
  <cp:lastModifiedBy>P K</cp:lastModifiedBy>
  <cp:revision>78</cp:revision>
  <cp:lastPrinted>2013-02-12T02:21:55Z</cp:lastPrinted>
  <dcterms:created xsi:type="dcterms:W3CDTF">2013-02-10T21:14:48Z</dcterms:created>
  <dcterms:modified xsi:type="dcterms:W3CDTF">2023-09-19T17:21:10Z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2023-09-19T11:21:20Z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4c6a69f3-ec67-44f4-90bd-030b5c8b34e2</vt:lpwstr>
  </property>
  <property fmtid="{D5CDD505-2E9C-101B-9397-08002B2CF9AE}" pid="7" name="MSIP_Label_defa4170-0d19-0005-0004-bc88714345d2_ActionId">
    <vt:lpwstr>1dbebc3b-bf56-4f75-8019-115860e41575</vt:lpwstr>
  </property>
  <property fmtid="{D5CDD505-2E9C-101B-9397-08002B2CF9AE}" pid="8" name="MSIP_Label_defa4170-0d19-0005-0004-bc88714345d2_ContentBits">
    <vt:lpwstr>0</vt:lpwstr>
  </property>
</Properties>
</file>