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320" r:id="rId7"/>
    <p:sldId id="308" r:id="rId8"/>
    <p:sldId id="335" r:id="rId9"/>
    <p:sldId id="341" r:id="rId10"/>
    <p:sldId id="336" r:id="rId11"/>
    <p:sldId id="337" r:id="rId12"/>
    <p:sldId id="338" r:id="rId13"/>
    <p:sldId id="339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2" r:id="rId24"/>
    <p:sldId id="353" r:id="rId25"/>
    <p:sldId id="322" r:id="rId26"/>
    <p:sldId id="350" r:id="rId27"/>
    <p:sldId id="351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5208" autoAdjust="0"/>
  </p:normalViewPr>
  <p:slideViewPr>
    <p:cSldViewPr snapToGrid="0">
      <p:cViewPr>
        <p:scale>
          <a:sx n="85" d="100"/>
          <a:sy n="85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2/1/XXXXX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602" y="1894788"/>
            <a:ext cx="8616099" cy="2454600"/>
          </a:xfrm>
        </p:spPr>
        <p:txBody>
          <a:bodyPr>
            <a:normAutofit/>
          </a:bodyPr>
          <a:lstStyle/>
          <a:p>
            <a:r>
              <a:rPr lang="en-US" sz="3600" spc="300" dirty="0"/>
              <a:t>Analyzing Promotional Campaign Effectiveness at </a:t>
            </a:r>
            <a:r>
              <a:rPr lang="en-US" sz="3600" spc="300" dirty="0" err="1"/>
              <a:t>AtliQ</a:t>
            </a:r>
            <a:r>
              <a:rPr lang="en-US" sz="3600" spc="300" dirty="0"/>
              <a:t> Mart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419" y="4374036"/>
            <a:ext cx="5279009" cy="1848549"/>
          </a:xfrm>
        </p:spPr>
        <p:txBody>
          <a:bodyPr/>
          <a:lstStyle/>
          <a:p>
            <a:r>
              <a:rPr lang="en-US" b="1" spc="300" dirty="0" err="1"/>
              <a:t>Ragul</a:t>
            </a:r>
            <a:r>
              <a:rPr lang="en-US" b="1" spc="300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757381"/>
            <a:ext cx="10762674" cy="701963"/>
          </a:xfrm>
        </p:spPr>
        <p:txBody>
          <a:bodyPr>
            <a:normAutofit/>
          </a:bodyPr>
          <a:lstStyle/>
          <a:p>
            <a:r>
              <a:rPr lang="en-US" sz="1800" spc="0" dirty="0"/>
              <a:t>4. Produce a report that calculates the incremental sold quantity (ISU%) for each during the </a:t>
            </a:r>
            <a:r>
              <a:rPr lang="en-US" sz="1800" spc="0" dirty="0" err="1"/>
              <a:t>diwali</a:t>
            </a:r>
            <a:r>
              <a:rPr lang="en-US" sz="1800" spc="0" dirty="0"/>
              <a:t> campaign. Provide rankings for the categories based on ISU % </a:t>
            </a:r>
            <a:endParaRPr lang="en-IN" sz="18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988292" y="1588655"/>
            <a:ext cx="995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ISU as (  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SELECT 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p.category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ROUND(((SUM(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e.quantity_sold_after_promo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- 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e.quantity_sold_before_promo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  / (SUM(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e.quantity_sold_before_promo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))) * 100,2)     AS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isu_percent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dim_products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 ON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e.product_code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p.product_code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dim_campaigns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 ON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e.campaign_id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c.campaign_id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c.campaign_name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'Diwali’	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p.category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*,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RANK() OVER (ORDER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isu_percent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DESC) AS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rank_order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ISU;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D8927-11A7-49CF-B907-C16C91F2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52" y="4891374"/>
            <a:ext cx="3636818" cy="14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757381"/>
            <a:ext cx="10762674" cy="701963"/>
          </a:xfrm>
        </p:spPr>
        <p:txBody>
          <a:bodyPr>
            <a:normAutofit/>
          </a:bodyPr>
          <a:lstStyle/>
          <a:p>
            <a:r>
              <a:rPr lang="en-US" sz="1800" spc="0" dirty="0"/>
              <a:t>5. Create a report featuring top products, ranked by Incremental revenue percentage IR% across all campaigns.</a:t>
            </a:r>
            <a:endParaRPr lang="en-IN" sz="18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988292" y="1588655"/>
            <a:ext cx="995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  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p.product_name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p.category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ROUND(((SUM((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* 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e.quantity_sold_after_promo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  - 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e.quantity_sold_before_promo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   / (SUM(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e.quantity_sold_before_promo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))) * 100, 1) AS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IR_Percent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dim_products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 ON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e.product_code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p.product_code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p.product_name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p.category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IR_Percent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DESC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 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20878-50D4-485E-83E0-04D225F1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60" y="4509494"/>
            <a:ext cx="4375605" cy="15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939D154-A399-40CD-A86E-AED9730F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82" y="1542560"/>
            <a:ext cx="6405324" cy="2839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0BB80-5174-4C95-8C97-E512A876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41" y="2376907"/>
            <a:ext cx="6405324" cy="28392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599"/>
            <a:ext cx="10515600" cy="106614"/>
          </a:xfrm>
        </p:spPr>
        <p:txBody>
          <a:bodyPr>
            <a:normAutofit fontScale="90000"/>
          </a:bodyPr>
          <a:lstStyle/>
          <a:p>
            <a:r>
              <a:rPr lang="en-IN" sz="800" spc="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B6D33-1B9E-40D7-8E6A-D878ABFA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1" y="925773"/>
            <a:ext cx="1687605" cy="1451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C1DD54-0196-4BFE-BD20-4208AD8A6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200970"/>
            <a:ext cx="6405324" cy="2839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542352-A33F-406C-AA48-90FF72C12625}"/>
              </a:ext>
            </a:extLst>
          </p:cNvPr>
          <p:cNvSpPr txBox="1"/>
          <p:nvPr/>
        </p:nvSpPr>
        <p:spPr>
          <a:xfrm flipH="1">
            <a:off x="230840" y="2495079"/>
            <a:ext cx="396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Promotion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1814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282" y="1766047"/>
            <a:ext cx="4114800" cy="3003177"/>
          </a:xfrm>
        </p:spPr>
        <p:txBody>
          <a:bodyPr>
            <a:normAutofit/>
          </a:bodyPr>
          <a:lstStyle/>
          <a:p>
            <a:r>
              <a:rPr lang="en-US" sz="2800" i="1" spc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dim_stores</a:t>
            </a:r>
            <a:br>
              <a:rPr lang="en-US" sz="2800" i="1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800" i="1" spc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dim_campaigns</a:t>
            </a:r>
            <a:br>
              <a:rPr lang="en-US" sz="2800" i="1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800" i="1" spc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dim_products</a:t>
            </a:r>
            <a:br>
              <a:rPr lang="en-US" sz="2800" i="1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800" i="1" spc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endParaRPr lang="en-IN" sz="2800" i="1" spc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C99AA-A42D-4379-9B28-FE6D9A92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1308847"/>
            <a:ext cx="6408932" cy="45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Store Performance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C90AD-D975-4893-9D62-787E2F5F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1308660"/>
            <a:ext cx="4522694" cy="2447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B456B-6EAD-4C7D-A58E-F91290AA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1348560"/>
            <a:ext cx="4522695" cy="2407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1760F-E1F3-4A13-83CC-95A6DCE2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66" y="3908613"/>
            <a:ext cx="5450540" cy="2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Store Performance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8B33B-8263-4FD3-BE22-BB1B947C98F2}"/>
              </a:ext>
            </a:extLst>
          </p:cNvPr>
          <p:cNvSpPr txBox="1"/>
          <p:nvPr/>
        </p:nvSpPr>
        <p:spPr>
          <a:xfrm>
            <a:off x="730624" y="1513453"/>
            <a:ext cx="3612777" cy="452431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IN" sz="1200" b="1" i="1" dirty="0"/>
              <a:t>Top 10 stores by IR(Incremental Revenue)</a:t>
            </a:r>
          </a:p>
          <a:p>
            <a:pPr lvl="1"/>
            <a:endParaRPr lang="en-IN" sz="1200" b="1" i="1" dirty="0"/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STMYS-1</a:t>
            </a:r>
            <a:b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STMYS-3</a:t>
            </a:r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STCHE-4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STCHE-7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STCHE-6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STCHE-3</a:t>
            </a:r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STBLR-0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STBLR-7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STBLR-6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STBLR-3</a:t>
            </a:r>
          </a:p>
          <a:p>
            <a:pPr lvl="1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Stores in Chennai, Bengaluru and Mysuru are having the  highest sales among other stores.</a:t>
            </a:r>
          </a:p>
          <a:p>
            <a:pPr lvl="1"/>
            <a:endParaRPr lang="en-IN" sz="1200" b="1" i="1" dirty="0"/>
          </a:p>
          <a:p>
            <a:pPr lvl="1"/>
            <a:endParaRPr lang="en-IN" sz="1200" b="1" i="1" dirty="0"/>
          </a:p>
          <a:p>
            <a:pPr lvl="1"/>
            <a:endParaRPr lang="en-IN" sz="1200" b="1" i="1" dirty="0"/>
          </a:p>
          <a:p>
            <a:pPr lvl="1"/>
            <a:r>
              <a:rPr lang="en-IN" sz="1200" b="1" i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5F06D-9FCB-4902-9B0F-F5AF01FC3140}"/>
              </a:ext>
            </a:extLst>
          </p:cNvPr>
          <p:cNvSpPr txBox="1"/>
          <p:nvPr/>
        </p:nvSpPr>
        <p:spPr>
          <a:xfrm>
            <a:off x="914401" y="1721225"/>
            <a:ext cx="254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Mysuru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9A0FA-A160-48C6-A5CF-81CA134687BA}"/>
              </a:ext>
            </a:extLst>
          </p:cNvPr>
          <p:cNvSpPr txBox="1"/>
          <p:nvPr/>
        </p:nvSpPr>
        <p:spPr>
          <a:xfrm>
            <a:off x="914402" y="2586509"/>
            <a:ext cx="181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Chennai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1D386-4481-44AD-BCF6-AF95C83E0335}"/>
              </a:ext>
            </a:extLst>
          </p:cNvPr>
          <p:cNvSpPr txBox="1"/>
          <p:nvPr/>
        </p:nvSpPr>
        <p:spPr>
          <a:xfrm>
            <a:off x="914400" y="3648635"/>
            <a:ext cx="173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Bengaluru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E5BA2-FDB2-4C1E-AD5D-02C3F56C8798}"/>
              </a:ext>
            </a:extLst>
          </p:cNvPr>
          <p:cNvSpPr/>
          <p:nvPr/>
        </p:nvSpPr>
        <p:spPr>
          <a:xfrm>
            <a:off x="4652682" y="1513453"/>
            <a:ext cx="3433483" cy="43396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i="1" dirty="0"/>
              <a:t>  </a:t>
            </a:r>
          </a:p>
          <a:p>
            <a:endParaRPr lang="en-IN" sz="1200" b="1" i="1" dirty="0"/>
          </a:p>
          <a:p>
            <a:endParaRPr lang="en-IN" sz="1200" b="1" i="1" dirty="0"/>
          </a:p>
          <a:p>
            <a:endParaRPr lang="en-IN" sz="1200" b="1" i="1" dirty="0"/>
          </a:p>
          <a:p>
            <a:endParaRPr lang="en-IN" sz="1200" b="1" i="1" dirty="0"/>
          </a:p>
          <a:p>
            <a:r>
              <a:rPr lang="en-IN" sz="1200" b="1" i="1" dirty="0"/>
              <a:t>Bottom 10 Stores by ISU(Incremental Sold Units)</a:t>
            </a:r>
          </a:p>
          <a:p>
            <a:r>
              <a:rPr lang="en-IN" sz="1200" b="1" i="1" dirty="0"/>
              <a:t>   </a:t>
            </a:r>
          </a:p>
          <a:p>
            <a:r>
              <a:rPr lang="en-IN" sz="1200" b="1" i="1" dirty="0"/>
              <a:t> </a:t>
            </a:r>
            <a:r>
              <a:rPr lang="en-IN" sz="1200" b="1" i="1" dirty="0" err="1"/>
              <a:t>Visakhapatnum</a:t>
            </a:r>
            <a:endParaRPr lang="en-IN" sz="1200" b="1" i="1" dirty="0"/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STVSK -3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STVSK-4 </a:t>
            </a:r>
          </a:p>
          <a:p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  <a:r>
              <a:rPr lang="en-IN" sz="1200" b="1" i="1" dirty="0">
                <a:solidFill>
                  <a:schemeClr val="tx1"/>
                </a:solidFill>
              </a:rPr>
              <a:t>Vijayawada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STVJD-0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STVJD-1</a:t>
            </a:r>
          </a:p>
          <a:p>
            <a:r>
              <a:rPr lang="en-IN" sz="1200" b="1" i="1" dirty="0">
                <a:solidFill>
                  <a:schemeClr val="tx1"/>
                </a:solidFill>
              </a:rPr>
              <a:t>    Trivandrum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STTRV-0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STTRV-1</a:t>
            </a:r>
          </a:p>
          <a:p>
            <a:r>
              <a:rPr lang="en-IN" sz="1200" b="1" i="1" dirty="0">
                <a:solidFill>
                  <a:schemeClr val="tx1"/>
                </a:solidFill>
              </a:rPr>
              <a:t>    Mangalore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STMLR-0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STMLR-1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STMLR-2</a:t>
            </a:r>
          </a:p>
          <a:p>
            <a:r>
              <a:rPr lang="en-IN" sz="1200" b="1" i="1" dirty="0">
                <a:solidFill>
                  <a:schemeClr val="tx1"/>
                </a:solidFill>
              </a:rPr>
              <a:t>    Coimbatore</a:t>
            </a:r>
          </a:p>
          <a:p>
            <a:pPr lvl="1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STCBE -4</a:t>
            </a:r>
          </a:p>
          <a:p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</a:t>
            </a:r>
          </a:p>
          <a:p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Stores in </a:t>
            </a:r>
            <a:r>
              <a:rPr lang="en-IN" sz="12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Visakhapatnum</a:t>
            </a:r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Vijayawada, Trivandrum, Mangalore and  Coimbatore are having the lowest sold units among other stores.</a:t>
            </a:r>
          </a:p>
          <a:p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200" b="1" i="1" dirty="0"/>
          </a:p>
          <a:p>
            <a:endParaRPr lang="en-IN" sz="1200" b="1" i="1" dirty="0"/>
          </a:p>
          <a:p>
            <a:endParaRPr lang="en-IN" sz="12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20481A-AAED-4C2C-86EE-3238FBD7AEDB}"/>
              </a:ext>
            </a:extLst>
          </p:cNvPr>
          <p:cNvSpPr/>
          <p:nvPr/>
        </p:nvSpPr>
        <p:spPr>
          <a:xfrm>
            <a:off x="8346141" y="1513453"/>
            <a:ext cx="3433483" cy="43396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endParaRPr lang="en-IN" sz="1200" b="1" i="1" dirty="0"/>
          </a:p>
          <a:p>
            <a:pPr algn="just"/>
            <a:r>
              <a:rPr lang="en-IN" sz="1200" b="1" i="1" dirty="0"/>
              <a:t>Performance of stores by city</a:t>
            </a:r>
          </a:p>
          <a:p>
            <a:pPr algn="just"/>
            <a:endParaRPr lang="en-IN" sz="1200" b="1" i="1" dirty="0"/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Bengaluru shares the highest IR and ISU among the other cities, followed by Chennai and Hyderabad</a:t>
            </a: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 50.8 M , Bengaluru had</a:t>
            </a: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highest IR and </a:t>
            </a: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Trivandrum which had a </a:t>
            </a: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lowest IR at 4.7M.</a:t>
            </a: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Bengaluru had the highest ISU at 56k units sold and  Trivandrum which had the lowest ISU at 5K units sold.</a:t>
            </a: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1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1200" b="1" i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904DAD-F9CE-4064-A0B7-2DB2308F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32" y="2515352"/>
            <a:ext cx="1234704" cy="13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Promotional Type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11A3E-51FE-4239-8A6A-499FC6DC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1225086"/>
            <a:ext cx="4520408" cy="115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DAB49-3200-4259-A426-ED6B61A9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6" y="2582018"/>
            <a:ext cx="4520408" cy="1089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1EA04-85C8-4C97-9FB4-577B827FE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8" y="3794021"/>
            <a:ext cx="4547303" cy="27143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CCC14D-DEC2-4A1F-8831-0711DE8B3599}"/>
              </a:ext>
            </a:extLst>
          </p:cNvPr>
          <p:cNvSpPr/>
          <p:nvPr/>
        </p:nvSpPr>
        <p:spPr>
          <a:xfrm>
            <a:off x="5583913" y="1570587"/>
            <a:ext cx="5138974" cy="44088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two promotion types that resulted in the highest Incremental Revenue is 500 Cash back and BOGOF(Buy One Get One Free).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Bottom two promotion types in terms of their impact on Incremental Sold Units is 50% Off and 25%Off.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can see there is a significant difference in the performance of discount-based promotions vs BOGOF(Buy One Get One Free) or cashback 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Discount Based promotions have not performed well in terms of sales compared to BOGOF and 500 Cashback.</a:t>
            </a:r>
            <a:endParaRPr lang="en-IN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Promotional Type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5E419A-0A9D-4B8F-835E-BB23F342AEF2}"/>
              </a:ext>
            </a:extLst>
          </p:cNvPr>
          <p:cNvSpPr/>
          <p:nvPr/>
        </p:nvSpPr>
        <p:spPr>
          <a:xfrm>
            <a:off x="475129" y="1353671"/>
            <a:ext cx="10148047" cy="432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</a:endParaRPr>
          </a:p>
          <a:p>
            <a:endParaRPr lang="en-US" sz="1400" b="1" i="1" dirty="0">
              <a:solidFill>
                <a:schemeClr val="tx1"/>
              </a:solidFill>
            </a:endParaRPr>
          </a:p>
          <a:p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Promotions strike balance between ISU and maintaining healthy margins?</a:t>
            </a:r>
          </a:p>
          <a:p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sz="1400" b="1" i="1" dirty="0" err="1">
                <a:solidFill>
                  <a:schemeClr val="tx1"/>
                </a:solidFill>
              </a:rPr>
              <a:t>Recognise</a:t>
            </a:r>
            <a:r>
              <a:rPr lang="en-US" sz="1400" b="1" i="1" dirty="0">
                <a:solidFill>
                  <a:schemeClr val="tx1"/>
                </a:solidFill>
              </a:rPr>
              <a:t> Your Expenses:</a:t>
            </a:r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Give a detailed breakdown of the expenses related to your product's marketing, distribution, and manufacture.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Determine the bare minimum of units you must sell to break even. This is known as your breakeven point.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Promotions Based on Value: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Highlight the benefits that buyers receive from your product.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Give promotions or discounts that highlight the value proposition without affecting the profitability.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Strategies: </a:t>
            </a:r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Implement variable pricing based on demand, seasonality, and client categories.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 pricing strategies to present the product as more affordable without actually lowering the price much.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Identify different customer segments and modify promotions to fit their preferences. This gets rid of the requirement for general discounts and lets you </a:t>
            </a:r>
            <a:r>
              <a:rPr lang="en-US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maximise</a:t>
            </a: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revenue from different customer categories.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Compute and Adjust: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Track the effectiveness of your promotions by implementing metrics.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Regularly evaluate the impact on sales, profits, and overall profitability. Ready to adjust your plan as needed based on how well certain campaigns work.</a:t>
            </a:r>
          </a:p>
          <a:p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0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Product and Category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691B0-8D06-4A3D-A265-1206D9A6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3429000"/>
            <a:ext cx="5764306" cy="2788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E46A-07A4-411F-9164-2F5E53DB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2897"/>
            <a:ext cx="2743200" cy="2069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10D5E6-5BC7-4A61-B11D-26B40C6C33A3}"/>
              </a:ext>
            </a:extLst>
          </p:cNvPr>
          <p:cNvSpPr txBox="1"/>
          <p:nvPr/>
        </p:nvSpPr>
        <p:spPr>
          <a:xfrm>
            <a:off x="3783106" y="1174377"/>
            <a:ext cx="7449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Grocery &amp; Staples is the product category that experienced the most increase in sold units as a result of the 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Grocery &amp; Staples, Combo 1, Home Appliances and Home Care are the product categories that experienced the largest rises in sales as an outcome of the promotions.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95B1E-FD87-48F0-BC8A-47B2123F247F}"/>
              </a:ext>
            </a:extLst>
          </p:cNvPr>
          <p:cNvSpPr txBox="1"/>
          <p:nvPr/>
        </p:nvSpPr>
        <p:spPr>
          <a:xfrm>
            <a:off x="6243918" y="2266908"/>
            <a:ext cx="34648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Waterproof Immersion Rod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High Glow 15w LED Bulb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Double Bedsheet Set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Curtains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Home Essential 8 Product Combo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Farm </a:t>
            </a:r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Chakki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Atta (1KG)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Sunflower Oil (1L)</a:t>
            </a:r>
          </a:p>
          <a:p>
            <a:endParaRPr lang="en-IN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Masoor Dal (IKG)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Sonamasuri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Rice (10KG)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Doodh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Kesar Body Lotion (200ML)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Lime Cool Bathing Bar (1 25GM)</a:t>
            </a:r>
          </a:p>
          <a:p>
            <a:r>
              <a:rPr lang="en-IN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Cream Beauty Bathing Soap (125GM)</a:t>
            </a:r>
          </a:p>
          <a:p>
            <a:r>
              <a:rPr lang="en-US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Body Milk Nourishing Lotion (120ML)</a:t>
            </a:r>
          </a:p>
          <a:p>
            <a:endParaRPr lang="en-US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Scrub Sponge For Dishwash</a:t>
            </a:r>
          </a:p>
          <a:p>
            <a:r>
              <a:rPr lang="en-US" sz="1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1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Fusion Container Set of 3</a:t>
            </a:r>
            <a:endParaRPr lang="en-IN" sz="1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C2DC4AE-C18E-44F2-AA40-D5D8A7FE5ADC}"/>
              </a:ext>
            </a:extLst>
          </p:cNvPr>
          <p:cNvSpPr/>
          <p:nvPr/>
        </p:nvSpPr>
        <p:spPr>
          <a:xfrm>
            <a:off x="9565341" y="2266908"/>
            <a:ext cx="519953" cy="13727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3D63722-0B53-4923-ACB3-41488BCCB9C3}"/>
              </a:ext>
            </a:extLst>
          </p:cNvPr>
          <p:cNvSpPr/>
          <p:nvPr/>
        </p:nvSpPr>
        <p:spPr>
          <a:xfrm>
            <a:off x="9596717" y="4081816"/>
            <a:ext cx="519953" cy="13024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F84125-23DF-4F46-B220-8243BCDD5D85}"/>
              </a:ext>
            </a:extLst>
          </p:cNvPr>
          <p:cNvSpPr/>
          <p:nvPr/>
        </p:nvSpPr>
        <p:spPr>
          <a:xfrm>
            <a:off x="9612404" y="5545898"/>
            <a:ext cx="398929" cy="42877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C619E-C7BC-4527-8758-195B280641F3}"/>
              </a:ext>
            </a:extLst>
          </p:cNvPr>
          <p:cNvSpPr txBox="1"/>
          <p:nvPr/>
        </p:nvSpPr>
        <p:spPr>
          <a:xfrm>
            <a:off x="10116671" y="2814918"/>
            <a:ext cx="20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50"/>
                </a:solidFill>
              </a:rPr>
              <a:t>Performed </a:t>
            </a:r>
            <a:r>
              <a:rPr lang="en-IN" sz="1200" b="1" dirty="0" err="1">
                <a:solidFill>
                  <a:srgbClr val="00B050"/>
                </a:solidFill>
              </a:rPr>
              <a:t>Extremly</a:t>
            </a:r>
            <a:r>
              <a:rPr lang="en-IN" sz="1200" b="1" dirty="0">
                <a:solidFill>
                  <a:srgbClr val="00B050"/>
                </a:solidFill>
              </a:rPr>
              <a:t> good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E47B0-4BED-472D-810E-6D2D60E522BB}"/>
              </a:ext>
            </a:extLst>
          </p:cNvPr>
          <p:cNvSpPr txBox="1"/>
          <p:nvPr/>
        </p:nvSpPr>
        <p:spPr>
          <a:xfrm>
            <a:off x="10219765" y="4517420"/>
            <a:ext cx="184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increase in sales but profits are less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30B51-19D2-4579-8627-A7D67E323077}"/>
              </a:ext>
            </a:extLst>
          </p:cNvPr>
          <p:cNvSpPr txBox="1"/>
          <p:nvPr/>
        </p:nvSpPr>
        <p:spPr>
          <a:xfrm>
            <a:off x="10116671" y="5639422"/>
            <a:ext cx="92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41043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636494"/>
            <a:ext cx="11241742" cy="519953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Product and Category Analysis</a:t>
            </a:r>
            <a:endParaRPr lang="en-IN" sz="2000" i="1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70140-E8C1-41C3-9F7F-B32A0E74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65" y="1258536"/>
            <a:ext cx="4669135" cy="2055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3F7F8-92DB-4B79-A17E-54261C81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2" y="1258536"/>
            <a:ext cx="3232484" cy="5097813"/>
          </a:xfrm>
          <a:prstGeom prst="rect">
            <a:avLst/>
          </a:prstGeom>
        </p:spPr>
      </p:pic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3F444E31-2C68-4CE7-AA72-6B45BA857225}"/>
              </a:ext>
            </a:extLst>
          </p:cNvPr>
          <p:cNvSpPr/>
          <p:nvPr/>
        </p:nvSpPr>
        <p:spPr>
          <a:xfrm>
            <a:off x="4038600" y="2169459"/>
            <a:ext cx="811306" cy="51995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89492-9A5F-49BC-AE97-2D004DB2E772}"/>
              </a:ext>
            </a:extLst>
          </p:cNvPr>
          <p:cNvSpPr txBox="1"/>
          <p:nvPr/>
        </p:nvSpPr>
        <p:spPr>
          <a:xfrm>
            <a:off x="4444253" y="4078941"/>
            <a:ext cx="5907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BOGOF promotions and their performance across different product categories had really increase in their sales and Home Care category had tremendous growth of 1086%.</a:t>
            </a:r>
            <a:r>
              <a:rPr lang="en-IN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Discount Based promotion had not performed well particularly in 25% OFF at Personal Care category  had  a  loss of -380%</a:t>
            </a:r>
          </a:p>
        </p:txBody>
      </p:sp>
    </p:spTree>
    <p:extLst>
      <p:ext uri="{BB962C8B-B14F-4D97-AF65-F5344CB8AC3E}">
        <p14:creationId xmlns:p14="http://schemas.microsoft.com/office/powerpoint/2010/main" val="138460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10799281" cy="1158857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934" y="1747592"/>
            <a:ext cx="9341963" cy="435133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Overview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Ad-hoc Request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Store Performance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Promotional Type Analysis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 Performance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Insights</a:t>
            </a:r>
          </a:p>
          <a:p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Recommendations</a:t>
            </a:r>
          </a:p>
          <a:p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1529" y="6356350"/>
            <a:ext cx="2824252" cy="501650"/>
          </a:xfrm>
        </p:spPr>
        <p:txBody>
          <a:bodyPr/>
          <a:lstStyle/>
          <a:p>
            <a:pPr algn="l"/>
            <a:r>
              <a:rPr lang="en-US" spc="0" dirty="0" err="1"/>
              <a:t>AtliqMart</a:t>
            </a:r>
            <a:r>
              <a:rPr lang="en-US" spc="0" dirty="0"/>
              <a:t> Promotional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2FBFDD-2AEB-43EB-88C9-A456C0E3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8511988" cy="581743"/>
          </a:xfrm>
        </p:spPr>
        <p:txBody>
          <a:bodyPr>
            <a:normAutofit/>
          </a:bodyPr>
          <a:lstStyle/>
          <a:p>
            <a:r>
              <a:rPr lang="en-IN" sz="2400" i="1" spc="0" dirty="0"/>
              <a:t>Insights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D752F-CCAE-451D-B7EB-99032216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FFBE2-1EB1-49F8-BA46-AFC659A3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EF0FF-E1D5-41C3-8EF8-B9EB4E7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FBB61-569A-4BB5-A842-6B3372A20D15}"/>
              </a:ext>
            </a:extLst>
          </p:cNvPr>
          <p:cNvSpPr txBox="1"/>
          <p:nvPr/>
        </p:nvSpPr>
        <p:spPr>
          <a:xfrm>
            <a:off x="950260" y="1389528"/>
            <a:ext cx="9323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Bengaluru has the highest sales uplift, followed by Chennai and Hyderabad. It also has the highest IR (Incremental Revenue) uplift among the top 5 cities.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of the common characteristics among the top-performing stores is stores that provided more offers (especially 500 Cashback &amp; BOGOF) had higher IR, ISU.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500 Cashback and BOGOF are the top 2 promotion types that resulted in the highest Incremental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50% OFF and 25%OFF are the bottom 2 promotion types in terms of their impact on Incremental Sold Units.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500 Cashback strike the best balance between Incremental Sold Units and maintaining healthy margins.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a significant difference in the performance of discount-based promotions versus BOGOF (Buy One Get One Free) or cashback promotions, BOGOF and Cashback performs better than discount based 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Combo1 and Grocery &amp; staples is the most significant lift in sales from the 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Personal care product category respond poorly to 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BOGOF and Cashback was better than discount based promotions resulting in higher ISU and IR.</a:t>
            </a:r>
            <a:endParaRPr lang="en-IN" sz="16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8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9401-12E7-41F1-AACE-C9EA152F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835"/>
            <a:ext cx="10080812" cy="582706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Recommendations</a:t>
            </a:r>
            <a:endParaRPr lang="en-IN" sz="20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B0AF3-3802-4B79-AA71-F6DD4FF1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0D3BA-6C02-48C9-9972-8F2FDFFA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C498C-2E98-4366-B77D-F610DE8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F187F-1C34-4D40-976A-0FC4B8F6BC9B}"/>
              </a:ext>
            </a:extLst>
          </p:cNvPr>
          <p:cNvSpPr txBox="1"/>
          <p:nvPr/>
        </p:nvSpPr>
        <p:spPr>
          <a:xfrm>
            <a:off x="1030941" y="1972236"/>
            <a:ext cx="9359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BOGOF and Cashback promotions can be focused more for optimal results as the customers respond well to these promotions.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Discount-based promotions can be reconsidered, especially 50% OFF and 25% OFF, for better impact.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increase profitability, concentrate on improving retail operations in Bengaluru, Chennai, and Hyderabad. You can also look into expanding into other prospective cities.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the major contributions from the top three cities - Bengaluru, Chennai, and Hyderabad, concentrate on  tactics, customer interaction, and operational effectiveness to increase revenue and sales even more.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other high-value products, think about </a:t>
            </a:r>
            <a:r>
              <a:rPr lang="en-US" sz="16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utilising</a:t>
            </a: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comparable promotions to boost sales and draw clients.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Invest resources and marketing energy in categories with higher ISU% in order to take advantage of seasonal demand and increase incremental revenue. </a:t>
            </a:r>
          </a:p>
        </p:txBody>
      </p:sp>
    </p:spTree>
    <p:extLst>
      <p:ext uri="{BB962C8B-B14F-4D97-AF65-F5344CB8AC3E}">
        <p14:creationId xmlns:p14="http://schemas.microsoft.com/office/powerpoint/2010/main" val="9900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800DCA-85AA-42A2-B6D7-823BF055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30DE0-8B71-4239-923E-A53850E47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F52864-41D3-4E33-950C-5FCEBC01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C2CBB2-9D96-4F82-BBE0-30D565C2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DCC72-0564-4A2E-963A-E4A09C46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78" y="0"/>
            <a:ext cx="12212877" cy="68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1542-EEFA-408B-9969-C0A589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0614-07A0-4888-9304-EFA049CC2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9774-DBA4-4179-9307-CFAA2CB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2/1/XXXXX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6C5E-422C-4A6A-B2D1-8DEEFB9F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274D-2D6F-42B6-B6D8-F6B95A2D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23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467E-9428-4788-A7EE-A7E8FDEA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4D57-74F0-4EFA-9A8F-A539CEB7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588A-01ED-44F6-83C1-155E8F487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B541-87F3-4D8D-9226-A2355F2A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2/1/XXXXX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CC16-C0B4-43B8-9895-7CBC8CA7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1589-E5AD-4438-9A6C-967718CC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24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72174-4AD1-4642-8403-863F7FAE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WEBSITE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932"/>
            <a:ext cx="7579658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Mart, a retail giant with over 50 supermarkets across the Southern region of India, showcased its dominance during the festive seasons of Diwali 2023 and Sankranti 2024.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Extensive promotions were skillfully conducted by all 50 stores on their exclusive </a:t>
            </a:r>
            <a:r>
              <a:rPr lang="en-US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brand </a:t>
            </a:r>
            <a:r>
              <a:rPr lang="en-US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products,resulting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an increase in the festive mood and a rise in eager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analyze the effectiveness of these promotions and provide actionable insights for more future campaigns.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pc="0" dirty="0" err="1"/>
              <a:t>AtliqMart</a:t>
            </a:r>
            <a:r>
              <a:rPr lang="en-US" spc="0" dirty="0"/>
              <a:t> Promotional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E4C1AEE-916F-4D8A-A527-3155248C33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38" r="2038"/>
          <a:stretch>
            <a:fillRect/>
          </a:stretch>
        </p:blipFill>
        <p:spPr>
          <a:xfrm>
            <a:off x="9480175" y="3765180"/>
            <a:ext cx="1873624" cy="18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800" spc="600" dirty="0"/>
              <a:t>Data Overview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668D4-FECC-44AC-8F6D-808E73AD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545" y="4100945"/>
            <a:ext cx="4516581" cy="2992581"/>
          </a:xfrm>
        </p:spPr>
        <p:txBody>
          <a:bodyPr>
            <a:normAutofit/>
          </a:bodyPr>
          <a:lstStyle/>
          <a:p>
            <a:r>
              <a:rPr lang="en-US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71277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223995"/>
            <a:ext cx="10291618" cy="173169"/>
          </a:xfrm>
        </p:spPr>
        <p:txBody>
          <a:bodyPr>
            <a:normAutofit fontScale="90000"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838200" y="1533236"/>
            <a:ext cx="1051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150" dirty="0" err="1"/>
              <a:t>Atliq</a:t>
            </a:r>
            <a:r>
              <a:rPr lang="en-US" sz="2800" b="1" spc="-150" dirty="0"/>
              <a:t> Mart Sales Team provided datasets to analyze the Promotional Analysis</a:t>
            </a:r>
            <a:endParaRPr lang="en-US" sz="2800" b="1" i="1" spc="-1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dim_campaigns</a:t>
            </a:r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dim_products</a:t>
            </a:r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dim stores </a:t>
            </a:r>
          </a:p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retail </a:t>
            </a:r>
            <a:r>
              <a:rPr lang="en-US" sz="2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eventsdb</a:t>
            </a:r>
            <a:endParaRPr lang="en-US" sz="28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800" spc="600" dirty="0"/>
              <a:t>Ad-Hoc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668D4-FECC-44AC-8F6D-808E73AD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545" y="4100945"/>
            <a:ext cx="4516581" cy="2992581"/>
          </a:xfrm>
        </p:spPr>
        <p:txBody>
          <a:bodyPr>
            <a:normAutofit/>
          </a:bodyPr>
          <a:lstStyle/>
          <a:p>
            <a:r>
              <a:rPr lang="en-US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6216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757381"/>
            <a:ext cx="10291618" cy="701963"/>
          </a:xfrm>
        </p:spPr>
        <p:txBody>
          <a:bodyPr>
            <a:normAutofit/>
          </a:bodyPr>
          <a:lstStyle/>
          <a:p>
            <a:r>
              <a:rPr lang="en-US" sz="1800" spc="0" dirty="0"/>
              <a:t> 1. Provide a list of products with a base price greater than 500 and that are featured in promo type BOGOF("Buy One Get One Free)</a:t>
            </a:r>
            <a:endParaRPr lang="en-IN" sz="18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1043709" y="1884217"/>
            <a:ext cx="5781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 DISTINCT   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p.product_name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Product_Name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  		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e.promo_type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Promo_Type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  		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Base_Price</a:t>
            </a:r>
            <a:b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dim_products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 ON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e.product_code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p.product_code</a:t>
            </a:r>
            <a:b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&gt; 500</a:t>
            </a:r>
            <a:b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e.promo_type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'BOGOF';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12E2C-4FD2-4B9B-966E-7FB12A8C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94" y="4047965"/>
            <a:ext cx="4798306" cy="810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756DB-8E15-4533-8B62-34F60A15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4085"/>
            <a:ext cx="4558553" cy="21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757381"/>
            <a:ext cx="10291618" cy="701963"/>
          </a:xfrm>
        </p:spPr>
        <p:txBody>
          <a:bodyPr>
            <a:normAutofit/>
          </a:bodyPr>
          <a:lstStyle/>
          <a:p>
            <a:r>
              <a:rPr lang="en-US" sz="1800" spc="0" dirty="0"/>
              <a:t> 2.Generate a report that provides an overview of the number of stores in each </a:t>
            </a:r>
            <a:r>
              <a:rPr lang="en-US" sz="1800" spc="0" dirty="0" err="1"/>
              <a:t>city.The</a:t>
            </a:r>
            <a:r>
              <a:rPr lang="en-US" sz="1800" spc="0" dirty="0"/>
              <a:t> results will be sorted in descending order of store counts.</a:t>
            </a:r>
            <a:endParaRPr lang="en-IN" sz="18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1043709" y="1884217"/>
            <a:ext cx="57819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  city,   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COUNT(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store_id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no_of_stores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dim_stores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city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no_of_stores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234C5-A6F5-4239-AB66-DFC35ADE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81" y="2993367"/>
            <a:ext cx="2743200" cy="270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8AE75-6590-46C7-BC3B-516E4237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1" y="3428999"/>
            <a:ext cx="5781964" cy="26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71790-F3E0-4C20-9012-CD346C88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757381"/>
            <a:ext cx="10762674" cy="701963"/>
          </a:xfrm>
        </p:spPr>
        <p:txBody>
          <a:bodyPr>
            <a:normAutofit/>
          </a:bodyPr>
          <a:lstStyle/>
          <a:p>
            <a:r>
              <a:rPr lang="en-US" sz="1800" spc="0" dirty="0"/>
              <a:t> 3.Generate a report that displays each campaign along with total revenue generated before and after campaign?</a:t>
            </a:r>
            <a:endParaRPr lang="en-IN" sz="1800" spc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ED6-19EC-43EB-A15E-8791A3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CDB4-8A4D-4013-BD6F-1AEA9F0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84EF-1F38-46D7-B3D8-648D7CE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23F3-8D0F-4522-949D-51DA1830CE1B}"/>
              </a:ext>
            </a:extLst>
          </p:cNvPr>
          <p:cNvSpPr/>
          <p:nvPr/>
        </p:nvSpPr>
        <p:spPr>
          <a:xfrm>
            <a:off x="988291" y="1588655"/>
            <a:ext cx="10695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  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c.campaign_name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CONCAT('$', FORMAT(SUM(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e.quantity_sold_before_promo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/ 	1000000, 2), 'M') AS '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Total_Revenue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Before_Promotion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)',   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CONCAT('$', FORMAT(SUM(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e.base_price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e.quantity_sold_after_promo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/ 1000000, 	2), 'M') AS '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Total_Revenue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After_Promotion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)’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fact_events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dim_campaigns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 ON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e.campaign_id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c.campaign_id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c.campaign_name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B8FB5-1252-4371-B2E4-533CEA77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74" y="4411157"/>
            <a:ext cx="4996873" cy="8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7839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BFFAF-9675-4FEA-B2E7-9332FD2147BF}">
  <ds:schemaRefs>
    <ds:schemaRef ds:uri="230e9df3-be65-4c73-a93b-d1236ebd677e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1895</Words>
  <Application>Microsoft Office PowerPoint</Application>
  <PresentationFormat>Widescreen</PresentationFormat>
  <Paragraphs>317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Source Sans Pro</vt:lpstr>
      <vt:lpstr>Source Sans Pro SemiBold</vt:lpstr>
      <vt:lpstr>Wingdings</vt:lpstr>
      <vt:lpstr>FunkyShapesDarkVTI</vt:lpstr>
      <vt:lpstr>Analyzing Promotional Campaign Effectiveness at AtliQ Mart</vt:lpstr>
      <vt:lpstr>Agenda</vt:lpstr>
      <vt:lpstr>Introduction</vt:lpstr>
      <vt:lpstr>Data Overview</vt:lpstr>
      <vt:lpstr>.</vt:lpstr>
      <vt:lpstr>Ad-Hoc Request</vt:lpstr>
      <vt:lpstr> 1. Provide a list of products with a base price greater than 500 and that are featured in promo type BOGOF("Buy One Get One Free)</vt:lpstr>
      <vt:lpstr> 2.Generate a report that provides an overview of the number of stores in each city.The results will be sorted in descending order of store counts.</vt:lpstr>
      <vt:lpstr> 3.Generate a report that displays each campaign along with total revenue generated before and after campaign?</vt:lpstr>
      <vt:lpstr>4. Produce a report that calculates the incremental sold quantity (ISU%) for each during the diwali campaign. Provide rankings for the categories based on ISU % </vt:lpstr>
      <vt:lpstr>5. Create a report featuring top products, ranked by Incremental revenue percentage IR% across all campaigns.</vt:lpstr>
      <vt:lpstr>.</vt:lpstr>
      <vt:lpstr>dim_stores dim_campaigns dim_products fact_events</vt:lpstr>
      <vt:lpstr>Store Performance Analysis</vt:lpstr>
      <vt:lpstr>Store Performance Analysis</vt:lpstr>
      <vt:lpstr>Promotional Type Analysis</vt:lpstr>
      <vt:lpstr>Promotional Type Analysis</vt:lpstr>
      <vt:lpstr>Product and Category Analysis</vt:lpstr>
      <vt:lpstr>Product and Category Analysis</vt:lpstr>
      <vt:lpstr>Insights</vt:lpstr>
      <vt:lpstr>Recommendations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2021-01-26T09:52:44Z</dcterms:created>
  <dcterms:modified xsi:type="dcterms:W3CDTF">2024-03-05T04:45:09Z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