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5274" autoAdjust="0"/>
  </p:normalViewPr>
  <p:slideViewPr>
    <p:cSldViewPr snapToGrid="0" snapToObjects="1">
      <p:cViewPr varScale="1">
        <p:scale>
          <a:sx n="66" d="100"/>
          <a:sy n="66"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18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813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9080339" y="108857"/>
            <a:ext cx="5486400" cy="8028146"/>
          </a:xfrm>
          <a:prstGeom prst="rect">
            <a:avLst/>
          </a:prstGeom>
        </p:spPr>
      </p:pic>
      <p:sp>
        <p:nvSpPr>
          <p:cNvPr id="5" name="Text 2"/>
          <p:cNvSpPr/>
          <p:nvPr/>
        </p:nvSpPr>
        <p:spPr>
          <a:xfrm>
            <a:off x="81023" y="2579385"/>
            <a:ext cx="9028253" cy="2874645"/>
          </a:xfrm>
          <a:prstGeom prst="rect">
            <a:avLst/>
          </a:prstGeom>
          <a:noFill/>
          <a:ln/>
        </p:spPr>
        <p:txBody>
          <a:bodyPr wrap="square" rtlCol="0" anchor="t"/>
          <a:lstStyle/>
          <a:p>
            <a:r>
              <a:rPr lang="en-IN" sz="4400" b="1" dirty="0" smtClean="0">
                <a:solidFill>
                  <a:schemeClr val="bg1"/>
                </a:solidFill>
                <a:latin typeface="Times New Roman" panose="02020603050405020304" pitchFamily="18" charset="0"/>
                <a:cs typeface="Times New Roman" panose="02020603050405020304" pitchFamily="18" charset="0"/>
              </a:rPr>
              <a:t>MapReduce-based </a:t>
            </a:r>
            <a:r>
              <a:rPr lang="en-US" sz="4400" b="1" dirty="0" smtClean="0">
                <a:solidFill>
                  <a:schemeClr val="bg1"/>
                </a:solidFill>
                <a:latin typeface="Times New Roman" panose="02020603050405020304" pitchFamily="18" charset="0"/>
                <a:cs typeface="Times New Roman" panose="02020603050405020304" pitchFamily="18" charset="0"/>
              </a:rPr>
              <a:t>Big Data Classification Model </a:t>
            </a:r>
            <a:r>
              <a:rPr lang="en-US" sz="4400" b="1" dirty="0">
                <a:solidFill>
                  <a:schemeClr val="bg1"/>
                </a:solidFill>
                <a:latin typeface="Times New Roman" panose="02020603050405020304" pitchFamily="18" charset="0"/>
                <a:cs typeface="Times New Roman" panose="02020603050405020304" pitchFamily="18" charset="0"/>
              </a:rPr>
              <a:t>using feature </a:t>
            </a:r>
            <a:r>
              <a:rPr lang="en-US" sz="4400" b="1" dirty="0" smtClean="0">
                <a:solidFill>
                  <a:schemeClr val="bg1"/>
                </a:solidFill>
                <a:latin typeface="Times New Roman" panose="02020603050405020304" pitchFamily="18" charset="0"/>
                <a:cs typeface="Times New Roman" panose="02020603050405020304" pitchFamily="18" charset="0"/>
              </a:rPr>
              <a:t>Subset </a:t>
            </a:r>
            <a:r>
              <a:rPr lang="en-US" sz="4400" b="1" dirty="0">
                <a:solidFill>
                  <a:schemeClr val="bg1"/>
                </a:solidFill>
                <a:latin typeface="Times New Roman" panose="02020603050405020304" pitchFamily="18" charset="0"/>
                <a:cs typeface="Times New Roman" panose="02020603050405020304" pitchFamily="18" charset="0"/>
              </a:rPr>
              <a:t>selection and </a:t>
            </a:r>
            <a:r>
              <a:rPr lang="en-US" sz="4400" b="1" dirty="0" smtClean="0">
                <a:solidFill>
                  <a:schemeClr val="bg1"/>
                </a:solidFill>
                <a:latin typeface="Times New Roman" panose="02020603050405020304" pitchFamily="18" charset="0"/>
                <a:cs typeface="Times New Roman" panose="02020603050405020304" pitchFamily="18" charset="0"/>
              </a:rPr>
              <a:t>Hyper-parameter </a:t>
            </a:r>
            <a:r>
              <a:rPr lang="en-US" sz="4400" b="1" dirty="0">
                <a:solidFill>
                  <a:schemeClr val="bg1"/>
                </a:solidFill>
                <a:latin typeface="Times New Roman" panose="02020603050405020304" pitchFamily="18" charset="0"/>
                <a:cs typeface="Times New Roman" panose="02020603050405020304" pitchFamily="18" charset="0"/>
              </a:rPr>
              <a:t>tuned deep belief network </a:t>
            </a:r>
          </a:p>
        </p:txBody>
      </p:sp>
      <p:sp>
        <p:nvSpPr>
          <p:cNvPr id="10" name="TextBox 9"/>
          <p:cNvSpPr txBox="1"/>
          <p:nvPr/>
        </p:nvSpPr>
        <p:spPr>
          <a:xfrm>
            <a:off x="5660022" y="6111995"/>
            <a:ext cx="3541853" cy="1200329"/>
          </a:xfrm>
          <a:prstGeom prst="rect">
            <a:avLst/>
          </a:prstGeom>
          <a:noFill/>
        </p:spPr>
        <p:txBody>
          <a:bodyPr wrap="square" rtlCol="0">
            <a:spAutoFit/>
          </a:bodyPr>
          <a:lstStyle/>
          <a:p>
            <a:r>
              <a:rPr lang="en-IN" sz="2400" b="1" dirty="0" smtClean="0">
                <a:solidFill>
                  <a:schemeClr val="bg1"/>
                </a:solidFill>
                <a:latin typeface="Times New Roman" panose="02020603050405020304" pitchFamily="18" charset="0"/>
                <a:cs typeface="Times New Roman" panose="02020603050405020304" pitchFamily="18" charset="0"/>
              </a:rPr>
              <a:t>BY </a:t>
            </a:r>
          </a:p>
          <a:p>
            <a:r>
              <a:rPr lang="en-IN" sz="2400" b="1" dirty="0" smtClean="0">
                <a:solidFill>
                  <a:schemeClr val="bg1"/>
                </a:solidFill>
                <a:latin typeface="Times New Roman" panose="02020603050405020304" pitchFamily="18" charset="0"/>
                <a:cs typeface="Times New Roman" panose="02020603050405020304" pitchFamily="18" charset="0"/>
              </a:rPr>
              <a:t>  R. R. RAGUL</a:t>
            </a:r>
          </a:p>
          <a:p>
            <a:r>
              <a:rPr lang="en-IN" sz="2400" b="1" dirty="0" smtClean="0">
                <a:solidFill>
                  <a:schemeClr val="bg1"/>
                </a:solidFill>
                <a:latin typeface="Times New Roman" panose="02020603050405020304" pitchFamily="18" charset="0"/>
                <a:cs typeface="Times New Roman" panose="02020603050405020304" pitchFamily="18" charset="0"/>
              </a:rPr>
              <a:t>  192211887</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9ACD892-4D81-CF5D-324C-A6206D8241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272" y="263895"/>
            <a:ext cx="960120" cy="960120"/>
          </a:xfrm>
          <a:prstGeom prst="rect">
            <a:avLst/>
          </a:prstGeom>
        </p:spPr>
      </p:pic>
      <p:pic>
        <p:nvPicPr>
          <p:cNvPr id="8" name="Picture 7">
            <a:extLst>
              <a:ext uri="{FF2B5EF4-FFF2-40B4-BE49-F238E27FC236}">
                <a16:creationId xmlns:a16="http://schemas.microsoft.com/office/drawing/2014/main" id="{275D06EF-D4A7-5101-6692-538699FD6ED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60535" y="263904"/>
            <a:ext cx="967740" cy="967740"/>
          </a:xfrm>
          <a:prstGeom prst="rect">
            <a:avLst/>
          </a:prstGeom>
          <a:noFill/>
        </p:spPr>
      </p:pic>
      <p:sp>
        <p:nvSpPr>
          <p:cNvPr id="11" name="TextBox 8">
            <a:extLst>
              <a:ext uri="{FF2B5EF4-FFF2-40B4-BE49-F238E27FC236}">
                <a16:creationId xmlns:a16="http://schemas.microsoft.com/office/drawing/2014/main" id="{B837F289-D78D-E2AD-A161-88538720F667}"/>
              </a:ext>
            </a:extLst>
          </p:cNvPr>
          <p:cNvSpPr txBox="1"/>
          <p:nvPr/>
        </p:nvSpPr>
        <p:spPr>
          <a:xfrm>
            <a:off x="1272627" y="284711"/>
            <a:ext cx="6097554" cy="115057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15000"/>
              </a:lnSpc>
              <a:spcAft>
                <a:spcPts val="800"/>
              </a:spcAft>
            </a:pPr>
            <a:r>
              <a:rPr lang="en-IN"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SAVEETHA SCHOOL OF ENGINEERING</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SAVEETHA INSTITUTE OF MEDICAL AND TECHNICAL SCIENCES</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219438"/>
            <a:ext cx="7477601" cy="2874645"/>
          </a:xfrm>
          <a:prstGeom prst="rect">
            <a:avLst/>
          </a:prstGeom>
          <a:noFill/>
          <a:ln/>
        </p:spPr>
        <p:txBody>
          <a:bodyPr wrap="square" rtlCol="0" anchor="t"/>
          <a:lstStyle/>
          <a:p>
            <a:pPr marL="0" indent="0">
              <a:lnSpc>
                <a:spcPts val="7545"/>
              </a:lnSpc>
              <a:buNone/>
            </a:pPr>
            <a:r>
              <a:rPr lang="en-US" sz="6036" dirty="0">
                <a:solidFill>
                  <a:srgbClr val="F2F2F3"/>
                </a:solidFill>
                <a:latin typeface="Poppins" pitchFamily="34" charset="0"/>
                <a:ea typeface="Poppins" pitchFamily="34" charset="-122"/>
                <a:cs typeface="Poppins" pitchFamily="34" charset="-120"/>
              </a:rPr>
              <a:t>Big Data Classification: A Primer</a:t>
            </a:r>
            <a:endParaRPr lang="en-US" sz="6036" dirty="0"/>
          </a:p>
        </p:txBody>
      </p:sp>
      <p:sp>
        <p:nvSpPr>
          <p:cNvPr id="6" name="Text 3"/>
          <p:cNvSpPr/>
          <p:nvPr/>
        </p:nvSpPr>
        <p:spPr>
          <a:xfrm>
            <a:off x="833199" y="4427339"/>
            <a:ext cx="7477601" cy="999768"/>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Big data classification is the process of categorizing vast amounts of data into meaningful groups. This task is essential for extracting insights, making predictions, and informing decision-making in various domains.</a:t>
            </a:r>
            <a:endParaRPr lang="en-US" sz="1750" dirty="0"/>
          </a:p>
        </p:txBody>
      </p:sp>
      <p:sp>
        <p:nvSpPr>
          <p:cNvPr id="7" name="Text 4"/>
          <p:cNvSpPr/>
          <p:nvPr/>
        </p:nvSpPr>
        <p:spPr>
          <a:xfrm>
            <a:off x="833199" y="5677019"/>
            <a:ext cx="7477601" cy="1333024"/>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Classification algorithms learn patterns from labeled data to assign new instances to predefined categories. Common techniques include decision trees, support vector machines, and neural networks. The choice of algorithm depends on the data characteristics and the desired outcome.</a:t>
            </a:r>
            <a:endParaRPr lang="en-US" sz="17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3042761" y="494586"/>
            <a:ext cx="8544758" cy="1124188"/>
          </a:xfrm>
          <a:prstGeom prst="rect">
            <a:avLst/>
          </a:prstGeom>
          <a:noFill/>
          <a:ln/>
        </p:spPr>
        <p:txBody>
          <a:bodyPr wrap="square" rtlCol="0" anchor="t"/>
          <a:lstStyle/>
          <a:p>
            <a:pPr marL="0" indent="0">
              <a:lnSpc>
                <a:spcPts val="4426"/>
              </a:lnSpc>
              <a:buNone/>
            </a:pPr>
            <a:r>
              <a:rPr lang="en-US" sz="3541" dirty="0">
                <a:solidFill>
                  <a:srgbClr val="F2F2F3"/>
                </a:solidFill>
                <a:latin typeface="Poppins" pitchFamily="34" charset="0"/>
                <a:ea typeface="Poppins" pitchFamily="34" charset="-122"/>
                <a:cs typeface="Poppins" pitchFamily="34" charset="-120"/>
              </a:rPr>
              <a:t>MapReduce for Scalable Data Processing</a:t>
            </a:r>
            <a:endParaRPr lang="en-US" sz="3541" dirty="0"/>
          </a:p>
        </p:txBody>
      </p:sp>
      <p:pic>
        <p:nvPicPr>
          <p:cNvPr id="5" name="Image 0" descr="preencoded.png"/>
          <p:cNvPicPr>
            <a:picLocks noChangeAspect="1"/>
          </p:cNvPicPr>
          <p:nvPr/>
        </p:nvPicPr>
        <p:blipFill>
          <a:blip r:embed="rId3"/>
          <a:stretch>
            <a:fillRect/>
          </a:stretch>
        </p:blipFill>
        <p:spPr>
          <a:xfrm>
            <a:off x="3042761" y="1978462"/>
            <a:ext cx="899398" cy="1439108"/>
          </a:xfrm>
          <a:prstGeom prst="rect">
            <a:avLst/>
          </a:prstGeom>
        </p:spPr>
      </p:pic>
      <p:sp>
        <p:nvSpPr>
          <p:cNvPr id="6" name="Text 3"/>
          <p:cNvSpPr/>
          <p:nvPr/>
        </p:nvSpPr>
        <p:spPr>
          <a:xfrm>
            <a:off x="4211955" y="2158246"/>
            <a:ext cx="2469833" cy="281107"/>
          </a:xfrm>
          <a:prstGeom prst="rect">
            <a:avLst/>
          </a:prstGeom>
          <a:noFill/>
          <a:ln/>
        </p:spPr>
        <p:txBody>
          <a:bodyPr wrap="none" rtlCol="0" anchor="t"/>
          <a:lstStyle/>
          <a:p>
            <a:pPr marL="0" indent="0" algn="l">
              <a:lnSpc>
                <a:spcPts val="2213"/>
              </a:lnSpc>
              <a:buNone/>
            </a:pPr>
            <a:r>
              <a:rPr lang="en-US" sz="1771" dirty="0">
                <a:solidFill>
                  <a:srgbClr val="E5E0DF"/>
                </a:solidFill>
                <a:latin typeface="Poppins" pitchFamily="34" charset="0"/>
                <a:ea typeface="Poppins" pitchFamily="34" charset="-122"/>
                <a:cs typeface="Poppins" pitchFamily="34" charset="-120"/>
              </a:rPr>
              <a:t>Distributed Processing</a:t>
            </a:r>
            <a:endParaRPr lang="en-US" sz="1771" dirty="0"/>
          </a:p>
        </p:txBody>
      </p:sp>
      <p:sp>
        <p:nvSpPr>
          <p:cNvPr id="7" name="Text 4"/>
          <p:cNvSpPr/>
          <p:nvPr/>
        </p:nvSpPr>
        <p:spPr>
          <a:xfrm>
            <a:off x="4211955" y="2547223"/>
            <a:ext cx="7375565" cy="539591"/>
          </a:xfrm>
          <a:prstGeom prst="rect">
            <a:avLst/>
          </a:prstGeom>
          <a:noFill/>
          <a:ln/>
        </p:spPr>
        <p:txBody>
          <a:bodyPr wrap="square" rtlCol="0" anchor="t"/>
          <a:lstStyle/>
          <a:p>
            <a:pPr marL="0" indent="0" algn="l">
              <a:lnSpc>
                <a:spcPts val="2125"/>
              </a:lnSpc>
              <a:buNone/>
            </a:pPr>
            <a:r>
              <a:rPr lang="en-US" sz="1416" dirty="0">
                <a:solidFill>
                  <a:srgbClr val="E5E0DF"/>
                </a:solidFill>
                <a:latin typeface="Roboto" pitchFamily="34" charset="0"/>
                <a:ea typeface="Roboto" pitchFamily="34" charset="-122"/>
                <a:cs typeface="Roboto" pitchFamily="34" charset="-120"/>
              </a:rPr>
              <a:t>MapReduce distributes data across multiple nodes, enabling parallel processing for faster computation.</a:t>
            </a:r>
            <a:endParaRPr lang="en-US" sz="1416" dirty="0"/>
          </a:p>
        </p:txBody>
      </p:sp>
      <p:pic>
        <p:nvPicPr>
          <p:cNvPr id="8" name="Image 1" descr="preencoded.png"/>
          <p:cNvPicPr>
            <a:picLocks noChangeAspect="1"/>
          </p:cNvPicPr>
          <p:nvPr/>
        </p:nvPicPr>
        <p:blipFill>
          <a:blip r:embed="rId4"/>
          <a:stretch>
            <a:fillRect/>
          </a:stretch>
        </p:blipFill>
        <p:spPr>
          <a:xfrm>
            <a:off x="3042761" y="3417570"/>
            <a:ext cx="899398" cy="1439108"/>
          </a:xfrm>
          <a:prstGeom prst="rect">
            <a:avLst/>
          </a:prstGeom>
        </p:spPr>
      </p:pic>
      <p:sp>
        <p:nvSpPr>
          <p:cNvPr id="9" name="Text 5"/>
          <p:cNvSpPr/>
          <p:nvPr/>
        </p:nvSpPr>
        <p:spPr>
          <a:xfrm>
            <a:off x="4211955" y="3597354"/>
            <a:ext cx="2248614" cy="281107"/>
          </a:xfrm>
          <a:prstGeom prst="rect">
            <a:avLst/>
          </a:prstGeom>
          <a:noFill/>
          <a:ln/>
        </p:spPr>
        <p:txBody>
          <a:bodyPr wrap="none" rtlCol="0" anchor="t"/>
          <a:lstStyle/>
          <a:p>
            <a:pPr marL="0" indent="0" algn="l">
              <a:lnSpc>
                <a:spcPts val="2213"/>
              </a:lnSpc>
              <a:buNone/>
            </a:pPr>
            <a:r>
              <a:rPr lang="en-US" sz="1771" dirty="0">
                <a:solidFill>
                  <a:srgbClr val="E5E0DF"/>
                </a:solidFill>
                <a:latin typeface="Poppins" pitchFamily="34" charset="0"/>
                <a:ea typeface="Poppins" pitchFamily="34" charset="-122"/>
                <a:cs typeface="Poppins" pitchFamily="34" charset="-120"/>
              </a:rPr>
              <a:t>Map Phase</a:t>
            </a:r>
            <a:endParaRPr lang="en-US" sz="1771" dirty="0"/>
          </a:p>
        </p:txBody>
      </p:sp>
      <p:sp>
        <p:nvSpPr>
          <p:cNvPr id="10" name="Text 6"/>
          <p:cNvSpPr/>
          <p:nvPr/>
        </p:nvSpPr>
        <p:spPr>
          <a:xfrm>
            <a:off x="4211955" y="3986332"/>
            <a:ext cx="7375565" cy="269796"/>
          </a:xfrm>
          <a:prstGeom prst="rect">
            <a:avLst/>
          </a:prstGeom>
          <a:noFill/>
          <a:ln/>
        </p:spPr>
        <p:txBody>
          <a:bodyPr wrap="none" rtlCol="0" anchor="t"/>
          <a:lstStyle/>
          <a:p>
            <a:pPr marL="0" indent="0" algn="l">
              <a:lnSpc>
                <a:spcPts val="2125"/>
              </a:lnSpc>
              <a:buNone/>
            </a:pPr>
            <a:r>
              <a:rPr lang="en-US" sz="1416" dirty="0">
                <a:solidFill>
                  <a:srgbClr val="E5E0DF"/>
                </a:solidFill>
                <a:latin typeface="Roboto" pitchFamily="34" charset="0"/>
                <a:ea typeface="Roboto" pitchFamily="34" charset="-122"/>
                <a:cs typeface="Roboto" pitchFamily="34" charset="-120"/>
              </a:rPr>
              <a:t>Data is processed in parallel by the map function, transforming it into key-value pairs.</a:t>
            </a:r>
            <a:endParaRPr lang="en-US" sz="1416" dirty="0"/>
          </a:p>
        </p:txBody>
      </p:sp>
      <p:pic>
        <p:nvPicPr>
          <p:cNvPr id="11" name="Image 2" descr="preencoded.png"/>
          <p:cNvPicPr>
            <a:picLocks noChangeAspect="1"/>
          </p:cNvPicPr>
          <p:nvPr/>
        </p:nvPicPr>
        <p:blipFill>
          <a:blip r:embed="rId5"/>
          <a:stretch>
            <a:fillRect/>
          </a:stretch>
        </p:blipFill>
        <p:spPr>
          <a:xfrm>
            <a:off x="3042761" y="4856678"/>
            <a:ext cx="899398" cy="1439108"/>
          </a:xfrm>
          <a:prstGeom prst="rect">
            <a:avLst/>
          </a:prstGeom>
        </p:spPr>
      </p:pic>
      <p:sp>
        <p:nvSpPr>
          <p:cNvPr id="12" name="Text 7"/>
          <p:cNvSpPr/>
          <p:nvPr/>
        </p:nvSpPr>
        <p:spPr>
          <a:xfrm>
            <a:off x="4211955" y="5036463"/>
            <a:ext cx="2248614" cy="281107"/>
          </a:xfrm>
          <a:prstGeom prst="rect">
            <a:avLst/>
          </a:prstGeom>
          <a:noFill/>
          <a:ln/>
        </p:spPr>
        <p:txBody>
          <a:bodyPr wrap="none" rtlCol="0" anchor="t"/>
          <a:lstStyle/>
          <a:p>
            <a:pPr marL="0" indent="0" algn="l">
              <a:lnSpc>
                <a:spcPts val="2213"/>
              </a:lnSpc>
              <a:buNone/>
            </a:pPr>
            <a:r>
              <a:rPr lang="en-US" sz="1771" dirty="0">
                <a:solidFill>
                  <a:srgbClr val="E5E0DF"/>
                </a:solidFill>
                <a:latin typeface="Poppins" pitchFamily="34" charset="0"/>
                <a:ea typeface="Poppins" pitchFamily="34" charset="-122"/>
                <a:cs typeface="Poppins" pitchFamily="34" charset="-120"/>
              </a:rPr>
              <a:t>Reduce Phase</a:t>
            </a:r>
            <a:endParaRPr lang="en-US" sz="1771" dirty="0"/>
          </a:p>
        </p:txBody>
      </p:sp>
      <p:sp>
        <p:nvSpPr>
          <p:cNvPr id="13" name="Text 8"/>
          <p:cNvSpPr/>
          <p:nvPr/>
        </p:nvSpPr>
        <p:spPr>
          <a:xfrm>
            <a:off x="4211955" y="5425440"/>
            <a:ext cx="7375565" cy="539591"/>
          </a:xfrm>
          <a:prstGeom prst="rect">
            <a:avLst/>
          </a:prstGeom>
          <a:noFill/>
          <a:ln/>
        </p:spPr>
        <p:txBody>
          <a:bodyPr wrap="square" rtlCol="0" anchor="t"/>
          <a:lstStyle/>
          <a:p>
            <a:pPr marL="0" indent="0" algn="l">
              <a:lnSpc>
                <a:spcPts val="2125"/>
              </a:lnSpc>
              <a:buNone/>
            </a:pPr>
            <a:r>
              <a:rPr lang="en-US" sz="1416" dirty="0">
                <a:solidFill>
                  <a:srgbClr val="E5E0DF"/>
                </a:solidFill>
                <a:latin typeface="Roboto" pitchFamily="34" charset="0"/>
                <a:ea typeface="Roboto" pitchFamily="34" charset="-122"/>
                <a:cs typeface="Roboto" pitchFamily="34" charset="-120"/>
              </a:rPr>
              <a:t>The reduce function combines data with the same key, generating final results. This aggregation allows for complex calculations on massive datasets.</a:t>
            </a:r>
            <a:endParaRPr lang="en-US" sz="1416" dirty="0"/>
          </a:p>
        </p:txBody>
      </p:sp>
      <p:pic>
        <p:nvPicPr>
          <p:cNvPr id="14" name="Image 3" descr="preencoded.png"/>
          <p:cNvPicPr>
            <a:picLocks noChangeAspect="1"/>
          </p:cNvPicPr>
          <p:nvPr/>
        </p:nvPicPr>
        <p:blipFill>
          <a:blip r:embed="rId6"/>
          <a:stretch>
            <a:fillRect/>
          </a:stretch>
        </p:blipFill>
        <p:spPr>
          <a:xfrm>
            <a:off x="3042761" y="6295787"/>
            <a:ext cx="899398" cy="1439108"/>
          </a:xfrm>
          <a:prstGeom prst="rect">
            <a:avLst/>
          </a:prstGeom>
        </p:spPr>
      </p:pic>
      <p:sp>
        <p:nvSpPr>
          <p:cNvPr id="15" name="Text 9"/>
          <p:cNvSpPr/>
          <p:nvPr/>
        </p:nvSpPr>
        <p:spPr>
          <a:xfrm>
            <a:off x="4211955" y="6475571"/>
            <a:ext cx="2248614" cy="281107"/>
          </a:xfrm>
          <a:prstGeom prst="rect">
            <a:avLst/>
          </a:prstGeom>
          <a:noFill/>
          <a:ln/>
        </p:spPr>
        <p:txBody>
          <a:bodyPr wrap="none" rtlCol="0" anchor="t"/>
          <a:lstStyle/>
          <a:p>
            <a:pPr marL="0" indent="0" algn="l">
              <a:lnSpc>
                <a:spcPts val="2213"/>
              </a:lnSpc>
              <a:buNone/>
            </a:pPr>
            <a:r>
              <a:rPr lang="en-US" sz="1771" dirty="0">
                <a:solidFill>
                  <a:srgbClr val="E5E0DF"/>
                </a:solidFill>
                <a:latin typeface="Poppins" pitchFamily="34" charset="0"/>
                <a:ea typeface="Poppins" pitchFamily="34" charset="-122"/>
                <a:cs typeface="Poppins" pitchFamily="34" charset="-120"/>
              </a:rPr>
              <a:t>Fault Tolerance</a:t>
            </a:r>
            <a:endParaRPr lang="en-US" sz="1771" dirty="0"/>
          </a:p>
        </p:txBody>
      </p:sp>
      <p:sp>
        <p:nvSpPr>
          <p:cNvPr id="16" name="Text 10"/>
          <p:cNvSpPr/>
          <p:nvPr/>
        </p:nvSpPr>
        <p:spPr>
          <a:xfrm>
            <a:off x="4211955" y="6864548"/>
            <a:ext cx="7375565" cy="539591"/>
          </a:xfrm>
          <a:prstGeom prst="rect">
            <a:avLst/>
          </a:prstGeom>
          <a:noFill/>
          <a:ln/>
        </p:spPr>
        <p:txBody>
          <a:bodyPr wrap="square" rtlCol="0" anchor="t"/>
          <a:lstStyle/>
          <a:p>
            <a:pPr marL="0" indent="0" algn="l">
              <a:lnSpc>
                <a:spcPts val="2125"/>
              </a:lnSpc>
              <a:buNone/>
            </a:pPr>
            <a:r>
              <a:rPr lang="en-US" sz="1416" dirty="0">
                <a:solidFill>
                  <a:srgbClr val="E5E0DF"/>
                </a:solidFill>
                <a:latin typeface="Roboto" pitchFamily="34" charset="0"/>
                <a:ea typeface="Roboto" pitchFamily="34" charset="-122"/>
                <a:cs typeface="Roboto" pitchFamily="34" charset="-120"/>
              </a:rPr>
              <a:t>MapReduce handles failures by replicating tasks, ensuring data integrity and continuous operation even with node failures.</a:t>
            </a:r>
            <a:endParaRPr lang="en-US" sz="1416"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3045976" y="495776"/>
            <a:ext cx="8538329" cy="1123236"/>
          </a:xfrm>
          <a:prstGeom prst="rect">
            <a:avLst/>
          </a:prstGeom>
          <a:noFill/>
          <a:ln/>
        </p:spPr>
        <p:txBody>
          <a:bodyPr wrap="square" rtlCol="0" anchor="t"/>
          <a:lstStyle/>
          <a:p>
            <a:pPr marL="0" indent="0">
              <a:lnSpc>
                <a:spcPts val="4423"/>
              </a:lnSpc>
              <a:buNone/>
            </a:pPr>
            <a:r>
              <a:rPr lang="en-US" sz="3539" dirty="0">
                <a:solidFill>
                  <a:srgbClr val="F2F2F3"/>
                </a:solidFill>
                <a:latin typeface="Poppins" pitchFamily="34" charset="0"/>
                <a:ea typeface="Poppins" pitchFamily="34" charset="-122"/>
                <a:cs typeface="Poppins" pitchFamily="34" charset="-120"/>
              </a:rPr>
              <a:t>Feature Subset Selection: Optimizing for Efficiency</a:t>
            </a:r>
            <a:endParaRPr lang="en-US" sz="3539" dirty="0"/>
          </a:p>
        </p:txBody>
      </p:sp>
      <p:pic>
        <p:nvPicPr>
          <p:cNvPr id="5" name="Image 0" descr="preencoded.png"/>
          <p:cNvPicPr>
            <a:picLocks noChangeAspect="1"/>
          </p:cNvPicPr>
          <p:nvPr/>
        </p:nvPicPr>
        <p:blipFill>
          <a:blip r:embed="rId3"/>
          <a:stretch>
            <a:fillRect/>
          </a:stretch>
        </p:blipFill>
        <p:spPr>
          <a:xfrm>
            <a:off x="4652248" y="1978462"/>
            <a:ext cx="1056561" cy="1017508"/>
          </a:xfrm>
          <a:prstGeom prst="rect">
            <a:avLst/>
          </a:prstGeom>
        </p:spPr>
      </p:pic>
      <p:sp>
        <p:nvSpPr>
          <p:cNvPr id="6" name="Text 3"/>
          <p:cNvSpPr/>
          <p:nvPr/>
        </p:nvSpPr>
        <p:spPr>
          <a:xfrm>
            <a:off x="5147667" y="2444353"/>
            <a:ext cx="65603" cy="336947"/>
          </a:xfrm>
          <a:prstGeom prst="rect">
            <a:avLst/>
          </a:prstGeom>
          <a:noFill/>
          <a:ln/>
        </p:spPr>
        <p:txBody>
          <a:bodyPr wrap="none" rtlCol="0" anchor="t"/>
          <a:lstStyle/>
          <a:p>
            <a:pPr marL="0" indent="0" algn="ctr">
              <a:lnSpc>
                <a:spcPts val="2654"/>
              </a:lnSpc>
              <a:buNone/>
            </a:pPr>
            <a:r>
              <a:rPr lang="en-US" sz="1769" dirty="0">
                <a:solidFill>
                  <a:srgbClr val="E5E0DF"/>
                </a:solidFill>
                <a:latin typeface="Poppins" pitchFamily="34" charset="0"/>
                <a:ea typeface="Poppins" pitchFamily="34" charset="-122"/>
                <a:cs typeface="Poppins" pitchFamily="34" charset="-120"/>
              </a:rPr>
              <a:t>1</a:t>
            </a:r>
            <a:endParaRPr lang="en-US" sz="1769" dirty="0"/>
          </a:p>
        </p:txBody>
      </p:sp>
      <p:sp>
        <p:nvSpPr>
          <p:cNvPr id="7" name="Text 4"/>
          <p:cNvSpPr/>
          <p:nvPr/>
        </p:nvSpPr>
        <p:spPr>
          <a:xfrm>
            <a:off x="5888474" y="2158127"/>
            <a:ext cx="2246948" cy="280749"/>
          </a:xfrm>
          <a:prstGeom prst="rect">
            <a:avLst/>
          </a:prstGeom>
          <a:noFill/>
          <a:ln/>
        </p:spPr>
        <p:txBody>
          <a:bodyPr wrap="none" rtlCol="0" anchor="t"/>
          <a:lstStyle/>
          <a:p>
            <a:pPr marL="0" indent="0" algn="l">
              <a:lnSpc>
                <a:spcPts val="2212"/>
              </a:lnSpc>
              <a:buNone/>
            </a:pPr>
            <a:r>
              <a:rPr lang="en-US" sz="1769" dirty="0">
                <a:solidFill>
                  <a:srgbClr val="E5E0DF"/>
                </a:solidFill>
                <a:latin typeface="Poppins" pitchFamily="34" charset="0"/>
                <a:ea typeface="Poppins" pitchFamily="34" charset="-122"/>
                <a:cs typeface="Poppins" pitchFamily="34" charset="-120"/>
              </a:rPr>
              <a:t>Feature Ranking</a:t>
            </a:r>
            <a:endParaRPr lang="en-US" sz="1769" dirty="0"/>
          </a:p>
        </p:txBody>
      </p:sp>
      <p:sp>
        <p:nvSpPr>
          <p:cNvPr id="8" name="Text 5"/>
          <p:cNvSpPr/>
          <p:nvPr/>
        </p:nvSpPr>
        <p:spPr>
          <a:xfrm>
            <a:off x="5888474" y="2546628"/>
            <a:ext cx="3320653" cy="269677"/>
          </a:xfrm>
          <a:prstGeom prst="rect">
            <a:avLst/>
          </a:prstGeom>
          <a:noFill/>
          <a:ln/>
        </p:spPr>
        <p:txBody>
          <a:bodyPr wrap="none" rtlCol="0" anchor="t"/>
          <a:lstStyle/>
          <a:p>
            <a:pPr marL="0" indent="0" algn="l">
              <a:lnSpc>
                <a:spcPts val="2123"/>
              </a:lnSpc>
              <a:buNone/>
            </a:pPr>
            <a:r>
              <a:rPr lang="en-US" sz="1415" dirty="0">
                <a:solidFill>
                  <a:srgbClr val="E5E0DF"/>
                </a:solidFill>
                <a:latin typeface="Roboto" pitchFamily="34" charset="0"/>
                <a:ea typeface="Roboto" pitchFamily="34" charset="-122"/>
                <a:cs typeface="Roboto" pitchFamily="34" charset="-120"/>
              </a:rPr>
              <a:t>Evaluating the importance of each feature.</a:t>
            </a:r>
            <a:endParaRPr lang="en-US" sz="1415" dirty="0"/>
          </a:p>
        </p:txBody>
      </p:sp>
      <p:sp>
        <p:nvSpPr>
          <p:cNvPr id="9" name="Shape 6"/>
          <p:cNvSpPr/>
          <p:nvPr/>
        </p:nvSpPr>
        <p:spPr>
          <a:xfrm>
            <a:off x="5753695" y="2999095"/>
            <a:ext cx="5785723" cy="17919"/>
          </a:xfrm>
          <a:prstGeom prst="roundRect">
            <a:avLst>
              <a:gd name="adj" fmla="val 451423"/>
            </a:avLst>
          </a:prstGeom>
          <a:solidFill>
            <a:srgbClr val="56565B"/>
          </a:solidFill>
          <a:ln/>
        </p:spPr>
      </p:sp>
      <p:pic>
        <p:nvPicPr>
          <p:cNvPr id="10" name="Image 1" descr="preencoded.png"/>
          <p:cNvPicPr>
            <a:picLocks noChangeAspect="1"/>
          </p:cNvPicPr>
          <p:nvPr/>
        </p:nvPicPr>
        <p:blipFill>
          <a:blip r:embed="rId4"/>
          <a:stretch>
            <a:fillRect/>
          </a:stretch>
        </p:blipFill>
        <p:spPr>
          <a:xfrm>
            <a:off x="4123849" y="3040856"/>
            <a:ext cx="2113121" cy="1017508"/>
          </a:xfrm>
          <a:prstGeom prst="rect">
            <a:avLst/>
          </a:prstGeom>
        </p:spPr>
      </p:pic>
      <p:sp>
        <p:nvSpPr>
          <p:cNvPr id="11" name="Text 7"/>
          <p:cNvSpPr/>
          <p:nvPr/>
        </p:nvSpPr>
        <p:spPr>
          <a:xfrm>
            <a:off x="5116116" y="3381137"/>
            <a:ext cx="128468" cy="336947"/>
          </a:xfrm>
          <a:prstGeom prst="rect">
            <a:avLst/>
          </a:prstGeom>
          <a:noFill/>
          <a:ln/>
        </p:spPr>
        <p:txBody>
          <a:bodyPr wrap="none" rtlCol="0" anchor="t"/>
          <a:lstStyle/>
          <a:p>
            <a:pPr marL="0" indent="0" algn="ctr">
              <a:lnSpc>
                <a:spcPts val="2654"/>
              </a:lnSpc>
              <a:buNone/>
            </a:pPr>
            <a:r>
              <a:rPr lang="en-US" sz="1769" dirty="0">
                <a:solidFill>
                  <a:srgbClr val="E5E0DF"/>
                </a:solidFill>
                <a:latin typeface="Poppins" pitchFamily="34" charset="0"/>
                <a:ea typeface="Poppins" pitchFamily="34" charset="-122"/>
                <a:cs typeface="Poppins" pitchFamily="34" charset="-120"/>
              </a:rPr>
              <a:t>2</a:t>
            </a:r>
            <a:endParaRPr lang="en-US" sz="1769" dirty="0"/>
          </a:p>
        </p:txBody>
      </p:sp>
      <p:sp>
        <p:nvSpPr>
          <p:cNvPr id="12" name="Text 8"/>
          <p:cNvSpPr/>
          <p:nvPr/>
        </p:nvSpPr>
        <p:spPr>
          <a:xfrm>
            <a:off x="6416635" y="3220522"/>
            <a:ext cx="2246948" cy="280749"/>
          </a:xfrm>
          <a:prstGeom prst="rect">
            <a:avLst/>
          </a:prstGeom>
          <a:noFill/>
          <a:ln/>
        </p:spPr>
        <p:txBody>
          <a:bodyPr wrap="none" rtlCol="0" anchor="t"/>
          <a:lstStyle/>
          <a:p>
            <a:pPr marL="0" indent="0" algn="l">
              <a:lnSpc>
                <a:spcPts val="2212"/>
              </a:lnSpc>
              <a:buNone/>
            </a:pPr>
            <a:r>
              <a:rPr lang="en-US" sz="1769" dirty="0">
                <a:solidFill>
                  <a:srgbClr val="E5E0DF"/>
                </a:solidFill>
                <a:latin typeface="Poppins" pitchFamily="34" charset="0"/>
                <a:ea typeface="Poppins" pitchFamily="34" charset="-122"/>
                <a:cs typeface="Poppins" pitchFamily="34" charset="-120"/>
              </a:rPr>
              <a:t>Filter Methods</a:t>
            </a:r>
            <a:endParaRPr lang="en-US" sz="1769" dirty="0"/>
          </a:p>
        </p:txBody>
      </p:sp>
      <p:sp>
        <p:nvSpPr>
          <p:cNvPr id="13" name="Text 9"/>
          <p:cNvSpPr/>
          <p:nvPr/>
        </p:nvSpPr>
        <p:spPr>
          <a:xfrm>
            <a:off x="6416635" y="3609023"/>
            <a:ext cx="3279934" cy="269677"/>
          </a:xfrm>
          <a:prstGeom prst="rect">
            <a:avLst/>
          </a:prstGeom>
          <a:noFill/>
          <a:ln/>
        </p:spPr>
        <p:txBody>
          <a:bodyPr wrap="none" rtlCol="0" anchor="t"/>
          <a:lstStyle/>
          <a:p>
            <a:pPr marL="0" indent="0" algn="l">
              <a:lnSpc>
                <a:spcPts val="2123"/>
              </a:lnSpc>
              <a:buNone/>
            </a:pPr>
            <a:r>
              <a:rPr lang="en-US" sz="1415" dirty="0">
                <a:solidFill>
                  <a:srgbClr val="E5E0DF"/>
                </a:solidFill>
                <a:latin typeface="Roboto" pitchFamily="34" charset="0"/>
                <a:ea typeface="Roboto" pitchFamily="34" charset="-122"/>
                <a:cs typeface="Roboto" pitchFamily="34" charset="-120"/>
              </a:rPr>
              <a:t>Using statistical criteria to select features.</a:t>
            </a:r>
            <a:endParaRPr lang="en-US" sz="1415" dirty="0"/>
          </a:p>
        </p:txBody>
      </p:sp>
      <p:sp>
        <p:nvSpPr>
          <p:cNvPr id="14" name="Shape 10"/>
          <p:cNvSpPr/>
          <p:nvPr/>
        </p:nvSpPr>
        <p:spPr>
          <a:xfrm>
            <a:off x="6281857" y="4061490"/>
            <a:ext cx="5257562" cy="17919"/>
          </a:xfrm>
          <a:prstGeom prst="roundRect">
            <a:avLst>
              <a:gd name="adj" fmla="val 451423"/>
            </a:avLst>
          </a:prstGeom>
          <a:solidFill>
            <a:srgbClr val="56565B"/>
          </a:solidFill>
          <a:ln/>
        </p:spPr>
      </p:sp>
      <p:pic>
        <p:nvPicPr>
          <p:cNvPr id="15" name="Image 2" descr="preencoded.png"/>
          <p:cNvPicPr>
            <a:picLocks noChangeAspect="1"/>
          </p:cNvPicPr>
          <p:nvPr/>
        </p:nvPicPr>
        <p:blipFill>
          <a:blip r:embed="rId5"/>
          <a:stretch>
            <a:fillRect/>
          </a:stretch>
        </p:blipFill>
        <p:spPr>
          <a:xfrm>
            <a:off x="3595568" y="4103251"/>
            <a:ext cx="3169801" cy="1017508"/>
          </a:xfrm>
          <a:prstGeom prst="rect">
            <a:avLst/>
          </a:prstGeom>
        </p:spPr>
      </p:pic>
      <p:sp>
        <p:nvSpPr>
          <p:cNvPr id="16" name="Text 11"/>
          <p:cNvSpPr/>
          <p:nvPr/>
        </p:nvSpPr>
        <p:spPr>
          <a:xfrm>
            <a:off x="5114687" y="4443532"/>
            <a:ext cx="131445" cy="336947"/>
          </a:xfrm>
          <a:prstGeom prst="rect">
            <a:avLst/>
          </a:prstGeom>
          <a:noFill/>
          <a:ln/>
        </p:spPr>
        <p:txBody>
          <a:bodyPr wrap="none" rtlCol="0" anchor="t"/>
          <a:lstStyle/>
          <a:p>
            <a:pPr marL="0" indent="0" algn="ctr">
              <a:lnSpc>
                <a:spcPts val="2654"/>
              </a:lnSpc>
              <a:buNone/>
            </a:pPr>
            <a:r>
              <a:rPr lang="en-US" sz="1769" dirty="0">
                <a:solidFill>
                  <a:srgbClr val="E5E0DF"/>
                </a:solidFill>
                <a:latin typeface="Poppins" pitchFamily="34" charset="0"/>
                <a:ea typeface="Poppins" pitchFamily="34" charset="-122"/>
                <a:cs typeface="Poppins" pitchFamily="34" charset="-120"/>
              </a:rPr>
              <a:t>3</a:t>
            </a:r>
            <a:endParaRPr lang="en-US" sz="1769" dirty="0"/>
          </a:p>
        </p:txBody>
      </p:sp>
      <p:sp>
        <p:nvSpPr>
          <p:cNvPr id="17" name="Text 12"/>
          <p:cNvSpPr/>
          <p:nvPr/>
        </p:nvSpPr>
        <p:spPr>
          <a:xfrm>
            <a:off x="6945035" y="4282916"/>
            <a:ext cx="2246948" cy="280749"/>
          </a:xfrm>
          <a:prstGeom prst="rect">
            <a:avLst/>
          </a:prstGeom>
          <a:noFill/>
          <a:ln/>
        </p:spPr>
        <p:txBody>
          <a:bodyPr wrap="none" rtlCol="0" anchor="t"/>
          <a:lstStyle/>
          <a:p>
            <a:pPr marL="0" indent="0" algn="l">
              <a:lnSpc>
                <a:spcPts val="2212"/>
              </a:lnSpc>
              <a:buNone/>
            </a:pPr>
            <a:r>
              <a:rPr lang="en-US" sz="1769" dirty="0">
                <a:solidFill>
                  <a:srgbClr val="E5E0DF"/>
                </a:solidFill>
                <a:latin typeface="Poppins" pitchFamily="34" charset="0"/>
                <a:ea typeface="Poppins" pitchFamily="34" charset="-122"/>
                <a:cs typeface="Poppins" pitchFamily="34" charset="-120"/>
              </a:rPr>
              <a:t>Wrapper Methods</a:t>
            </a:r>
            <a:endParaRPr lang="en-US" sz="1769" dirty="0"/>
          </a:p>
        </p:txBody>
      </p:sp>
      <p:sp>
        <p:nvSpPr>
          <p:cNvPr id="18" name="Text 13"/>
          <p:cNvSpPr/>
          <p:nvPr/>
        </p:nvSpPr>
        <p:spPr>
          <a:xfrm>
            <a:off x="6945035" y="4671417"/>
            <a:ext cx="2881432" cy="269677"/>
          </a:xfrm>
          <a:prstGeom prst="rect">
            <a:avLst/>
          </a:prstGeom>
          <a:noFill/>
          <a:ln/>
        </p:spPr>
        <p:txBody>
          <a:bodyPr wrap="none" rtlCol="0" anchor="t"/>
          <a:lstStyle/>
          <a:p>
            <a:pPr marL="0" indent="0" algn="l">
              <a:lnSpc>
                <a:spcPts val="2123"/>
              </a:lnSpc>
              <a:buNone/>
            </a:pPr>
            <a:r>
              <a:rPr lang="en-US" sz="1415" dirty="0">
                <a:solidFill>
                  <a:srgbClr val="E5E0DF"/>
                </a:solidFill>
                <a:latin typeface="Roboto" pitchFamily="34" charset="0"/>
                <a:ea typeface="Roboto" pitchFamily="34" charset="-122"/>
                <a:cs typeface="Roboto" pitchFamily="34" charset="-120"/>
              </a:rPr>
              <a:t>Testing different subsets of features.</a:t>
            </a:r>
            <a:endParaRPr lang="en-US" sz="1415" dirty="0"/>
          </a:p>
        </p:txBody>
      </p:sp>
      <p:sp>
        <p:nvSpPr>
          <p:cNvPr id="19" name="Shape 14"/>
          <p:cNvSpPr/>
          <p:nvPr/>
        </p:nvSpPr>
        <p:spPr>
          <a:xfrm>
            <a:off x="6810256" y="5123884"/>
            <a:ext cx="4729163" cy="17919"/>
          </a:xfrm>
          <a:prstGeom prst="roundRect">
            <a:avLst>
              <a:gd name="adj" fmla="val 451423"/>
            </a:avLst>
          </a:prstGeom>
          <a:solidFill>
            <a:srgbClr val="56565B"/>
          </a:solidFill>
          <a:ln/>
        </p:spPr>
      </p:sp>
      <p:pic>
        <p:nvPicPr>
          <p:cNvPr id="20" name="Image 3" descr="preencoded.png"/>
          <p:cNvPicPr>
            <a:picLocks noChangeAspect="1"/>
          </p:cNvPicPr>
          <p:nvPr/>
        </p:nvPicPr>
        <p:blipFill>
          <a:blip r:embed="rId6"/>
          <a:stretch>
            <a:fillRect/>
          </a:stretch>
        </p:blipFill>
        <p:spPr>
          <a:xfrm>
            <a:off x="3067288" y="5165646"/>
            <a:ext cx="4226362" cy="1017508"/>
          </a:xfrm>
          <a:prstGeom prst="rect">
            <a:avLst/>
          </a:prstGeom>
        </p:spPr>
      </p:pic>
      <p:sp>
        <p:nvSpPr>
          <p:cNvPr id="21" name="Text 15"/>
          <p:cNvSpPr/>
          <p:nvPr/>
        </p:nvSpPr>
        <p:spPr>
          <a:xfrm>
            <a:off x="5111472" y="5505926"/>
            <a:ext cx="137755" cy="336947"/>
          </a:xfrm>
          <a:prstGeom prst="rect">
            <a:avLst/>
          </a:prstGeom>
          <a:noFill/>
          <a:ln/>
        </p:spPr>
        <p:txBody>
          <a:bodyPr wrap="none" rtlCol="0" anchor="t"/>
          <a:lstStyle/>
          <a:p>
            <a:pPr marL="0" indent="0" algn="ctr">
              <a:lnSpc>
                <a:spcPts val="2654"/>
              </a:lnSpc>
              <a:buNone/>
            </a:pPr>
            <a:r>
              <a:rPr lang="en-US" sz="1769" dirty="0">
                <a:solidFill>
                  <a:srgbClr val="E5E0DF"/>
                </a:solidFill>
                <a:latin typeface="Poppins" pitchFamily="34" charset="0"/>
                <a:ea typeface="Poppins" pitchFamily="34" charset="-122"/>
                <a:cs typeface="Poppins" pitchFamily="34" charset="-120"/>
              </a:rPr>
              <a:t>4</a:t>
            </a:r>
            <a:endParaRPr lang="en-US" sz="1769" dirty="0"/>
          </a:p>
        </p:txBody>
      </p:sp>
      <p:sp>
        <p:nvSpPr>
          <p:cNvPr id="22" name="Text 16"/>
          <p:cNvSpPr/>
          <p:nvPr/>
        </p:nvSpPr>
        <p:spPr>
          <a:xfrm>
            <a:off x="7473315" y="5345311"/>
            <a:ext cx="2250758" cy="280749"/>
          </a:xfrm>
          <a:prstGeom prst="rect">
            <a:avLst/>
          </a:prstGeom>
          <a:noFill/>
          <a:ln/>
        </p:spPr>
        <p:txBody>
          <a:bodyPr wrap="none" rtlCol="0" anchor="t"/>
          <a:lstStyle/>
          <a:p>
            <a:pPr marL="0" indent="0" algn="l">
              <a:lnSpc>
                <a:spcPts val="2212"/>
              </a:lnSpc>
              <a:buNone/>
            </a:pPr>
            <a:r>
              <a:rPr lang="en-US" sz="1769" dirty="0">
                <a:solidFill>
                  <a:srgbClr val="E5E0DF"/>
                </a:solidFill>
                <a:latin typeface="Poppins" pitchFamily="34" charset="0"/>
                <a:ea typeface="Poppins" pitchFamily="34" charset="-122"/>
                <a:cs typeface="Poppins" pitchFamily="34" charset="-120"/>
              </a:rPr>
              <a:t>Embedded Methods</a:t>
            </a:r>
            <a:endParaRPr lang="en-US" sz="1769" dirty="0"/>
          </a:p>
        </p:txBody>
      </p:sp>
      <p:sp>
        <p:nvSpPr>
          <p:cNvPr id="23" name="Text 17"/>
          <p:cNvSpPr/>
          <p:nvPr/>
        </p:nvSpPr>
        <p:spPr>
          <a:xfrm>
            <a:off x="7473315" y="5733812"/>
            <a:ext cx="3163133" cy="269677"/>
          </a:xfrm>
          <a:prstGeom prst="rect">
            <a:avLst/>
          </a:prstGeom>
          <a:noFill/>
          <a:ln/>
        </p:spPr>
        <p:txBody>
          <a:bodyPr wrap="none" rtlCol="0" anchor="t"/>
          <a:lstStyle/>
          <a:p>
            <a:pPr marL="0" indent="0" algn="l">
              <a:lnSpc>
                <a:spcPts val="2123"/>
              </a:lnSpc>
              <a:buNone/>
            </a:pPr>
            <a:r>
              <a:rPr lang="en-US" sz="1415" dirty="0">
                <a:solidFill>
                  <a:srgbClr val="E5E0DF"/>
                </a:solidFill>
                <a:latin typeface="Roboto" pitchFamily="34" charset="0"/>
                <a:ea typeface="Roboto" pitchFamily="34" charset="-122"/>
                <a:cs typeface="Roboto" pitchFamily="34" charset="-120"/>
              </a:rPr>
              <a:t>Selecting features during model training.</a:t>
            </a:r>
            <a:endParaRPr lang="en-US" sz="1415" dirty="0"/>
          </a:p>
        </p:txBody>
      </p:sp>
      <p:sp>
        <p:nvSpPr>
          <p:cNvPr id="24" name="Text 18"/>
          <p:cNvSpPr/>
          <p:nvPr/>
        </p:nvSpPr>
        <p:spPr>
          <a:xfrm>
            <a:off x="3045976" y="6385322"/>
            <a:ext cx="8538329" cy="1348383"/>
          </a:xfrm>
          <a:prstGeom prst="rect">
            <a:avLst/>
          </a:prstGeom>
          <a:noFill/>
          <a:ln/>
        </p:spPr>
        <p:txBody>
          <a:bodyPr wrap="square" rtlCol="0" anchor="t"/>
          <a:lstStyle/>
          <a:p>
            <a:pPr marL="0" indent="0">
              <a:lnSpc>
                <a:spcPts val="2123"/>
              </a:lnSpc>
              <a:buNone/>
            </a:pPr>
            <a:r>
              <a:rPr lang="en-US" sz="1415" dirty="0">
                <a:solidFill>
                  <a:srgbClr val="E5E0DF"/>
                </a:solidFill>
                <a:latin typeface="Roboto" pitchFamily="34" charset="0"/>
                <a:ea typeface="Roboto" pitchFamily="34" charset="-122"/>
                <a:cs typeface="Roboto" pitchFamily="34" charset="-120"/>
              </a:rPr>
              <a:t>Feature subset selection plays a crucial role in optimizing the performance and efficiency of big data classification models. By carefully selecting a subset of features that are most relevant to the task at hand, we can reduce the dimensionality of the data, improve model accuracy, and enhance computational speed. This process involves various techniques that can be categorized into four main approaches: feature ranking, filter methods, wrapper methods, and embedded methods.</a:t>
            </a:r>
            <a:endParaRPr lang="en-US" sz="1415"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3427452" y="451247"/>
            <a:ext cx="7775377" cy="1022985"/>
          </a:xfrm>
          <a:prstGeom prst="rect">
            <a:avLst/>
          </a:prstGeom>
          <a:noFill/>
          <a:ln/>
        </p:spPr>
        <p:txBody>
          <a:bodyPr wrap="square" rtlCol="0" anchor="t"/>
          <a:lstStyle/>
          <a:p>
            <a:pPr marL="0" indent="0">
              <a:lnSpc>
                <a:spcPts val="4028"/>
              </a:lnSpc>
              <a:buNone/>
            </a:pPr>
            <a:r>
              <a:rPr lang="en-US" sz="3222" dirty="0">
                <a:solidFill>
                  <a:srgbClr val="F2F2F3"/>
                </a:solidFill>
                <a:latin typeface="Poppins" pitchFamily="34" charset="0"/>
                <a:ea typeface="Poppins" pitchFamily="34" charset="-122"/>
                <a:cs typeface="Poppins" pitchFamily="34" charset="-120"/>
              </a:rPr>
              <a:t>Deep Belief Networks: A Powerful Classification Tool</a:t>
            </a:r>
            <a:endParaRPr lang="en-US" sz="3222" dirty="0"/>
          </a:p>
        </p:txBody>
      </p:sp>
      <p:sp>
        <p:nvSpPr>
          <p:cNvPr id="5" name="Text 3"/>
          <p:cNvSpPr/>
          <p:nvPr/>
        </p:nvSpPr>
        <p:spPr>
          <a:xfrm>
            <a:off x="3427452" y="1801535"/>
            <a:ext cx="7775377" cy="245507"/>
          </a:xfrm>
          <a:prstGeom prst="rect">
            <a:avLst/>
          </a:prstGeom>
          <a:noFill/>
          <a:ln/>
        </p:spPr>
        <p:txBody>
          <a:bodyPr wrap="none" rtlCol="0" anchor="t"/>
          <a:lstStyle/>
          <a:p>
            <a:pPr marL="0" indent="0">
              <a:lnSpc>
                <a:spcPts val="1933"/>
              </a:lnSpc>
              <a:buNone/>
            </a:pPr>
            <a:r>
              <a:rPr lang="en-US" sz="1289" dirty="0">
                <a:solidFill>
                  <a:srgbClr val="E5E0DF"/>
                </a:solidFill>
                <a:latin typeface="Roboto" pitchFamily="34" charset="0"/>
                <a:ea typeface="Roboto" pitchFamily="34" charset="-122"/>
                <a:cs typeface="Roboto" pitchFamily="34" charset="-120"/>
              </a:rPr>
              <a:t>Deep belief networks (DBNs) are powerful generative models capable of learning complex data distributions.</a:t>
            </a:r>
            <a:endParaRPr lang="en-US" sz="1289" dirty="0"/>
          </a:p>
        </p:txBody>
      </p:sp>
      <p:sp>
        <p:nvSpPr>
          <p:cNvPr id="6" name="Text 4"/>
          <p:cNvSpPr/>
          <p:nvPr/>
        </p:nvSpPr>
        <p:spPr>
          <a:xfrm>
            <a:off x="3427452" y="2231112"/>
            <a:ext cx="7775377" cy="491014"/>
          </a:xfrm>
          <a:prstGeom prst="rect">
            <a:avLst/>
          </a:prstGeom>
          <a:noFill/>
          <a:ln/>
        </p:spPr>
        <p:txBody>
          <a:bodyPr wrap="square" rtlCol="0" anchor="t"/>
          <a:lstStyle/>
          <a:p>
            <a:pPr marL="0" indent="0">
              <a:lnSpc>
                <a:spcPts val="1933"/>
              </a:lnSpc>
              <a:buNone/>
            </a:pPr>
            <a:r>
              <a:rPr lang="en-US" sz="1289" dirty="0">
                <a:solidFill>
                  <a:srgbClr val="E5E0DF"/>
                </a:solidFill>
                <a:latin typeface="Roboto" pitchFamily="34" charset="0"/>
                <a:ea typeface="Roboto" pitchFamily="34" charset="-122"/>
                <a:cs typeface="Roboto" pitchFamily="34" charset="-120"/>
              </a:rPr>
              <a:t>DBNs consist of multiple layers of latent variables, with each layer representing a different level of abstraction of the input data.</a:t>
            </a:r>
            <a:endParaRPr lang="en-US" sz="1289" dirty="0"/>
          </a:p>
        </p:txBody>
      </p:sp>
      <p:sp>
        <p:nvSpPr>
          <p:cNvPr id="7" name="Shape 5"/>
          <p:cNvSpPr/>
          <p:nvPr/>
        </p:nvSpPr>
        <p:spPr>
          <a:xfrm>
            <a:off x="3427452" y="2906197"/>
            <a:ext cx="971907" cy="926544"/>
          </a:xfrm>
          <a:prstGeom prst="roundRect">
            <a:avLst>
              <a:gd name="adj" fmla="val 7950"/>
            </a:avLst>
          </a:prstGeom>
          <a:solidFill>
            <a:srgbClr val="3D3D42"/>
          </a:solidFill>
          <a:ln w="7620">
            <a:solidFill>
              <a:srgbClr val="56565B"/>
            </a:solidFill>
            <a:prstDash val="solid"/>
          </a:ln>
        </p:spPr>
      </p:sp>
      <p:sp>
        <p:nvSpPr>
          <p:cNvPr id="8" name="Text 6"/>
          <p:cNvSpPr/>
          <p:nvPr/>
        </p:nvSpPr>
        <p:spPr>
          <a:xfrm>
            <a:off x="3598664" y="3215997"/>
            <a:ext cx="59769" cy="306943"/>
          </a:xfrm>
          <a:prstGeom prst="rect">
            <a:avLst/>
          </a:prstGeom>
          <a:noFill/>
          <a:ln/>
        </p:spPr>
        <p:txBody>
          <a:bodyPr wrap="none" rtlCol="0" anchor="t"/>
          <a:lstStyle/>
          <a:p>
            <a:pPr marL="0" indent="0" algn="ctr">
              <a:lnSpc>
                <a:spcPts val="2417"/>
              </a:lnSpc>
              <a:buNone/>
            </a:pPr>
            <a:r>
              <a:rPr lang="en-US" sz="1611" dirty="0">
                <a:solidFill>
                  <a:srgbClr val="E5E0DF"/>
                </a:solidFill>
                <a:latin typeface="Poppins" pitchFamily="34" charset="0"/>
                <a:ea typeface="Poppins" pitchFamily="34" charset="-122"/>
                <a:cs typeface="Poppins" pitchFamily="34" charset="-120"/>
              </a:rPr>
              <a:t>1</a:t>
            </a:r>
            <a:endParaRPr lang="en-US" sz="1611" dirty="0"/>
          </a:p>
        </p:txBody>
      </p:sp>
      <p:sp>
        <p:nvSpPr>
          <p:cNvPr id="9" name="Text 7"/>
          <p:cNvSpPr/>
          <p:nvPr/>
        </p:nvSpPr>
        <p:spPr>
          <a:xfrm>
            <a:off x="4562951" y="3069788"/>
            <a:ext cx="2643426" cy="255746"/>
          </a:xfrm>
          <a:prstGeom prst="rect">
            <a:avLst/>
          </a:prstGeom>
          <a:noFill/>
          <a:ln/>
        </p:spPr>
        <p:txBody>
          <a:bodyPr wrap="none" rtlCol="0" anchor="t"/>
          <a:lstStyle/>
          <a:p>
            <a:pPr marL="0" indent="0" algn="l">
              <a:lnSpc>
                <a:spcPts val="2014"/>
              </a:lnSpc>
              <a:buNone/>
            </a:pPr>
            <a:r>
              <a:rPr lang="en-US" sz="1611" dirty="0">
                <a:solidFill>
                  <a:srgbClr val="E5E0DF"/>
                </a:solidFill>
                <a:latin typeface="Poppins" pitchFamily="34" charset="0"/>
                <a:ea typeface="Poppins" pitchFamily="34" charset="-122"/>
                <a:cs typeface="Poppins" pitchFamily="34" charset="-120"/>
              </a:rPr>
              <a:t>Unsupervised pre-training</a:t>
            </a:r>
            <a:endParaRPr lang="en-US" sz="1611" dirty="0"/>
          </a:p>
        </p:txBody>
      </p:sp>
      <p:sp>
        <p:nvSpPr>
          <p:cNvPr id="10" name="Text 8"/>
          <p:cNvSpPr/>
          <p:nvPr/>
        </p:nvSpPr>
        <p:spPr>
          <a:xfrm>
            <a:off x="4562951" y="3423642"/>
            <a:ext cx="2976682" cy="245507"/>
          </a:xfrm>
          <a:prstGeom prst="rect">
            <a:avLst/>
          </a:prstGeom>
          <a:noFill/>
          <a:ln/>
        </p:spPr>
        <p:txBody>
          <a:bodyPr wrap="none" rtlCol="0" anchor="t"/>
          <a:lstStyle/>
          <a:p>
            <a:pPr marL="0" indent="0" algn="l">
              <a:lnSpc>
                <a:spcPts val="1933"/>
              </a:lnSpc>
              <a:buNone/>
            </a:pPr>
            <a:r>
              <a:rPr lang="en-US" sz="1289" dirty="0">
                <a:solidFill>
                  <a:srgbClr val="E5E0DF"/>
                </a:solidFill>
                <a:latin typeface="Roboto" pitchFamily="34" charset="0"/>
                <a:ea typeface="Roboto" pitchFamily="34" charset="-122"/>
                <a:cs typeface="Roboto" pitchFamily="34" charset="-120"/>
              </a:rPr>
              <a:t>Learns hidden representations of the data</a:t>
            </a:r>
            <a:endParaRPr lang="en-US" sz="1289" dirty="0"/>
          </a:p>
        </p:txBody>
      </p:sp>
      <p:sp>
        <p:nvSpPr>
          <p:cNvPr id="11" name="Shape 9"/>
          <p:cNvSpPr/>
          <p:nvPr/>
        </p:nvSpPr>
        <p:spPr>
          <a:xfrm>
            <a:off x="4481155" y="3815894"/>
            <a:ext cx="6639878" cy="16312"/>
          </a:xfrm>
          <a:prstGeom prst="roundRect">
            <a:avLst>
              <a:gd name="adj" fmla="val 451583"/>
            </a:avLst>
          </a:prstGeom>
          <a:solidFill>
            <a:srgbClr val="56565B"/>
          </a:solidFill>
          <a:ln/>
        </p:spPr>
      </p:sp>
      <p:sp>
        <p:nvSpPr>
          <p:cNvPr id="12" name="Shape 10"/>
          <p:cNvSpPr/>
          <p:nvPr/>
        </p:nvSpPr>
        <p:spPr>
          <a:xfrm>
            <a:off x="3427452" y="3914537"/>
            <a:ext cx="1943814" cy="926544"/>
          </a:xfrm>
          <a:prstGeom prst="roundRect">
            <a:avLst>
              <a:gd name="adj" fmla="val 7950"/>
            </a:avLst>
          </a:prstGeom>
          <a:solidFill>
            <a:srgbClr val="3D3D42"/>
          </a:solidFill>
          <a:ln w="7620">
            <a:solidFill>
              <a:srgbClr val="56565B"/>
            </a:solidFill>
            <a:prstDash val="solid"/>
          </a:ln>
        </p:spPr>
      </p:sp>
      <p:sp>
        <p:nvSpPr>
          <p:cNvPr id="13" name="Text 11"/>
          <p:cNvSpPr/>
          <p:nvPr/>
        </p:nvSpPr>
        <p:spPr>
          <a:xfrm>
            <a:off x="3598664" y="4224338"/>
            <a:ext cx="117038" cy="306943"/>
          </a:xfrm>
          <a:prstGeom prst="rect">
            <a:avLst/>
          </a:prstGeom>
          <a:noFill/>
          <a:ln/>
        </p:spPr>
        <p:txBody>
          <a:bodyPr wrap="none" rtlCol="0" anchor="t"/>
          <a:lstStyle/>
          <a:p>
            <a:pPr marL="0" indent="0" algn="ctr">
              <a:lnSpc>
                <a:spcPts val="2417"/>
              </a:lnSpc>
              <a:buNone/>
            </a:pPr>
            <a:r>
              <a:rPr lang="en-US" sz="1611" dirty="0">
                <a:solidFill>
                  <a:srgbClr val="E5E0DF"/>
                </a:solidFill>
                <a:latin typeface="Poppins" pitchFamily="34" charset="0"/>
                <a:ea typeface="Poppins" pitchFamily="34" charset="-122"/>
                <a:cs typeface="Poppins" pitchFamily="34" charset="-120"/>
              </a:rPr>
              <a:t>2</a:t>
            </a:r>
            <a:endParaRPr lang="en-US" sz="1611" dirty="0"/>
          </a:p>
        </p:txBody>
      </p:sp>
      <p:sp>
        <p:nvSpPr>
          <p:cNvPr id="14" name="Text 12"/>
          <p:cNvSpPr/>
          <p:nvPr/>
        </p:nvSpPr>
        <p:spPr>
          <a:xfrm>
            <a:off x="5534858" y="4078129"/>
            <a:ext cx="2046089" cy="255746"/>
          </a:xfrm>
          <a:prstGeom prst="rect">
            <a:avLst/>
          </a:prstGeom>
          <a:noFill/>
          <a:ln/>
        </p:spPr>
        <p:txBody>
          <a:bodyPr wrap="none" rtlCol="0" anchor="t"/>
          <a:lstStyle/>
          <a:p>
            <a:pPr marL="0" indent="0" algn="l">
              <a:lnSpc>
                <a:spcPts val="2014"/>
              </a:lnSpc>
              <a:buNone/>
            </a:pPr>
            <a:r>
              <a:rPr lang="en-US" sz="1611" dirty="0">
                <a:solidFill>
                  <a:srgbClr val="E5E0DF"/>
                </a:solidFill>
                <a:latin typeface="Poppins" pitchFamily="34" charset="0"/>
                <a:ea typeface="Poppins" pitchFamily="34" charset="-122"/>
                <a:cs typeface="Poppins" pitchFamily="34" charset="-120"/>
              </a:rPr>
              <a:t>Fine-tuning</a:t>
            </a:r>
            <a:endParaRPr lang="en-US" sz="1611" dirty="0"/>
          </a:p>
        </p:txBody>
      </p:sp>
      <p:sp>
        <p:nvSpPr>
          <p:cNvPr id="15" name="Text 13"/>
          <p:cNvSpPr/>
          <p:nvPr/>
        </p:nvSpPr>
        <p:spPr>
          <a:xfrm>
            <a:off x="5534858" y="4431983"/>
            <a:ext cx="2526268" cy="245507"/>
          </a:xfrm>
          <a:prstGeom prst="rect">
            <a:avLst/>
          </a:prstGeom>
          <a:noFill/>
          <a:ln/>
        </p:spPr>
        <p:txBody>
          <a:bodyPr wrap="none" rtlCol="0" anchor="t"/>
          <a:lstStyle/>
          <a:p>
            <a:pPr marL="0" indent="0" algn="l">
              <a:lnSpc>
                <a:spcPts val="1933"/>
              </a:lnSpc>
              <a:buNone/>
            </a:pPr>
            <a:r>
              <a:rPr lang="en-US" sz="1289" dirty="0">
                <a:solidFill>
                  <a:srgbClr val="E5E0DF"/>
                </a:solidFill>
                <a:latin typeface="Roboto" pitchFamily="34" charset="0"/>
                <a:ea typeface="Roboto" pitchFamily="34" charset="-122"/>
                <a:cs typeface="Roboto" pitchFamily="34" charset="-120"/>
              </a:rPr>
              <a:t>Supervised learning to classify data</a:t>
            </a:r>
            <a:endParaRPr lang="en-US" sz="1289" dirty="0"/>
          </a:p>
        </p:txBody>
      </p:sp>
      <p:sp>
        <p:nvSpPr>
          <p:cNvPr id="16" name="Shape 14"/>
          <p:cNvSpPr/>
          <p:nvPr/>
        </p:nvSpPr>
        <p:spPr>
          <a:xfrm>
            <a:off x="5453062" y="4824234"/>
            <a:ext cx="5667970" cy="16312"/>
          </a:xfrm>
          <a:prstGeom prst="roundRect">
            <a:avLst>
              <a:gd name="adj" fmla="val 451583"/>
            </a:avLst>
          </a:prstGeom>
          <a:solidFill>
            <a:srgbClr val="56565B"/>
          </a:solidFill>
          <a:ln/>
        </p:spPr>
      </p:sp>
      <p:sp>
        <p:nvSpPr>
          <p:cNvPr id="17" name="Shape 15"/>
          <p:cNvSpPr/>
          <p:nvPr/>
        </p:nvSpPr>
        <p:spPr>
          <a:xfrm>
            <a:off x="3427452" y="4922877"/>
            <a:ext cx="2915722" cy="926544"/>
          </a:xfrm>
          <a:prstGeom prst="roundRect">
            <a:avLst>
              <a:gd name="adj" fmla="val 7950"/>
            </a:avLst>
          </a:prstGeom>
          <a:solidFill>
            <a:srgbClr val="3D3D42"/>
          </a:solidFill>
          <a:ln w="7620">
            <a:solidFill>
              <a:srgbClr val="56565B"/>
            </a:solidFill>
            <a:prstDash val="solid"/>
          </a:ln>
        </p:spPr>
      </p:sp>
      <p:sp>
        <p:nvSpPr>
          <p:cNvPr id="18" name="Text 16"/>
          <p:cNvSpPr/>
          <p:nvPr/>
        </p:nvSpPr>
        <p:spPr>
          <a:xfrm>
            <a:off x="3598664" y="5232678"/>
            <a:ext cx="119777" cy="306943"/>
          </a:xfrm>
          <a:prstGeom prst="rect">
            <a:avLst/>
          </a:prstGeom>
          <a:noFill/>
          <a:ln/>
        </p:spPr>
        <p:txBody>
          <a:bodyPr wrap="none" rtlCol="0" anchor="t"/>
          <a:lstStyle/>
          <a:p>
            <a:pPr marL="0" indent="0" algn="ctr">
              <a:lnSpc>
                <a:spcPts val="2417"/>
              </a:lnSpc>
              <a:buNone/>
            </a:pPr>
            <a:r>
              <a:rPr lang="en-US" sz="1611" dirty="0">
                <a:solidFill>
                  <a:srgbClr val="E5E0DF"/>
                </a:solidFill>
                <a:latin typeface="Poppins" pitchFamily="34" charset="0"/>
                <a:ea typeface="Poppins" pitchFamily="34" charset="-122"/>
                <a:cs typeface="Poppins" pitchFamily="34" charset="-120"/>
              </a:rPr>
              <a:t>3</a:t>
            </a:r>
            <a:endParaRPr lang="en-US" sz="1611" dirty="0"/>
          </a:p>
        </p:txBody>
      </p:sp>
      <p:sp>
        <p:nvSpPr>
          <p:cNvPr id="19" name="Text 17"/>
          <p:cNvSpPr/>
          <p:nvPr/>
        </p:nvSpPr>
        <p:spPr>
          <a:xfrm>
            <a:off x="6506766" y="5086469"/>
            <a:ext cx="3070741" cy="255746"/>
          </a:xfrm>
          <a:prstGeom prst="rect">
            <a:avLst/>
          </a:prstGeom>
          <a:noFill/>
          <a:ln/>
        </p:spPr>
        <p:txBody>
          <a:bodyPr wrap="none" rtlCol="0" anchor="t"/>
          <a:lstStyle/>
          <a:p>
            <a:pPr marL="0" indent="0" algn="l">
              <a:lnSpc>
                <a:spcPts val="2014"/>
              </a:lnSpc>
              <a:buNone/>
            </a:pPr>
            <a:r>
              <a:rPr lang="en-US" sz="1611" dirty="0">
                <a:solidFill>
                  <a:srgbClr val="E5E0DF"/>
                </a:solidFill>
                <a:latin typeface="Poppins" pitchFamily="34" charset="0"/>
                <a:ea typeface="Poppins" pitchFamily="34" charset="-122"/>
                <a:cs typeface="Poppins" pitchFamily="34" charset="-120"/>
              </a:rPr>
              <a:t>Hierarchical feature extraction</a:t>
            </a:r>
            <a:endParaRPr lang="en-US" sz="1611" dirty="0"/>
          </a:p>
        </p:txBody>
      </p:sp>
      <p:sp>
        <p:nvSpPr>
          <p:cNvPr id="20" name="Text 18"/>
          <p:cNvSpPr/>
          <p:nvPr/>
        </p:nvSpPr>
        <p:spPr>
          <a:xfrm>
            <a:off x="6506766" y="5440323"/>
            <a:ext cx="3532703" cy="245507"/>
          </a:xfrm>
          <a:prstGeom prst="rect">
            <a:avLst/>
          </a:prstGeom>
          <a:noFill/>
          <a:ln/>
        </p:spPr>
        <p:txBody>
          <a:bodyPr wrap="none" rtlCol="0" anchor="t"/>
          <a:lstStyle/>
          <a:p>
            <a:pPr marL="0" indent="0" algn="l">
              <a:lnSpc>
                <a:spcPts val="1933"/>
              </a:lnSpc>
              <a:buNone/>
            </a:pPr>
            <a:r>
              <a:rPr lang="en-US" sz="1289" dirty="0">
                <a:solidFill>
                  <a:srgbClr val="E5E0DF"/>
                </a:solidFill>
                <a:latin typeface="Roboto" pitchFamily="34" charset="0"/>
                <a:ea typeface="Roboto" pitchFamily="34" charset="-122"/>
                <a:cs typeface="Roboto" pitchFamily="34" charset="-120"/>
              </a:rPr>
              <a:t>Captures complex relationships between features</a:t>
            </a:r>
            <a:endParaRPr lang="en-US" sz="1289" dirty="0"/>
          </a:p>
        </p:txBody>
      </p:sp>
      <p:sp>
        <p:nvSpPr>
          <p:cNvPr id="21" name="Shape 19"/>
          <p:cNvSpPr/>
          <p:nvPr/>
        </p:nvSpPr>
        <p:spPr>
          <a:xfrm>
            <a:off x="6424970" y="5832574"/>
            <a:ext cx="4696063" cy="16312"/>
          </a:xfrm>
          <a:prstGeom prst="roundRect">
            <a:avLst>
              <a:gd name="adj" fmla="val 451583"/>
            </a:avLst>
          </a:prstGeom>
          <a:solidFill>
            <a:srgbClr val="56565B"/>
          </a:solidFill>
          <a:ln/>
        </p:spPr>
      </p:sp>
      <p:sp>
        <p:nvSpPr>
          <p:cNvPr id="22" name="Shape 20"/>
          <p:cNvSpPr/>
          <p:nvPr/>
        </p:nvSpPr>
        <p:spPr>
          <a:xfrm>
            <a:off x="3427452" y="5931217"/>
            <a:ext cx="3887629" cy="1172051"/>
          </a:xfrm>
          <a:prstGeom prst="roundRect">
            <a:avLst>
              <a:gd name="adj" fmla="val 6285"/>
            </a:avLst>
          </a:prstGeom>
          <a:solidFill>
            <a:srgbClr val="3D3D42"/>
          </a:solidFill>
          <a:ln w="7620">
            <a:solidFill>
              <a:srgbClr val="56565B"/>
            </a:solidFill>
            <a:prstDash val="solid"/>
          </a:ln>
        </p:spPr>
      </p:sp>
      <p:sp>
        <p:nvSpPr>
          <p:cNvPr id="23" name="Text 21"/>
          <p:cNvSpPr/>
          <p:nvPr/>
        </p:nvSpPr>
        <p:spPr>
          <a:xfrm>
            <a:off x="3598664" y="6363772"/>
            <a:ext cx="125492" cy="306943"/>
          </a:xfrm>
          <a:prstGeom prst="rect">
            <a:avLst/>
          </a:prstGeom>
          <a:noFill/>
          <a:ln/>
        </p:spPr>
        <p:txBody>
          <a:bodyPr wrap="none" rtlCol="0" anchor="t"/>
          <a:lstStyle/>
          <a:p>
            <a:pPr marL="0" indent="0" algn="ctr">
              <a:lnSpc>
                <a:spcPts val="2417"/>
              </a:lnSpc>
              <a:buNone/>
            </a:pPr>
            <a:r>
              <a:rPr lang="en-US" sz="1611" dirty="0">
                <a:solidFill>
                  <a:srgbClr val="E5E0DF"/>
                </a:solidFill>
                <a:latin typeface="Poppins" pitchFamily="34" charset="0"/>
                <a:ea typeface="Poppins" pitchFamily="34" charset="-122"/>
                <a:cs typeface="Poppins" pitchFamily="34" charset="-120"/>
              </a:rPr>
              <a:t>4</a:t>
            </a:r>
            <a:endParaRPr lang="en-US" sz="1611" dirty="0"/>
          </a:p>
        </p:txBody>
      </p:sp>
      <p:sp>
        <p:nvSpPr>
          <p:cNvPr id="24" name="Text 22"/>
          <p:cNvSpPr/>
          <p:nvPr/>
        </p:nvSpPr>
        <p:spPr>
          <a:xfrm>
            <a:off x="7478673" y="6094809"/>
            <a:ext cx="2046089" cy="255746"/>
          </a:xfrm>
          <a:prstGeom prst="rect">
            <a:avLst/>
          </a:prstGeom>
          <a:noFill/>
          <a:ln/>
        </p:spPr>
        <p:txBody>
          <a:bodyPr wrap="none" rtlCol="0" anchor="t"/>
          <a:lstStyle/>
          <a:p>
            <a:pPr marL="0" indent="0" algn="l">
              <a:lnSpc>
                <a:spcPts val="2014"/>
              </a:lnSpc>
              <a:buNone/>
            </a:pPr>
            <a:r>
              <a:rPr lang="en-US" sz="1611" dirty="0">
                <a:solidFill>
                  <a:srgbClr val="E5E0DF"/>
                </a:solidFill>
                <a:latin typeface="Poppins" pitchFamily="34" charset="0"/>
                <a:ea typeface="Poppins" pitchFamily="34" charset="-122"/>
                <a:cs typeface="Poppins" pitchFamily="34" charset="-120"/>
              </a:rPr>
              <a:t>High accuracy</a:t>
            </a:r>
            <a:endParaRPr lang="en-US" sz="1611" dirty="0"/>
          </a:p>
        </p:txBody>
      </p:sp>
      <p:sp>
        <p:nvSpPr>
          <p:cNvPr id="25" name="Text 23"/>
          <p:cNvSpPr/>
          <p:nvPr/>
        </p:nvSpPr>
        <p:spPr>
          <a:xfrm>
            <a:off x="7478673" y="6448663"/>
            <a:ext cx="3560564" cy="491014"/>
          </a:xfrm>
          <a:prstGeom prst="rect">
            <a:avLst/>
          </a:prstGeom>
          <a:noFill/>
          <a:ln/>
        </p:spPr>
        <p:txBody>
          <a:bodyPr wrap="square" rtlCol="0" anchor="t"/>
          <a:lstStyle/>
          <a:p>
            <a:pPr marL="0" indent="0" algn="l">
              <a:lnSpc>
                <a:spcPts val="1933"/>
              </a:lnSpc>
              <a:buNone/>
            </a:pPr>
            <a:r>
              <a:rPr lang="en-US" sz="1289" dirty="0">
                <a:solidFill>
                  <a:srgbClr val="E5E0DF"/>
                </a:solidFill>
                <a:latin typeface="Roboto" pitchFamily="34" charset="0"/>
                <a:ea typeface="Roboto" pitchFamily="34" charset="-122"/>
                <a:cs typeface="Roboto" pitchFamily="34" charset="-120"/>
              </a:rPr>
              <a:t>Outperforms traditional methods for large datasets</a:t>
            </a:r>
            <a:endParaRPr lang="en-US" sz="1289" dirty="0"/>
          </a:p>
        </p:txBody>
      </p:sp>
      <p:sp>
        <p:nvSpPr>
          <p:cNvPr id="26" name="Text 24"/>
          <p:cNvSpPr/>
          <p:nvPr/>
        </p:nvSpPr>
        <p:spPr>
          <a:xfrm>
            <a:off x="3427452" y="7287339"/>
            <a:ext cx="7775377" cy="491014"/>
          </a:xfrm>
          <a:prstGeom prst="rect">
            <a:avLst/>
          </a:prstGeom>
          <a:noFill/>
          <a:ln/>
        </p:spPr>
        <p:txBody>
          <a:bodyPr wrap="square" rtlCol="0" anchor="t"/>
          <a:lstStyle/>
          <a:p>
            <a:pPr marL="0" indent="0">
              <a:lnSpc>
                <a:spcPts val="1933"/>
              </a:lnSpc>
              <a:buNone/>
            </a:pPr>
            <a:r>
              <a:rPr lang="en-US" sz="1289" dirty="0">
                <a:solidFill>
                  <a:srgbClr val="E5E0DF"/>
                </a:solidFill>
                <a:latin typeface="Roboto" pitchFamily="34" charset="0"/>
                <a:ea typeface="Roboto" pitchFamily="34" charset="-122"/>
                <a:cs typeface="Roboto" pitchFamily="34" charset="-120"/>
              </a:rPr>
              <a:t>DBNs offer several advantages, including unsupervised pre-training, hierarchical feature extraction, and high classification accuracy.</a:t>
            </a:r>
            <a:endParaRPr lang="en-US" sz="1289"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34007" y="725924"/>
            <a:ext cx="9419987" cy="1294209"/>
          </a:xfrm>
          <a:prstGeom prst="rect">
            <a:avLst/>
          </a:prstGeom>
          <a:noFill/>
          <a:ln/>
        </p:spPr>
        <p:txBody>
          <a:bodyPr wrap="square" rtlCol="0" anchor="t"/>
          <a:lstStyle/>
          <a:p>
            <a:pPr marL="0" indent="0">
              <a:lnSpc>
                <a:spcPts val="5095"/>
              </a:lnSpc>
              <a:buNone/>
            </a:pPr>
            <a:r>
              <a:rPr lang="en-US" sz="4076" dirty="0">
                <a:solidFill>
                  <a:srgbClr val="F2F2F3"/>
                </a:solidFill>
                <a:latin typeface="Poppins" pitchFamily="34" charset="0"/>
                <a:ea typeface="Poppins" pitchFamily="34" charset="-122"/>
                <a:cs typeface="Poppins" pitchFamily="34" charset="-120"/>
              </a:rPr>
              <a:t>Hyperparameter Tuning: Finding the Optimal Configuration</a:t>
            </a:r>
            <a:endParaRPr lang="en-US" sz="4076" dirty="0"/>
          </a:p>
        </p:txBody>
      </p:sp>
      <p:sp>
        <p:nvSpPr>
          <p:cNvPr id="6" name="Shape 3"/>
          <p:cNvSpPr/>
          <p:nvPr/>
        </p:nvSpPr>
        <p:spPr>
          <a:xfrm>
            <a:off x="4723924" y="2330648"/>
            <a:ext cx="41315" cy="5173028"/>
          </a:xfrm>
          <a:prstGeom prst="roundRect">
            <a:avLst>
              <a:gd name="adj" fmla="val 225520"/>
            </a:avLst>
          </a:prstGeom>
          <a:solidFill>
            <a:srgbClr val="56565B"/>
          </a:solidFill>
          <a:ln/>
        </p:spPr>
      </p:sp>
      <p:sp>
        <p:nvSpPr>
          <p:cNvPr id="7" name="Shape 4"/>
          <p:cNvSpPr/>
          <p:nvPr/>
        </p:nvSpPr>
        <p:spPr>
          <a:xfrm>
            <a:off x="4977408" y="2775764"/>
            <a:ext cx="724614" cy="41315"/>
          </a:xfrm>
          <a:prstGeom prst="roundRect">
            <a:avLst>
              <a:gd name="adj" fmla="val 225520"/>
            </a:avLst>
          </a:prstGeom>
          <a:solidFill>
            <a:srgbClr val="56565B"/>
          </a:solidFill>
          <a:ln/>
        </p:spPr>
      </p:sp>
      <p:sp>
        <p:nvSpPr>
          <p:cNvPr id="8" name="Shape 5"/>
          <p:cNvSpPr/>
          <p:nvPr/>
        </p:nvSpPr>
        <p:spPr>
          <a:xfrm>
            <a:off x="4511635" y="2563535"/>
            <a:ext cx="465773" cy="465773"/>
          </a:xfrm>
          <a:prstGeom prst="roundRect">
            <a:avLst>
              <a:gd name="adj" fmla="val 20004"/>
            </a:avLst>
          </a:prstGeom>
          <a:solidFill>
            <a:srgbClr val="3D3D42"/>
          </a:solidFill>
          <a:ln w="7620">
            <a:solidFill>
              <a:srgbClr val="56565B"/>
            </a:solidFill>
            <a:prstDash val="solid"/>
          </a:ln>
        </p:spPr>
      </p:sp>
      <p:sp>
        <p:nvSpPr>
          <p:cNvPr id="9" name="Text 6"/>
          <p:cNvSpPr/>
          <p:nvPr/>
        </p:nvSpPr>
        <p:spPr>
          <a:xfrm>
            <a:off x="4699159" y="2641044"/>
            <a:ext cx="90726" cy="310634"/>
          </a:xfrm>
          <a:prstGeom prst="rect">
            <a:avLst/>
          </a:prstGeom>
          <a:noFill/>
          <a:ln/>
        </p:spPr>
        <p:txBody>
          <a:bodyPr wrap="none" rtlCol="0" anchor="t"/>
          <a:lstStyle/>
          <a:p>
            <a:pPr marL="0" indent="0" algn="ctr">
              <a:lnSpc>
                <a:spcPts val="2446"/>
              </a:lnSpc>
              <a:buNone/>
            </a:pPr>
            <a:r>
              <a:rPr lang="en-US" sz="2446" dirty="0">
                <a:solidFill>
                  <a:srgbClr val="E5E0DF"/>
                </a:solidFill>
                <a:latin typeface="Poppins" pitchFamily="34" charset="0"/>
                <a:ea typeface="Poppins" pitchFamily="34" charset="-122"/>
                <a:cs typeface="Poppins" pitchFamily="34" charset="-120"/>
              </a:rPr>
              <a:t>1</a:t>
            </a:r>
            <a:endParaRPr lang="en-US" sz="2446" dirty="0"/>
          </a:p>
        </p:txBody>
      </p:sp>
      <p:sp>
        <p:nvSpPr>
          <p:cNvPr id="10" name="Text 7"/>
          <p:cNvSpPr/>
          <p:nvPr/>
        </p:nvSpPr>
        <p:spPr>
          <a:xfrm>
            <a:off x="5883235" y="2537698"/>
            <a:ext cx="2588062" cy="323493"/>
          </a:xfrm>
          <a:prstGeom prst="rect">
            <a:avLst/>
          </a:prstGeom>
          <a:noFill/>
          <a:ln/>
        </p:spPr>
        <p:txBody>
          <a:bodyPr wrap="none" rtlCol="0" anchor="t"/>
          <a:lstStyle/>
          <a:p>
            <a:pPr marL="0" indent="0" algn="l">
              <a:lnSpc>
                <a:spcPts val="2547"/>
              </a:lnSpc>
              <a:buNone/>
            </a:pPr>
            <a:r>
              <a:rPr lang="en-US" sz="2038" dirty="0">
                <a:solidFill>
                  <a:srgbClr val="E5E0DF"/>
                </a:solidFill>
                <a:latin typeface="Poppins" pitchFamily="34" charset="0"/>
                <a:ea typeface="Poppins" pitchFamily="34" charset="-122"/>
                <a:cs typeface="Poppins" pitchFamily="34" charset="-120"/>
              </a:rPr>
              <a:t>Grid Search</a:t>
            </a:r>
            <a:endParaRPr lang="en-US" sz="2038" dirty="0"/>
          </a:p>
        </p:txBody>
      </p:sp>
      <p:sp>
        <p:nvSpPr>
          <p:cNvPr id="11" name="Text 8"/>
          <p:cNvSpPr/>
          <p:nvPr/>
        </p:nvSpPr>
        <p:spPr>
          <a:xfrm>
            <a:off x="5883235" y="2985373"/>
            <a:ext cx="7970758" cy="621030"/>
          </a:xfrm>
          <a:prstGeom prst="rect">
            <a:avLst/>
          </a:prstGeom>
          <a:noFill/>
          <a:ln/>
        </p:spPr>
        <p:txBody>
          <a:bodyPr wrap="square" rtlCol="0" anchor="t"/>
          <a:lstStyle/>
          <a:p>
            <a:pPr marL="0" indent="0" algn="l">
              <a:lnSpc>
                <a:spcPts val="2446"/>
              </a:lnSpc>
              <a:buNone/>
            </a:pPr>
            <a:r>
              <a:rPr lang="en-US" sz="1630" dirty="0">
                <a:solidFill>
                  <a:srgbClr val="E5E0DF"/>
                </a:solidFill>
                <a:latin typeface="Roboto" pitchFamily="34" charset="0"/>
                <a:ea typeface="Roboto" pitchFamily="34" charset="-122"/>
                <a:cs typeface="Roboto" pitchFamily="34" charset="-120"/>
              </a:rPr>
              <a:t>This systematic method explores a predefined range of values for each hyperparameter, evaluating the model's performance at each combination.</a:t>
            </a:r>
            <a:endParaRPr lang="en-US" sz="1630" dirty="0"/>
          </a:p>
        </p:txBody>
      </p:sp>
      <p:sp>
        <p:nvSpPr>
          <p:cNvPr id="12" name="Shape 9"/>
          <p:cNvSpPr/>
          <p:nvPr/>
        </p:nvSpPr>
        <p:spPr>
          <a:xfrm>
            <a:off x="4977408" y="4465618"/>
            <a:ext cx="724614" cy="41315"/>
          </a:xfrm>
          <a:prstGeom prst="roundRect">
            <a:avLst>
              <a:gd name="adj" fmla="val 225520"/>
            </a:avLst>
          </a:prstGeom>
          <a:solidFill>
            <a:srgbClr val="56565B"/>
          </a:solidFill>
          <a:ln/>
        </p:spPr>
      </p:sp>
      <p:sp>
        <p:nvSpPr>
          <p:cNvPr id="13" name="Shape 10"/>
          <p:cNvSpPr/>
          <p:nvPr/>
        </p:nvSpPr>
        <p:spPr>
          <a:xfrm>
            <a:off x="4511635" y="4253389"/>
            <a:ext cx="465773" cy="465773"/>
          </a:xfrm>
          <a:prstGeom prst="roundRect">
            <a:avLst>
              <a:gd name="adj" fmla="val 20004"/>
            </a:avLst>
          </a:prstGeom>
          <a:solidFill>
            <a:srgbClr val="3D3D42"/>
          </a:solidFill>
          <a:ln w="7620">
            <a:solidFill>
              <a:srgbClr val="56565B"/>
            </a:solidFill>
            <a:prstDash val="solid"/>
          </a:ln>
        </p:spPr>
      </p:sp>
      <p:sp>
        <p:nvSpPr>
          <p:cNvPr id="14" name="Text 11"/>
          <p:cNvSpPr/>
          <p:nvPr/>
        </p:nvSpPr>
        <p:spPr>
          <a:xfrm>
            <a:off x="4655701" y="4330898"/>
            <a:ext cx="177641" cy="310634"/>
          </a:xfrm>
          <a:prstGeom prst="rect">
            <a:avLst/>
          </a:prstGeom>
          <a:noFill/>
          <a:ln/>
        </p:spPr>
        <p:txBody>
          <a:bodyPr wrap="none" rtlCol="0" anchor="t"/>
          <a:lstStyle/>
          <a:p>
            <a:pPr marL="0" indent="0" algn="ctr">
              <a:lnSpc>
                <a:spcPts val="2446"/>
              </a:lnSpc>
              <a:buNone/>
            </a:pPr>
            <a:r>
              <a:rPr lang="en-US" sz="2446" dirty="0">
                <a:solidFill>
                  <a:srgbClr val="E5E0DF"/>
                </a:solidFill>
                <a:latin typeface="Poppins" pitchFamily="34" charset="0"/>
                <a:ea typeface="Poppins" pitchFamily="34" charset="-122"/>
                <a:cs typeface="Poppins" pitchFamily="34" charset="-120"/>
              </a:rPr>
              <a:t>2</a:t>
            </a:r>
            <a:endParaRPr lang="en-US" sz="2446" dirty="0"/>
          </a:p>
        </p:txBody>
      </p:sp>
      <p:sp>
        <p:nvSpPr>
          <p:cNvPr id="15" name="Text 12"/>
          <p:cNvSpPr/>
          <p:nvPr/>
        </p:nvSpPr>
        <p:spPr>
          <a:xfrm>
            <a:off x="5883235" y="4227552"/>
            <a:ext cx="2588062" cy="323493"/>
          </a:xfrm>
          <a:prstGeom prst="rect">
            <a:avLst/>
          </a:prstGeom>
          <a:noFill/>
          <a:ln/>
        </p:spPr>
        <p:txBody>
          <a:bodyPr wrap="none" rtlCol="0" anchor="t"/>
          <a:lstStyle/>
          <a:p>
            <a:pPr marL="0" indent="0" algn="l">
              <a:lnSpc>
                <a:spcPts val="2547"/>
              </a:lnSpc>
              <a:buNone/>
            </a:pPr>
            <a:r>
              <a:rPr lang="en-US" sz="2038" dirty="0">
                <a:solidFill>
                  <a:srgbClr val="E5E0DF"/>
                </a:solidFill>
                <a:latin typeface="Poppins" pitchFamily="34" charset="0"/>
                <a:ea typeface="Poppins" pitchFamily="34" charset="-122"/>
                <a:cs typeface="Poppins" pitchFamily="34" charset="-120"/>
              </a:rPr>
              <a:t>Random Search</a:t>
            </a:r>
            <a:endParaRPr lang="en-US" sz="2038" dirty="0"/>
          </a:p>
        </p:txBody>
      </p:sp>
      <p:sp>
        <p:nvSpPr>
          <p:cNvPr id="16" name="Text 13"/>
          <p:cNvSpPr/>
          <p:nvPr/>
        </p:nvSpPr>
        <p:spPr>
          <a:xfrm>
            <a:off x="5883235" y="4675227"/>
            <a:ext cx="7970758" cy="931545"/>
          </a:xfrm>
          <a:prstGeom prst="rect">
            <a:avLst/>
          </a:prstGeom>
          <a:noFill/>
          <a:ln/>
        </p:spPr>
        <p:txBody>
          <a:bodyPr wrap="square" rtlCol="0" anchor="t"/>
          <a:lstStyle/>
          <a:p>
            <a:pPr marL="0" indent="0" algn="l">
              <a:lnSpc>
                <a:spcPts val="2446"/>
              </a:lnSpc>
              <a:buNone/>
            </a:pPr>
            <a:r>
              <a:rPr lang="en-US" sz="1630" dirty="0">
                <a:solidFill>
                  <a:srgbClr val="E5E0DF"/>
                </a:solidFill>
                <a:latin typeface="Roboto" pitchFamily="34" charset="0"/>
                <a:ea typeface="Roboto" pitchFamily="34" charset="-122"/>
                <a:cs typeface="Roboto" pitchFamily="34" charset="-120"/>
              </a:rPr>
              <a:t>Randomly sampling hyperparameter values from their respective distributions provides a more efficient exploration of the search space, especially for high-dimensional problems.</a:t>
            </a:r>
            <a:endParaRPr lang="en-US" sz="1630" dirty="0"/>
          </a:p>
        </p:txBody>
      </p:sp>
      <p:sp>
        <p:nvSpPr>
          <p:cNvPr id="17" name="Shape 14"/>
          <p:cNvSpPr/>
          <p:nvPr/>
        </p:nvSpPr>
        <p:spPr>
          <a:xfrm>
            <a:off x="4977408" y="6465987"/>
            <a:ext cx="724614" cy="41315"/>
          </a:xfrm>
          <a:prstGeom prst="roundRect">
            <a:avLst>
              <a:gd name="adj" fmla="val 225520"/>
            </a:avLst>
          </a:prstGeom>
          <a:solidFill>
            <a:srgbClr val="56565B"/>
          </a:solidFill>
          <a:ln/>
        </p:spPr>
      </p:sp>
      <p:sp>
        <p:nvSpPr>
          <p:cNvPr id="18" name="Shape 15"/>
          <p:cNvSpPr/>
          <p:nvPr/>
        </p:nvSpPr>
        <p:spPr>
          <a:xfrm>
            <a:off x="4511635" y="6253758"/>
            <a:ext cx="465773" cy="465773"/>
          </a:xfrm>
          <a:prstGeom prst="roundRect">
            <a:avLst>
              <a:gd name="adj" fmla="val 20004"/>
            </a:avLst>
          </a:prstGeom>
          <a:solidFill>
            <a:srgbClr val="3D3D42"/>
          </a:solidFill>
          <a:ln w="7620">
            <a:solidFill>
              <a:srgbClr val="56565B"/>
            </a:solidFill>
            <a:prstDash val="solid"/>
          </a:ln>
        </p:spPr>
      </p:sp>
      <p:sp>
        <p:nvSpPr>
          <p:cNvPr id="19" name="Text 16"/>
          <p:cNvSpPr/>
          <p:nvPr/>
        </p:nvSpPr>
        <p:spPr>
          <a:xfrm>
            <a:off x="4653677" y="6331268"/>
            <a:ext cx="181689" cy="310634"/>
          </a:xfrm>
          <a:prstGeom prst="rect">
            <a:avLst/>
          </a:prstGeom>
          <a:noFill/>
          <a:ln/>
        </p:spPr>
        <p:txBody>
          <a:bodyPr wrap="none" rtlCol="0" anchor="t"/>
          <a:lstStyle/>
          <a:p>
            <a:pPr marL="0" indent="0" algn="ctr">
              <a:lnSpc>
                <a:spcPts val="2446"/>
              </a:lnSpc>
              <a:buNone/>
            </a:pPr>
            <a:r>
              <a:rPr lang="en-US" sz="2446" dirty="0">
                <a:solidFill>
                  <a:srgbClr val="E5E0DF"/>
                </a:solidFill>
                <a:latin typeface="Poppins" pitchFamily="34" charset="0"/>
                <a:ea typeface="Poppins" pitchFamily="34" charset="-122"/>
                <a:cs typeface="Poppins" pitchFamily="34" charset="-120"/>
              </a:rPr>
              <a:t>3</a:t>
            </a:r>
            <a:endParaRPr lang="en-US" sz="2446" dirty="0"/>
          </a:p>
        </p:txBody>
      </p:sp>
      <p:sp>
        <p:nvSpPr>
          <p:cNvPr id="20" name="Text 17"/>
          <p:cNvSpPr/>
          <p:nvPr/>
        </p:nvSpPr>
        <p:spPr>
          <a:xfrm>
            <a:off x="5883235" y="6227921"/>
            <a:ext cx="2855119" cy="323493"/>
          </a:xfrm>
          <a:prstGeom prst="rect">
            <a:avLst/>
          </a:prstGeom>
          <a:noFill/>
          <a:ln/>
        </p:spPr>
        <p:txBody>
          <a:bodyPr wrap="none" rtlCol="0" anchor="t"/>
          <a:lstStyle/>
          <a:p>
            <a:pPr marL="0" indent="0" algn="l">
              <a:lnSpc>
                <a:spcPts val="2547"/>
              </a:lnSpc>
              <a:buNone/>
            </a:pPr>
            <a:r>
              <a:rPr lang="en-US" sz="2038" dirty="0">
                <a:solidFill>
                  <a:srgbClr val="E5E0DF"/>
                </a:solidFill>
                <a:latin typeface="Poppins" pitchFamily="34" charset="0"/>
                <a:ea typeface="Poppins" pitchFamily="34" charset="-122"/>
                <a:cs typeface="Poppins" pitchFamily="34" charset="-120"/>
              </a:rPr>
              <a:t>Bayesian Optimization</a:t>
            </a:r>
            <a:endParaRPr lang="en-US" sz="2038" dirty="0"/>
          </a:p>
        </p:txBody>
      </p:sp>
      <p:sp>
        <p:nvSpPr>
          <p:cNvPr id="21" name="Text 18"/>
          <p:cNvSpPr/>
          <p:nvPr/>
        </p:nvSpPr>
        <p:spPr>
          <a:xfrm>
            <a:off x="5883235" y="6675596"/>
            <a:ext cx="7970758" cy="621030"/>
          </a:xfrm>
          <a:prstGeom prst="rect">
            <a:avLst/>
          </a:prstGeom>
          <a:noFill/>
          <a:ln/>
        </p:spPr>
        <p:txBody>
          <a:bodyPr wrap="square" rtlCol="0" anchor="t"/>
          <a:lstStyle/>
          <a:p>
            <a:pPr marL="0" indent="0" algn="l">
              <a:lnSpc>
                <a:spcPts val="2446"/>
              </a:lnSpc>
              <a:buNone/>
            </a:pPr>
            <a:r>
              <a:rPr lang="en-US" sz="1630" dirty="0">
                <a:solidFill>
                  <a:srgbClr val="E5E0DF"/>
                </a:solidFill>
                <a:latin typeface="Roboto" pitchFamily="34" charset="0"/>
                <a:ea typeface="Roboto" pitchFamily="34" charset="-122"/>
                <a:cs typeface="Roboto" pitchFamily="34" charset="-120"/>
              </a:rPr>
              <a:t>This intelligent approach utilizes a probabilistic model to guide the search, focusing on promising areas of the hyperparameter space, leading to faster convergence.</a:t>
            </a:r>
            <a:endParaRPr lang="en-US" sz="163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644723"/>
            <a:ext cx="9306401"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Our Proposed Model: Combining the Best of Both Worlds</a:t>
            </a:r>
            <a:endParaRPr lang="en-US" sz="4374" dirty="0"/>
          </a:p>
        </p:txBody>
      </p:sp>
      <p:sp>
        <p:nvSpPr>
          <p:cNvPr id="6" name="Shape 3"/>
          <p:cNvSpPr/>
          <p:nvPr/>
        </p:nvSpPr>
        <p:spPr>
          <a:xfrm>
            <a:off x="1144310" y="2366724"/>
            <a:ext cx="44410" cy="5218152"/>
          </a:xfrm>
          <a:prstGeom prst="roundRect">
            <a:avLst>
              <a:gd name="adj" fmla="val 225151"/>
            </a:avLst>
          </a:prstGeom>
          <a:solidFill>
            <a:srgbClr val="56565B"/>
          </a:solidFill>
          <a:ln/>
        </p:spPr>
      </p:sp>
      <p:sp>
        <p:nvSpPr>
          <p:cNvPr id="7" name="Shape 4"/>
          <p:cNvSpPr/>
          <p:nvPr/>
        </p:nvSpPr>
        <p:spPr>
          <a:xfrm>
            <a:off x="1416427" y="2844344"/>
            <a:ext cx="777597" cy="44410"/>
          </a:xfrm>
          <a:prstGeom prst="roundRect">
            <a:avLst>
              <a:gd name="adj" fmla="val 225151"/>
            </a:avLst>
          </a:prstGeom>
          <a:solidFill>
            <a:srgbClr val="56565B"/>
          </a:solidFill>
          <a:ln/>
        </p:spPr>
      </p:sp>
      <p:sp>
        <p:nvSpPr>
          <p:cNvPr id="8" name="Shape 5"/>
          <p:cNvSpPr/>
          <p:nvPr/>
        </p:nvSpPr>
        <p:spPr>
          <a:xfrm>
            <a:off x="916484" y="2616637"/>
            <a:ext cx="499943" cy="499943"/>
          </a:xfrm>
          <a:prstGeom prst="roundRect">
            <a:avLst>
              <a:gd name="adj" fmla="val 20000"/>
            </a:avLst>
          </a:prstGeom>
          <a:solidFill>
            <a:srgbClr val="3D3D42"/>
          </a:solidFill>
          <a:ln w="7620">
            <a:solidFill>
              <a:srgbClr val="56565B"/>
            </a:solidFill>
            <a:prstDash val="solid"/>
          </a:ln>
        </p:spPr>
      </p:sp>
      <p:sp>
        <p:nvSpPr>
          <p:cNvPr id="9" name="Text 6"/>
          <p:cNvSpPr/>
          <p:nvPr/>
        </p:nvSpPr>
        <p:spPr>
          <a:xfrm>
            <a:off x="1117699" y="2699980"/>
            <a:ext cx="97393" cy="333256"/>
          </a:xfrm>
          <a:prstGeom prst="rect">
            <a:avLst/>
          </a:prstGeom>
          <a:noFill/>
          <a:ln/>
        </p:spPr>
        <p:txBody>
          <a:bodyPr wrap="none" rtlCol="0" anchor="t"/>
          <a:lstStyle/>
          <a:p>
            <a:pPr marL="0" indent="0" algn="ctr">
              <a:lnSpc>
                <a:spcPts val="2624"/>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10" name="Text 7"/>
          <p:cNvSpPr/>
          <p:nvPr/>
        </p:nvSpPr>
        <p:spPr>
          <a:xfrm>
            <a:off x="2388513" y="2588895"/>
            <a:ext cx="2777490"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MapReduce</a:t>
            </a:r>
            <a:endParaRPr lang="en-US" sz="2187" dirty="0"/>
          </a:p>
        </p:txBody>
      </p:sp>
      <p:sp>
        <p:nvSpPr>
          <p:cNvPr id="11" name="Text 8"/>
          <p:cNvSpPr/>
          <p:nvPr/>
        </p:nvSpPr>
        <p:spPr>
          <a:xfrm>
            <a:off x="2388513" y="3069312"/>
            <a:ext cx="7751088" cy="666512"/>
          </a:xfrm>
          <a:prstGeom prst="rect">
            <a:avLst/>
          </a:prstGeom>
          <a:noFill/>
          <a:ln/>
        </p:spPr>
        <p:txBody>
          <a:bodyPr wrap="square" rtlCol="0" anchor="t"/>
          <a:lstStyle/>
          <a:p>
            <a:pPr marL="0" indent="0" algn="l">
              <a:lnSpc>
                <a:spcPts val="2624"/>
              </a:lnSpc>
              <a:buNone/>
            </a:pPr>
            <a:r>
              <a:rPr lang="en-US" sz="1750" dirty="0">
                <a:solidFill>
                  <a:srgbClr val="E5E0DF"/>
                </a:solidFill>
                <a:latin typeface="Roboto" pitchFamily="34" charset="0"/>
                <a:ea typeface="Roboto" pitchFamily="34" charset="-122"/>
                <a:cs typeface="Roboto" pitchFamily="34" charset="-120"/>
              </a:rPr>
              <a:t>This framework enables distributed processing of large datasets across multiple nodes, leveraging parallelism for increased efficiency.</a:t>
            </a:r>
            <a:endParaRPr lang="en-US" sz="1750" dirty="0"/>
          </a:p>
        </p:txBody>
      </p:sp>
      <p:sp>
        <p:nvSpPr>
          <p:cNvPr id="12" name="Shape 9"/>
          <p:cNvSpPr/>
          <p:nvPr/>
        </p:nvSpPr>
        <p:spPr>
          <a:xfrm>
            <a:off x="1416427" y="4657785"/>
            <a:ext cx="777597" cy="44410"/>
          </a:xfrm>
          <a:prstGeom prst="roundRect">
            <a:avLst>
              <a:gd name="adj" fmla="val 225151"/>
            </a:avLst>
          </a:prstGeom>
          <a:solidFill>
            <a:srgbClr val="56565B"/>
          </a:solidFill>
          <a:ln/>
        </p:spPr>
      </p:sp>
      <p:sp>
        <p:nvSpPr>
          <p:cNvPr id="13" name="Shape 10"/>
          <p:cNvSpPr/>
          <p:nvPr/>
        </p:nvSpPr>
        <p:spPr>
          <a:xfrm>
            <a:off x="916484" y="4430078"/>
            <a:ext cx="499943" cy="499943"/>
          </a:xfrm>
          <a:prstGeom prst="roundRect">
            <a:avLst>
              <a:gd name="adj" fmla="val 20000"/>
            </a:avLst>
          </a:prstGeom>
          <a:solidFill>
            <a:srgbClr val="3D3D42"/>
          </a:solidFill>
          <a:ln w="7620">
            <a:solidFill>
              <a:srgbClr val="56565B"/>
            </a:solidFill>
            <a:prstDash val="solid"/>
          </a:ln>
        </p:spPr>
      </p:sp>
      <p:sp>
        <p:nvSpPr>
          <p:cNvPr id="14" name="Text 11"/>
          <p:cNvSpPr/>
          <p:nvPr/>
        </p:nvSpPr>
        <p:spPr>
          <a:xfrm>
            <a:off x="1071027" y="4513421"/>
            <a:ext cx="190738" cy="333256"/>
          </a:xfrm>
          <a:prstGeom prst="rect">
            <a:avLst/>
          </a:prstGeom>
          <a:noFill/>
          <a:ln/>
        </p:spPr>
        <p:txBody>
          <a:bodyPr wrap="none" rtlCol="0" anchor="t"/>
          <a:lstStyle/>
          <a:p>
            <a:pPr marL="0" indent="0" algn="ctr">
              <a:lnSpc>
                <a:spcPts val="2624"/>
              </a:lnSpc>
              <a:buNone/>
            </a:pPr>
            <a:r>
              <a:rPr lang="en-US" sz="2624" dirty="0">
                <a:solidFill>
                  <a:srgbClr val="E5E0DF"/>
                </a:solidFill>
                <a:latin typeface="Poppins" pitchFamily="34" charset="0"/>
                <a:ea typeface="Poppins" pitchFamily="34" charset="-122"/>
                <a:cs typeface="Poppins" pitchFamily="34" charset="-120"/>
              </a:rPr>
              <a:t>2</a:t>
            </a:r>
            <a:endParaRPr lang="en-US" sz="2624" dirty="0"/>
          </a:p>
        </p:txBody>
      </p:sp>
      <p:sp>
        <p:nvSpPr>
          <p:cNvPr id="15" name="Text 12"/>
          <p:cNvSpPr/>
          <p:nvPr/>
        </p:nvSpPr>
        <p:spPr>
          <a:xfrm>
            <a:off x="2388513" y="4402336"/>
            <a:ext cx="3386614"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Feature Subset Selection</a:t>
            </a:r>
            <a:endParaRPr lang="en-US" sz="2187" dirty="0"/>
          </a:p>
        </p:txBody>
      </p:sp>
      <p:sp>
        <p:nvSpPr>
          <p:cNvPr id="16" name="Text 13"/>
          <p:cNvSpPr/>
          <p:nvPr/>
        </p:nvSpPr>
        <p:spPr>
          <a:xfrm>
            <a:off x="2388513" y="4882753"/>
            <a:ext cx="7751088" cy="666512"/>
          </a:xfrm>
          <a:prstGeom prst="rect">
            <a:avLst/>
          </a:prstGeom>
          <a:noFill/>
          <a:ln/>
        </p:spPr>
        <p:txBody>
          <a:bodyPr wrap="square" rtlCol="0" anchor="t"/>
          <a:lstStyle/>
          <a:p>
            <a:pPr marL="0" indent="0" algn="l">
              <a:lnSpc>
                <a:spcPts val="2624"/>
              </a:lnSpc>
              <a:buNone/>
            </a:pPr>
            <a:r>
              <a:rPr lang="en-US" sz="1750" dirty="0">
                <a:solidFill>
                  <a:srgbClr val="E5E0DF"/>
                </a:solidFill>
                <a:latin typeface="Roboto" pitchFamily="34" charset="0"/>
                <a:ea typeface="Roboto" pitchFamily="34" charset="-122"/>
                <a:cs typeface="Roboto" pitchFamily="34" charset="-120"/>
              </a:rPr>
              <a:t>By identifying the most relevant features for classification, we optimize the model for efficiency and accuracy.</a:t>
            </a:r>
            <a:endParaRPr lang="en-US" sz="1750" dirty="0"/>
          </a:p>
        </p:txBody>
      </p:sp>
      <p:sp>
        <p:nvSpPr>
          <p:cNvPr id="17" name="Shape 14"/>
          <p:cNvSpPr/>
          <p:nvPr/>
        </p:nvSpPr>
        <p:spPr>
          <a:xfrm>
            <a:off x="1416427" y="6471225"/>
            <a:ext cx="777597" cy="44410"/>
          </a:xfrm>
          <a:prstGeom prst="roundRect">
            <a:avLst>
              <a:gd name="adj" fmla="val 225151"/>
            </a:avLst>
          </a:prstGeom>
          <a:solidFill>
            <a:srgbClr val="56565B"/>
          </a:solidFill>
          <a:ln/>
        </p:spPr>
      </p:sp>
      <p:sp>
        <p:nvSpPr>
          <p:cNvPr id="18" name="Shape 15"/>
          <p:cNvSpPr/>
          <p:nvPr/>
        </p:nvSpPr>
        <p:spPr>
          <a:xfrm>
            <a:off x="916484" y="6243518"/>
            <a:ext cx="499943" cy="499943"/>
          </a:xfrm>
          <a:prstGeom prst="roundRect">
            <a:avLst>
              <a:gd name="adj" fmla="val 20000"/>
            </a:avLst>
          </a:prstGeom>
          <a:solidFill>
            <a:srgbClr val="3D3D42"/>
          </a:solidFill>
          <a:ln w="7620">
            <a:solidFill>
              <a:srgbClr val="56565B"/>
            </a:solidFill>
            <a:prstDash val="solid"/>
          </a:ln>
        </p:spPr>
      </p:sp>
      <p:sp>
        <p:nvSpPr>
          <p:cNvPr id="19" name="Text 16"/>
          <p:cNvSpPr/>
          <p:nvPr/>
        </p:nvSpPr>
        <p:spPr>
          <a:xfrm>
            <a:off x="1068884" y="6326862"/>
            <a:ext cx="195024" cy="333256"/>
          </a:xfrm>
          <a:prstGeom prst="rect">
            <a:avLst/>
          </a:prstGeom>
          <a:noFill/>
          <a:ln/>
        </p:spPr>
        <p:txBody>
          <a:bodyPr wrap="none" rtlCol="0" anchor="t"/>
          <a:lstStyle/>
          <a:p>
            <a:pPr marL="0" indent="0" algn="ctr">
              <a:lnSpc>
                <a:spcPts val="2624"/>
              </a:lnSpc>
              <a:buNone/>
            </a:pPr>
            <a:r>
              <a:rPr lang="en-US" sz="2624" dirty="0">
                <a:solidFill>
                  <a:srgbClr val="E5E0DF"/>
                </a:solidFill>
                <a:latin typeface="Poppins" pitchFamily="34" charset="0"/>
                <a:ea typeface="Poppins" pitchFamily="34" charset="-122"/>
                <a:cs typeface="Poppins" pitchFamily="34" charset="-120"/>
              </a:rPr>
              <a:t>3</a:t>
            </a:r>
            <a:endParaRPr lang="en-US" sz="2624" dirty="0"/>
          </a:p>
        </p:txBody>
      </p:sp>
      <p:sp>
        <p:nvSpPr>
          <p:cNvPr id="20" name="Text 17"/>
          <p:cNvSpPr/>
          <p:nvPr/>
        </p:nvSpPr>
        <p:spPr>
          <a:xfrm>
            <a:off x="2388513" y="6215777"/>
            <a:ext cx="6009918"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Hyperparameter Tuned Deep Belief Network</a:t>
            </a:r>
            <a:endParaRPr lang="en-US" sz="2187" dirty="0"/>
          </a:p>
        </p:txBody>
      </p:sp>
      <p:sp>
        <p:nvSpPr>
          <p:cNvPr id="21" name="Text 18"/>
          <p:cNvSpPr/>
          <p:nvPr/>
        </p:nvSpPr>
        <p:spPr>
          <a:xfrm>
            <a:off x="2388513" y="6696194"/>
            <a:ext cx="7751088" cy="666512"/>
          </a:xfrm>
          <a:prstGeom prst="rect">
            <a:avLst/>
          </a:prstGeom>
          <a:noFill/>
          <a:ln/>
        </p:spPr>
        <p:txBody>
          <a:bodyPr wrap="square" rtlCol="0" anchor="t"/>
          <a:lstStyle/>
          <a:p>
            <a:pPr marL="0" indent="0" algn="l">
              <a:lnSpc>
                <a:spcPts val="2624"/>
              </a:lnSpc>
              <a:buNone/>
            </a:pPr>
            <a:r>
              <a:rPr lang="en-US" sz="1750" dirty="0">
                <a:solidFill>
                  <a:srgbClr val="E5E0DF"/>
                </a:solidFill>
                <a:latin typeface="Roboto" pitchFamily="34" charset="0"/>
                <a:ea typeface="Roboto" pitchFamily="34" charset="-122"/>
                <a:cs typeface="Roboto" pitchFamily="34" charset="-120"/>
              </a:rPr>
              <a:t>This powerful tool allows us to learn complex patterns from the data and achieve high accuracy in classification tasks.</a:t>
            </a:r>
            <a:endParaRPr lang="en-US" sz="17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31148"/>
          </a:xfrm>
          <a:prstGeom prst="rect">
            <a:avLst/>
          </a:prstGeom>
          <a:solidFill>
            <a:srgbClr val="050505"/>
          </a:solidFill>
          <a:ln/>
        </p:spPr>
      </p:sp>
      <p:sp>
        <p:nvSpPr>
          <p:cNvPr id="4" name="Text 2"/>
          <p:cNvSpPr/>
          <p:nvPr/>
        </p:nvSpPr>
        <p:spPr>
          <a:xfrm>
            <a:off x="3244215" y="471368"/>
            <a:ext cx="8141970" cy="1071086"/>
          </a:xfrm>
          <a:prstGeom prst="rect">
            <a:avLst/>
          </a:prstGeom>
          <a:noFill/>
          <a:ln/>
        </p:spPr>
        <p:txBody>
          <a:bodyPr wrap="square" rtlCol="0" anchor="t"/>
          <a:lstStyle/>
          <a:p>
            <a:pPr marL="0" indent="0">
              <a:lnSpc>
                <a:spcPts val="4218"/>
              </a:lnSpc>
              <a:buNone/>
            </a:pPr>
            <a:r>
              <a:rPr lang="en-US" sz="3374" dirty="0">
                <a:solidFill>
                  <a:srgbClr val="F2F2F3"/>
                </a:solidFill>
                <a:latin typeface="Poppins" pitchFamily="34" charset="0"/>
                <a:ea typeface="Poppins" pitchFamily="34" charset="-122"/>
                <a:cs typeface="Poppins" pitchFamily="34" charset="-120"/>
              </a:rPr>
              <a:t>Implementation and Evaluation: Demonstrating Model Performance</a:t>
            </a:r>
            <a:endParaRPr lang="en-US" sz="3374" dirty="0"/>
          </a:p>
        </p:txBody>
      </p:sp>
      <p:sp>
        <p:nvSpPr>
          <p:cNvPr id="5" name="Shape 3"/>
          <p:cNvSpPr/>
          <p:nvPr/>
        </p:nvSpPr>
        <p:spPr>
          <a:xfrm>
            <a:off x="3244215" y="1885236"/>
            <a:ext cx="1017746" cy="970478"/>
          </a:xfrm>
          <a:prstGeom prst="roundRect">
            <a:avLst>
              <a:gd name="adj" fmla="val 7948"/>
            </a:avLst>
          </a:prstGeom>
          <a:solidFill>
            <a:srgbClr val="3D3D42"/>
          </a:solidFill>
          <a:ln w="7620">
            <a:solidFill>
              <a:srgbClr val="56565B"/>
            </a:solidFill>
            <a:prstDash val="solid"/>
          </a:ln>
        </p:spPr>
      </p:sp>
      <p:sp>
        <p:nvSpPr>
          <p:cNvPr id="6" name="Text 4"/>
          <p:cNvSpPr/>
          <p:nvPr/>
        </p:nvSpPr>
        <p:spPr>
          <a:xfrm>
            <a:off x="3423166" y="2209681"/>
            <a:ext cx="62627" cy="321469"/>
          </a:xfrm>
          <a:prstGeom prst="rect">
            <a:avLst/>
          </a:prstGeom>
          <a:noFill/>
          <a:ln/>
        </p:spPr>
        <p:txBody>
          <a:bodyPr wrap="none" rtlCol="0" anchor="t"/>
          <a:lstStyle/>
          <a:p>
            <a:pPr marL="0" indent="0" algn="ctr">
              <a:lnSpc>
                <a:spcPts val="2531"/>
              </a:lnSpc>
              <a:buNone/>
            </a:pPr>
            <a:r>
              <a:rPr lang="en-US" sz="1687" dirty="0">
                <a:solidFill>
                  <a:srgbClr val="E5E0DF"/>
                </a:solidFill>
                <a:latin typeface="Poppins" pitchFamily="34" charset="0"/>
                <a:ea typeface="Poppins" pitchFamily="34" charset="-122"/>
                <a:cs typeface="Poppins" pitchFamily="34" charset="-120"/>
              </a:rPr>
              <a:t>1</a:t>
            </a:r>
            <a:endParaRPr lang="en-US" sz="1687" dirty="0"/>
          </a:p>
        </p:txBody>
      </p:sp>
      <p:sp>
        <p:nvSpPr>
          <p:cNvPr id="7" name="Text 5"/>
          <p:cNvSpPr/>
          <p:nvPr/>
        </p:nvSpPr>
        <p:spPr>
          <a:xfrm>
            <a:off x="4433292" y="2056567"/>
            <a:ext cx="2142530" cy="267891"/>
          </a:xfrm>
          <a:prstGeom prst="rect">
            <a:avLst/>
          </a:prstGeom>
          <a:noFill/>
          <a:ln/>
        </p:spPr>
        <p:txBody>
          <a:bodyPr wrap="none" rtlCol="0" anchor="t"/>
          <a:lstStyle/>
          <a:p>
            <a:pPr marL="0" indent="0" algn="l">
              <a:lnSpc>
                <a:spcPts val="2109"/>
              </a:lnSpc>
              <a:buNone/>
            </a:pPr>
            <a:r>
              <a:rPr lang="en-US" sz="1687" dirty="0">
                <a:solidFill>
                  <a:srgbClr val="E5E0DF"/>
                </a:solidFill>
                <a:latin typeface="Poppins" pitchFamily="34" charset="0"/>
                <a:ea typeface="Poppins" pitchFamily="34" charset="-122"/>
                <a:cs typeface="Poppins" pitchFamily="34" charset="-120"/>
              </a:rPr>
              <a:t>1. Data Preparation</a:t>
            </a:r>
            <a:endParaRPr lang="en-US" sz="1687" dirty="0"/>
          </a:p>
        </p:txBody>
      </p:sp>
      <p:sp>
        <p:nvSpPr>
          <p:cNvPr id="8" name="Text 6"/>
          <p:cNvSpPr/>
          <p:nvPr/>
        </p:nvSpPr>
        <p:spPr>
          <a:xfrm>
            <a:off x="4433292" y="2427208"/>
            <a:ext cx="3312676" cy="257175"/>
          </a:xfrm>
          <a:prstGeom prst="rect">
            <a:avLst/>
          </a:prstGeom>
          <a:noFill/>
          <a:ln/>
        </p:spPr>
        <p:txBody>
          <a:bodyPr wrap="none" rtlCol="0" anchor="t"/>
          <a:lstStyle/>
          <a:p>
            <a:pPr marL="0" indent="0" algn="l">
              <a:lnSpc>
                <a:spcPts val="2025"/>
              </a:lnSpc>
              <a:buNone/>
            </a:pPr>
            <a:r>
              <a:rPr lang="en-US" sz="1350" dirty="0">
                <a:solidFill>
                  <a:srgbClr val="E5E0DF"/>
                </a:solidFill>
                <a:latin typeface="Roboto" pitchFamily="34" charset="0"/>
                <a:ea typeface="Roboto" pitchFamily="34" charset="-122"/>
                <a:cs typeface="Roboto" pitchFamily="34" charset="-120"/>
              </a:rPr>
              <a:t>Preprocess raw data for training and testing.</a:t>
            </a:r>
            <a:endParaRPr lang="en-US" sz="1350" dirty="0"/>
          </a:p>
        </p:txBody>
      </p:sp>
      <p:sp>
        <p:nvSpPr>
          <p:cNvPr id="9" name="Shape 7"/>
          <p:cNvSpPr/>
          <p:nvPr/>
        </p:nvSpPr>
        <p:spPr>
          <a:xfrm>
            <a:off x="4347567" y="2837706"/>
            <a:ext cx="6953012" cy="17085"/>
          </a:xfrm>
          <a:prstGeom prst="roundRect">
            <a:avLst>
              <a:gd name="adj" fmla="val 451477"/>
            </a:avLst>
          </a:prstGeom>
          <a:solidFill>
            <a:srgbClr val="56565B"/>
          </a:solidFill>
          <a:ln/>
        </p:spPr>
      </p:sp>
      <p:sp>
        <p:nvSpPr>
          <p:cNvPr id="10" name="Shape 8"/>
          <p:cNvSpPr/>
          <p:nvPr/>
        </p:nvSpPr>
        <p:spPr>
          <a:xfrm>
            <a:off x="3244215" y="2941320"/>
            <a:ext cx="2035493" cy="970478"/>
          </a:xfrm>
          <a:prstGeom prst="roundRect">
            <a:avLst>
              <a:gd name="adj" fmla="val 7948"/>
            </a:avLst>
          </a:prstGeom>
          <a:solidFill>
            <a:srgbClr val="3D3D42"/>
          </a:solidFill>
          <a:ln w="7620">
            <a:solidFill>
              <a:srgbClr val="56565B"/>
            </a:solidFill>
            <a:prstDash val="solid"/>
          </a:ln>
        </p:spPr>
      </p:sp>
      <p:sp>
        <p:nvSpPr>
          <p:cNvPr id="11" name="Text 9"/>
          <p:cNvSpPr/>
          <p:nvPr/>
        </p:nvSpPr>
        <p:spPr>
          <a:xfrm>
            <a:off x="3423166" y="3265765"/>
            <a:ext cx="122634" cy="321469"/>
          </a:xfrm>
          <a:prstGeom prst="rect">
            <a:avLst/>
          </a:prstGeom>
          <a:noFill/>
          <a:ln/>
        </p:spPr>
        <p:txBody>
          <a:bodyPr wrap="none" rtlCol="0" anchor="t"/>
          <a:lstStyle/>
          <a:p>
            <a:pPr marL="0" indent="0" algn="ctr">
              <a:lnSpc>
                <a:spcPts val="2531"/>
              </a:lnSpc>
              <a:buNone/>
            </a:pPr>
            <a:r>
              <a:rPr lang="en-US" sz="1687" dirty="0">
                <a:solidFill>
                  <a:srgbClr val="E5E0DF"/>
                </a:solidFill>
                <a:latin typeface="Poppins" pitchFamily="34" charset="0"/>
                <a:ea typeface="Poppins" pitchFamily="34" charset="-122"/>
                <a:cs typeface="Poppins" pitchFamily="34" charset="-120"/>
              </a:rPr>
              <a:t>2</a:t>
            </a:r>
            <a:endParaRPr lang="en-US" sz="1687" dirty="0"/>
          </a:p>
        </p:txBody>
      </p:sp>
      <p:sp>
        <p:nvSpPr>
          <p:cNvPr id="12" name="Text 10"/>
          <p:cNvSpPr/>
          <p:nvPr/>
        </p:nvSpPr>
        <p:spPr>
          <a:xfrm>
            <a:off x="5451038" y="3112651"/>
            <a:ext cx="2142530" cy="267891"/>
          </a:xfrm>
          <a:prstGeom prst="rect">
            <a:avLst/>
          </a:prstGeom>
          <a:noFill/>
          <a:ln/>
        </p:spPr>
        <p:txBody>
          <a:bodyPr wrap="none" rtlCol="0" anchor="t"/>
          <a:lstStyle/>
          <a:p>
            <a:pPr marL="0" indent="0" algn="l">
              <a:lnSpc>
                <a:spcPts val="2109"/>
              </a:lnSpc>
              <a:buNone/>
            </a:pPr>
            <a:r>
              <a:rPr lang="en-US" sz="1687" dirty="0">
                <a:solidFill>
                  <a:srgbClr val="E5E0DF"/>
                </a:solidFill>
                <a:latin typeface="Poppins" pitchFamily="34" charset="0"/>
                <a:ea typeface="Poppins" pitchFamily="34" charset="-122"/>
                <a:cs typeface="Poppins" pitchFamily="34" charset="-120"/>
              </a:rPr>
              <a:t>2. Model Training</a:t>
            </a:r>
            <a:endParaRPr lang="en-US" sz="1687" dirty="0"/>
          </a:p>
        </p:txBody>
      </p:sp>
      <p:sp>
        <p:nvSpPr>
          <p:cNvPr id="13" name="Text 11"/>
          <p:cNvSpPr/>
          <p:nvPr/>
        </p:nvSpPr>
        <p:spPr>
          <a:xfrm>
            <a:off x="5451038" y="3483293"/>
            <a:ext cx="3967401" cy="257175"/>
          </a:xfrm>
          <a:prstGeom prst="rect">
            <a:avLst/>
          </a:prstGeom>
          <a:noFill/>
          <a:ln/>
        </p:spPr>
        <p:txBody>
          <a:bodyPr wrap="none" rtlCol="0" anchor="t"/>
          <a:lstStyle/>
          <a:p>
            <a:pPr marL="0" indent="0" algn="l">
              <a:lnSpc>
                <a:spcPts val="2025"/>
              </a:lnSpc>
              <a:buNone/>
            </a:pPr>
            <a:r>
              <a:rPr lang="en-US" sz="1350" dirty="0">
                <a:solidFill>
                  <a:srgbClr val="E5E0DF"/>
                </a:solidFill>
                <a:latin typeface="Roboto" pitchFamily="34" charset="0"/>
                <a:ea typeface="Roboto" pitchFamily="34" charset="-122"/>
                <a:cs typeface="Roboto" pitchFamily="34" charset="-120"/>
              </a:rPr>
              <a:t>Train the MapReduce-based model on prepared data.</a:t>
            </a:r>
            <a:endParaRPr lang="en-US" sz="1350" dirty="0"/>
          </a:p>
        </p:txBody>
      </p:sp>
      <p:sp>
        <p:nvSpPr>
          <p:cNvPr id="14" name="Shape 12"/>
          <p:cNvSpPr/>
          <p:nvPr/>
        </p:nvSpPr>
        <p:spPr>
          <a:xfrm>
            <a:off x="5365313" y="3893790"/>
            <a:ext cx="5935266" cy="17085"/>
          </a:xfrm>
          <a:prstGeom prst="roundRect">
            <a:avLst>
              <a:gd name="adj" fmla="val 451477"/>
            </a:avLst>
          </a:prstGeom>
          <a:solidFill>
            <a:srgbClr val="56565B"/>
          </a:solidFill>
          <a:ln/>
        </p:spPr>
      </p:sp>
      <p:sp>
        <p:nvSpPr>
          <p:cNvPr id="15" name="Shape 13"/>
          <p:cNvSpPr/>
          <p:nvPr/>
        </p:nvSpPr>
        <p:spPr>
          <a:xfrm>
            <a:off x="3244215" y="3997404"/>
            <a:ext cx="3053239" cy="970478"/>
          </a:xfrm>
          <a:prstGeom prst="roundRect">
            <a:avLst>
              <a:gd name="adj" fmla="val 7948"/>
            </a:avLst>
          </a:prstGeom>
          <a:solidFill>
            <a:srgbClr val="3D3D42"/>
          </a:solidFill>
          <a:ln w="7620">
            <a:solidFill>
              <a:srgbClr val="56565B"/>
            </a:solidFill>
            <a:prstDash val="solid"/>
          </a:ln>
        </p:spPr>
      </p:sp>
      <p:sp>
        <p:nvSpPr>
          <p:cNvPr id="16" name="Text 14"/>
          <p:cNvSpPr/>
          <p:nvPr/>
        </p:nvSpPr>
        <p:spPr>
          <a:xfrm>
            <a:off x="3423166" y="4321850"/>
            <a:ext cx="125373" cy="321469"/>
          </a:xfrm>
          <a:prstGeom prst="rect">
            <a:avLst/>
          </a:prstGeom>
          <a:noFill/>
          <a:ln/>
        </p:spPr>
        <p:txBody>
          <a:bodyPr wrap="none" rtlCol="0" anchor="t"/>
          <a:lstStyle/>
          <a:p>
            <a:pPr marL="0" indent="0" algn="ctr">
              <a:lnSpc>
                <a:spcPts val="2531"/>
              </a:lnSpc>
              <a:buNone/>
            </a:pPr>
            <a:r>
              <a:rPr lang="en-US" sz="1687" dirty="0">
                <a:solidFill>
                  <a:srgbClr val="E5E0DF"/>
                </a:solidFill>
                <a:latin typeface="Poppins" pitchFamily="34" charset="0"/>
                <a:ea typeface="Poppins" pitchFamily="34" charset="-122"/>
                <a:cs typeface="Poppins" pitchFamily="34" charset="-120"/>
              </a:rPr>
              <a:t>3</a:t>
            </a:r>
            <a:endParaRPr lang="en-US" sz="1687" dirty="0"/>
          </a:p>
        </p:txBody>
      </p:sp>
      <p:sp>
        <p:nvSpPr>
          <p:cNvPr id="17" name="Text 15"/>
          <p:cNvSpPr/>
          <p:nvPr/>
        </p:nvSpPr>
        <p:spPr>
          <a:xfrm>
            <a:off x="6468785" y="4168735"/>
            <a:ext cx="2758678" cy="267891"/>
          </a:xfrm>
          <a:prstGeom prst="rect">
            <a:avLst/>
          </a:prstGeom>
          <a:noFill/>
          <a:ln/>
        </p:spPr>
        <p:txBody>
          <a:bodyPr wrap="none" rtlCol="0" anchor="t"/>
          <a:lstStyle/>
          <a:p>
            <a:pPr marL="0" indent="0" algn="l">
              <a:lnSpc>
                <a:spcPts val="2109"/>
              </a:lnSpc>
              <a:buNone/>
            </a:pPr>
            <a:r>
              <a:rPr lang="en-US" sz="1687" dirty="0">
                <a:solidFill>
                  <a:srgbClr val="E5E0DF"/>
                </a:solidFill>
                <a:latin typeface="Poppins" pitchFamily="34" charset="0"/>
                <a:ea typeface="Poppins" pitchFamily="34" charset="-122"/>
                <a:cs typeface="Poppins" pitchFamily="34" charset="-120"/>
              </a:rPr>
              <a:t>3. Performance Evaluation</a:t>
            </a:r>
            <a:endParaRPr lang="en-US" sz="1687" dirty="0"/>
          </a:p>
        </p:txBody>
      </p:sp>
      <p:sp>
        <p:nvSpPr>
          <p:cNvPr id="18" name="Text 16"/>
          <p:cNvSpPr/>
          <p:nvPr/>
        </p:nvSpPr>
        <p:spPr>
          <a:xfrm>
            <a:off x="6468785" y="4539377"/>
            <a:ext cx="3842266" cy="257175"/>
          </a:xfrm>
          <a:prstGeom prst="rect">
            <a:avLst/>
          </a:prstGeom>
          <a:noFill/>
          <a:ln/>
        </p:spPr>
        <p:txBody>
          <a:bodyPr wrap="none" rtlCol="0" anchor="t"/>
          <a:lstStyle/>
          <a:p>
            <a:pPr marL="0" indent="0" algn="l">
              <a:lnSpc>
                <a:spcPts val="2025"/>
              </a:lnSpc>
              <a:buNone/>
            </a:pPr>
            <a:r>
              <a:rPr lang="en-US" sz="1350" dirty="0">
                <a:solidFill>
                  <a:srgbClr val="E5E0DF"/>
                </a:solidFill>
                <a:latin typeface="Roboto" pitchFamily="34" charset="0"/>
                <a:ea typeface="Roboto" pitchFamily="34" charset="-122"/>
                <a:cs typeface="Roboto" pitchFamily="34" charset="-120"/>
              </a:rPr>
              <a:t>Evaluate the model's accuracy, precision, and recall.</a:t>
            </a:r>
            <a:endParaRPr lang="en-US" sz="1350" dirty="0"/>
          </a:p>
        </p:txBody>
      </p:sp>
      <p:sp>
        <p:nvSpPr>
          <p:cNvPr id="19" name="Shape 17"/>
          <p:cNvSpPr/>
          <p:nvPr/>
        </p:nvSpPr>
        <p:spPr>
          <a:xfrm>
            <a:off x="6383060" y="4949875"/>
            <a:ext cx="4917519" cy="17085"/>
          </a:xfrm>
          <a:prstGeom prst="roundRect">
            <a:avLst>
              <a:gd name="adj" fmla="val 451477"/>
            </a:avLst>
          </a:prstGeom>
          <a:solidFill>
            <a:srgbClr val="56565B"/>
          </a:solidFill>
          <a:ln/>
        </p:spPr>
      </p:sp>
      <p:sp>
        <p:nvSpPr>
          <p:cNvPr id="20" name="Shape 18"/>
          <p:cNvSpPr/>
          <p:nvPr/>
        </p:nvSpPr>
        <p:spPr>
          <a:xfrm>
            <a:off x="3244215" y="5053489"/>
            <a:ext cx="4070985" cy="1227653"/>
          </a:xfrm>
          <a:prstGeom prst="roundRect">
            <a:avLst>
              <a:gd name="adj" fmla="val 6283"/>
            </a:avLst>
          </a:prstGeom>
          <a:solidFill>
            <a:srgbClr val="3D3D42"/>
          </a:solidFill>
          <a:ln w="7620">
            <a:solidFill>
              <a:srgbClr val="56565B"/>
            </a:solidFill>
            <a:prstDash val="solid"/>
          </a:ln>
        </p:spPr>
      </p:sp>
      <p:sp>
        <p:nvSpPr>
          <p:cNvPr id="21" name="Text 19"/>
          <p:cNvSpPr/>
          <p:nvPr/>
        </p:nvSpPr>
        <p:spPr>
          <a:xfrm>
            <a:off x="3423166" y="5506522"/>
            <a:ext cx="131326" cy="321469"/>
          </a:xfrm>
          <a:prstGeom prst="rect">
            <a:avLst/>
          </a:prstGeom>
          <a:noFill/>
          <a:ln/>
        </p:spPr>
        <p:txBody>
          <a:bodyPr wrap="none" rtlCol="0" anchor="t"/>
          <a:lstStyle/>
          <a:p>
            <a:pPr marL="0" indent="0" algn="ctr">
              <a:lnSpc>
                <a:spcPts val="2531"/>
              </a:lnSpc>
              <a:buNone/>
            </a:pPr>
            <a:r>
              <a:rPr lang="en-US" sz="1687" dirty="0">
                <a:solidFill>
                  <a:srgbClr val="E5E0DF"/>
                </a:solidFill>
                <a:latin typeface="Poppins" pitchFamily="34" charset="0"/>
                <a:ea typeface="Poppins" pitchFamily="34" charset="-122"/>
                <a:cs typeface="Poppins" pitchFamily="34" charset="-120"/>
              </a:rPr>
              <a:t>4</a:t>
            </a:r>
            <a:endParaRPr lang="en-US" sz="1687" dirty="0"/>
          </a:p>
        </p:txBody>
      </p:sp>
      <p:sp>
        <p:nvSpPr>
          <p:cNvPr id="22" name="Text 20"/>
          <p:cNvSpPr/>
          <p:nvPr/>
        </p:nvSpPr>
        <p:spPr>
          <a:xfrm>
            <a:off x="7486531" y="5224820"/>
            <a:ext cx="3399711" cy="267891"/>
          </a:xfrm>
          <a:prstGeom prst="rect">
            <a:avLst/>
          </a:prstGeom>
          <a:noFill/>
          <a:ln/>
        </p:spPr>
        <p:txBody>
          <a:bodyPr wrap="none" rtlCol="0" anchor="t"/>
          <a:lstStyle/>
          <a:p>
            <a:pPr marL="0" indent="0" algn="l">
              <a:lnSpc>
                <a:spcPts val="2109"/>
              </a:lnSpc>
              <a:buNone/>
            </a:pPr>
            <a:r>
              <a:rPr lang="en-US" sz="1687" dirty="0">
                <a:solidFill>
                  <a:srgbClr val="E5E0DF"/>
                </a:solidFill>
                <a:latin typeface="Poppins" pitchFamily="34" charset="0"/>
                <a:ea typeface="Poppins" pitchFamily="34" charset="-122"/>
                <a:cs typeface="Poppins" pitchFamily="34" charset="-120"/>
              </a:rPr>
              <a:t>4. Hyperparameter Optimization</a:t>
            </a:r>
            <a:endParaRPr lang="en-US" sz="1687" dirty="0"/>
          </a:p>
        </p:txBody>
      </p:sp>
      <p:sp>
        <p:nvSpPr>
          <p:cNvPr id="23" name="Text 21"/>
          <p:cNvSpPr/>
          <p:nvPr/>
        </p:nvSpPr>
        <p:spPr>
          <a:xfrm>
            <a:off x="7486531" y="5595461"/>
            <a:ext cx="3728323" cy="514350"/>
          </a:xfrm>
          <a:prstGeom prst="rect">
            <a:avLst/>
          </a:prstGeom>
          <a:noFill/>
          <a:ln/>
        </p:spPr>
        <p:txBody>
          <a:bodyPr wrap="square" rtlCol="0" anchor="t"/>
          <a:lstStyle/>
          <a:p>
            <a:pPr marL="0" indent="0" algn="l">
              <a:lnSpc>
                <a:spcPts val="2025"/>
              </a:lnSpc>
              <a:buNone/>
            </a:pPr>
            <a:r>
              <a:rPr lang="en-US" sz="1350" dirty="0">
                <a:solidFill>
                  <a:srgbClr val="E5E0DF"/>
                </a:solidFill>
                <a:latin typeface="Roboto" pitchFamily="34" charset="0"/>
                <a:ea typeface="Roboto" pitchFamily="34" charset="-122"/>
                <a:cs typeface="Roboto" pitchFamily="34" charset="-120"/>
              </a:rPr>
              <a:t>Fine-tune model parameters for improved performance.</a:t>
            </a:r>
            <a:endParaRPr lang="en-US" sz="1350" dirty="0"/>
          </a:p>
        </p:txBody>
      </p:sp>
      <p:sp>
        <p:nvSpPr>
          <p:cNvPr id="24" name="Text 22"/>
          <p:cNvSpPr/>
          <p:nvPr/>
        </p:nvSpPr>
        <p:spPr>
          <a:xfrm>
            <a:off x="3244215" y="6473904"/>
            <a:ext cx="8141970" cy="1285875"/>
          </a:xfrm>
          <a:prstGeom prst="rect">
            <a:avLst/>
          </a:prstGeom>
          <a:noFill/>
          <a:ln/>
        </p:spPr>
        <p:txBody>
          <a:bodyPr wrap="square" rtlCol="0" anchor="t"/>
          <a:lstStyle/>
          <a:p>
            <a:pPr marL="0" indent="0">
              <a:lnSpc>
                <a:spcPts val="2025"/>
              </a:lnSpc>
              <a:buNone/>
            </a:pPr>
            <a:r>
              <a:rPr lang="en-US" sz="1350" dirty="0">
                <a:solidFill>
                  <a:srgbClr val="E5E0DF"/>
                </a:solidFill>
                <a:latin typeface="Roboto" pitchFamily="34" charset="0"/>
                <a:ea typeface="Roboto" pitchFamily="34" charset="-122"/>
                <a:cs typeface="Roboto" pitchFamily="34" charset="-120"/>
              </a:rPr>
              <a:t>We meticulously implement the proposed model, leveraging a robust data preparation process. This involves cleansing and transforming raw data, ensuring optimal model training. We train the model using real-world big data, evaluating its performance on various metrics, such as accuracy, precision, and recall. A rigorous hyperparameter tuning process ensures the model operates at peak efficiency, effectively classifying big data with high accuracy.</a:t>
            </a:r>
            <a:endParaRPr lang="en-US" sz="135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010966"/>
            <a:ext cx="7477601" cy="2874645"/>
          </a:xfrm>
          <a:prstGeom prst="rect">
            <a:avLst/>
          </a:prstGeom>
          <a:noFill/>
          <a:ln/>
        </p:spPr>
        <p:txBody>
          <a:bodyPr wrap="square" rtlCol="0" anchor="t"/>
          <a:lstStyle/>
          <a:p>
            <a:pPr marL="0" indent="0">
              <a:lnSpc>
                <a:spcPts val="7545"/>
              </a:lnSpc>
              <a:buNone/>
            </a:pPr>
            <a:r>
              <a:rPr lang="en-US" sz="6036" dirty="0">
                <a:solidFill>
                  <a:srgbClr val="F2F2F3"/>
                </a:solidFill>
                <a:latin typeface="Poppins" pitchFamily="34" charset="0"/>
                <a:ea typeface="Poppins" pitchFamily="34" charset="-122"/>
                <a:cs typeface="Poppins" pitchFamily="34" charset="-120"/>
              </a:rPr>
              <a:t>Conclusion: The Future of Big Data Classification</a:t>
            </a:r>
            <a:endParaRPr lang="en-US" sz="6036" dirty="0"/>
          </a:p>
        </p:txBody>
      </p:sp>
      <p:sp>
        <p:nvSpPr>
          <p:cNvPr id="6" name="Text 3"/>
          <p:cNvSpPr/>
          <p:nvPr/>
        </p:nvSpPr>
        <p:spPr>
          <a:xfrm>
            <a:off x="833199" y="5218867"/>
            <a:ext cx="7477601" cy="999768"/>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The future of big data classification promises greater efficiency, accuracy, and scalability. Advancements in artificial intelligence, cloud computing, and distributed systems will further enhance our ability to process vast datasets.</a:t>
            </a:r>
            <a:endParaRPr lang="en-US" sz="1750" dirty="0"/>
          </a:p>
        </p:txBody>
      </p:sp>
      <p:pic>
        <p:nvPicPr>
          <p:cNvPr id="1026" name="Picture 2" descr="Title: Demystifying Big Data: Unveiling the Power of Data Analy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1165" y="758634"/>
            <a:ext cx="6432486" cy="42936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779</Words>
  <Application>Microsoft Office PowerPoint</Application>
  <PresentationFormat>Custom</PresentationFormat>
  <Paragraphs>93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Poppins</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Gobika Ramalingam</cp:lastModifiedBy>
  <cp:revision>8</cp:revision>
  <dcterms:created xsi:type="dcterms:W3CDTF">2024-06-17T02:42:38Z</dcterms:created>
  <dcterms:modified xsi:type="dcterms:W3CDTF">2024-06-17T04:18:49Z</dcterms:modified>
</cp:coreProperties>
</file>